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01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64" autoAdjust="0"/>
    <p:restoredTop sz="94354" autoAdjust="0"/>
  </p:normalViewPr>
  <p:slideViewPr>
    <p:cSldViewPr snapToGrid="0">
      <p:cViewPr>
        <p:scale>
          <a:sx n="120" d="100"/>
          <a:sy n="120" d="100"/>
        </p:scale>
        <p:origin x="1104" y="-1480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08398950131228"/>
          <c:y val="0.26718053540338083"/>
          <c:w val="0.39126334208223973"/>
          <c:h val="0.539092852783156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D1-6E42-90D2-0C5E28D10EE9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D1-6E42-90D2-0C5E28D10EE9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D1-6E42-90D2-0C5E28D10EE9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D1-6E42-90D2-0C5E28D10E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D1-6E42-90D2-0C5E28D10EE9}"/>
              </c:ext>
            </c:extLst>
          </c:dPt>
          <c:dPt>
            <c:idx val="5"/>
            <c:bubble3D val="0"/>
            <c:spPr>
              <a:solidFill>
                <a:schemeClr val="accent5">
                  <a:tint val="77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D1-6E42-90D2-0C5E28D10EE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ar-SA" baseline="0"/>
                      <a:t>المضاربين</a:t>
                    </a:r>
                    <a:r>
                      <a:rPr lang="ar-SA" baseline="0" dirty="0"/>
                      <a:t>
</a:t>
                    </a:r>
                    <a:fld id="{5D46590A-D153-4045-B2FC-E216CCD67D88}" type="VALUE">
                      <a:rPr lang="en-US" baseline="0"/>
                      <a:pPr/>
                      <a:t>[VALUE]</a:t>
                    </a:fld>
                    <a:endParaRPr lang="ar-SA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9D1-6E42-90D2-0C5E28D10EE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tx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ar-SA" dirty="0"/>
                      <a:t>مستقبل الرجال</a:t>
                    </a:r>
                    <a:r>
                      <a:rPr lang="ar-SA" baseline="0" dirty="0"/>
                      <a:t> الاحرار المالي  </a:t>
                    </a:r>
                    <a:r>
                      <a:rPr lang="en-US" baseline="0" dirty="0"/>
                      <a:t>Freemen
</a:t>
                    </a:r>
                    <a:fld id="{37E537EE-25E2-B44B-AD64-1001E65D00A6}" type="VALUE">
                      <a:rPr lang="en-US" baseline="0"/>
                      <a:pPr>
                        <a:defRPr sz="600">
                          <a:solidFill>
                            <a:schemeClr val="tx1"/>
                          </a:solidFill>
                          <a:latin typeface="Gotham HTF Book" pitchFamily="2" charset="77"/>
                        </a:defRPr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tx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en-B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945936970750508"/>
                      <c:h val="0.2397573536443944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9D1-6E42-90D2-0C5E28D10EE9}"/>
                </c:ext>
              </c:extLst>
            </c:dLbl>
            <c:dLbl>
              <c:idx val="3"/>
              <c:layout>
                <c:manualLayout>
                  <c:x val="9.9164097516184074E-2"/>
                  <c:y val="-1.1853967042398522E-2"/>
                </c:manualLayout>
              </c:layout>
              <c:tx>
                <c:rich>
                  <a:bodyPr rot="0" spcFirstLastPara="1" vertOverflow="ellipsis" vert="horz" wrap="non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tx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ar-SA" dirty="0"/>
                      <a:t>أعضاء مجموعة عمل </a:t>
                    </a:r>
                    <a:r>
                      <a:rPr lang="en-US" dirty="0"/>
                      <a:t>ECR  </a:t>
                    </a:r>
                    <a:r>
                      <a:rPr lang="en-US" baseline="0" dirty="0"/>
                      <a:t>
</a:t>
                    </a:r>
                    <a:fld id="{6E72B7F7-E207-6142-9331-C518AAFFD082}" type="VALUE">
                      <a:rPr lang="en-US" baseline="0"/>
                      <a:pPr>
                        <a:defRPr sz="600">
                          <a:solidFill>
                            <a:schemeClr val="tx1"/>
                          </a:solidFill>
                          <a:latin typeface="Gotham HTF Book" pitchFamily="2" charset="77"/>
                        </a:defRPr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tx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en-B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8232779235928843"/>
                      <c:h val="0.1228340223571652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9D1-6E42-90D2-0C5E28D10EE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ar-SA"/>
                      <a:t>شركة ايبسنتر للاسهم</a:t>
                    </a:r>
                    <a:r>
                      <a:rPr lang="ar-SA" baseline="0" dirty="0"/>
                      <a:t>
</a:t>
                    </a:r>
                    <a:fld id="{2C343FC7-594A-1C49-8DDB-2F49CAA03626}" type="VALUE">
                      <a:rPr lang="en-US" baseline="0"/>
                      <a:pPr/>
                      <a:t>[VALUE]</a:t>
                    </a:fld>
                    <a:endParaRPr lang="ar-SA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9D1-6E42-90D2-0C5E28D10EE9}"/>
                </c:ext>
              </c:extLst>
            </c:dLbl>
            <c:dLbl>
              <c:idx val="5"/>
              <c:layout>
                <c:manualLayout>
                  <c:x val="-3.2131847392414519E-17"/>
                  <c:y val="3.6806000910006638E-2"/>
                </c:manualLayout>
              </c:layout>
              <c:tx>
                <c:rich>
                  <a:bodyPr rot="0" spcFirstLastPara="1" vertOverflow="ellipsis" vert="horz" wrap="non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600" b="0" i="0" u="none" strike="noStrike" kern="1200" baseline="0">
                        <a:solidFill>
                          <a:srgbClr val="000000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ar-SA" sz="700" b="0" i="0" u="none" strike="noStrike" kern="1200" baseline="0" dirty="0">
                        <a:solidFill>
                          <a:schemeClr val="tx1"/>
                        </a:solidFill>
                        <a:latin typeface="Gotham HTF Book" pitchFamily="2" charset="77"/>
                      </a:rPr>
                      <a:t>خزينة اللامركزية  </a:t>
                    </a:r>
                    <a:r>
                      <a:rPr lang="en-US" sz="700" b="0" i="0" u="none" strike="noStrike" kern="1200" baseline="0" dirty="0">
                        <a:solidFill>
                          <a:schemeClr val="tx1"/>
                        </a:solidFill>
                        <a:latin typeface="Gotham HTF Book" pitchFamily="2" charset="77"/>
                      </a:rPr>
                      <a:t>ECR </a:t>
                    </a:r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EDB24AE6-6BD3-5D4A-A068-0019B3279627}" type="VALUE">
                      <a:rPr lang="en-US" baseline="0">
                        <a:solidFill>
                          <a:schemeClr val="tx1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 b="0" i="0" u="none" strike="noStrike" kern="1200" baseline="0">
                          <a:solidFill>
                            <a:srgbClr val="000000"/>
                          </a:solidFill>
                          <a:latin typeface="Gotham HTF Book" pitchFamily="2" charset="77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600" b="0" i="0" u="none" strike="noStrike" kern="1200" baseline="0">
                      <a:solidFill>
                        <a:srgbClr val="000000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en-B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9D1-6E42-90D2-0C5E28D10E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Gotham HTF Book" pitchFamily="2" charset="77"/>
                    <a:ea typeface="+mn-ea"/>
                    <a:cs typeface="+mn-cs"/>
                  </a:defRPr>
                </a:pPr>
                <a:endParaRPr lang="en-BE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Stakers</c:v>
                </c:pt>
                <c:pt idx="1">
                  <c:v>Welcome Future Freeman Fund</c:v>
                </c:pt>
                <c:pt idx="2">
                  <c:v>ECAP</c:v>
                </c:pt>
                <c:pt idx="3">
                  <c:v>ECR Governance working group members</c:v>
                </c:pt>
                <c:pt idx="4">
                  <c:v>Epicenter Equity Corp</c:v>
                </c:pt>
                <c:pt idx="5">
                  <c:v>ECR DAO Treasury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0.3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D1-6E42-90D2-0C5E28D10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22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08398950131228"/>
          <c:y val="0.26718053540338083"/>
          <c:w val="0.39126334208223973"/>
          <c:h val="0.539092852783156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0B-4F46-AE5F-F62E20E9CE32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0B-4F46-AE5F-F62E20E9CE32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0B-4F46-AE5F-F62E20E9CE32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0B-4F46-AE5F-F62E20E9CE3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ar-SA" sz="800" baseline="0" dirty="0"/>
                      <a:t>مالكي </a:t>
                    </a:r>
                    <a:r>
                      <a:rPr lang="ar-SA" sz="800" baseline="0" dirty="0" err="1"/>
                      <a:t>ايبك</a:t>
                    </a:r>
                    <a:r>
                      <a:rPr lang="ar-SA" sz="800" baseline="0" dirty="0"/>
                      <a:t>
</a:t>
                    </a:r>
                    <a:fld id="{A0B89312-A63B-2D46-AC33-A12203C21335}" type="VALUE">
                      <a:rPr lang="en-US" sz="800" baseline="0"/>
                      <a:pPr/>
                      <a:t>[VALUE]</a:t>
                    </a:fld>
                    <a:endParaRPr lang="ar-SA" sz="800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0B-4F46-AE5F-F62E20E9CE32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bg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ar-SA" sz="800" baseline="0" dirty="0"/>
                      <a:t>شركة </a:t>
                    </a:r>
                    <a:r>
                      <a:rPr lang="ar-SA" sz="800" baseline="0" dirty="0" err="1"/>
                      <a:t>ابيسنتر</a:t>
                    </a:r>
                    <a:r>
                      <a:rPr lang="ar-SA" sz="800" baseline="0" dirty="0"/>
                      <a:t> للاسهم
</a:t>
                    </a:r>
                    <a:fld id="{8882A1D1-9124-E040-A3B2-61F5DBF4B3D4}" type="VALUE">
                      <a:rPr lang="en-US" sz="800" baseline="0"/>
                      <a:pPr>
                        <a:defRPr sz="600">
                          <a:solidFill>
                            <a:schemeClr val="bg1"/>
                          </a:solidFill>
                          <a:latin typeface="Gotham HTF Book" pitchFamily="2" charset="77"/>
                        </a:defRPr>
                      </a:pPr>
                      <a:t>[VALUE]</a:t>
                    </a:fld>
                    <a:endParaRPr lang="ar-SA" sz="800" baseline="0" dirty="0"/>
                  </a:p>
                </c:rich>
              </c:tx>
              <c:numFmt formatCode="#,##0.0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bg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en-B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945936970750508"/>
                      <c:h val="0.2397573536443944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E0B-4F46-AE5F-F62E20E9CE3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ar-SA" sz="800" dirty="0"/>
                      <a:t>المستشارين</a:t>
                    </a:r>
                    <a:r>
                      <a:rPr lang="ar-SA" sz="800" baseline="0" dirty="0"/>
                      <a:t> والمستثمرين و النظام البيئي
</a:t>
                    </a:r>
                    <a:fld id="{423DA64F-2B8F-D649-9A1D-080611C94705}" type="VALUE">
                      <a:rPr lang="en-US" sz="800" baseline="0"/>
                      <a:pPr/>
                      <a:t>[VALUE]</a:t>
                    </a:fld>
                    <a:endParaRPr lang="ar-SA" sz="800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E0B-4F46-AE5F-F62E20E9CE32}"/>
                </c:ext>
              </c:extLst>
            </c:dLbl>
            <c:dLbl>
              <c:idx val="3"/>
              <c:layout>
                <c:manualLayout>
                  <c:x val="3.6201224846894135E-2"/>
                  <c:y val="-1.1853965700206184E-2"/>
                </c:manualLayout>
              </c:layout>
              <c:tx>
                <c:rich>
                  <a:bodyPr rot="0" spcFirstLastPara="1" vertOverflow="ellipsis" vert="horz" wrap="non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bg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ar-SA" sz="800" baseline="0" dirty="0"/>
                      <a:t>خزينة اللامركزية  </a:t>
                    </a:r>
                    <a:r>
                      <a:rPr lang="en-US" sz="800" baseline="0" dirty="0"/>
                      <a:t>ECR 
</a:t>
                    </a:r>
                    <a:fld id="{A8A0529C-A6D7-434B-A7F2-E099BAB3433A}" type="VALUE">
                      <a:rPr lang="en-US" sz="800" baseline="0"/>
                      <a:pPr>
                        <a:defRPr sz="600">
                          <a:solidFill>
                            <a:schemeClr val="bg1"/>
                          </a:solidFill>
                          <a:latin typeface="Gotham HTF Book" pitchFamily="2" charset="77"/>
                        </a:defRPr>
                      </a:pPr>
                      <a:t>[VALUE]</a:t>
                    </a:fld>
                    <a:endParaRPr lang="en-US" sz="800" baseline="0" dirty="0"/>
                  </a:p>
                </c:rich>
              </c:tx>
              <c:numFmt formatCode="#,##0.0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bg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en-B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8232779235928843"/>
                      <c:h val="0.1228340223571652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E0B-4F46-AE5F-F62E20E9CE32}"/>
                </c:ext>
              </c:extLst>
            </c:dLbl>
            <c:numFmt formatCode="#,##0.0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Gotham HTF Book" pitchFamily="2" charset="77"/>
                    <a:ea typeface="+mn-ea"/>
                    <a:cs typeface="+mn-cs"/>
                  </a:defRPr>
                </a:pPr>
                <a:endParaRPr lang="en-BE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EPIC holders</c:v>
                </c:pt>
                <c:pt idx="1">
                  <c:v>Epicenter Equity Corp</c:v>
                </c:pt>
                <c:pt idx="2">
                  <c:v>Advisors, Seed Investors, Ecosystem</c:v>
                </c:pt>
                <c:pt idx="3">
                  <c:v>ECR DAO Treasury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10.8</c:v>
                </c:pt>
                <c:pt idx="1">
                  <c:v>5</c:v>
                </c:pt>
                <c:pt idx="2">
                  <c:v>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0B-4F46-AE5F-F62E20E9C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3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5AB7021E-F66D-C84A-82A3-C6AD357DA832}"/>
              </a:ext>
            </a:extLst>
          </p:cNvPr>
          <p:cNvSpPr/>
          <p:nvPr/>
        </p:nvSpPr>
        <p:spPr>
          <a:xfrm>
            <a:off x="3429000" y="5791200"/>
            <a:ext cx="34290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EBD3357-5A95-1A41-967A-F18BC5352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21" y="255515"/>
            <a:ext cx="890980" cy="865029"/>
          </a:xfrm>
          <a:prstGeom prst="rect">
            <a:avLst/>
          </a:prstGeom>
        </p:spPr>
      </p:pic>
      <p:graphicFrame>
        <p:nvGraphicFramePr>
          <p:cNvPr id="146" name="Chart 145">
            <a:extLst>
              <a:ext uri="{FF2B5EF4-FFF2-40B4-BE49-F238E27FC236}">
                <a16:creationId xmlns:a16="http://schemas.microsoft.com/office/drawing/2014/main" id="{EECAD212-A330-4F41-B246-8D52A3D43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232114"/>
              </p:ext>
            </p:extLst>
          </p:nvPr>
        </p:nvGraphicFramePr>
        <p:xfrm>
          <a:off x="3396444" y="6289532"/>
          <a:ext cx="3429000" cy="248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Rectangle 144">
            <a:extLst>
              <a:ext uri="{FF2B5EF4-FFF2-40B4-BE49-F238E27FC236}">
                <a16:creationId xmlns:a16="http://schemas.microsoft.com/office/drawing/2014/main" id="{2AC4C94D-03AE-4441-BFF0-A2273E04F481}"/>
              </a:ext>
            </a:extLst>
          </p:cNvPr>
          <p:cNvSpPr/>
          <p:nvPr/>
        </p:nvSpPr>
        <p:spPr>
          <a:xfrm>
            <a:off x="3590065" y="6146671"/>
            <a:ext cx="3132139" cy="3471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ar-SA" sz="1050" b="1" dirty="0">
                <a:solidFill>
                  <a:schemeClr val="accent2"/>
                </a:solidFill>
                <a:latin typeface="Gotham HTF Black" pitchFamily="2" charset="77"/>
              </a:rPr>
              <a:t>المستفيدون من تضخم البروتوكول</a:t>
            </a:r>
            <a:endParaRPr lang="en-GB" sz="105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7BA1A41-536B-A947-A6FA-870D07A71A54}"/>
              </a:ext>
            </a:extLst>
          </p:cNvPr>
          <p:cNvSpPr/>
          <p:nvPr/>
        </p:nvSpPr>
        <p:spPr>
          <a:xfrm>
            <a:off x="160539" y="6146671"/>
            <a:ext cx="3132139" cy="3471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ar-SA" sz="1400" b="1" dirty="0">
                <a:solidFill>
                  <a:schemeClr val="accent2"/>
                </a:solidFill>
                <a:latin typeface="Gotham HTF Black" pitchFamily="2" charset="77"/>
              </a:rPr>
              <a:t>25 مليون مستفيد مبدئي</a:t>
            </a:r>
            <a:endParaRPr lang="en-GB" sz="14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graphicFrame>
        <p:nvGraphicFramePr>
          <p:cNvPr id="148" name="Chart 147">
            <a:extLst>
              <a:ext uri="{FF2B5EF4-FFF2-40B4-BE49-F238E27FC236}">
                <a16:creationId xmlns:a16="http://schemas.microsoft.com/office/drawing/2014/main" id="{586C5521-4800-4C4E-924A-16C7E2A33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034086"/>
              </p:ext>
            </p:extLst>
          </p:nvPr>
        </p:nvGraphicFramePr>
        <p:xfrm>
          <a:off x="15246" y="6294984"/>
          <a:ext cx="3429000" cy="248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C2D3C55-F51D-6240-B72A-57C5661BE042}"/>
              </a:ext>
            </a:extLst>
          </p:cNvPr>
          <p:cNvSpPr/>
          <p:nvPr/>
        </p:nvSpPr>
        <p:spPr>
          <a:xfrm>
            <a:off x="0" y="1466183"/>
            <a:ext cx="6858000" cy="453231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algn="r" defTabSz="457200" rtl="1" eaLnBrk="1" latinLnBrk="0" hangingPunct="1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7376F2B-ADD7-2F41-A7E9-B0E236727E87}"/>
              </a:ext>
            </a:extLst>
          </p:cNvPr>
          <p:cNvSpPr/>
          <p:nvPr/>
        </p:nvSpPr>
        <p:spPr>
          <a:xfrm>
            <a:off x="0" y="1285741"/>
            <a:ext cx="6858000" cy="42908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371584-07C1-9E4A-8FC0-41278A97F9EE}"/>
              </a:ext>
            </a:extLst>
          </p:cNvPr>
          <p:cNvGrpSpPr/>
          <p:nvPr/>
        </p:nvGrpSpPr>
        <p:grpSpPr>
          <a:xfrm>
            <a:off x="35408" y="1935395"/>
            <a:ext cx="6466042" cy="3479564"/>
            <a:chOff x="499250" y="1198361"/>
            <a:chExt cx="6004306" cy="347956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0F739D5-2B1B-104F-A4DF-50D5EBBF77C2}"/>
                </a:ext>
              </a:extLst>
            </p:cNvPr>
            <p:cNvGrpSpPr/>
            <p:nvPr/>
          </p:nvGrpSpPr>
          <p:grpSpPr>
            <a:xfrm>
              <a:off x="1181818" y="1468743"/>
              <a:ext cx="5220705" cy="3087904"/>
              <a:chOff x="474895" y="2046269"/>
              <a:chExt cx="5220705" cy="3687558"/>
            </a:xfrm>
            <a:solidFill>
              <a:schemeClr val="accent2"/>
            </a:solidFill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484C71CB-B73F-B544-9721-241D3D0D9F7A}"/>
                  </a:ext>
                </a:extLst>
              </p:cNvPr>
              <p:cNvSpPr/>
              <p:nvPr/>
            </p:nvSpPr>
            <p:spPr>
              <a:xfrm>
                <a:off x="474895" y="2046269"/>
                <a:ext cx="5214070" cy="3678127"/>
              </a:xfrm>
              <a:custGeom>
                <a:avLst/>
                <a:gdLst>
                  <a:gd name="connsiteX0" fmla="*/ 5210827 w 5336088"/>
                  <a:gd name="connsiteY0" fmla="*/ 3657600 h 3657600"/>
                  <a:gd name="connsiteX1" fmla="*/ 0 w 5336088"/>
                  <a:gd name="connsiteY1" fmla="*/ 3657600 h 3657600"/>
                  <a:gd name="connsiteX2" fmla="*/ 563671 w 5336088"/>
                  <a:gd name="connsiteY2" fmla="*/ 3244241 h 3657600"/>
                  <a:gd name="connsiteX3" fmla="*/ 1929008 w 5336088"/>
                  <a:gd name="connsiteY3" fmla="*/ 1064712 h 3657600"/>
                  <a:gd name="connsiteX4" fmla="*/ 3757808 w 5336088"/>
                  <a:gd name="connsiteY4" fmla="*/ 75156 h 3657600"/>
                  <a:gd name="connsiteX5" fmla="*/ 5336088 w 5336088"/>
                  <a:gd name="connsiteY5" fmla="*/ 0 h 3657600"/>
                  <a:gd name="connsiteX6" fmla="*/ 5210827 w 5336088"/>
                  <a:gd name="connsiteY6" fmla="*/ 3657600 h 3657600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757808 w 5210827"/>
                  <a:gd name="connsiteY4" fmla="*/ 100208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962707 h 3962707"/>
                  <a:gd name="connsiteX1" fmla="*/ 0 w 5210827"/>
                  <a:gd name="connsiteY1" fmla="*/ 3962707 h 3962707"/>
                  <a:gd name="connsiteX2" fmla="*/ 563671 w 5210827"/>
                  <a:gd name="connsiteY2" fmla="*/ 3549348 h 3962707"/>
                  <a:gd name="connsiteX3" fmla="*/ 1929008 w 5210827"/>
                  <a:gd name="connsiteY3" fmla="*/ 1369819 h 3962707"/>
                  <a:gd name="connsiteX4" fmla="*/ 3757808 w 5210827"/>
                  <a:gd name="connsiteY4" fmla="*/ 380263 h 3962707"/>
                  <a:gd name="connsiteX5" fmla="*/ 5198301 w 5210827"/>
                  <a:gd name="connsiteY5" fmla="*/ 280055 h 3962707"/>
                  <a:gd name="connsiteX6" fmla="*/ 5210827 w 5210827"/>
                  <a:gd name="connsiteY6" fmla="*/ 3962707 h 3962707"/>
                  <a:gd name="connsiteX0" fmla="*/ 5210827 w 5210827"/>
                  <a:gd name="connsiteY0" fmla="*/ 3693698 h 3693698"/>
                  <a:gd name="connsiteX1" fmla="*/ 0 w 5210827"/>
                  <a:gd name="connsiteY1" fmla="*/ 3693698 h 3693698"/>
                  <a:gd name="connsiteX2" fmla="*/ 563671 w 5210827"/>
                  <a:gd name="connsiteY2" fmla="*/ 3280339 h 3693698"/>
                  <a:gd name="connsiteX3" fmla="*/ 1929008 w 5210827"/>
                  <a:gd name="connsiteY3" fmla="*/ 1100810 h 3693698"/>
                  <a:gd name="connsiteX4" fmla="*/ 3757808 w 5210827"/>
                  <a:gd name="connsiteY4" fmla="*/ 111254 h 3693698"/>
                  <a:gd name="connsiteX5" fmla="*/ 5198301 w 5210827"/>
                  <a:gd name="connsiteY5" fmla="*/ 11046 h 3693698"/>
                  <a:gd name="connsiteX6" fmla="*/ 5210827 w 5210827"/>
                  <a:gd name="connsiteY6" fmla="*/ 3693698 h 3693698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495480 w 5495480"/>
                  <a:gd name="connsiteY0" fmla="*/ 3682652 h 3682652"/>
                  <a:gd name="connsiteX1" fmla="*/ 284653 w 5495480"/>
                  <a:gd name="connsiteY1" fmla="*/ 3682652 h 3682652"/>
                  <a:gd name="connsiteX2" fmla="*/ 848324 w 5495480"/>
                  <a:gd name="connsiteY2" fmla="*/ 3269293 h 3682652"/>
                  <a:gd name="connsiteX3" fmla="*/ 2213661 w 5495480"/>
                  <a:gd name="connsiteY3" fmla="*/ 1089764 h 3682652"/>
                  <a:gd name="connsiteX4" fmla="*/ 3807071 w 5495480"/>
                  <a:gd name="connsiteY4" fmla="*/ 204323 h 3682652"/>
                  <a:gd name="connsiteX5" fmla="*/ 5482954 w 5495480"/>
                  <a:gd name="connsiteY5" fmla="*/ 0 h 3682652"/>
                  <a:gd name="connsiteX6" fmla="*/ 5495480 w 5495480"/>
                  <a:gd name="connsiteY6" fmla="*/ 3682652 h 3682652"/>
                  <a:gd name="connsiteX0" fmla="*/ 5470997 w 5470997"/>
                  <a:gd name="connsiteY0" fmla="*/ 3682652 h 3682652"/>
                  <a:gd name="connsiteX1" fmla="*/ 260170 w 5470997"/>
                  <a:gd name="connsiteY1" fmla="*/ 3682652 h 3682652"/>
                  <a:gd name="connsiteX2" fmla="*/ 977750 w 5470997"/>
                  <a:gd name="connsiteY2" fmla="*/ 3056537 h 3682652"/>
                  <a:gd name="connsiteX3" fmla="*/ 2189178 w 5470997"/>
                  <a:gd name="connsiteY3" fmla="*/ 1089764 h 3682652"/>
                  <a:gd name="connsiteX4" fmla="*/ 3782588 w 5470997"/>
                  <a:gd name="connsiteY4" fmla="*/ 204323 h 3682652"/>
                  <a:gd name="connsiteX5" fmla="*/ 5458471 w 5470997"/>
                  <a:gd name="connsiteY5" fmla="*/ 0 h 3682652"/>
                  <a:gd name="connsiteX6" fmla="*/ 5470997 w 547099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717580 w 5210827"/>
                  <a:gd name="connsiteY2" fmla="*/ 3056537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717580 w 5210827"/>
                  <a:gd name="connsiteY2" fmla="*/ 3056537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921283 w 5210827"/>
                  <a:gd name="connsiteY2" fmla="*/ 2753246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921283 w 5210827"/>
                  <a:gd name="connsiteY2" fmla="*/ 2753246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2976"/>
                  <a:gd name="connsiteY0" fmla="*/ 3678126 h 3678126"/>
                  <a:gd name="connsiteX1" fmla="*/ 0 w 5212976"/>
                  <a:gd name="connsiteY1" fmla="*/ 3678126 h 3678126"/>
                  <a:gd name="connsiteX2" fmla="*/ 921283 w 5212976"/>
                  <a:gd name="connsiteY2" fmla="*/ 2748720 h 3678126"/>
                  <a:gd name="connsiteX3" fmla="*/ 1929008 w 5212976"/>
                  <a:gd name="connsiteY3" fmla="*/ 1085238 h 3678126"/>
                  <a:gd name="connsiteX4" fmla="*/ 3522418 w 5212976"/>
                  <a:gd name="connsiteY4" fmla="*/ 199797 h 3678126"/>
                  <a:gd name="connsiteX5" fmla="*/ 5211881 w 5212976"/>
                  <a:gd name="connsiteY5" fmla="*/ 0 h 3678126"/>
                  <a:gd name="connsiteX6" fmla="*/ 5210827 w 5212976"/>
                  <a:gd name="connsiteY6" fmla="*/ 3678126 h 3678126"/>
                  <a:gd name="connsiteX0" fmla="*/ 5594991 w 5597140"/>
                  <a:gd name="connsiteY0" fmla="*/ 3678126 h 3695063"/>
                  <a:gd name="connsiteX1" fmla="*/ 384164 w 5597140"/>
                  <a:gd name="connsiteY1" fmla="*/ 3678126 h 3695063"/>
                  <a:gd name="connsiteX2" fmla="*/ 492024 w 5597140"/>
                  <a:gd name="connsiteY2" fmla="*/ 3604528 h 3695063"/>
                  <a:gd name="connsiteX3" fmla="*/ 1305447 w 5597140"/>
                  <a:gd name="connsiteY3" fmla="*/ 2748720 h 3695063"/>
                  <a:gd name="connsiteX4" fmla="*/ 2313172 w 5597140"/>
                  <a:gd name="connsiteY4" fmla="*/ 1085238 h 3695063"/>
                  <a:gd name="connsiteX5" fmla="*/ 3906582 w 5597140"/>
                  <a:gd name="connsiteY5" fmla="*/ 199797 h 3695063"/>
                  <a:gd name="connsiteX6" fmla="*/ 5596045 w 5597140"/>
                  <a:gd name="connsiteY6" fmla="*/ 0 h 3695063"/>
                  <a:gd name="connsiteX7" fmla="*/ 5594991 w 5597140"/>
                  <a:gd name="connsiteY7" fmla="*/ 3678126 h 3695063"/>
                  <a:gd name="connsiteX0" fmla="*/ 5217247 w 5219396"/>
                  <a:gd name="connsiteY0" fmla="*/ 3678126 h 3678126"/>
                  <a:gd name="connsiteX1" fmla="*/ 6420 w 5219396"/>
                  <a:gd name="connsiteY1" fmla="*/ 3678126 h 3678126"/>
                  <a:gd name="connsiteX2" fmla="*/ 114280 w 5219396"/>
                  <a:gd name="connsiteY2" fmla="*/ 3604528 h 3678126"/>
                  <a:gd name="connsiteX3" fmla="*/ 927703 w 5219396"/>
                  <a:gd name="connsiteY3" fmla="*/ 2748720 h 3678126"/>
                  <a:gd name="connsiteX4" fmla="*/ 1935428 w 5219396"/>
                  <a:gd name="connsiteY4" fmla="*/ 1085238 h 3678126"/>
                  <a:gd name="connsiteX5" fmla="*/ 3528838 w 5219396"/>
                  <a:gd name="connsiteY5" fmla="*/ 199797 h 3678126"/>
                  <a:gd name="connsiteX6" fmla="*/ 5218301 w 5219396"/>
                  <a:gd name="connsiteY6" fmla="*/ 0 h 3678126"/>
                  <a:gd name="connsiteX7" fmla="*/ 5217247 w 5219396"/>
                  <a:gd name="connsiteY7" fmla="*/ 3678126 h 3678126"/>
                  <a:gd name="connsiteX0" fmla="*/ 5217247 w 5219396"/>
                  <a:gd name="connsiteY0" fmla="*/ 3678126 h 3680393"/>
                  <a:gd name="connsiteX1" fmla="*/ 6420 w 5219396"/>
                  <a:gd name="connsiteY1" fmla="*/ 3678126 h 3680393"/>
                  <a:gd name="connsiteX2" fmla="*/ 114280 w 5219396"/>
                  <a:gd name="connsiteY2" fmla="*/ 3604528 h 3680393"/>
                  <a:gd name="connsiteX3" fmla="*/ 927703 w 5219396"/>
                  <a:gd name="connsiteY3" fmla="*/ 2748720 h 3680393"/>
                  <a:gd name="connsiteX4" fmla="*/ 1935428 w 5219396"/>
                  <a:gd name="connsiteY4" fmla="*/ 1085238 h 3680393"/>
                  <a:gd name="connsiteX5" fmla="*/ 3528838 w 5219396"/>
                  <a:gd name="connsiteY5" fmla="*/ 199797 h 3680393"/>
                  <a:gd name="connsiteX6" fmla="*/ 5218301 w 5219396"/>
                  <a:gd name="connsiteY6" fmla="*/ 0 h 3680393"/>
                  <a:gd name="connsiteX7" fmla="*/ 5217247 w 5219396"/>
                  <a:gd name="connsiteY7" fmla="*/ 3678126 h 3680393"/>
                  <a:gd name="connsiteX0" fmla="*/ 5210828 w 5212977"/>
                  <a:gd name="connsiteY0" fmla="*/ 3678126 h 3678126"/>
                  <a:gd name="connsiteX1" fmla="*/ 1 w 5212977"/>
                  <a:gd name="connsiteY1" fmla="*/ 3678126 h 3678126"/>
                  <a:gd name="connsiteX2" fmla="*/ 107861 w 5212977"/>
                  <a:gd name="connsiteY2" fmla="*/ 3604528 h 3678126"/>
                  <a:gd name="connsiteX3" fmla="*/ 921284 w 5212977"/>
                  <a:gd name="connsiteY3" fmla="*/ 2748720 h 3678126"/>
                  <a:gd name="connsiteX4" fmla="*/ 1929009 w 5212977"/>
                  <a:gd name="connsiteY4" fmla="*/ 1085238 h 3678126"/>
                  <a:gd name="connsiteX5" fmla="*/ 3522419 w 5212977"/>
                  <a:gd name="connsiteY5" fmla="*/ 199797 h 3678126"/>
                  <a:gd name="connsiteX6" fmla="*/ 5211882 w 5212977"/>
                  <a:gd name="connsiteY6" fmla="*/ 0 h 3678126"/>
                  <a:gd name="connsiteX7" fmla="*/ 5210828 w 5212977"/>
                  <a:gd name="connsiteY7" fmla="*/ 3678126 h 3678126"/>
                  <a:gd name="connsiteX0" fmla="*/ 5222049 w 5224198"/>
                  <a:gd name="connsiteY0" fmla="*/ 3678126 h 3678126"/>
                  <a:gd name="connsiteX1" fmla="*/ 11222 w 5224198"/>
                  <a:gd name="connsiteY1" fmla="*/ 3678126 h 3678126"/>
                  <a:gd name="connsiteX2" fmla="*/ 30132 w 5224198"/>
                  <a:gd name="connsiteY2" fmla="*/ 3613026 h 3678126"/>
                  <a:gd name="connsiteX3" fmla="*/ 932505 w 5224198"/>
                  <a:gd name="connsiteY3" fmla="*/ 2748720 h 3678126"/>
                  <a:gd name="connsiteX4" fmla="*/ 1940230 w 5224198"/>
                  <a:gd name="connsiteY4" fmla="*/ 1085238 h 3678126"/>
                  <a:gd name="connsiteX5" fmla="*/ 3533640 w 5224198"/>
                  <a:gd name="connsiteY5" fmla="*/ 199797 h 3678126"/>
                  <a:gd name="connsiteX6" fmla="*/ 5223103 w 5224198"/>
                  <a:gd name="connsiteY6" fmla="*/ 0 h 3678126"/>
                  <a:gd name="connsiteX7" fmla="*/ 5222049 w 5224198"/>
                  <a:gd name="connsiteY7" fmla="*/ 3678126 h 3678126"/>
                  <a:gd name="connsiteX0" fmla="*/ 5222049 w 5224198"/>
                  <a:gd name="connsiteY0" fmla="*/ 3678126 h 3678126"/>
                  <a:gd name="connsiteX1" fmla="*/ 11222 w 5224198"/>
                  <a:gd name="connsiteY1" fmla="*/ 3678126 h 3678126"/>
                  <a:gd name="connsiteX2" fmla="*/ 30132 w 5224198"/>
                  <a:gd name="connsiteY2" fmla="*/ 3613026 h 3678126"/>
                  <a:gd name="connsiteX3" fmla="*/ 932505 w 5224198"/>
                  <a:gd name="connsiteY3" fmla="*/ 2748720 h 3678126"/>
                  <a:gd name="connsiteX4" fmla="*/ 1940230 w 5224198"/>
                  <a:gd name="connsiteY4" fmla="*/ 1085238 h 3678126"/>
                  <a:gd name="connsiteX5" fmla="*/ 3533640 w 5224198"/>
                  <a:gd name="connsiteY5" fmla="*/ 199797 h 3678126"/>
                  <a:gd name="connsiteX6" fmla="*/ 5223103 w 5224198"/>
                  <a:gd name="connsiteY6" fmla="*/ 0 h 3678126"/>
                  <a:gd name="connsiteX7" fmla="*/ 5222049 w 5224198"/>
                  <a:gd name="connsiteY7" fmla="*/ 3678126 h 3678126"/>
                  <a:gd name="connsiteX0" fmla="*/ 5234000 w 5236149"/>
                  <a:gd name="connsiteY0" fmla="*/ 3678126 h 3678126"/>
                  <a:gd name="connsiteX1" fmla="*/ 23173 w 5236149"/>
                  <a:gd name="connsiteY1" fmla="*/ 3678126 h 3678126"/>
                  <a:gd name="connsiteX2" fmla="*/ 24293 w 5236149"/>
                  <a:gd name="connsiteY2" fmla="*/ 3600279 h 3678126"/>
                  <a:gd name="connsiteX3" fmla="*/ 944456 w 5236149"/>
                  <a:gd name="connsiteY3" fmla="*/ 2748720 h 3678126"/>
                  <a:gd name="connsiteX4" fmla="*/ 1952181 w 5236149"/>
                  <a:gd name="connsiteY4" fmla="*/ 1085238 h 3678126"/>
                  <a:gd name="connsiteX5" fmla="*/ 3545591 w 5236149"/>
                  <a:gd name="connsiteY5" fmla="*/ 199797 h 3678126"/>
                  <a:gd name="connsiteX6" fmla="*/ 5235054 w 5236149"/>
                  <a:gd name="connsiteY6" fmla="*/ 0 h 3678126"/>
                  <a:gd name="connsiteX7" fmla="*/ 5234000 w 5236149"/>
                  <a:gd name="connsiteY7" fmla="*/ 3678126 h 3678126"/>
                  <a:gd name="connsiteX0" fmla="*/ 5210845 w 5212994"/>
                  <a:gd name="connsiteY0" fmla="*/ 3678126 h 3678126"/>
                  <a:gd name="connsiteX1" fmla="*/ 18 w 5212994"/>
                  <a:gd name="connsiteY1" fmla="*/ 3678126 h 3678126"/>
                  <a:gd name="connsiteX2" fmla="*/ 1138 w 5212994"/>
                  <a:gd name="connsiteY2" fmla="*/ 3600279 h 3678126"/>
                  <a:gd name="connsiteX3" fmla="*/ 921301 w 5212994"/>
                  <a:gd name="connsiteY3" fmla="*/ 2748720 h 3678126"/>
                  <a:gd name="connsiteX4" fmla="*/ 1929026 w 5212994"/>
                  <a:gd name="connsiteY4" fmla="*/ 1085238 h 3678126"/>
                  <a:gd name="connsiteX5" fmla="*/ 3522436 w 5212994"/>
                  <a:gd name="connsiteY5" fmla="*/ 199797 h 3678126"/>
                  <a:gd name="connsiteX6" fmla="*/ 5211899 w 5212994"/>
                  <a:gd name="connsiteY6" fmla="*/ 0 h 3678126"/>
                  <a:gd name="connsiteX7" fmla="*/ 5210845 w 5212994"/>
                  <a:gd name="connsiteY7" fmla="*/ 3678126 h 3678126"/>
                  <a:gd name="connsiteX0" fmla="*/ 5210845 w 5212994"/>
                  <a:gd name="connsiteY0" fmla="*/ 3678126 h 3678126"/>
                  <a:gd name="connsiteX1" fmla="*/ 18 w 5212994"/>
                  <a:gd name="connsiteY1" fmla="*/ 3678126 h 3678126"/>
                  <a:gd name="connsiteX2" fmla="*/ 1138 w 5212994"/>
                  <a:gd name="connsiteY2" fmla="*/ 3498304 h 3678126"/>
                  <a:gd name="connsiteX3" fmla="*/ 921301 w 5212994"/>
                  <a:gd name="connsiteY3" fmla="*/ 2748720 h 3678126"/>
                  <a:gd name="connsiteX4" fmla="*/ 1929026 w 5212994"/>
                  <a:gd name="connsiteY4" fmla="*/ 1085238 h 3678126"/>
                  <a:gd name="connsiteX5" fmla="*/ 3522436 w 5212994"/>
                  <a:gd name="connsiteY5" fmla="*/ 199797 h 3678126"/>
                  <a:gd name="connsiteX6" fmla="*/ 5211899 w 5212994"/>
                  <a:gd name="connsiteY6" fmla="*/ 0 h 3678126"/>
                  <a:gd name="connsiteX7" fmla="*/ 5210845 w 5212994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498304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498304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2087757 w 5214070"/>
                  <a:gd name="connsiteY4" fmla="*/ 1122892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14070" h="3678126">
                    <a:moveTo>
                      <a:pt x="5211921" y="3678126"/>
                    </a:moveTo>
                    <a:lnTo>
                      <a:pt x="1094" y="3678126"/>
                    </a:lnTo>
                    <a:cubicBezTo>
                      <a:pt x="957" y="3640367"/>
                      <a:pt x="-1904" y="3615833"/>
                      <a:pt x="2214" y="3557789"/>
                    </a:cubicBezTo>
                    <a:cubicBezTo>
                      <a:pt x="230479" y="3424132"/>
                      <a:pt x="574787" y="3154536"/>
                      <a:pt x="922377" y="2748720"/>
                    </a:cubicBezTo>
                    <a:cubicBezTo>
                      <a:pt x="1269967" y="2342904"/>
                      <a:pt x="1654235" y="1547712"/>
                      <a:pt x="2087757" y="1122892"/>
                    </a:cubicBezTo>
                    <a:cubicBezTo>
                      <a:pt x="2521279" y="698072"/>
                      <a:pt x="3002642" y="386946"/>
                      <a:pt x="3523512" y="199797"/>
                    </a:cubicBezTo>
                    <a:cubicBezTo>
                      <a:pt x="4044382" y="12648"/>
                      <a:pt x="4785209" y="18562"/>
                      <a:pt x="5212975" y="0"/>
                    </a:cubicBezTo>
                    <a:cubicBezTo>
                      <a:pt x="5217150" y="1227551"/>
                      <a:pt x="5207746" y="2450575"/>
                      <a:pt x="5211921" y="3678126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2E81481-9EE9-EE4F-A2FC-42B547FE7F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753" y="5244395"/>
                <a:ext cx="0" cy="458193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644620-968D-4E42-904A-8B461A1F27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3412" y="3668604"/>
                <a:ext cx="0" cy="2050236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0046BB3-9210-9742-83F3-10E5B75772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4355" y="2344366"/>
                <a:ext cx="0" cy="3374473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13E6610-09BE-8D45-9887-A41C5FD381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600" y="2046269"/>
                <a:ext cx="0" cy="3687558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11A9A9-9964-E142-B978-98AAD75B18ED}"/>
                </a:ext>
              </a:extLst>
            </p:cNvPr>
            <p:cNvSpPr/>
            <p:nvPr/>
          </p:nvSpPr>
          <p:spPr>
            <a:xfrm>
              <a:off x="499250" y="4330736"/>
              <a:ext cx="722088" cy="34718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70000"/>
                </a:lnSpc>
                <a:spcAft>
                  <a:spcPts val="3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Gotham HTF Black" pitchFamily="2" charset="77"/>
                </a:rPr>
                <a:t>25M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148F73-2D7F-EA48-91D6-3569E39A1AB9}"/>
                </a:ext>
              </a:extLst>
            </p:cNvPr>
            <p:cNvSpPr/>
            <p:nvPr/>
          </p:nvSpPr>
          <p:spPr>
            <a:xfrm>
              <a:off x="5233094" y="1198361"/>
              <a:ext cx="1270462" cy="29053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70000"/>
                </a:lnSpc>
                <a:spcAft>
                  <a:spcPts val="3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Gotham HTF Black" pitchFamily="2" charset="77"/>
                </a:rPr>
                <a:t>8.88B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F87E1CC-ACD5-724A-922D-E45491F73C56}"/>
              </a:ext>
            </a:extLst>
          </p:cNvPr>
          <p:cNvSpPr txBox="1"/>
          <p:nvPr/>
        </p:nvSpPr>
        <p:spPr bwMode="auto">
          <a:xfrm>
            <a:off x="512091" y="5412577"/>
            <a:ext cx="46038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T0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4/21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4054D6-3EA8-444D-9B0A-F85E7AA97BB3}"/>
              </a:ext>
            </a:extLst>
          </p:cNvPr>
          <p:cNvSpPr txBox="1"/>
          <p:nvPr/>
        </p:nvSpPr>
        <p:spPr bwMode="auto">
          <a:xfrm>
            <a:off x="1812910" y="5582624"/>
            <a:ext cx="446570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20 mo.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4CCB8-1CE2-EF4D-A125-8A092466D890}"/>
              </a:ext>
            </a:extLst>
          </p:cNvPr>
          <p:cNvSpPr txBox="1"/>
          <p:nvPr/>
        </p:nvSpPr>
        <p:spPr bwMode="auto">
          <a:xfrm>
            <a:off x="3258683" y="5582624"/>
            <a:ext cx="440794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26 mo.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4AB4CC-475F-5E46-A9A5-DBEA249D4E1D}"/>
              </a:ext>
            </a:extLst>
          </p:cNvPr>
          <p:cNvSpPr txBox="1"/>
          <p:nvPr/>
        </p:nvSpPr>
        <p:spPr bwMode="auto">
          <a:xfrm>
            <a:off x="5172758" y="5582624"/>
            <a:ext cx="437904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33 mo.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AE28D7A-CED2-A34E-B3D8-493490EB165E}"/>
              </a:ext>
            </a:extLst>
          </p:cNvPr>
          <p:cNvSpPr txBox="1"/>
          <p:nvPr/>
        </p:nvSpPr>
        <p:spPr bwMode="auto">
          <a:xfrm>
            <a:off x="1174378" y="5412577"/>
            <a:ext cx="420573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T1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11/21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3C3357A-D9F4-6D4F-9E5D-82801BFCCAC1}"/>
              </a:ext>
            </a:extLst>
          </p:cNvPr>
          <p:cNvSpPr txBox="1"/>
          <p:nvPr/>
        </p:nvSpPr>
        <p:spPr bwMode="auto">
          <a:xfrm>
            <a:off x="2417116" y="5412577"/>
            <a:ext cx="435015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T2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7/23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D211126-A691-B94D-B0A4-60A32871301A}"/>
              </a:ext>
            </a:extLst>
          </p:cNvPr>
          <p:cNvSpPr txBox="1"/>
          <p:nvPr/>
        </p:nvSpPr>
        <p:spPr bwMode="auto">
          <a:xfrm>
            <a:off x="4107407" y="5412577"/>
            <a:ext cx="440792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T3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9/25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7AD28D-6B75-C04D-9FF8-F099A9BB3E91}"/>
              </a:ext>
            </a:extLst>
          </p:cNvPr>
          <p:cNvSpPr txBox="1"/>
          <p:nvPr/>
        </p:nvSpPr>
        <p:spPr bwMode="auto">
          <a:xfrm>
            <a:off x="6145797" y="5412577"/>
            <a:ext cx="442237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T4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6/28</a:t>
            </a:r>
          </a:p>
        </p:txBody>
      </p:sp>
      <p:sp>
        <p:nvSpPr>
          <p:cNvPr id="125" name="Left-right Arrow 33">
            <a:extLst>
              <a:ext uri="{FF2B5EF4-FFF2-40B4-BE49-F238E27FC236}">
                <a16:creationId xmlns:a16="http://schemas.microsoft.com/office/drawing/2014/main" id="{E91AAF89-9769-9E4D-8A7A-1E6E591CD803}"/>
              </a:ext>
            </a:extLst>
          </p:cNvPr>
          <p:cNvSpPr/>
          <p:nvPr/>
        </p:nvSpPr>
        <p:spPr>
          <a:xfrm>
            <a:off x="1516982" y="5492621"/>
            <a:ext cx="991767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Left-right Arrow 34">
            <a:extLst>
              <a:ext uri="{FF2B5EF4-FFF2-40B4-BE49-F238E27FC236}">
                <a16:creationId xmlns:a16="http://schemas.microsoft.com/office/drawing/2014/main" id="{32BA93BD-8EFD-E945-BB01-BD04D179BB5F}"/>
              </a:ext>
            </a:extLst>
          </p:cNvPr>
          <p:cNvSpPr/>
          <p:nvPr/>
        </p:nvSpPr>
        <p:spPr>
          <a:xfrm>
            <a:off x="2767402" y="5492621"/>
            <a:ext cx="1438585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Left-right Arrow 35">
            <a:extLst>
              <a:ext uri="{FF2B5EF4-FFF2-40B4-BE49-F238E27FC236}">
                <a16:creationId xmlns:a16="http://schemas.microsoft.com/office/drawing/2014/main" id="{625CFF4D-BF59-3A40-9A0E-16044AE4BE63}"/>
              </a:ext>
            </a:extLst>
          </p:cNvPr>
          <p:cNvSpPr/>
          <p:nvPr/>
        </p:nvSpPr>
        <p:spPr>
          <a:xfrm>
            <a:off x="4448752" y="5492621"/>
            <a:ext cx="1761805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0E775F-8C81-A04C-A267-557468009AC9}"/>
              </a:ext>
            </a:extLst>
          </p:cNvPr>
          <p:cNvSpPr txBox="1"/>
          <p:nvPr/>
        </p:nvSpPr>
        <p:spPr bwMode="auto">
          <a:xfrm>
            <a:off x="855151" y="5577774"/>
            <a:ext cx="429926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7 mo.</a:t>
            </a:r>
          </a:p>
        </p:txBody>
      </p:sp>
      <p:sp>
        <p:nvSpPr>
          <p:cNvPr id="124" name="Left-right Arrow 27">
            <a:extLst>
              <a:ext uri="{FF2B5EF4-FFF2-40B4-BE49-F238E27FC236}">
                <a16:creationId xmlns:a16="http://schemas.microsoft.com/office/drawing/2014/main" id="{9E7B1B9F-130E-234E-A094-60D9C1B1AD6A}"/>
              </a:ext>
            </a:extLst>
          </p:cNvPr>
          <p:cNvSpPr/>
          <p:nvPr/>
        </p:nvSpPr>
        <p:spPr>
          <a:xfrm>
            <a:off x="869898" y="5487771"/>
            <a:ext cx="384960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D1145-99B9-9B47-A346-EC788C9A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" y="1273636"/>
            <a:ext cx="6264277" cy="475615"/>
          </a:xfrm>
        </p:spPr>
        <p:txBody>
          <a:bodyPr anchor="ctr"/>
          <a:lstStyle/>
          <a:p>
            <a:pPr algn="ctr"/>
            <a:r>
              <a:rPr lang="en-US" sz="1600" dirty="0"/>
              <a:t>ECR TOKENOMICS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C3E698E-3FB8-D74F-A117-F918FB7377B7}"/>
              </a:ext>
            </a:extLst>
          </p:cNvPr>
          <p:cNvSpPr/>
          <p:nvPr/>
        </p:nvSpPr>
        <p:spPr>
          <a:xfrm>
            <a:off x="0" y="8934812"/>
            <a:ext cx="6893408" cy="21582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8BF286-B7F4-A54D-A3B9-24E9A552B2A6}"/>
              </a:ext>
            </a:extLst>
          </p:cNvPr>
          <p:cNvSpPr txBox="1"/>
          <p:nvPr/>
        </p:nvSpPr>
        <p:spPr bwMode="auto">
          <a:xfrm>
            <a:off x="239454" y="8950777"/>
            <a:ext cx="1661320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EC210402 - ECR Emissions v0.2</a:t>
            </a:r>
          </a:p>
        </p:txBody>
      </p:sp>
    </p:spTree>
    <p:extLst>
      <p:ext uri="{BB962C8B-B14F-4D97-AF65-F5344CB8AC3E}">
        <p14:creationId xmlns:p14="http://schemas.microsoft.com/office/powerpoint/2010/main" val="10377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36109</TotalTime>
  <Words>91</Words>
  <Application>Microsoft Macintosh PowerPoint</Application>
  <PresentationFormat>Letter Paper (8.5x11 in)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ECR TOKENOMICS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Ghassan Al-ouf</cp:lastModifiedBy>
  <cp:revision>515</cp:revision>
  <dcterms:created xsi:type="dcterms:W3CDTF">2018-04-12T15:48:13Z</dcterms:created>
  <dcterms:modified xsi:type="dcterms:W3CDTF">2021-11-07T20:42:19Z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