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Century Gothic" panose="020B0502020202020204" pitchFamily="34" charset="0"/>
      <p:regular r:id="rId7"/>
      <p:bold r:id="rId8"/>
      <p:italic r:id="rId9"/>
      <p:boldItalic r:id="rId10"/>
    </p:embeddedFont>
    <p:embeddedFont>
      <p:font typeface="Gotham HTF Book" charset="0"/>
      <p:regular r:id="rId11"/>
    </p:embeddedFont>
    <p:embeddedFont>
      <p:font typeface="Gotham HTF Black" charset="0"/>
      <p:bold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840"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3" autoAdjust="0"/>
    <p:restoredTop sz="95884" autoAdjust="0"/>
  </p:normalViewPr>
  <p:slideViewPr>
    <p:cSldViewPr snapToGrid="0">
      <p:cViewPr>
        <p:scale>
          <a:sx n="100" d="100"/>
          <a:sy n="100" d="100"/>
        </p:scale>
        <p:origin x="-240" y="-22632"/>
      </p:cViewPr>
      <p:guideLst>
        <p:guide orient="horz" pos="13184"/>
        <p:guide pos="3840"/>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4/18/2021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‹N›</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‹N›</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‹N›</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‹N›</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‹N›</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epic.tech/"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957"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2" cstate="print">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957"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569660"/>
          </a:xfrm>
          <a:prstGeom prst="rect">
            <a:avLst/>
          </a:prstGeom>
          <a:noFill/>
          <a:ln w="9525">
            <a:noFill/>
            <a:miter lim="800000"/>
            <a:headEnd/>
            <a:tailEnd/>
          </a:ln>
        </p:spPr>
        <p:txBody>
          <a:bodyPr wrap="square" rtlCol="0" anchor="t" anchorCtr="0">
            <a:spAutoFit/>
          </a:bodyPr>
          <a:lstStyle/>
          <a:p>
            <a:pPr algn="ctr" fontAlgn="b">
              <a:spcAft>
                <a:spcPts val="300"/>
              </a:spcAft>
            </a:pPr>
            <a:r>
              <a:rPr lang="en-US" sz="9600" b="1" dirty="0" smtClean="0">
                <a:solidFill>
                  <a:srgbClr val="D79E4D"/>
                </a:solidFill>
                <a:latin typeface="Gotham HTF Black" pitchFamily="2" charset="77"/>
                <a:cs typeface="Arial" pitchFamily="34" charset="0"/>
              </a:rPr>
              <a:t>CRYPTO GRATIS</a:t>
            </a:r>
            <a:endParaRPr lang="en-US" sz="9600" b="1" dirty="0">
              <a:solidFill>
                <a:srgbClr val="D79E4D"/>
              </a:solidFill>
              <a:latin typeface="Gotham HTF Black" pitchFamily="2" charset="77"/>
              <a:cs typeface="Arial" pitchFamily="34" charset="0"/>
            </a:endParaRP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smtClean="0">
                <a:solidFill>
                  <a:srgbClr val="D79E4D"/>
                </a:solidFill>
                <a:latin typeface="Gotham HTF Black" pitchFamily="2" charset="77"/>
                <a:cs typeface="Arial" pitchFamily="34" charset="0"/>
              </a:rPr>
              <a:t>COME FUNZIONA?</a:t>
            </a:r>
            <a:endParaRPr lang="en-US" sz="3200" b="1" dirty="0">
              <a:solidFill>
                <a:srgbClr val="D79E4D"/>
              </a:solidFill>
              <a:latin typeface="Gotham HTF Black" pitchFamily="2" charset="77"/>
              <a:cs typeface="Arial" pitchFamily="34" charset="0"/>
            </a:endParaRP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2146742"/>
          </a:xfrm>
          <a:prstGeom prst="rect">
            <a:avLst/>
          </a:prstGeom>
        </p:spPr>
        <p:txBody>
          <a:bodyPr wrap="square">
            <a:spAutoFit/>
          </a:bodyPr>
          <a:lstStyle/>
          <a:p>
            <a:pPr>
              <a:spcBef>
                <a:spcPts val="300"/>
              </a:spcBef>
              <a:spcAft>
                <a:spcPts val="600"/>
              </a:spcAft>
            </a:pPr>
            <a:r>
              <a:rPr lang="it-IT" dirty="0" smtClean="0">
                <a:solidFill>
                  <a:schemeClr val="bg1"/>
                </a:solidFill>
                <a:latin typeface="Gotham HTF Book" pitchFamily="2" charset="77"/>
                <a:cs typeface="Arial" pitchFamily="34" charset="0"/>
              </a:rPr>
              <a:t>In </a:t>
            </a:r>
            <a:r>
              <a:rPr lang="it-IT" dirty="0">
                <a:solidFill>
                  <a:schemeClr val="bg1"/>
                </a:solidFill>
                <a:latin typeface="Gotham HTF Book" pitchFamily="2" charset="77"/>
                <a:cs typeface="Arial" pitchFamily="34" charset="0"/>
              </a:rPr>
              <a:t>concomitanza con il lancio di Epicenter, il 28 febbraio 2021, il team di Epicenter scatterà un'istantanea della blockchain di Epic Cash. I possessori di Epic Cash il 28 febbraio possono quindi partecipare a un Air Grab che ricompenserà loro lo stesso numero di token ECR che detengono in EPIC. per esempio. 1.000 EPIC = 1.000 ECR.</a:t>
            </a:r>
            <a:endParaRPr lang="en-GB" dirty="0">
              <a:solidFill>
                <a:schemeClr val="bg1"/>
              </a:solidFill>
              <a:latin typeface="Gotham HTF Book" pitchFamily="2" charset="77"/>
              <a:cs typeface="Arial" pitchFamily="34" charset="0"/>
            </a:endParaRPr>
          </a:p>
          <a:p>
            <a:pPr>
              <a:spcBef>
                <a:spcPts val="300"/>
              </a:spcBef>
              <a:spcAft>
                <a:spcPts val="600"/>
              </a:spcAft>
            </a:pPr>
            <a:r>
              <a:rPr lang="it-IT" dirty="0">
                <a:solidFill>
                  <a:schemeClr val="bg1"/>
                </a:solidFill>
                <a:latin typeface="Gotham HTF Book" pitchFamily="2" charset="77"/>
                <a:cs typeface="Arial" pitchFamily="34" charset="0"/>
              </a:rPr>
              <a:t>Se poi decidi di puntare i tuoi token ECR con Epicenter, ogni due mesi per i successivi 10 </a:t>
            </a:r>
            <a:r>
              <a:rPr lang="it-IT" dirty="0" smtClean="0">
                <a:solidFill>
                  <a:schemeClr val="bg1"/>
                </a:solidFill>
                <a:latin typeface="Gotham HTF Book" pitchFamily="2" charset="77"/>
                <a:cs typeface="Arial" pitchFamily="34" charset="0"/>
              </a:rPr>
              <a:t>mesi</a:t>
            </a:r>
            <a:r>
              <a:rPr lang="en-GB" dirty="0">
                <a:solidFill>
                  <a:schemeClr val="accent2"/>
                </a:solidFill>
                <a:latin typeface="Gotham HTF Book" pitchFamily="2" charset="77"/>
                <a:cs typeface="Arial" pitchFamily="34" charset="0"/>
              </a:rPr>
              <a:t> </a:t>
            </a:r>
            <a:r>
              <a:rPr lang="en-GB" dirty="0" smtClean="0">
                <a:solidFill>
                  <a:schemeClr val="accent2"/>
                </a:solidFill>
                <a:latin typeface="Gotham HTF Book" pitchFamily="2" charset="77"/>
                <a:cs typeface="Arial" pitchFamily="34" charset="0"/>
              </a:rPr>
              <a:t>sarai </a:t>
            </a:r>
            <a:r>
              <a:rPr lang="en-GB" dirty="0" smtClean="0">
                <a:solidFill>
                  <a:schemeClr val="accent2"/>
                </a:solidFill>
                <a:latin typeface="Gotham HTF Book" pitchFamily="2" charset="77"/>
                <a:cs typeface="Arial" pitchFamily="34" charset="0"/>
              </a:rPr>
              <a:t>in grado di partecipare ai nuovi token Air Grab mentre Epicenter lancia nuovi componenti nel suo ecosistema. </a:t>
            </a:r>
            <a:r>
              <a:rPr lang="en-GB" dirty="0" smtClean="0">
                <a:solidFill>
                  <a:schemeClr val="bg1"/>
                </a:solidFill>
                <a:latin typeface="Gotham HTF Book" pitchFamily="2" charset="77"/>
                <a:cs typeface="Arial" pitchFamily="34" charset="0"/>
              </a:rPr>
              <a:t>e</a:t>
            </a:r>
            <a:r>
              <a:rPr lang="en-GB" dirty="0">
                <a:solidFill>
                  <a:schemeClr val="bg1"/>
                </a:solidFill>
                <a:latin typeface="Gotham HTF Book" pitchFamily="2" charset="77"/>
                <a:cs typeface="Arial" pitchFamily="34" charset="0"/>
              </a:rPr>
              <a:t>s</a:t>
            </a:r>
            <a:r>
              <a:rPr lang="en-GB" dirty="0" smtClean="0">
                <a:solidFill>
                  <a:schemeClr val="bg1"/>
                </a:solidFill>
                <a:latin typeface="Gotham HTF Book" pitchFamily="2" charset="77"/>
                <a:cs typeface="Arial" pitchFamily="34" charset="0"/>
              </a:rPr>
              <a:t>.</a:t>
            </a:r>
            <a:r>
              <a:rPr lang="en-GB" dirty="0" smtClean="0">
                <a:solidFill>
                  <a:schemeClr val="accent2"/>
                </a:solidFill>
                <a:latin typeface="Gotham HTF Book" pitchFamily="2" charset="77"/>
                <a:cs typeface="Arial" pitchFamily="34" charset="0"/>
              </a:rPr>
              <a:t> </a:t>
            </a:r>
            <a:r>
              <a:rPr lang="en-GB" dirty="0">
                <a:solidFill>
                  <a:schemeClr val="bg1"/>
                </a:solidFill>
                <a:latin typeface="Gotham HTF Book" pitchFamily="2" charset="77"/>
                <a:cs typeface="Arial" pitchFamily="34" charset="0"/>
              </a:rPr>
              <a:t>1,000 ECR = 1,000 EMPL = 1,000 EON etc. </a:t>
            </a:r>
            <a:r>
              <a:rPr lang="en-GB" dirty="0" smtClean="0">
                <a:solidFill>
                  <a:schemeClr val="bg1"/>
                </a:solidFill>
                <a:latin typeface="Gotham HTF Book" pitchFamily="2" charset="77"/>
                <a:cs typeface="Arial" pitchFamily="34" charset="0"/>
              </a:rPr>
              <a:t>E’ davvero così semplice!</a:t>
            </a:r>
            <a:endParaRPr lang="en-GB" dirty="0">
              <a:solidFill>
                <a:schemeClr val="bg1"/>
              </a:solidFill>
              <a:latin typeface="Gotham HTF Book" pitchFamily="2" charset="77"/>
              <a:cs typeface="Arial" pitchFamily="34" charset="0"/>
            </a:endParaRP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1077218"/>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smtClean="0">
                <a:solidFill>
                  <a:srgbClr val="D79E4D"/>
                </a:solidFill>
                <a:latin typeface="Gotham HTF Black" pitchFamily="2" charset="77"/>
                <a:cs typeface="Arial" pitchFamily="34" charset="0"/>
              </a:rPr>
              <a:t>QUALI TOKEN VENGONO LANCIATI E COSA FANNO?</a:t>
            </a:r>
            <a:endParaRPr lang="en-US" sz="3200" b="1" dirty="0">
              <a:solidFill>
                <a:srgbClr val="D79E4D"/>
              </a:solidFill>
              <a:latin typeface="Gotham HTF Black" pitchFamily="2" charset="77"/>
              <a:cs typeface="Arial" pitchFamily="34" charset="0"/>
            </a:endParaRPr>
          </a:p>
        </p:txBody>
      </p:sp>
      <p:sp>
        <p:nvSpPr>
          <p:cNvPr id="229" name="Rectangle 228">
            <a:extLst>
              <a:ext uri="{FF2B5EF4-FFF2-40B4-BE49-F238E27FC236}">
                <a16:creationId xmlns:a16="http://schemas.microsoft.com/office/drawing/2014/main" id="{2753ECFA-511B-134E-8756-65545CD9E00F}"/>
              </a:ext>
            </a:extLst>
          </p:cNvPr>
          <p:cNvSpPr/>
          <p:nvPr/>
        </p:nvSpPr>
        <p:spPr>
          <a:xfrm>
            <a:off x="609473" y="41024977"/>
            <a:ext cx="2733472" cy="223138"/>
          </a:xfrm>
          <a:prstGeom prst="rect">
            <a:avLst/>
          </a:prstGeom>
        </p:spPr>
        <p:txBody>
          <a:bodyPr wrap="square">
            <a:spAutoFit/>
          </a:bodyPr>
          <a:lstStyle/>
          <a:p>
            <a:pPr>
              <a:lnSpc>
                <a:spcPct val="85000"/>
              </a:lnSpc>
            </a:pPr>
            <a:r>
              <a:rPr lang="en-GB" sz="1000" dirty="0">
                <a:solidFill>
                  <a:schemeClr val="bg1"/>
                </a:solidFill>
                <a:latin typeface="Gotham HTF Book" pitchFamily="2" charset="77"/>
              </a:rPr>
              <a:t>ECR Air Grab One </a:t>
            </a:r>
            <a:r>
              <a:rPr lang="en-GB" sz="1000">
                <a:solidFill>
                  <a:schemeClr val="bg1"/>
                </a:solidFill>
                <a:latin typeface="Gotham HTF Book" pitchFamily="2" charset="77"/>
              </a:rPr>
              <a:t>Pager v0.5</a:t>
            </a:r>
            <a:endParaRPr lang="en-GB" sz="1000" dirty="0">
              <a:solidFill>
                <a:schemeClr val="bg1"/>
              </a:solidFill>
              <a:latin typeface="Gotham HTF Book" pitchFamily="2" charset="77"/>
            </a:endParaRP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8" y="4103130"/>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en-US" sz="10000" b="1" dirty="0" smtClean="0">
                <a:solidFill>
                  <a:srgbClr val="D79E4D"/>
                </a:solidFill>
                <a:latin typeface="Gotham HTF Black" pitchFamily="2" charset="77"/>
                <a:cs typeface="Arial" pitchFamily="34" charset="0"/>
              </a:rPr>
              <a:t>PER </a:t>
            </a:r>
            <a:r>
              <a:rPr lang="en-US" sz="10000" b="1" dirty="0">
                <a:solidFill>
                  <a:srgbClr val="D79E4D"/>
                </a:solidFill>
                <a:latin typeface="Gotham HTF Black" pitchFamily="2" charset="77"/>
                <a:cs typeface="Arial" pitchFamily="34" charset="0"/>
              </a:rPr>
              <a:t>12 </a:t>
            </a:r>
            <a:r>
              <a:rPr lang="en-US" sz="10000" b="1" dirty="0" smtClean="0">
                <a:solidFill>
                  <a:srgbClr val="D79E4D"/>
                </a:solidFill>
                <a:latin typeface="Gotham HTF Black" pitchFamily="2" charset="77"/>
                <a:cs typeface="Arial" pitchFamily="34" charset="0"/>
              </a:rPr>
              <a:t>MESI</a:t>
            </a:r>
            <a:endParaRPr lang="en-US" sz="10000" b="1" dirty="0">
              <a:solidFill>
                <a:srgbClr val="D79E4D"/>
              </a:solidFill>
              <a:latin typeface="Gotham HTF Black" pitchFamily="2" charset="77"/>
              <a:cs typeface="Arial" pitchFamily="34" charset="0"/>
            </a:endParaRP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69314" y="3299419"/>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en-US" sz="7200" dirty="0" smtClean="0">
                <a:solidFill>
                  <a:schemeClr val="bg1"/>
                </a:solidFill>
                <a:latin typeface="Gotham HTF Book" pitchFamily="2" charset="77"/>
                <a:cs typeface="Arial" pitchFamily="34" charset="0"/>
              </a:rPr>
              <a:t>OGNI ALTRO MESE</a:t>
            </a:r>
            <a:endParaRPr lang="en-US" sz="7200" dirty="0">
              <a:solidFill>
                <a:schemeClr val="bg1"/>
              </a:solidFill>
              <a:latin typeface="Gotham HTF Book" pitchFamily="2" charset="77"/>
              <a:cs typeface="Arial" pitchFamily="34" charset="0"/>
            </a:endParaRP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47857" y="9570157"/>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smtClean="0">
                <a:solidFill>
                  <a:schemeClr val="bg1"/>
                </a:solidFill>
                <a:latin typeface="Gotham HTF Book" pitchFamily="2" charset="77"/>
                <a:cs typeface="Arial" pitchFamily="34" charset="0"/>
              </a:rPr>
              <a:t>L’opportunità AirGrab di una vita!</a:t>
            </a:r>
            <a:endParaRPr lang="en-US" sz="4400" dirty="0">
              <a:solidFill>
                <a:schemeClr val="bg1"/>
              </a:solidFill>
              <a:latin typeface="Gotham HTF Book" pitchFamily="2" charset="77"/>
              <a:cs typeface="Arial" pitchFamily="34" charset="0"/>
            </a:endParaRP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1200329"/>
          </a:xfrm>
          <a:prstGeom prst="rect">
            <a:avLst/>
          </a:prstGeom>
        </p:spPr>
        <p:txBody>
          <a:bodyPr wrap="square">
            <a:spAutoFit/>
          </a:bodyPr>
          <a:lstStyle/>
          <a:p>
            <a:r>
              <a:rPr lang="it-IT" dirty="0">
                <a:solidFill>
                  <a:schemeClr val="bg1"/>
                </a:solidFill>
                <a:latin typeface="Gotham HTF Book" pitchFamily="2" charset="77"/>
                <a:cs typeface="Arial" pitchFamily="34" charset="0"/>
              </a:rPr>
              <a:t>Nel corso del prossimo anno Epicenter lancerà almeno sei nuovi token per aumentare le capacità dell'ecosistema. Di seguito è possibile visualizzare un elenco completo con le date di lancio pianificate</a:t>
            </a:r>
            <a:r>
              <a:rPr lang="it-IT" dirty="0" smtClean="0">
                <a:solidFill>
                  <a:schemeClr val="bg1"/>
                </a:solidFill>
                <a:latin typeface="Gotham HTF Book" pitchFamily="2" charset="77"/>
                <a:cs typeface="Arial" pitchFamily="34" charset="0"/>
              </a:rPr>
              <a:t>.</a:t>
            </a:r>
            <a:endParaRPr lang="en-GB" dirty="0">
              <a:solidFill>
                <a:schemeClr val="bg1"/>
              </a:solidFill>
              <a:latin typeface="Gotham HTF Book" pitchFamily="2" charset="77"/>
              <a:cs typeface="Arial" pitchFamily="34" charset="0"/>
            </a:endParaRPr>
          </a:p>
          <a:p>
            <a:r>
              <a:rPr lang="en-GB" dirty="0">
                <a:solidFill>
                  <a:schemeClr val="bg1"/>
                </a:solidFill>
                <a:latin typeface="Gotham HTF Book" pitchFamily="2" charset="77"/>
                <a:cs typeface="Arial" pitchFamily="34" charset="0"/>
              </a:rPr>
              <a:t> </a:t>
            </a:r>
          </a:p>
        </p:txBody>
      </p:sp>
      <p:sp>
        <p:nvSpPr>
          <p:cNvPr id="250" name="Rectangle 249">
            <a:extLst>
              <a:ext uri="{FF2B5EF4-FFF2-40B4-BE49-F238E27FC236}">
                <a16:creationId xmlns:a16="http://schemas.microsoft.com/office/drawing/2014/main" id="{B48E2EB5-5F54-944B-8DE8-68874F5E681C}"/>
              </a:ext>
            </a:extLst>
          </p:cNvPr>
          <p:cNvSpPr/>
          <p:nvPr/>
        </p:nvSpPr>
        <p:spPr>
          <a:xfrm>
            <a:off x="548676" y="20231509"/>
            <a:ext cx="11064475" cy="3492956"/>
          </a:xfrm>
          <a:prstGeom prst="rect">
            <a:avLst/>
          </a:prstGeom>
        </p:spPr>
        <p:txBody>
          <a:bodyPr wrap="square" numCol="2" spcCol="540000">
            <a:noAutofit/>
          </a:bodyPr>
          <a:lstStyle/>
          <a:p>
            <a:pPr algn="just">
              <a:spcBef>
                <a:spcPts val="300"/>
              </a:spcBef>
              <a:spcAft>
                <a:spcPts val="600"/>
              </a:spcAft>
            </a:pPr>
            <a:r>
              <a:rPr lang="en-GB" dirty="0" smtClean="0">
                <a:solidFill>
                  <a:schemeClr val="bg1"/>
                </a:solidFill>
                <a:latin typeface="Gotham HTF Book" pitchFamily="2" charset="77"/>
                <a:cs typeface="Arial" pitchFamily="34" charset="0"/>
              </a:rPr>
              <a:t> </a:t>
            </a:r>
            <a:r>
              <a:rPr lang="it-IT" dirty="0">
                <a:solidFill>
                  <a:schemeClr val="bg1"/>
                </a:solidFill>
                <a:latin typeface="Gotham HTF Book" pitchFamily="2" charset="77"/>
                <a:cs typeface="Arial" pitchFamily="34" charset="0"/>
              </a:rPr>
              <a:t>Il 28 febbraio, il team scatterà un'istantanea della blockchain che verrà utilizzata come oracolo delle partecipazioni.</a:t>
            </a:r>
          </a:p>
          <a:p>
            <a:pPr algn="just">
              <a:spcBef>
                <a:spcPts val="300"/>
              </a:spcBef>
              <a:spcAft>
                <a:spcPts val="600"/>
              </a:spcAft>
            </a:pPr>
            <a:r>
              <a:rPr lang="it-IT" dirty="0">
                <a:solidFill>
                  <a:schemeClr val="bg1"/>
                </a:solidFill>
                <a:latin typeface="Gotham HTF Book" pitchFamily="2" charset="77"/>
                <a:cs typeface="Arial" pitchFamily="34" charset="0"/>
              </a:rPr>
              <a:t>Configureremo quindi un Portale Air Grab in cui dovrai aggiungere il tuo handle di telegramma, il numero di EPIC che possiedi, e l'indirizzo del tuo portafoglio ERC20 a cui inviare i token ECR (maggiori dettagli su questo a venire).</a:t>
            </a:r>
          </a:p>
          <a:p>
            <a:pPr algn="just">
              <a:spcBef>
                <a:spcPts val="300"/>
              </a:spcBef>
              <a:spcAft>
                <a:spcPts val="600"/>
              </a:spcAft>
            </a:pPr>
            <a:r>
              <a:rPr lang="it-IT" dirty="0">
                <a:solidFill>
                  <a:schemeClr val="bg1"/>
                </a:solidFill>
                <a:latin typeface="Gotham HTF Book" pitchFamily="2" charset="77"/>
                <a:cs typeface="Arial" pitchFamily="34" charset="0"/>
              </a:rPr>
              <a:t>Per coloro che sono preoccupati per la privacy, non vogliamo il tuo nome o il tuo indirizzo email, ma potremmo aver bisogno di contattarti su Telegram nel caso in cui non possiamo abbinare la tua rivendicazione all'istantanea. Non utilizzeremo i tuoi dati per nient'altro che questo processo una tantum.</a:t>
            </a:r>
          </a:p>
          <a:p>
            <a:pPr algn="just">
              <a:spcBef>
                <a:spcPts val="300"/>
              </a:spcBef>
              <a:spcAft>
                <a:spcPts val="600"/>
              </a:spcAft>
            </a:pPr>
            <a:r>
              <a:rPr lang="it-IT" dirty="0">
                <a:solidFill>
                  <a:schemeClr val="bg1"/>
                </a:solidFill>
                <a:latin typeface="Gotham HTF Book" pitchFamily="2" charset="77"/>
                <a:cs typeface="Arial" pitchFamily="34" charset="0"/>
              </a:rPr>
              <a:t>Il 28 marzo 2021, i token ECR verranno distribuiti a coloro che hanno presentato la loro richiesta.</a:t>
            </a:r>
          </a:p>
          <a:p>
            <a:pPr algn="just">
              <a:spcBef>
                <a:spcPts val="300"/>
              </a:spcBef>
              <a:spcAft>
                <a:spcPts val="600"/>
              </a:spcAft>
            </a:pPr>
            <a:r>
              <a:rPr lang="it-IT" dirty="0">
                <a:solidFill>
                  <a:schemeClr val="bg1"/>
                </a:solidFill>
                <a:latin typeface="Gotham HTF Book" pitchFamily="2" charset="77"/>
                <a:cs typeface="Arial" pitchFamily="34" charset="0"/>
              </a:rPr>
              <a:t>Per partecipare a ulteriori round di token, dovrai mettere in stake i tuoi token ECR con Epicenter (maggiori informazioni su come farlo verranno rilasciata man mano che ci si avvicina alla </a:t>
            </a:r>
            <a:r>
              <a:rPr lang="it-IT" dirty="0" smtClean="0">
                <a:solidFill>
                  <a:schemeClr val="bg1"/>
                </a:solidFill>
                <a:latin typeface="Gotham HTF Book" pitchFamily="2" charset="77"/>
                <a:cs typeface="Arial" pitchFamily="34" charset="0"/>
              </a:rPr>
              <a:t>data).</a:t>
            </a:r>
            <a:endParaRPr lang="en-GB" dirty="0">
              <a:solidFill>
                <a:schemeClr val="bg1"/>
              </a:solidFill>
              <a:latin typeface="Gotham HTF Book" pitchFamily="2" charset="77"/>
              <a:cs typeface="Arial" pitchFamily="34" charset="0"/>
            </a:endParaRP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823576"/>
          </a:xfrm>
          <a:prstGeom prst="rect">
            <a:avLst/>
          </a:prstGeom>
        </p:spPr>
        <p:txBody>
          <a:bodyPr wrap="square">
            <a:spAutoFit/>
          </a:bodyPr>
          <a:lstStyle/>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CLI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GUI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Vitex </a:t>
            </a:r>
            <a:r>
              <a:rPr lang="en-GB" dirty="0" smtClean="0">
                <a:latin typeface="Gotham HTF Book" pitchFamily="2" charset="77"/>
                <a:cs typeface="Arial" pitchFamily="34" charset="0"/>
              </a:rPr>
              <a:t>(nell’ exchange o nel proprio Vitex wallet</a:t>
            </a:r>
            <a:r>
              <a:rPr lang="en-GB" dirty="0">
                <a:latin typeface="Gotham HTF Book" pitchFamily="2" charset="77"/>
                <a:cs typeface="Arial" pitchFamily="34" charset="0"/>
              </a:rPr>
              <a: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Official Epic ERC20 token</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6567598" y="16431270"/>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74769" y="16353458"/>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619741" y="17762457"/>
            <a:ext cx="5019567" cy="1431161"/>
          </a:xfrm>
          <a:prstGeom prst="rect">
            <a:avLst/>
          </a:prstGeom>
        </p:spPr>
        <p:txBody>
          <a:bodyPr wrap="square">
            <a:spAutoFit/>
          </a:bodyPr>
          <a:lstStyle/>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Citex</a:t>
            </a: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spcBef>
                <a:spcPts val="300"/>
              </a:spcBef>
              <a:spcAft>
                <a:spcPts val="600"/>
              </a:spcAft>
              <a:buClr>
                <a:schemeClr val="tx1"/>
              </a:buClr>
              <a:buFont typeface="+mj-lt"/>
              <a:buAutoNum type="arabicPeriod"/>
            </a:pPr>
            <a:r>
              <a:rPr lang="en-GB" dirty="0" smtClean="0">
                <a:latin typeface="Gotham HTF Book" pitchFamily="2" charset="77"/>
                <a:cs typeface="Arial" pitchFamily="34" charset="0"/>
              </a:rPr>
              <a:t>Qualsiasi altra confezione EPIC non ufficiale su altre catene</a:t>
            </a:r>
            <a:endParaRPr lang="en-US" dirty="0">
              <a:latin typeface="Gotham HTF Book" pitchFamily="2" charset="77"/>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1673898" y="16386322"/>
            <a:ext cx="4277710" cy="1200329"/>
          </a:xfrm>
          <a:prstGeom prst="rect">
            <a:avLst/>
          </a:prstGeom>
        </p:spPr>
        <p:txBody>
          <a:bodyPr wrap="square">
            <a:spAutoFit/>
          </a:bodyPr>
          <a:lstStyle/>
          <a:p>
            <a:r>
              <a:rPr lang="it-IT" dirty="0">
                <a:latin typeface="Gotham HTF Book" pitchFamily="2" charset="77"/>
                <a:cs typeface="Arial" pitchFamily="34" charset="0"/>
              </a:rPr>
              <a:t>I titolari di Epic Cash devono avere le loro EPIC in uno dei </a:t>
            </a:r>
            <a:r>
              <a:rPr lang="it-IT" dirty="0" smtClean="0">
                <a:latin typeface="Gotham HTF Book" pitchFamily="2" charset="77"/>
                <a:cs typeface="Arial" pitchFamily="34" charset="0"/>
              </a:rPr>
              <a:t>luoghi sotto menzionati </a:t>
            </a:r>
            <a:r>
              <a:rPr lang="it-IT" dirty="0">
                <a:latin typeface="Gotham HTF Book" pitchFamily="2" charset="77"/>
                <a:cs typeface="Arial" pitchFamily="34" charset="0"/>
              </a:rPr>
              <a:t>il 28 febbraio per partecipare </a:t>
            </a:r>
            <a:r>
              <a:rPr lang="it-IT" dirty="0" smtClean="0">
                <a:latin typeface="Gotham HTF Book" pitchFamily="2" charset="77"/>
                <a:cs typeface="Arial" pitchFamily="34" charset="0"/>
              </a:rPr>
              <a:t>all'AirGrab.</a:t>
            </a:r>
            <a:endParaRPr lang="en-GB" dirty="0">
              <a:latin typeface="Gotham HTF Book" pitchFamily="2" charset="77"/>
              <a:cs typeface="Arial" pitchFamily="34" charset="0"/>
            </a:endParaRPr>
          </a:p>
        </p:txBody>
      </p:sp>
      <p:sp>
        <p:nvSpPr>
          <p:cNvPr id="25" name="Rectangle 24">
            <a:extLst>
              <a:ext uri="{FF2B5EF4-FFF2-40B4-BE49-F238E27FC236}">
                <a16:creationId xmlns:a16="http://schemas.microsoft.com/office/drawing/2014/main" id="{56E2B471-E589-AB4D-BB87-25A6AA2B68BC}"/>
              </a:ext>
            </a:extLst>
          </p:cNvPr>
          <p:cNvSpPr/>
          <p:nvPr/>
        </p:nvSpPr>
        <p:spPr>
          <a:xfrm>
            <a:off x="7637729" y="16421582"/>
            <a:ext cx="4079502" cy="1200329"/>
          </a:xfrm>
          <a:prstGeom prst="rect">
            <a:avLst/>
          </a:prstGeom>
        </p:spPr>
        <p:txBody>
          <a:bodyPr wrap="square">
            <a:spAutoFit/>
          </a:bodyPr>
          <a:lstStyle/>
          <a:p>
            <a:pPr>
              <a:spcBef>
                <a:spcPts val="300"/>
              </a:spcBef>
              <a:spcAft>
                <a:spcPts val="600"/>
              </a:spcAft>
              <a:buClr>
                <a:schemeClr val="accent2"/>
              </a:buClr>
            </a:pPr>
            <a:r>
              <a:rPr lang="it-IT" dirty="0" smtClean="0">
                <a:latin typeface="Gotham HTF Book" pitchFamily="2" charset="77"/>
                <a:cs typeface="Arial" pitchFamily="34" charset="0"/>
              </a:rPr>
              <a:t>Quelli che terranno EPIC altrove, come nei luoghi sotto </a:t>
            </a:r>
            <a:r>
              <a:rPr lang="it-IT" dirty="0">
                <a:latin typeface="Gotham HTF Book" pitchFamily="2" charset="77"/>
                <a:cs typeface="Arial" pitchFamily="34" charset="0"/>
              </a:rPr>
              <a:t>menzionati, il 28 febbraio non </a:t>
            </a:r>
            <a:r>
              <a:rPr lang="it-IT" dirty="0" smtClean="0">
                <a:latin typeface="Gotham HTF Book" pitchFamily="2" charset="77"/>
                <a:cs typeface="Arial" pitchFamily="34" charset="0"/>
              </a:rPr>
              <a:t>potranno partecipare </a:t>
            </a:r>
            <a:r>
              <a:rPr lang="it-IT" dirty="0">
                <a:latin typeface="Gotham HTF Book" pitchFamily="2" charset="77"/>
                <a:cs typeface="Arial" pitchFamily="34" charset="0"/>
              </a:rPr>
              <a:t>all'Air Grab</a:t>
            </a:r>
            <a:r>
              <a:rPr lang="it-IT" dirty="0" smtClean="0">
                <a:latin typeface="Gotham HTF Book" pitchFamily="2" charset="77"/>
                <a:cs typeface="Arial" pitchFamily="34" charset="0"/>
              </a:rPr>
              <a:t>:</a:t>
            </a:r>
            <a:endParaRPr lang="en-GB" dirty="0">
              <a:latin typeface="Gotham HTF Book" pitchFamily="2" charset="77"/>
              <a:cs typeface="Arial" pitchFamily="34" charset="0"/>
            </a:endParaRPr>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smtClean="0">
                <a:solidFill>
                  <a:srgbClr val="D79E4D"/>
                </a:solidFill>
                <a:latin typeface="Gotham HTF Black" pitchFamily="2" charset="77"/>
                <a:cs typeface="Arial" pitchFamily="34" charset="0"/>
              </a:rPr>
              <a:t>COSA FARE SE NON POSSIEDO </a:t>
            </a:r>
            <a:r>
              <a:rPr lang="en-US" sz="3200" b="1" dirty="0">
                <a:solidFill>
                  <a:srgbClr val="D79E4D"/>
                </a:solidFill>
                <a:latin typeface="Gotham HTF Black" pitchFamily="2" charset="77"/>
                <a:cs typeface="Arial" pitchFamily="34" charset="0"/>
              </a:rPr>
              <a:t>EPIC CASH?</a:t>
            </a: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923330"/>
          </a:xfrm>
          <a:prstGeom prst="rect">
            <a:avLst/>
          </a:prstGeom>
        </p:spPr>
        <p:txBody>
          <a:bodyPr wrap="square">
            <a:spAutoFit/>
          </a:bodyPr>
          <a:lstStyle/>
          <a:p>
            <a:r>
              <a:rPr lang="it-IT" dirty="0" smtClean="0">
                <a:solidFill>
                  <a:schemeClr val="bg1"/>
                </a:solidFill>
                <a:latin typeface="Gotham HTF Book" pitchFamily="2" charset="77"/>
                <a:cs typeface="Arial" pitchFamily="34" charset="0"/>
              </a:rPr>
              <a:t>Non </a:t>
            </a:r>
            <a:r>
              <a:rPr lang="it-IT" dirty="0">
                <a:solidFill>
                  <a:schemeClr val="bg1"/>
                </a:solidFill>
                <a:latin typeface="Gotham HTF Book" pitchFamily="2" charset="77"/>
                <a:cs typeface="Arial" pitchFamily="34" charset="0"/>
              </a:rPr>
              <a:t>è troppo tardi per comprarne un po '. Al momento siamo elencati su uno scambio decentralizzato chiamato Vitex (vitex.net) dove puoi acquistarne quante ne vuoi.</a:t>
            </a:r>
            <a:endParaRPr lang="en-GB" dirty="0">
              <a:solidFill>
                <a:schemeClr val="bg1"/>
              </a:solidFill>
              <a:latin typeface="Gotham HTF Book" pitchFamily="2" charset="77"/>
              <a:cs typeface="Arial" pitchFamily="34" charset="0"/>
            </a:endParaRP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7594387"/>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ea typeface="Calibri" panose="020F0502020204030204" pitchFamily="34" charset="0"/>
                <a:cs typeface="Times New Roman" panose="02020603050405020304" pitchFamily="18" charset="0"/>
              </a:rPr>
              <a:t>ECR</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28 Marzo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di utilità e governance dell'ecosistema Epicenter che ti dà il diritto di partecipare alle future offerte di token e alla governance dell'organizzazione decentralizzata.</a:t>
            </a:r>
            <a:r>
              <a:rPr lang="en-GB"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EMPL</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Maggio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Stablecoin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algoritmico soft-pegged che ribassa periodicamente al valore di $ 1, regolando i saldi in-wallet degli utenti verso l'alto o verso il basso secondo necessità - ottimo per contratti intelligenti in cui il valore deve essere fissato.</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EON</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Luglio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2021</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Una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piattaforma di contatto intelligente che gestisce i compiti amministrativi all'interno dell'ecosistema, legando insieme le catene.</a:t>
            </a:r>
            <a:r>
              <a:rPr lang="en-GB"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6948056"/>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Settembre 2021</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di utilità Epicenter Dex per commissioni, scambi e sconti sulle commissioni.</a:t>
            </a:r>
            <a:r>
              <a:rPr lang="en-GB"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a:p>
            <a:pPr>
              <a:spcBef>
                <a:spcPts val="300"/>
              </a:spcBef>
              <a:spcAft>
                <a:spcPts val="600"/>
              </a:spcAft>
            </a:pPr>
            <a:endParaRPr lang="en-GB" sz="1050" b="1" dirty="0" smtClean="0">
              <a:solidFill>
                <a:schemeClr val="accent2"/>
              </a:solidFill>
              <a:latin typeface="Gotham HTF Black" pitchFamily="2" charset="77"/>
              <a:cs typeface="Times New Roman" panose="02020603050405020304" pitchFamily="18" charset="0"/>
            </a:endParaRPr>
          </a:p>
          <a:p>
            <a:pPr>
              <a:spcBef>
                <a:spcPts val="300"/>
              </a:spcBef>
              <a:spcAft>
                <a:spcPts val="600"/>
              </a:spcAft>
            </a:pPr>
            <a:r>
              <a:rPr lang="en-GB" sz="3200" b="1" dirty="0" smtClean="0">
                <a:solidFill>
                  <a:schemeClr val="accent2"/>
                </a:solidFill>
                <a:latin typeface="Gotham HTF Black" pitchFamily="2" charset="77"/>
                <a:cs typeface="Times New Roman" panose="02020603050405020304" pitchFamily="18" charset="0"/>
              </a:rPr>
              <a:t>ECHO</a:t>
            </a:r>
            <a:endParaRPr lang="en-GB" sz="3200" b="1" dirty="0">
              <a:solidFill>
                <a:schemeClr val="accent2"/>
              </a:solidFill>
              <a:latin typeface="Gotham HTF Black" pitchFamily="2" charset="77"/>
              <a:cs typeface="Times New Roman" panose="02020603050405020304" pitchFamily="18" charset="0"/>
            </a:endParaRP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Novembre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2021</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Un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che memorizza i semi del contenuto che tu crei e condividi online. Ti consente di possedere i tuoi dati ed effettuare transazioni con altri senza grandi sistemi centralizzati tecnologici e tutti i vantaggi che ne derivano.</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Gennaio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2022</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Forex ti consente di inviare qualsiasi </a:t>
            </a: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fiat,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attraverso la blockchain, in modo economico e istantaneo. Niente più commissioni di trasferimento di $ 45!</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sp>
        <p:nvSpPr>
          <p:cNvPr id="257" name="Rectangle 256">
            <a:extLst>
              <a:ext uri="{FF2B5EF4-FFF2-40B4-BE49-F238E27FC236}">
                <a16:creationId xmlns:a16="http://schemas.microsoft.com/office/drawing/2014/main" id="{630E3E0D-DAA3-3140-8323-2236ECEE253B}"/>
              </a:ext>
            </a:extLst>
          </p:cNvPr>
          <p:cNvSpPr/>
          <p:nvPr/>
        </p:nvSpPr>
        <p:spPr>
          <a:xfrm>
            <a:off x="26774" y="35501481"/>
            <a:ext cx="12192001" cy="152275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730445" y="35724249"/>
            <a:ext cx="4316152" cy="1077218"/>
          </a:xfrm>
          <a:prstGeom prst="rect">
            <a:avLst/>
          </a:prstGeom>
          <a:noFill/>
          <a:ln w="9525">
            <a:noFill/>
            <a:miter lim="800000"/>
            <a:headEnd/>
            <a:tailEnd/>
          </a:ln>
        </p:spPr>
        <p:txBody>
          <a:bodyPr wrap="square" rtlCol="0" anchor="t" anchorCtr="0">
            <a:spAutoFit/>
          </a:bodyPr>
          <a:lstStyle/>
          <a:p>
            <a:pPr fontAlgn="b">
              <a:spcAft>
                <a:spcPts val="300"/>
              </a:spcAft>
            </a:pPr>
            <a:r>
              <a:rPr lang="en-US" sz="3200" b="1" dirty="0" smtClean="0">
                <a:solidFill>
                  <a:srgbClr val="D79E4D"/>
                </a:solidFill>
                <a:latin typeface="Gotham HTF Black" pitchFamily="2" charset="77"/>
                <a:cs typeface="Arial" pitchFamily="34" charset="0"/>
              </a:rPr>
              <a:t>COSA E’</a:t>
            </a:r>
            <a:r>
              <a:rPr lang="en-US" sz="3200" b="1" dirty="0">
                <a:solidFill>
                  <a:srgbClr val="D79E4D"/>
                </a:solidFill>
                <a:latin typeface="Gotham HTF Black" pitchFamily="2" charset="77"/>
                <a:cs typeface="Arial" pitchFamily="34" charset="0"/>
              </a:rPr>
              <a:t/>
            </a:r>
            <a:br>
              <a:rPr lang="en-US" sz="3200" b="1" dirty="0">
                <a:solidFill>
                  <a:srgbClr val="D79E4D"/>
                </a:solidFill>
                <a:latin typeface="Gotham HTF Black" pitchFamily="2" charset="77"/>
                <a:cs typeface="Arial" pitchFamily="34" charset="0"/>
              </a:rPr>
            </a:br>
            <a:r>
              <a:rPr lang="en-US" sz="3200" b="1" dirty="0">
                <a:solidFill>
                  <a:srgbClr val="D79E4D"/>
                </a:solidFill>
                <a:latin typeface="Gotham HTF Black" pitchFamily="2" charset="77"/>
                <a:cs typeface="Arial" pitchFamily="34" charset="0"/>
              </a:rPr>
              <a:t>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3828998" y="35918392"/>
            <a:ext cx="7420251" cy="646331"/>
          </a:xfrm>
          <a:prstGeom prst="rect">
            <a:avLst/>
          </a:prstGeom>
        </p:spPr>
        <p:txBody>
          <a:bodyPr wrap="square">
            <a:spAutoFit/>
          </a:bodyPr>
          <a:lstStyle/>
          <a:p>
            <a:r>
              <a:rPr lang="en-GB" dirty="0" smtClean="0">
                <a:solidFill>
                  <a:schemeClr val="bg1"/>
                </a:solidFill>
                <a:latin typeface="Gotham HTF Book" pitchFamily="2" charset="77"/>
                <a:cs typeface="Arial" pitchFamily="34" charset="0"/>
              </a:rPr>
              <a:t>Se non hai familiarità con Epic </a:t>
            </a:r>
            <a:r>
              <a:rPr lang="en-GB" dirty="0">
                <a:solidFill>
                  <a:schemeClr val="bg1"/>
                </a:solidFill>
                <a:latin typeface="Gotham HTF Book" pitchFamily="2" charset="77"/>
                <a:cs typeface="Arial" pitchFamily="34" charset="0"/>
              </a:rPr>
              <a:t>Cash, </a:t>
            </a:r>
            <a:r>
              <a:rPr lang="en-GB" dirty="0" smtClean="0">
                <a:solidFill>
                  <a:schemeClr val="bg1"/>
                </a:solidFill>
                <a:latin typeface="Gotham HTF Book" pitchFamily="2" charset="77"/>
                <a:cs typeface="Arial" pitchFamily="34" charset="0"/>
              </a:rPr>
              <a:t>vai su </a:t>
            </a:r>
            <a:r>
              <a:rPr lang="en-GB" dirty="0">
                <a:solidFill>
                  <a:schemeClr val="bg1"/>
                </a:solidFill>
                <a:latin typeface="Gotham HTF Book" pitchFamily="2" charset="77"/>
                <a:cs typeface="Arial" pitchFamily="34" charset="0"/>
                <a:hlinkClick r:id="rId7"/>
              </a:rPr>
              <a:t>https://epic.tech</a:t>
            </a:r>
            <a:r>
              <a:rPr lang="en-GB" dirty="0">
                <a:solidFill>
                  <a:schemeClr val="bg1"/>
                </a:solidFill>
                <a:latin typeface="Gotham HTF Book" pitchFamily="2" charset="77"/>
                <a:cs typeface="Arial" pitchFamily="34" charset="0"/>
              </a:rPr>
              <a:t> </a:t>
            </a:r>
            <a:r>
              <a:rPr lang="en-GB" dirty="0" smtClean="0">
                <a:solidFill>
                  <a:schemeClr val="bg1"/>
                </a:solidFill>
                <a:latin typeface="Gotham HTF Book" pitchFamily="2" charset="77"/>
                <a:cs typeface="Arial" pitchFamily="34" charset="0"/>
              </a:rPr>
              <a:t>per saperne di più.</a:t>
            </a:r>
            <a:endParaRPr lang="en-GB" dirty="0">
              <a:solidFill>
                <a:schemeClr val="bg1"/>
              </a:solidFill>
              <a:latin typeface="Gotham HTF Book" pitchFamily="2" charset="77"/>
              <a:cs typeface="Arial" pitchFamily="34" charset="0"/>
            </a:endParaRP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620128" y="37223289"/>
            <a:ext cx="10968136" cy="3801687"/>
          </a:xfrm>
          <a:prstGeom prst="rect">
            <a:avLst/>
          </a:prstGeom>
          <a:noFill/>
          <a:ln w="9525">
            <a:noFill/>
            <a:miter lim="800000"/>
            <a:headEnd/>
            <a:tailEnd/>
          </a:ln>
        </p:spPr>
        <p:txBody>
          <a:bodyPr wrap="square" rtlCol="0" anchor="t" anchorCtr="0">
            <a:noAutofit/>
          </a:bodyPr>
          <a:lstStyle/>
          <a:p>
            <a:pPr algn="just">
              <a:spcBef>
                <a:spcPts val="300"/>
              </a:spcBef>
              <a:spcAft>
                <a:spcPts val="600"/>
              </a:spcAft>
            </a:pPr>
            <a:r>
              <a:rPr lang="en-GB" sz="1100" dirty="0" smtClean="0">
                <a:solidFill>
                  <a:schemeClr val="bg1"/>
                </a:solidFill>
                <a:latin typeface="Gotham HTF Book" pitchFamily="2" charset="77"/>
                <a:cs typeface="Times New Roman" panose="02020603050405020304" pitchFamily="18" charset="0"/>
              </a:rPr>
              <a:t>THE SMALL PRINT: </a:t>
            </a:r>
            <a:r>
              <a:rPr lang="it-IT" sz="1100" dirty="0" smtClean="0">
                <a:solidFill>
                  <a:schemeClr val="bg1"/>
                </a:solidFill>
                <a:latin typeface="Gotham HTF Book" pitchFamily="2" charset="77"/>
                <a:cs typeface="Times New Roman" panose="02020603050405020304" pitchFamily="18" charset="0"/>
              </a:rPr>
              <a:t>Riconosci </a:t>
            </a:r>
            <a:r>
              <a:rPr lang="it-IT" sz="1100" dirty="0">
                <a:solidFill>
                  <a:schemeClr val="bg1"/>
                </a:solidFill>
                <a:latin typeface="Gotham HTF Book" pitchFamily="2" charset="77"/>
                <a:cs typeface="Times New Roman" panose="02020603050405020304" pitchFamily="18" charset="0"/>
              </a:rPr>
              <a:t>e accetti che non abbiamo fornito implicazioni, garanzie, promesse, suggerimenti, proiezioni, rappresentazioni o garanzie di sorta su prospettive o guadagni futuri, o che guadagnerai denaro o gettoni, rispetto all'ECR e successive prese d'aria e che non abbiamo autorizzato alcuna proiezione, promessa o rappresentazione da parte di altri. Riconosci e accetti che non abbiamo fornito garanzie in merito alla tempistica di tali prese d'aria.</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Epicenter è un progetto comunitario no ICO, no pre-mine, no VC rappresentato dall'ECR DAO, attualmente guidato da singoli collaboratori volontari pseudonimi noti come Freeman Family. Chiunque può diventare un Freeman semplicemente creando un profilo gratuito su EpicFundMe.com in modo che gli altri sappiano come pagarti, poiché Epic Cash non ha indirizzi di portafoglio visibili pubblicamente, per una migliore privacy. Epicenter crea asset digitali compatibili con le normative che sono progettati per non essere titoli, secondo le linee guida stabilite dal Crypto Rating Council. Questa non è un'offerta di vendita di titoli e i token ECR richiedono un contributo attivo per partecipare. I possessori di token svolgono un ruolo attivo nel plasmare la continua evoluzione dell'ecosistema attraverso la loro presenza e il loro impegno.</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Nessun amministratore chiederà mai le tue chiavi o le tue informazioni KYC. Nessun marketing inquinerà mai i tuoi feed. Epicenter rispetta la privacy e il prezioso tempo limitato e l'attenzione dei suoi utenti.</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Il modo migliore per ottenere Epic non è acquistarlo, ma guadagnarlo, attraverso il mining o chiedendo di essere pagato per i beni e servizi che fornisci ad altri. Epic Cash è un vero sistema di cassa elettronica P2P inarrestabile secondo il design originale Satoshi, aggiornato ai più recenti standard tecnologici utilizzando Mimblewimble e Multi-Algo.</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Epicenter Labs sta assumendo! Se hai esperienza in Rust, React, Dfinity, Loopring, Hermez, Zksync, Solidity, BSC, HECO, Solana, Vite, protocolli di gossip, DevOps ad alta garanzia, calcolo sicuro di più parti o attitudine all'apprendimento, saluta i laboratori. epic.tech: taglie disponibili tutti i giorni, che possono portare a impegni più permanenti. Epicenter si impegna a fornire software open source gratuito ad alta garanzia che aggiunge valore immediato alla vita delle persone aggiungendo valore oggi, non anni dopo</a:t>
            </a:r>
            <a:r>
              <a:rPr lang="it-IT" sz="1100" dirty="0" smtClean="0">
                <a:solidFill>
                  <a:schemeClr val="bg1"/>
                </a:solidFill>
                <a:latin typeface="Gotham HTF Book" pitchFamily="2" charset="77"/>
                <a:cs typeface="Times New Roman" panose="02020603050405020304" pitchFamily="18" charset="0"/>
              </a:rPr>
              <a:t>.</a:t>
            </a:r>
            <a:endParaRPr lang="en-GB" sz="1100" dirty="0">
              <a:solidFill>
                <a:schemeClr val="bg1"/>
              </a:solidFill>
              <a:latin typeface="Gotham HTF Book" pitchFamily="2" charset="77"/>
            </a:endParaRP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520744-49F6-48C5-870D-D28D297F5B56}">
  <ds:schemaRefs>
    <ds:schemaRef ds:uri="e58fabb6-9446-4bf5-a05e-fa4e6ef88448"/>
    <ds:schemaRef ds:uri="http://purl.org/dc/terms/"/>
    <ds:schemaRef ds:uri="9f684ec6-0857-4470-8cdd-d47a3c7eb6af"/>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660CEF-FDB7-4107-9D10-142604AF31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27781</TotalTime>
  <Words>1076</Words>
  <Application>Microsoft Office PowerPoint</Application>
  <PresentationFormat>Personalizzato</PresentationFormat>
  <Paragraphs>54</Paragraphs>
  <Slides>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vt:i4>
      </vt:variant>
    </vt:vector>
  </HeadingPairs>
  <TitlesOfParts>
    <vt:vector size="8" baseType="lpstr">
      <vt:lpstr>Century Gothic</vt:lpstr>
      <vt:lpstr>Gotham HTF Book</vt:lpstr>
      <vt:lpstr>Arial</vt:lpstr>
      <vt:lpstr>Gotham HTF Black</vt:lpstr>
      <vt:lpstr>Calibri</vt:lpstr>
      <vt:lpstr>Times New Roman</vt:lpstr>
      <vt:lpstr>Advent_Internal-Conference-Template_MASTER_V005 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713288</cp:lastModifiedBy>
  <cp:revision>459</cp:revision>
  <dcterms:created xsi:type="dcterms:W3CDTF">2018-04-12T15:48:13Z</dcterms:created>
  <dcterms:modified xsi:type="dcterms:W3CDTF">2021-04-18T02:30:19Z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