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FF00"/>
    <a:srgbClr val="566157"/>
    <a:srgbClr val="1A1919"/>
    <a:srgbClr val="174D17"/>
    <a:srgbClr val="E2374F"/>
    <a:srgbClr val="2FEF7B"/>
    <a:srgbClr val="AED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68" y="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A31DE3-9D57-4CB5-B350-3E3E54176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9A502D1-0424-4C15-AFF4-0D8C887ED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5ABB326-242F-4059-9E8F-FB46F152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04/05/2021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AA34FB6-5F1E-4603-B4CB-012EFE17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93B035F-A5C1-45DA-A022-72E68FA3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81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6AC33C-60DB-4A44-BCBC-2ABAD12E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DDA54C10-EDE5-43D4-ADE6-F659C6D6F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0A8D4EA-6CD8-4F1D-8ADA-C755E5DB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04/05/2021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97654AA-B122-46B3-A35B-2FA74A8F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3CE0F02-4FE3-49B8-AED7-7972A889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197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DB2690F-4118-4AF4-A603-100108C39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A4C632B3-28A2-43CD-8C03-9E47F8DBB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4C31C55-D950-41C0-9629-503BA26D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04/05/2021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F05DC58-21EB-4123-8A12-64E6E0B0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4F0F703-9850-4BDF-80F4-25A241C9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183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0B423F-4068-4343-A12C-4CF4ACDA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9DE06C0-C121-4369-B6D6-43D9666E9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34A57EA-A038-46E0-BC6D-49D9378D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04/05/2021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7F6F8CD-4754-4C4D-8852-709705EA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F6DFCB6-1788-4AC4-8266-8AE24724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108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512565B-CBBD-475F-9564-7790A63D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A3C98ED-55B2-41E6-9285-529B6A4B7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E006A76-ECA0-40E7-AF14-D53D3E99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04/05/2021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C0D33B2-5F5B-46A9-A7F7-F5265098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0E6D86D-7836-4C37-824D-C702DD06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858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6150D7-AFC8-4318-A384-E32F0676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70AD190-83A4-4A9F-BABC-C3C40F6F4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1CD997F9-D841-43D6-A795-D7DC1E80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B13B584-FC78-4819-B01A-33A56765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04/05/2021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86CDA03-4E15-4769-89F0-D66E79F6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B05FC21-E707-4096-98CC-390ABD4E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24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CC9742-0F4E-409B-B3A4-A1789C6F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888BDA5-6E03-478A-81BA-E2CE4079B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327FCA0-0509-4E67-80A3-178A891D7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26E6F6A5-BA1F-4AF3-B34B-774B03D36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CB11FF47-8E18-4EB7-9D12-8275F6637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7B7F6E8C-3DDD-4E54-A647-B3AECE98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04/05/2021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BE631EC4-97FC-41C0-A877-741855D6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851F5CD1-81D6-4DD9-8CFA-2FB283A0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251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4832B20-E2C7-4CEB-9E05-D9D15B39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89AB5689-400A-44A5-8339-CEAED17F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04/05/2021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52D05CA9-1CB8-419D-BBC5-464338CF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9F167418-5550-42C5-B72C-7E91B7D2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322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57C1DDE7-A715-4720-9FD5-7B314293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04/05/2021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E473FE30-5910-4E45-90C5-7A6F7CA5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7BBB549A-93C9-48AB-915A-E3E55455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833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F6FE22B-AF19-4AF3-ACB7-D3F329B8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DDF177D-0881-4AC3-9D50-5FFFE41E3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7932B1BA-15EC-43DA-962C-73EA0C354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312AC7C-EB8A-4256-B69D-D889B87B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04/05/2021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2E2A2F7-D9BF-42E0-B8A6-653908FC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C43CFFB-EA51-4D14-BCD0-D6F5540A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223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0098CB7-1A7C-458C-B719-106DC60C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C5B80400-67BB-499E-91F8-95B88BE6D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606399DD-03BF-4C74-8193-0D355B207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34EFA8A-57A4-43FE-ACEA-2DC13C29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E185-49F8-45D7-9F09-A6B672C890F1}" type="datetimeFigureOut">
              <a:rPr lang="es-ES" smtClean="0"/>
              <a:t>04/05/2021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477750DC-333E-4CFF-9F08-3231A0FC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16624A3F-EFBE-44D0-B06C-9DA24D44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0A1D-1DC0-4640-A1EB-599DBBB8B0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723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D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CE7DD265-961C-49FF-BB80-7F061DC9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E3F98606-44D0-4D56-9096-190217B1C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E2685F4-DCE3-435E-AB0C-B3C84D5DC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BE185-49F8-45D7-9F09-A6B672C890F1}" type="datetimeFigureOut">
              <a:rPr lang="es-ES" smtClean="0"/>
              <a:t>04/05/2021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F88754F-3A4F-403C-92BD-25F6FCF5A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05DFBF5-B820-4ECD-B631-61300F7DB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E0A1D-1DC0-4640-A1EB-599DBBB8B05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016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4E115329-0D21-4E8D-8F6C-BF641C89C14E}"/>
              </a:ext>
            </a:extLst>
          </p:cNvPr>
          <p:cNvSpPr txBox="1"/>
          <p:nvPr/>
        </p:nvSpPr>
        <p:spPr>
          <a:xfrm>
            <a:off x="2138826" y="1149943"/>
            <a:ext cx="6080511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tr-TR" sz="2400" dirty="0" err="1" smtClean="0">
                <a:solidFill>
                  <a:schemeClr val="bg1"/>
                </a:solidFill>
                <a:latin typeface="InputSerifCondensed" panose="02000506020000090004" pitchFamily="2" charset="0"/>
              </a:rPr>
              <a:t>Vitex</a:t>
            </a:r>
            <a:r>
              <a:rPr lang="tr-TR" sz="2400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Borsasında </a:t>
            </a:r>
            <a:r>
              <a:rPr lang="tr-TR" sz="2400" smtClean="0">
                <a:solidFill>
                  <a:schemeClr val="bg1"/>
                </a:solidFill>
                <a:latin typeface="InputSerifCondensed" panose="02000506020000090004" pitchFamily="2" charset="0"/>
              </a:rPr>
              <a:t>nasıl kripto para</a:t>
            </a:r>
            <a:r>
              <a:rPr lang="en-US" sz="2400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tr-TR" sz="2400" dirty="0" smtClean="0">
                <a:solidFill>
                  <a:srgbClr val="2FEF7B"/>
                </a:solidFill>
                <a:latin typeface="InputSerifCondensed" panose="02000506020000090004" pitchFamily="2" charset="0"/>
              </a:rPr>
              <a:t>alınır</a:t>
            </a:r>
            <a:r>
              <a:rPr lang="en-US" sz="2400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tr-TR" sz="2400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veya</a:t>
            </a:r>
            <a:r>
              <a:rPr lang="en-US" sz="2400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tr-TR" sz="2400" dirty="0" smtClean="0">
                <a:solidFill>
                  <a:srgbClr val="E2374F"/>
                </a:solidFill>
                <a:latin typeface="InputSerifCondensed" panose="02000506020000090004" pitchFamily="2" charset="0"/>
              </a:rPr>
              <a:t>satılır</a:t>
            </a:r>
            <a:r>
              <a:rPr lang="en-US" sz="2400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endParaRPr lang="en-US" sz="2400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13460674-52BB-4EC1-B60D-38FD43761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44" y="2179359"/>
            <a:ext cx="1672510" cy="167251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532C1A63-3BBF-4DD4-9068-D06F5C5407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52"/>
          <a:stretch/>
        </p:blipFill>
        <p:spPr>
          <a:xfrm>
            <a:off x="1624319" y="4294988"/>
            <a:ext cx="8943362" cy="2563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88B78FF4-883F-4122-BFEE-11351E8806A3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8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8169392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6.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Gönderimi yapacağınız cüzdanda alıcı adresi yazan yere yapıştırın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,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28674B66-1F0D-4566-A693-0076B0EC6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047407"/>
            <a:ext cx="10893312" cy="457150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7034DC79-EB18-47D0-9F7A-FA66709932E4}"/>
              </a:ext>
            </a:extLst>
          </p:cNvPr>
          <p:cNvSpPr txBox="1"/>
          <p:nvPr/>
        </p:nvSpPr>
        <p:spPr>
          <a:xfrm>
            <a:off x="504825" y="1471315"/>
            <a:ext cx="5869409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chemeClr val="bg1"/>
                </a:solidFill>
                <a:latin typeface="InputSerifCondensed" panose="02000506020000090004" pitchFamily="2" charset="0"/>
              </a:rPr>
              <a:t>göndreceğiniz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miktarı girin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,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ardından işlemi onaylayın: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6A0827FF-1A50-4C37-815A-FE0FB98C71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055" y="6246518"/>
            <a:ext cx="345796" cy="3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2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6835541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7. </a:t>
            </a:r>
            <a:r>
              <a:rPr lang="tr-TR" dirty="0" err="1" smtClean="0">
                <a:solidFill>
                  <a:schemeClr val="bg1"/>
                </a:solidFill>
                <a:latin typeface="InputSerifCondensed" panose="02000506020000090004" pitchFamily="2" charset="0"/>
              </a:rPr>
              <a:t>Vite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cüzdanınızı tekrar kontrol edin ve </a:t>
            </a:r>
            <a:r>
              <a:rPr lang="tr-TR" dirty="0" err="1" smtClean="0">
                <a:solidFill>
                  <a:schemeClr val="bg1"/>
                </a:solidFill>
                <a:latin typeface="InputSerifCondensed" panose="02000506020000090004" pitchFamily="2" charset="0"/>
              </a:rPr>
              <a:t>BTC’nizi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aldığınızdan emin olun: 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CFDADB75-8926-43BC-AB38-7E822652BF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4" y="934711"/>
            <a:ext cx="2374084" cy="5143848"/>
          </a:xfrm>
          <a:prstGeom prst="round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46BBB8F8-8E44-4D0B-9F3F-60D03D2A7446}"/>
              </a:ext>
            </a:extLst>
          </p:cNvPr>
          <p:cNvSpPr txBox="1"/>
          <p:nvPr/>
        </p:nvSpPr>
        <p:spPr>
          <a:xfrm>
            <a:off x="504826" y="1744910"/>
            <a:ext cx="6835541" cy="923330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Ardından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“EXCHANGE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ASSET”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but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onuna tıklayın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.</a:t>
            </a:r>
          </a:p>
          <a:p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(Eğer bu butonu resimdeki gibi üst kısımda göremiyorsanız en altta sağda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“ASSET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”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adı ile ayrı bir başlık altında bulabilirsiniz.)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xmlns="" id="{2C439F84-DA13-4794-A5CF-12BAC0DF1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8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6835541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8.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Takas edeceğiniz kripto varlığın üzerine tıklayın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,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46BBB8F8-8E44-4D0B-9F3F-60D03D2A7446}"/>
              </a:ext>
            </a:extLst>
          </p:cNvPr>
          <p:cNvSpPr txBox="1"/>
          <p:nvPr/>
        </p:nvSpPr>
        <p:spPr>
          <a:xfrm>
            <a:off x="504827" y="1471315"/>
            <a:ext cx="3889638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Bu durumda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BTC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olacaktır: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61FBEFFA-CC30-4D30-8B4C-59FAD4531F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4" y="934711"/>
            <a:ext cx="2374084" cy="5143849"/>
          </a:xfrm>
          <a:prstGeom prst="round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E4570FCD-89C0-4BE4-8A71-4FA7A584E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9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6835541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9.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İşlem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yapmak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istediğiniz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miktarı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seçin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,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46BBB8F8-8E44-4D0B-9F3F-60D03D2A7446}"/>
              </a:ext>
            </a:extLst>
          </p:cNvPr>
          <p:cNvSpPr txBox="1"/>
          <p:nvPr/>
        </p:nvSpPr>
        <p:spPr>
          <a:xfrm>
            <a:off x="504826" y="1471315"/>
            <a:ext cx="5308745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bu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durumda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0.0016289 BTC </a:t>
            </a:r>
            <a:r>
              <a:rPr lang="en-US" dirty="0" err="1" smtClean="0">
                <a:solidFill>
                  <a:schemeClr val="bg1"/>
                </a:solidFill>
                <a:latin typeface="InputSerifCondensed" panose="02000506020000090004" pitchFamily="2" charset="0"/>
              </a:rPr>
              <a:t>olacak</a:t>
            </a:r>
            <a:r>
              <a:rPr lang="tr-TR" dirty="0">
                <a:solidFill>
                  <a:schemeClr val="bg1"/>
                </a:solidFill>
                <a:latin typeface="InputSerifCondensed" panose="02000506020000090004" pitchFamily="2" charset="0"/>
              </a:rPr>
              <a:t>: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F2C19CEB-D15A-4713-9798-58ECD067F9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5" y="934711"/>
            <a:ext cx="2374084" cy="5143849"/>
          </a:xfrm>
          <a:prstGeom prst="round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3FF3D276-4359-4AF8-A1C4-0341E53EB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3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C14BCC8-8F44-4E1E-B2E7-12710EE63240}"/>
              </a:ext>
            </a:extLst>
          </p:cNvPr>
          <p:cNvSpPr txBox="1"/>
          <p:nvPr/>
        </p:nvSpPr>
        <p:spPr>
          <a:xfrm>
            <a:off x="504827" y="1101983"/>
            <a:ext cx="2850770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10.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“Transfer”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e basın: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F2C19CEB-D15A-4713-9798-58ECD067F9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5" y="934711"/>
            <a:ext cx="2374084" cy="5143849"/>
          </a:xfrm>
          <a:prstGeom prst="round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3FF3D276-4359-4AF8-A1C4-0341E53EB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2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C14BCC8-8F44-4E1E-B2E7-12710EE63240}"/>
              </a:ext>
            </a:extLst>
          </p:cNvPr>
          <p:cNvSpPr txBox="1"/>
          <p:nvPr/>
        </p:nvSpPr>
        <p:spPr>
          <a:xfrm>
            <a:off x="504827" y="1101983"/>
            <a:ext cx="6105698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10.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Şifrenizi girip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, “Confirm”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e basarak işlemi onaylayın: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58D546F7-1976-4D96-B74C-692C2F1D9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5" y="934711"/>
            <a:ext cx="2374084" cy="5143849"/>
          </a:xfrm>
          <a:prstGeom prst="roundRect">
            <a:avLst>
              <a:gd name="adj" fmla="val 13487"/>
            </a:avLst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05A7F375-45CC-4D22-A29E-FC0E1B97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8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C14BCC8-8F44-4E1E-B2E7-12710EE63240}"/>
              </a:ext>
            </a:extLst>
          </p:cNvPr>
          <p:cNvSpPr txBox="1"/>
          <p:nvPr/>
        </p:nvSpPr>
        <p:spPr>
          <a:xfrm>
            <a:off x="504827" y="1101983"/>
            <a:ext cx="5149354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11.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Artık hazırsınız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,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şimdi aşağıdaki şu ikona basın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: 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44575D00-CD9F-494E-BD08-954F9ED2A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3" t="93824" r="44795" b="550"/>
          <a:stretch/>
        </p:blipFill>
        <p:spPr>
          <a:xfrm>
            <a:off x="6136579" y="833646"/>
            <a:ext cx="854234" cy="906006"/>
          </a:xfrm>
          <a:prstGeom prst="ellipse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4B093D7B-995B-4966-A111-462625B25F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5" y="934711"/>
            <a:ext cx="2374084" cy="5143849"/>
          </a:xfrm>
          <a:prstGeom prst="roundRect">
            <a:avLst>
              <a:gd name="adj" fmla="val 14194"/>
            </a:avLst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390F9BA3-997F-4829-92E7-1CEF155F0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9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6734873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12.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Bir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değişim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çifti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seçin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örneğin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EPIC /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BTC</a:t>
            </a:r>
            <a:r>
              <a:rPr lang="tr-TR" dirty="0">
                <a:solidFill>
                  <a:schemeClr val="bg1"/>
                </a:solidFill>
                <a:latin typeface="InputSerifCondensed" panose="02000506020000090004" pitchFamily="2" charset="0"/>
              </a:rPr>
              <a:t>: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AA3FF63B-D473-4325-907B-A8BF2EAEF2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5" y="934711"/>
            <a:ext cx="2374084" cy="5143848"/>
          </a:xfrm>
          <a:prstGeom prst="roundRect">
            <a:avLst>
              <a:gd name="adj" fmla="val 10660"/>
            </a:avLst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90EB17F3-FEBC-4571-BEF0-D0442215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3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6734873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13. </a:t>
            </a:r>
            <a:r>
              <a:rPr lang="tr-TR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S</a:t>
            </a:r>
            <a:r>
              <a:rPr lang="tr-TR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atın alma</a:t>
            </a:r>
            <a:r>
              <a:rPr lang="en-US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fiyatınızı ve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almak istediğiniz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1027F23-C4BA-42A7-9536-FB6419DCEB0E}"/>
              </a:ext>
            </a:extLst>
          </p:cNvPr>
          <p:cNvSpPr txBox="1"/>
          <p:nvPr/>
        </p:nvSpPr>
        <p:spPr>
          <a:xfrm>
            <a:off x="504825" y="1471315"/>
            <a:ext cx="5694639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miktarı seçin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,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ardından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“</a:t>
            </a:r>
            <a:r>
              <a:rPr lang="en-US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Buy EPIC-002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”</a:t>
            </a:r>
            <a:r>
              <a:rPr lang="tr-TR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butonuna basın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: 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F66C8060-94D2-4534-95B7-F4DBF907AB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5" y="934711"/>
            <a:ext cx="2374084" cy="5143849"/>
          </a:xfrm>
          <a:prstGeom prst="round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D7FA4729-E614-4F9D-971A-7FD0EEBF4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9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6734873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13. </a:t>
            </a:r>
            <a:r>
              <a:rPr lang="tr-TR" dirty="0">
                <a:solidFill>
                  <a:srgbClr val="02FF00"/>
                </a:solidFill>
                <a:latin typeface="InputSerifCondensed" panose="02000506020000090004" pitchFamily="2" charset="0"/>
              </a:rPr>
              <a:t>Satın alma</a:t>
            </a:r>
            <a:r>
              <a:rPr lang="en-US" dirty="0">
                <a:solidFill>
                  <a:srgbClr val="02FF00"/>
                </a:solidFill>
                <a:latin typeface="InputSerifCondensed" panose="02000506020000090004" pitchFamily="2" charset="0"/>
              </a:rPr>
              <a:t> </a:t>
            </a:r>
            <a:r>
              <a:rPr lang="tr-TR" dirty="0">
                <a:solidFill>
                  <a:schemeClr val="bg1"/>
                </a:solidFill>
                <a:latin typeface="InputSerifCondensed" panose="02000506020000090004" pitchFamily="2" charset="0"/>
              </a:rPr>
              <a:t>fiyatınızı ve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tr-TR" dirty="0">
                <a:solidFill>
                  <a:schemeClr val="bg1"/>
                </a:solidFill>
                <a:latin typeface="InputSerifCondensed" panose="02000506020000090004" pitchFamily="2" charset="0"/>
              </a:rPr>
              <a:t>almak istediğiniz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71027F23-C4BA-42A7-9536-FB6419DCEB0E}"/>
              </a:ext>
            </a:extLst>
          </p:cNvPr>
          <p:cNvSpPr txBox="1"/>
          <p:nvPr/>
        </p:nvSpPr>
        <p:spPr>
          <a:xfrm>
            <a:off x="504825" y="1471315"/>
            <a:ext cx="5694639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InputSerifCondensed" panose="02000506020000090004" pitchFamily="2" charset="0"/>
              </a:rPr>
              <a:t>miktarı seçin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, </a:t>
            </a:r>
            <a:r>
              <a:rPr lang="tr-TR" dirty="0">
                <a:solidFill>
                  <a:schemeClr val="bg1"/>
                </a:solidFill>
                <a:latin typeface="InputSerifCondensed" panose="02000506020000090004" pitchFamily="2" charset="0"/>
              </a:rPr>
              <a:t>ardından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“</a:t>
            </a:r>
            <a:r>
              <a:rPr lang="en-US" dirty="0">
                <a:solidFill>
                  <a:srgbClr val="02FF00"/>
                </a:solidFill>
                <a:latin typeface="InputSerifCondensed" panose="02000506020000090004" pitchFamily="2" charset="0"/>
              </a:rPr>
              <a:t>Buy EPIC-002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”</a:t>
            </a:r>
            <a:r>
              <a:rPr lang="tr-TR" dirty="0">
                <a:solidFill>
                  <a:schemeClr val="bg1"/>
                </a:solidFill>
                <a:latin typeface="InputSerifCondensed" panose="02000506020000090004" pitchFamily="2" charset="0"/>
              </a:rPr>
              <a:t> butonuna basın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: 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F66C8060-94D2-4534-95B7-F4DBF907AB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35" y="934711"/>
            <a:ext cx="2374084" cy="5143849"/>
          </a:xfrm>
          <a:prstGeom prst="round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D7FA4729-E614-4F9D-971A-7FD0EEBF4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3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97E9D9D-9019-4BB9-A1FD-7A5C3BCCDCD4}"/>
              </a:ext>
            </a:extLst>
          </p:cNvPr>
          <p:cNvSpPr txBox="1"/>
          <p:nvPr/>
        </p:nvSpPr>
        <p:spPr>
          <a:xfrm>
            <a:off x="504825" y="1101983"/>
            <a:ext cx="8239125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1. </a:t>
            </a:r>
            <a:r>
              <a:rPr lang="en-US" dirty="0" err="1" smtClean="0">
                <a:solidFill>
                  <a:schemeClr val="bg1"/>
                </a:solidFill>
                <a:latin typeface="InputSerifCondensed" panose="02000506020000090004" pitchFamily="2" charset="0"/>
              </a:rPr>
              <a:t>Vite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Multi-token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Cüzdan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(App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)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uygulamasını indirin ve kayıt olun</a:t>
            </a:r>
            <a:r>
              <a:rPr lang="tr-TR" dirty="0">
                <a:solidFill>
                  <a:schemeClr val="bg1"/>
                </a:solidFill>
                <a:latin typeface="InputSerifCondensed" panose="02000506020000090004" pitchFamily="2" charset="0"/>
              </a:rPr>
              <a:t>.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F26227B1-BBD4-4812-9901-5D1A8856F774}"/>
              </a:ext>
            </a:extLst>
          </p:cNvPr>
          <p:cNvSpPr txBox="1"/>
          <p:nvPr/>
        </p:nvSpPr>
        <p:spPr>
          <a:xfrm>
            <a:off x="504825" y="1988523"/>
            <a:ext cx="8239125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Vite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Uygulamasını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indirmek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için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InputSerifCondensed" panose="02000506020000090004" pitchFamily="2" charset="0"/>
              </a:rPr>
              <a:t>açıklama</a:t>
            </a:r>
            <a:r>
              <a:rPr lang="tr-TR" dirty="0" err="1" smtClean="0">
                <a:solidFill>
                  <a:schemeClr val="bg1"/>
                </a:solidFill>
                <a:latin typeface="InputSerifCondensed" panose="02000506020000090004" pitchFamily="2" charset="0"/>
              </a:rPr>
              <a:t>lar</a:t>
            </a:r>
            <a:r>
              <a:rPr lang="en-US" dirty="0" err="1" smtClean="0">
                <a:solidFill>
                  <a:schemeClr val="bg1"/>
                </a:solidFill>
                <a:latin typeface="InputSerifCondensed" panose="02000506020000090004" pitchFamily="2" charset="0"/>
              </a:rPr>
              <a:t>daki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bağlantıya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tıklayın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.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94B2E521-3CA1-4E50-8E17-5DED6D151AE9}"/>
              </a:ext>
            </a:extLst>
          </p:cNvPr>
          <p:cNvSpPr txBox="1"/>
          <p:nvPr/>
        </p:nvSpPr>
        <p:spPr>
          <a:xfrm>
            <a:off x="2305859" y="3059668"/>
            <a:ext cx="7580280" cy="369332"/>
          </a:xfrm>
          <a:prstGeom prst="rect">
            <a:avLst/>
          </a:prstGeom>
          <a:solidFill>
            <a:schemeClr val="bg1"/>
          </a:solidFill>
          <a:ln w="19050" cap="rnd" cmpd="sng">
            <a:solidFill>
              <a:schemeClr val="bg2">
                <a:lumMod val="75000"/>
              </a:schemeClr>
            </a:solidFill>
            <a:prstDash val="solid"/>
            <a:miter lim="800000"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https://x.vite.net/vitex_invite_outer/index.html?vitex_invite_code=287323862</a:t>
            </a:r>
          </a:p>
        </p:txBody>
      </p:sp>
    </p:spTree>
    <p:extLst>
      <p:ext uri="{BB962C8B-B14F-4D97-AF65-F5344CB8AC3E}">
        <p14:creationId xmlns:p14="http://schemas.microsoft.com/office/powerpoint/2010/main" val="3781277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6952987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14.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Şifrenizi tekrar yazın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,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ardından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“Confirm”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e basın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: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F4161E98-666E-432E-875D-355A62DBB466}"/>
              </a:ext>
            </a:extLst>
          </p:cNvPr>
          <p:cNvSpPr txBox="1"/>
          <p:nvPr/>
        </p:nvSpPr>
        <p:spPr>
          <a:xfrm>
            <a:off x="504826" y="1471315"/>
            <a:ext cx="6952987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15.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Tebrikler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!, </a:t>
            </a:r>
            <a:r>
              <a:rPr lang="tr-TR" dirty="0">
                <a:solidFill>
                  <a:schemeClr val="bg1"/>
                </a:solidFill>
                <a:latin typeface="InputSerifCondensed" panose="02000506020000090004" pitchFamily="2" charset="0"/>
              </a:rPr>
              <a:t>B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ir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tr-TR" dirty="0" smtClean="0">
                <a:solidFill>
                  <a:srgbClr val="02FF00"/>
                </a:solidFill>
                <a:latin typeface="InputSerifCondensed" panose="02000506020000090004" pitchFamily="2" charset="0"/>
              </a:rPr>
              <a:t>satın alma siparişi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oluşturuldu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tr-TR" dirty="0">
                <a:solidFill>
                  <a:schemeClr val="bg1"/>
                </a:solidFill>
                <a:latin typeface="InputSerifCondensed" panose="02000506020000090004" pitchFamily="2" charset="0"/>
              </a:rPr>
              <a:t>İ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sterseniz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56DA1BC6-4A28-4FEC-8EEB-8F543D1756D6}"/>
              </a:ext>
            </a:extLst>
          </p:cNvPr>
          <p:cNvSpPr txBox="1"/>
          <p:nvPr/>
        </p:nvSpPr>
        <p:spPr>
          <a:xfrm>
            <a:off x="504826" y="1840647"/>
            <a:ext cx="5241634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“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Cancel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”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butonuna basarak işlemi iptal edebilirsiniz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: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55D28579-460A-4515-AEE3-0C8EED5DD50F}"/>
              </a:ext>
            </a:extLst>
          </p:cNvPr>
          <p:cNvSpPr txBox="1"/>
          <p:nvPr/>
        </p:nvSpPr>
        <p:spPr>
          <a:xfrm>
            <a:off x="504826" y="2823341"/>
            <a:ext cx="6952987" cy="646331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16.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Ve son olarak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InputSerifCondensed" panose="02000506020000090004" pitchFamily="2" charset="0"/>
              </a:rPr>
              <a:t>satış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yapmak için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,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yalnızca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InputSerifCondensed" panose="02000506020000090004" pitchFamily="2" charset="0"/>
              </a:rPr>
              <a:t>Sell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” </a:t>
            </a:r>
            <a:r>
              <a:rPr lang="tr-TR" dirty="0">
                <a:solidFill>
                  <a:schemeClr val="bg1"/>
                </a:solidFill>
                <a:latin typeface="InputSerifCondensed" panose="02000506020000090004" pitchFamily="2" charset="0"/>
              </a:rPr>
              <a:t>sekmesine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geçin,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ve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yukarıda </a:t>
            </a:r>
            <a:r>
              <a:rPr lang="en-US" dirty="0" err="1" smtClean="0">
                <a:solidFill>
                  <a:schemeClr val="bg1"/>
                </a:solidFill>
                <a:latin typeface="InputSerifCondensed" panose="02000506020000090004" pitchFamily="2" charset="0"/>
              </a:rPr>
              <a:t>açıklanan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aynı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işlemi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tekrarlayın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.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741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AEDDD63-3E83-4FF6-AC18-CB0405D0FCC9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5E52F5B-710B-4012-8777-017026A5355B}"/>
              </a:ext>
            </a:extLst>
          </p:cNvPr>
          <p:cNvSpPr txBox="1"/>
          <p:nvPr/>
        </p:nvSpPr>
        <p:spPr>
          <a:xfrm>
            <a:off x="757149" y="1160706"/>
            <a:ext cx="10677699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Daha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fazla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bilgi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edinmek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isterseniz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beni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sosyal </a:t>
            </a:r>
            <a:r>
              <a:rPr lang="en-US" dirty="0" err="1" smtClean="0">
                <a:solidFill>
                  <a:schemeClr val="bg1"/>
                </a:solidFill>
                <a:latin typeface="InputSerifCondensed" panose="02000506020000090004" pitchFamily="2" charset="0"/>
              </a:rPr>
              <a:t>ağlar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da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tr-TR" dirty="0" smtClean="0">
                <a:solidFill>
                  <a:srgbClr val="00B0F0"/>
                </a:solidFill>
                <a:latin typeface="InputSerifCondensed" panose="02000506020000090004" pitchFamily="2" charset="0"/>
              </a:rPr>
              <a:t>takip</a:t>
            </a:r>
            <a:r>
              <a:rPr lang="en-US" dirty="0" smtClean="0">
                <a:solidFill>
                  <a:srgbClr val="00B0F0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InputSerifCondensed" panose="02000506020000090004" pitchFamily="2" charset="0"/>
              </a:rPr>
              <a:t>etmekten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InputSerifCondensed" panose="02000506020000090004" pitchFamily="2" charset="0"/>
              </a:rPr>
              <a:t>çekinmeyin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.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98D931B8-ED1F-4C8A-9E9D-7BD18217E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0" y="4361112"/>
            <a:ext cx="2235680" cy="22356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881DC739-0822-45AE-84A2-0D3A07597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1" y="2125433"/>
            <a:ext cx="2235679" cy="2235679"/>
          </a:xfrm>
          <a:prstGeom prst="ellipse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48BB1787-7F4E-4384-A3E3-FD9251C94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355" y="2125433"/>
            <a:ext cx="2235679" cy="2235679"/>
          </a:xfrm>
          <a:prstGeom prst="ellipse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651983AD-45D6-45F6-83F3-4CC8ED469C4E}"/>
              </a:ext>
            </a:extLst>
          </p:cNvPr>
          <p:cNvSpPr txBox="1"/>
          <p:nvPr/>
        </p:nvSpPr>
        <p:spPr>
          <a:xfrm>
            <a:off x="3349151" y="2954944"/>
            <a:ext cx="309405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>
                    <a:lumMod val="65000"/>
                  </a:schemeClr>
                </a:solidFill>
                <a:latin typeface="InputSerifCondensed" panose="02000506020000090004" pitchFamily="2" charset="0"/>
              </a:rPr>
              <a:t>/Cryptoresearchist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37148C4F-1723-4E27-83E0-0D0AD6B07A1A}"/>
              </a:ext>
            </a:extLst>
          </p:cNvPr>
          <p:cNvSpPr txBox="1"/>
          <p:nvPr/>
        </p:nvSpPr>
        <p:spPr>
          <a:xfrm>
            <a:off x="8992653" y="2954944"/>
            <a:ext cx="223567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>
                    <a:lumMod val="65000"/>
                  </a:schemeClr>
                </a:solidFill>
                <a:latin typeface="InputSerifCondensed" panose="02000506020000090004" pitchFamily="2" charset="0"/>
              </a:rPr>
              <a:t>/NoahVerner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81C16932-00C9-4441-8BE9-2D1F49EF9021}"/>
              </a:ext>
            </a:extLst>
          </p:cNvPr>
          <p:cNvSpPr txBox="1"/>
          <p:nvPr/>
        </p:nvSpPr>
        <p:spPr>
          <a:xfrm>
            <a:off x="3349151" y="5266407"/>
            <a:ext cx="223567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>
                    <a:lumMod val="65000"/>
                  </a:schemeClr>
                </a:solidFill>
                <a:latin typeface="InputSerifCondensed" panose="02000506020000090004" pitchFamily="2" charset="0"/>
              </a:rPr>
              <a:t>/NoahVerner</a:t>
            </a:r>
          </a:p>
        </p:txBody>
      </p:sp>
    </p:spTree>
    <p:extLst>
      <p:ext uri="{BB962C8B-B14F-4D97-AF65-F5344CB8AC3E}">
        <p14:creationId xmlns:p14="http://schemas.microsoft.com/office/powerpoint/2010/main" val="304010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xmlns="" id="{561C8CDF-A774-46A6-9A2A-1BD3A54544E8}"/>
              </a:ext>
            </a:extLst>
          </p:cNvPr>
          <p:cNvSpPr/>
          <p:nvPr/>
        </p:nvSpPr>
        <p:spPr>
          <a:xfrm>
            <a:off x="8294913" y="942392"/>
            <a:ext cx="2379307" cy="5215812"/>
          </a:xfrm>
          <a:prstGeom prst="roundRect">
            <a:avLst>
              <a:gd name="adj" fmla="val 11569"/>
            </a:avLst>
          </a:prstGeom>
          <a:solidFill>
            <a:srgbClr val="566157">
              <a:alpha val="60000"/>
            </a:srgbClr>
          </a:solidFill>
          <a:ln>
            <a:solidFill>
              <a:srgbClr val="5661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E75054F-84E7-48FB-A299-F04D5A6644CF}"/>
              </a:ext>
            </a:extLst>
          </p:cNvPr>
          <p:cNvSpPr txBox="1"/>
          <p:nvPr/>
        </p:nvSpPr>
        <p:spPr>
          <a:xfrm>
            <a:off x="504826" y="1101983"/>
            <a:ext cx="5998612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Karşınıza </a:t>
            </a:r>
            <a:r>
              <a:rPr lang="tr-TR" dirty="0">
                <a:solidFill>
                  <a:schemeClr val="bg1"/>
                </a:solidFill>
                <a:latin typeface="InputSerifCondensed" panose="02000506020000090004" pitchFamily="2" charset="0"/>
              </a:rPr>
              <a:t>b</a:t>
            </a:r>
            <a:r>
              <a:rPr lang="en-US" dirty="0" err="1" smtClean="0">
                <a:solidFill>
                  <a:schemeClr val="bg1"/>
                </a:solidFill>
                <a:latin typeface="InputSerifCondensed" panose="02000506020000090004" pitchFamily="2" charset="0"/>
              </a:rPr>
              <a:t>unun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gibi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putSerifCondensed" panose="02000506020000090004" pitchFamily="2" charset="0"/>
              </a:rPr>
              <a:t>bir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 QR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kod çıkacak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. 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1FFDA8CE-BDA1-437B-97AF-EAD0C25A8470}"/>
              </a:ext>
            </a:extLst>
          </p:cNvPr>
          <p:cNvSpPr txBox="1"/>
          <p:nvPr/>
        </p:nvSpPr>
        <p:spPr>
          <a:xfrm>
            <a:off x="504826" y="1988523"/>
            <a:ext cx="5196178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InputSerifCondensed" panose="02000506020000090004" pitchFamily="2" charset="0"/>
              </a:rPr>
              <a:t>Vite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App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uygulaması ile tarayıp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kabul edin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veya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D492DB6-5625-42F6-899E-14A4D2637509}"/>
              </a:ext>
            </a:extLst>
          </p:cNvPr>
          <p:cNvSpPr txBox="1"/>
          <p:nvPr/>
        </p:nvSpPr>
        <p:spPr>
          <a:xfrm>
            <a:off x="504826" y="2357855"/>
            <a:ext cx="5196178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U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ygulama kurulu değilse indirmek için tarayın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.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E45445DF-927C-4B7F-B079-625D3303A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371" y="2901819"/>
            <a:ext cx="1676522" cy="171741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F182E0D1-D5B0-4DCD-8644-361ECB7F840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92" y="2276668"/>
            <a:ext cx="2594773" cy="2976465"/>
          </a:xfrm>
          <a:prstGeom prst="rect">
            <a:avLst/>
          </a:prstGeom>
          <a:noFill/>
          <a:effectLst>
            <a:outerShdw blurRad="12700" dist="50800" dir="5400000" sx="1000" sy="1000" algn="ctr" rotWithShape="0">
              <a:schemeClr val="tx1">
                <a:alpha val="55000"/>
              </a:scheme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FBECAB31-7931-4E00-BD3A-720AA7040E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6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B83FF97-C492-4C2C-A949-DD039E3E7E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662" y="1035698"/>
            <a:ext cx="2416897" cy="5048628"/>
          </a:xfrm>
          <a:prstGeom prst="roundRect">
            <a:avLst>
              <a:gd name="adj" fmla="val 11262"/>
            </a:avLst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DBC63651-46EF-4654-891B-26E39F51A933}"/>
              </a:ext>
            </a:extLst>
          </p:cNvPr>
          <p:cNvSpPr txBox="1"/>
          <p:nvPr/>
        </p:nvSpPr>
        <p:spPr>
          <a:xfrm>
            <a:off x="504826" y="1101983"/>
            <a:ext cx="3525998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2.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Cüzdana giriş yapın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: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FDDC3D25-AF27-4BAE-A0B7-3A5AB8EC9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8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3B33BBD0-E9C9-4A09-A8AC-5958BE9555D3}"/>
              </a:ext>
            </a:extLst>
          </p:cNvPr>
          <p:cNvSpPr txBox="1"/>
          <p:nvPr/>
        </p:nvSpPr>
        <p:spPr>
          <a:xfrm>
            <a:off x="504825" y="1101983"/>
            <a:ext cx="6567779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3.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Sağ üst köşedeki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“+”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butonuna basın: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320687CF-EAAD-4BB8-B082-6DC72DB3C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128" y="1017037"/>
            <a:ext cx="2426162" cy="5067983"/>
          </a:xfrm>
          <a:prstGeom prst="round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6439E806-6657-4FDD-8CDC-CB5F9120E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4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4319102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EPIC-002 </a:t>
            </a:r>
            <a:r>
              <a:rPr lang="tr-TR" dirty="0" err="1" smtClean="0">
                <a:solidFill>
                  <a:schemeClr val="bg1"/>
                </a:solidFill>
                <a:latin typeface="InputSerifCondensed" panose="02000506020000090004" pitchFamily="2" charset="0"/>
              </a:rPr>
              <a:t>tokenini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arayın</a:t>
            </a:r>
            <a:r>
              <a:rPr lang="tr-TR" dirty="0">
                <a:solidFill>
                  <a:schemeClr val="bg1"/>
                </a:solidFill>
                <a:latin typeface="InputSerifCondensed" panose="02000506020000090004" pitchFamily="2" charset="0"/>
              </a:rPr>
              <a:t>,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76763326-BF5F-46D8-B986-89E8E86EC4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729" y="958783"/>
            <a:ext cx="2399733" cy="5199421"/>
          </a:xfrm>
          <a:prstGeom prst="round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xmlns="" id="{A8F93C8E-7CC6-4D9F-A886-69994A7C1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23311A6B-EA92-4D93-A8C2-FC1471E7FB3C}"/>
              </a:ext>
            </a:extLst>
          </p:cNvPr>
          <p:cNvSpPr txBox="1"/>
          <p:nvPr/>
        </p:nvSpPr>
        <p:spPr>
          <a:xfrm>
            <a:off x="504826" y="1471315"/>
            <a:ext cx="4319102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Ve</a:t>
            </a:r>
            <a:r>
              <a:rPr lang="tr-TR" dirty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sağındaki düğmeden aktif hale getirin: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8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C14BCC8-8F44-4E1E-B2E7-12710EE63240}"/>
              </a:ext>
            </a:extLst>
          </p:cNvPr>
          <p:cNvSpPr txBox="1"/>
          <p:nvPr/>
        </p:nvSpPr>
        <p:spPr>
          <a:xfrm>
            <a:off x="504825" y="1101983"/>
            <a:ext cx="6348981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4.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Geri gelin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ve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WALLET ASSET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altında bulunan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BTC-000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’a basın: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A4050950-3A9B-4B96-A06D-8235490DDF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499" y="984176"/>
            <a:ext cx="2372525" cy="5140472"/>
          </a:xfrm>
          <a:prstGeom prst="roundRect">
            <a:avLst>
              <a:gd name="adj" fmla="val 12375"/>
            </a:avLst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xmlns="" id="{193AB970-0937-4197-86C1-07F2B072F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5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C14BCC8-8F44-4E1E-B2E7-12710EE63240}"/>
              </a:ext>
            </a:extLst>
          </p:cNvPr>
          <p:cNvSpPr txBox="1"/>
          <p:nvPr/>
        </p:nvSpPr>
        <p:spPr>
          <a:xfrm>
            <a:off x="504826" y="1101983"/>
            <a:ext cx="5937919" cy="369332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Ve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“Cross-Chain </a:t>
            </a:r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Deposit”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b</a:t>
            </a:r>
            <a:r>
              <a:rPr lang="tr-TR" dirty="0" err="1" smtClean="0">
                <a:solidFill>
                  <a:schemeClr val="bg1"/>
                </a:solidFill>
                <a:latin typeface="InputSerifCondensed" panose="02000506020000090004" pitchFamily="2" charset="0"/>
              </a:rPr>
              <a:t>utonuna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basın:</a:t>
            </a:r>
            <a:endParaRPr lang="es-E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AA146F05-EFA6-4B59-848A-78CA66D0D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589" y="961224"/>
            <a:ext cx="2383119" cy="5163424"/>
          </a:xfrm>
          <a:prstGeom prst="round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47D9656A-4784-496B-93D5-21317C12C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9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9B353382-4AF1-4731-B20A-76B85DC67B5A}"/>
              </a:ext>
            </a:extLst>
          </p:cNvPr>
          <p:cNvSpPr txBox="1"/>
          <p:nvPr/>
        </p:nvSpPr>
        <p:spPr>
          <a:xfrm>
            <a:off x="3636030" y="0"/>
            <a:ext cx="4919938" cy="584775"/>
          </a:xfrm>
          <a:prstGeom prst="rect">
            <a:avLst/>
          </a:prstGeom>
          <a:solidFill>
            <a:srgbClr val="174D17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sz="3200" dirty="0">
                <a:solidFill>
                  <a:srgbClr val="02FF00"/>
                </a:solidFill>
                <a:latin typeface="InputSerifCondensed" panose="02000506020000090004" pitchFamily="2" charset="0"/>
              </a:rPr>
              <a:t>CRYPTORESEARCHIST</a:t>
            </a:r>
            <a:endParaRPr lang="es-ES" sz="3200" dirty="0">
              <a:solidFill>
                <a:srgbClr val="02FF00"/>
              </a:solidFill>
              <a:latin typeface="InputSerifCondensed" panose="0200050602000009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2C14BCC8-8F44-4E1E-B2E7-12710EE63240}"/>
              </a:ext>
            </a:extLst>
          </p:cNvPr>
          <p:cNvSpPr txBox="1"/>
          <p:nvPr/>
        </p:nvSpPr>
        <p:spPr>
          <a:xfrm>
            <a:off x="504825" y="1101983"/>
            <a:ext cx="6828053" cy="646331"/>
          </a:xfrm>
          <a:prstGeom prst="rect">
            <a:avLst/>
          </a:prstGeom>
          <a:solidFill>
            <a:srgbClr val="1A1919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putSerifCondensed" panose="02000506020000090004" pitchFamily="2" charset="0"/>
              </a:rPr>
              <a:t>5. 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“Next”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e basın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ve</a:t>
            </a:r>
            <a:r>
              <a:rPr lang="en-US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</a:t>
            </a:r>
            <a:r>
              <a:rPr lang="tr-TR" dirty="0" err="1" smtClean="0">
                <a:solidFill>
                  <a:schemeClr val="bg1"/>
                </a:solidFill>
                <a:latin typeface="InputSerifCondensed" panose="02000506020000090004" pitchFamily="2" charset="0"/>
              </a:rPr>
              <a:t>bitcoin</a:t>
            </a:r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 yatırma adresinizi </a:t>
            </a:r>
            <a:r>
              <a:rPr lang="tr-TR" dirty="0" err="1" smtClean="0">
                <a:solidFill>
                  <a:schemeClr val="bg1"/>
                </a:solidFill>
                <a:latin typeface="InputSerifCondensed" panose="02000506020000090004" pitchFamily="2" charset="0"/>
              </a:rPr>
              <a:t>koplayın</a:t>
            </a:r>
            <a:r>
              <a:rPr lang="tr-TR" dirty="0">
                <a:solidFill>
                  <a:schemeClr val="bg1"/>
                </a:solidFill>
                <a:latin typeface="InputSerifCondensed" panose="02000506020000090004" pitchFamily="2" charset="0"/>
              </a:rPr>
              <a:t>:</a:t>
            </a:r>
            <a:endParaRPr lang="tr-TR" dirty="0" smtClean="0">
              <a:solidFill>
                <a:schemeClr val="bg1"/>
              </a:solidFill>
              <a:latin typeface="InputSerifCondensed" panose="02000506020000090004" pitchFamily="2" charset="0"/>
            </a:endParaRPr>
          </a:p>
          <a:p>
            <a:r>
              <a:rPr lang="tr-TR" dirty="0" smtClean="0">
                <a:solidFill>
                  <a:schemeClr val="bg1"/>
                </a:solidFill>
                <a:latin typeface="InputSerifCondensed" panose="02000506020000090004" pitchFamily="2" charset="0"/>
              </a:rPr>
              <a:t>(Minimum yatırma limitleri ile ilgili uyarılara dikkat edin)</a:t>
            </a:r>
            <a:endParaRPr lang="en-US" dirty="0">
              <a:solidFill>
                <a:schemeClr val="bg1"/>
              </a:solidFill>
              <a:latin typeface="InputSerifCondensed" panose="020005060200000900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A7A4DCD5-9CD9-44A8-A1BB-9351962965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263" y="984175"/>
            <a:ext cx="2372526" cy="5140473"/>
          </a:xfrm>
          <a:prstGeom prst="round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16356971-F1AF-47A8-B5CF-C3343FDFB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37" y="914395"/>
            <a:ext cx="3299146" cy="5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45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395</Words>
  <Application>Microsoft Office PowerPoint</Application>
  <PresentationFormat>Özel</PresentationFormat>
  <Paragraphs>62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2" baseType="lpstr">
      <vt:lpstr>Tema de Office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ResetStoreX</dc:creator>
  <cp:lastModifiedBy>Ibrahim</cp:lastModifiedBy>
  <cp:revision>60</cp:revision>
  <dcterms:created xsi:type="dcterms:W3CDTF">2021-05-01T15:57:08Z</dcterms:created>
  <dcterms:modified xsi:type="dcterms:W3CDTF">2021-05-04T07:48:47Z</dcterms:modified>
</cp:coreProperties>
</file>