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30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7"/>
    <a:srgbClr val="25473C"/>
    <a:srgbClr val="1F8264"/>
    <a:srgbClr val="216350"/>
    <a:srgbClr val="20795D"/>
    <a:srgbClr val="FAB831"/>
    <a:srgbClr val="1E8565"/>
    <a:srgbClr val="24493D"/>
    <a:srgbClr val="1BA27A"/>
    <a:srgbClr val="FAB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5" autoAdjust="0"/>
    <p:restoredTop sz="95952" autoAdjust="0"/>
  </p:normalViewPr>
  <p:slideViewPr>
    <p:cSldViewPr snapToGrid="0">
      <p:cViewPr>
        <p:scale>
          <a:sx n="160" d="100"/>
          <a:sy n="160" d="100"/>
        </p:scale>
        <p:origin x="2136" y="168"/>
      </p:cViewPr>
      <p:guideLst>
        <p:guide pos="2160"/>
        <p:guide orient="horz" pos="816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879657" y="2"/>
            <a:ext cx="402354" cy="7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">
              <a:spcAft>
                <a:spcPts val="169"/>
              </a:spcAft>
            </a:pPr>
            <a:r>
              <a:rPr lang="en-US" sz="506" dirty="0">
                <a:solidFill>
                  <a:srgbClr val="231F20"/>
                </a:solidFill>
                <a:cs typeface="Arial" pitchFamily="34" charset="0"/>
              </a:rPr>
              <a:t>LP Svcs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C23BE47-42FE-BA4F-B119-5A78D1AB8DB3}"/>
              </a:ext>
            </a:extLst>
          </p:cNvPr>
          <p:cNvSpPr/>
          <p:nvPr/>
        </p:nvSpPr>
        <p:spPr>
          <a:xfrm>
            <a:off x="0" y="2465051"/>
            <a:ext cx="6858000" cy="20186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5F494-2BEC-B54A-91ED-9E1970A8C8DC}"/>
              </a:ext>
            </a:extLst>
          </p:cNvPr>
          <p:cNvSpPr/>
          <p:nvPr/>
        </p:nvSpPr>
        <p:spPr>
          <a:xfrm>
            <a:off x="0" y="4417265"/>
            <a:ext cx="6858000" cy="113141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62AF03-5776-8446-9F58-F38C9FE861FB}"/>
              </a:ext>
            </a:extLst>
          </p:cNvPr>
          <p:cNvSpPr/>
          <p:nvPr/>
        </p:nvSpPr>
        <p:spPr>
          <a:xfrm>
            <a:off x="-9640" y="7485814"/>
            <a:ext cx="6858000" cy="16682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algn="r" defTabSz="457200" rtl="1" eaLnBrk="1" latinLnBrk="0" hangingPunct="1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E38F7CD-C901-4730-8733-E5BA97626248}"/>
              </a:ext>
            </a:extLst>
          </p:cNvPr>
          <p:cNvSpPr/>
          <p:nvPr/>
        </p:nvSpPr>
        <p:spPr>
          <a:xfrm>
            <a:off x="0" y="0"/>
            <a:ext cx="6858000" cy="10769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GB" sz="1400" dirty="0" err="1">
              <a:solidFill>
                <a:schemeClr val="tx1"/>
              </a:solidFill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79DC116-3769-45CE-A465-018BBEFF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3774" y="186100"/>
            <a:ext cx="2442949" cy="76045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342903B2-7EA7-4550-A774-945C7B5AAD2C}"/>
              </a:ext>
            </a:extLst>
          </p:cNvPr>
          <p:cNvSpPr/>
          <p:nvPr/>
        </p:nvSpPr>
        <p:spPr>
          <a:xfrm>
            <a:off x="1927398" y="1431465"/>
            <a:ext cx="1574224" cy="4263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600" b="1" dirty="0">
                <a:solidFill>
                  <a:schemeClr val="accent2"/>
                </a:solidFill>
                <a:latin typeface="Gotham HTF Black" pitchFamily="2" charset="77"/>
              </a:rPr>
              <a:t>استلام على الاقل</a:t>
            </a:r>
            <a:endParaRPr lang="en-US" sz="16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FFC2FB-7137-413E-B794-EF839FFDF8C4}"/>
              </a:ext>
            </a:extLst>
          </p:cNvPr>
          <p:cNvSpPr/>
          <p:nvPr/>
        </p:nvSpPr>
        <p:spPr>
          <a:xfrm>
            <a:off x="1754111" y="2013667"/>
            <a:ext cx="5192789" cy="4248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ar-SA" sz="10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حاليا</a:t>
            </a:r>
            <a:r>
              <a:rPr lang="en-GB" sz="10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 78,125,000 Freeman @ $1.28 EPIC / USD </a:t>
            </a:r>
            <a:r>
              <a:rPr lang="ar-SA" sz="10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السعر بتاريخ ابريل ٢٠٢١</a:t>
            </a:r>
            <a:endParaRPr lang="en-GB" sz="1000" dirty="0">
              <a:solidFill>
                <a:schemeClr val="tx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6BBE24-B1C1-B845-A688-75AAB1F6A656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CA06C-212C-9E41-9AD8-A370BF62523D}"/>
              </a:ext>
            </a:extLst>
          </p:cNvPr>
          <p:cNvSpPr/>
          <p:nvPr/>
        </p:nvSpPr>
        <p:spPr>
          <a:xfrm>
            <a:off x="236262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EC210406 - EC Mint v02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9BD60C-35B7-FE45-9F69-A6251FC1CDAB}"/>
              </a:ext>
            </a:extLst>
          </p:cNvPr>
          <p:cNvGrpSpPr/>
          <p:nvPr/>
        </p:nvGrpSpPr>
        <p:grpSpPr>
          <a:xfrm>
            <a:off x="5565956" y="153375"/>
            <a:ext cx="1020111" cy="1020111"/>
            <a:chOff x="7379113" y="826818"/>
            <a:chExt cx="3987800" cy="3987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900FA7-4922-334A-B22D-A554449F909F}"/>
                </a:ext>
              </a:extLst>
            </p:cNvPr>
            <p:cNvSpPr/>
            <p:nvPr/>
          </p:nvSpPr>
          <p:spPr>
            <a:xfrm>
              <a:off x="7410869" y="863600"/>
              <a:ext cx="3936732" cy="393673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4" name="Picture 3" descr="Logo, icon&#10;&#10;Description automatically generated">
              <a:extLst>
                <a:ext uri="{FF2B5EF4-FFF2-40B4-BE49-F238E27FC236}">
                  <a16:creationId xmlns:a16="http://schemas.microsoft.com/office/drawing/2014/main" id="{ACDD4D0E-B7F2-8E49-A61B-20E92A003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9113" y="826818"/>
              <a:ext cx="3987800" cy="39878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91CD29-852D-BE44-98A0-A24111306E21}"/>
              </a:ext>
            </a:extLst>
          </p:cNvPr>
          <p:cNvSpPr txBox="1"/>
          <p:nvPr/>
        </p:nvSpPr>
        <p:spPr bwMode="auto">
          <a:xfrm>
            <a:off x="3352685" y="1072921"/>
            <a:ext cx="10230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6000" b="1" dirty="0">
                <a:latin typeface="Gotham HTF Black" pitchFamily="2" charset="77"/>
                <a:cs typeface="Arial" pitchFamily="34" charset="0"/>
              </a:rPr>
              <a:t>$1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A36E71-6A9A-F646-8746-15D28436B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746" y="1012742"/>
            <a:ext cx="1549947" cy="154994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85ECD82-C5B3-EB40-9D79-1F1DE0CCD1AA}"/>
              </a:ext>
            </a:extLst>
          </p:cNvPr>
          <p:cNvSpPr/>
          <p:nvPr/>
        </p:nvSpPr>
        <p:spPr>
          <a:xfrm>
            <a:off x="4221843" y="1423773"/>
            <a:ext cx="1344113" cy="4263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600" b="1" dirty="0">
                <a:solidFill>
                  <a:schemeClr val="accent2"/>
                </a:solidFill>
                <a:latin typeface="Gotham HTF Black" pitchFamily="2" charset="77"/>
              </a:rPr>
              <a:t>بقيمة</a:t>
            </a:r>
            <a:endParaRPr lang="en-US" sz="16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D68B6D-92DC-FA48-9900-EB6D4362E96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38405" y="1411643"/>
            <a:ext cx="1122733" cy="44832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9644A-6A66-BE46-A100-CD9BF08C8640}"/>
              </a:ext>
            </a:extLst>
          </p:cNvPr>
          <p:cNvGrpSpPr/>
          <p:nvPr/>
        </p:nvGrpSpPr>
        <p:grpSpPr>
          <a:xfrm rot="20810751">
            <a:off x="205910" y="7194150"/>
            <a:ext cx="1687155" cy="1687155"/>
            <a:chOff x="855828" y="6227747"/>
            <a:chExt cx="1858682" cy="1858682"/>
          </a:xfrm>
        </p:grpSpPr>
        <p:sp>
          <p:nvSpPr>
            <p:cNvPr id="17" name="32-Point Star 16">
              <a:extLst>
                <a:ext uri="{FF2B5EF4-FFF2-40B4-BE49-F238E27FC236}">
                  <a16:creationId xmlns:a16="http://schemas.microsoft.com/office/drawing/2014/main" id="{FDB8F045-104E-B441-A41B-157C12A15665}"/>
                </a:ext>
              </a:extLst>
            </p:cNvPr>
            <p:cNvSpPr/>
            <p:nvPr/>
          </p:nvSpPr>
          <p:spPr>
            <a:xfrm>
              <a:off x="855828" y="6227747"/>
              <a:ext cx="1858682" cy="1858682"/>
            </a:xfrm>
            <a:prstGeom prst="star32">
              <a:avLst>
                <a:gd name="adj" fmla="val 41173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EE2F94-0698-BE42-ABAC-F81E49881F45}"/>
                </a:ext>
              </a:extLst>
            </p:cNvPr>
            <p:cNvSpPr txBox="1"/>
            <p:nvPr/>
          </p:nvSpPr>
          <p:spPr bwMode="auto">
            <a:xfrm>
              <a:off x="1132465" y="6554614"/>
              <a:ext cx="1305409" cy="57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spcAft>
                  <a:spcPts val="300"/>
                </a:spcAft>
              </a:pPr>
              <a:r>
                <a:rPr lang="en-US" sz="2800" b="1" dirty="0">
                  <a:solidFill>
                    <a:schemeClr val="bg1"/>
                  </a:solidFill>
                  <a:latin typeface="Gotham HTF Black" pitchFamily="2" charset="77"/>
                  <a:cs typeface="Arial" pitchFamily="34" charset="0"/>
                </a:rPr>
                <a:t>100%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943152-3E8F-104E-A937-B73505F5400D}"/>
                </a:ext>
              </a:extLst>
            </p:cNvPr>
            <p:cNvSpPr/>
            <p:nvPr/>
          </p:nvSpPr>
          <p:spPr>
            <a:xfrm>
              <a:off x="942222" y="7086185"/>
              <a:ext cx="1685894" cy="654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ar-SA" sz="1100" dirty="0">
                  <a:solidFill>
                    <a:schemeClr val="bg1"/>
                  </a:solidFill>
                  <a:latin typeface="Gotham HTF Book" pitchFamily="2" charset="77"/>
                </a:rPr>
                <a:t>الرضا مضمون أو استرداد أموالك</a:t>
              </a:r>
              <a:endParaRPr lang="en-GB" sz="11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endParaRPr>
            </a:p>
          </p:txBody>
        </p:sp>
      </p:grp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78C12343-DD4F-DD49-94B6-A4D21E104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537" y="7615423"/>
            <a:ext cx="1218637" cy="531769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4BFD0882-E336-614B-980C-7C0D83ED1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8133" y="7363614"/>
            <a:ext cx="1923464" cy="9973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3A27FE-E9F9-C948-83A1-6A0FA8B7F612}"/>
              </a:ext>
            </a:extLst>
          </p:cNvPr>
          <p:cNvSpPr txBox="1"/>
          <p:nvPr/>
        </p:nvSpPr>
        <p:spPr bwMode="auto">
          <a:xfrm>
            <a:off x="2349888" y="8104033"/>
            <a:ext cx="1871955" cy="10769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050">
                <a:latin typeface="Gotham HTF Book" pitchFamily="2" charset="77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800" dirty="0">
                <a:solidFill>
                  <a:schemeClr val="tx1"/>
                </a:solidFill>
              </a:rPr>
              <a:t>FinCEN </a:t>
            </a:r>
            <a:r>
              <a:rPr lang="ar-SA" sz="800" dirty="0">
                <a:solidFill>
                  <a:schemeClr val="tx1"/>
                </a:solidFill>
              </a:rPr>
              <a:t>إرشادات حول لوائح التعدين </a:t>
            </a:r>
            <a:r>
              <a:rPr lang="ar-SA" sz="800" dirty="0" err="1">
                <a:solidFill>
                  <a:schemeClr val="tx1"/>
                </a:solidFill>
              </a:rPr>
              <a:t>ايكلاود</a:t>
            </a:r>
            <a:r>
              <a:rPr lang="ar-SA" sz="800" dirty="0">
                <a:solidFill>
                  <a:schemeClr val="tx1"/>
                </a:solidFill>
              </a:rPr>
              <a:t> للعملات الافتراضية القابلة للتحويل في الولايات المتحدة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7669F6-F373-E64A-B956-4082417D42FD}"/>
              </a:ext>
            </a:extLst>
          </p:cNvPr>
          <p:cNvSpPr txBox="1"/>
          <p:nvPr/>
        </p:nvSpPr>
        <p:spPr bwMode="auto">
          <a:xfrm>
            <a:off x="4584837" y="8120161"/>
            <a:ext cx="1871955" cy="10769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050">
                <a:latin typeface="Gotham HTF Book" pitchFamily="2" charset="77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 rtl="1"/>
            <a:r>
              <a:rPr lang="ar-SA" dirty="0">
                <a:solidFill>
                  <a:schemeClr val="tx1"/>
                </a:solidFill>
              </a:rPr>
              <a:t>تسمح شروط خدمة </a:t>
            </a:r>
            <a:r>
              <a:rPr lang="en-US" dirty="0">
                <a:solidFill>
                  <a:schemeClr val="tx1"/>
                </a:solidFill>
              </a:rPr>
              <a:t>eBay</a:t>
            </a:r>
            <a:r>
              <a:rPr lang="ar-SA" dirty="0">
                <a:solidFill>
                  <a:schemeClr val="tx1"/>
                </a:solidFill>
              </a:rPr>
              <a:t> بتأجير معدات تعدين العملات المشفرة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9F5C11-E61E-274B-AEE6-E9549F19F940}"/>
              </a:ext>
            </a:extLst>
          </p:cNvPr>
          <p:cNvSpPr/>
          <p:nvPr/>
        </p:nvSpPr>
        <p:spPr>
          <a:xfrm>
            <a:off x="325162" y="4407540"/>
            <a:ext cx="1838528" cy="4263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200" b="1" dirty="0">
                <a:solidFill>
                  <a:schemeClr val="accent2"/>
                </a:solidFill>
                <a:latin typeface="Gotham HTF Black" pitchFamily="2" charset="77"/>
              </a:rPr>
              <a:t>المقاييس </a:t>
            </a:r>
            <a:r>
              <a:rPr lang="en-GB" sz="1200" b="1" dirty="0">
                <a:solidFill>
                  <a:schemeClr val="accent2"/>
                </a:solidFill>
                <a:latin typeface="Gotham HTF Black" pitchFamily="2" charset="77"/>
              </a:rPr>
              <a:t>:</a:t>
            </a:r>
            <a:endParaRPr lang="en-US" sz="1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3D65CA-BC17-804C-B830-124EB4CD11D1}"/>
              </a:ext>
            </a:extLst>
          </p:cNvPr>
          <p:cNvSpPr/>
          <p:nvPr/>
        </p:nvSpPr>
        <p:spPr>
          <a:xfrm>
            <a:off x="325162" y="4787158"/>
            <a:ext cx="3356251" cy="910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RandomX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1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Intel Xeon E5	8kh/s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1955800" algn="l"/>
              </a:tabLst>
              <a:defRPr/>
            </a:pPr>
            <a:r>
              <a:rPr lang="en-GB" sz="11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AMD 7742	100kh/s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EB5FF-18A8-DB4D-95AE-6361EA47F92E}"/>
              </a:ext>
            </a:extLst>
          </p:cNvPr>
          <p:cNvSpPr/>
          <p:nvPr/>
        </p:nvSpPr>
        <p:spPr>
          <a:xfrm>
            <a:off x="3833813" y="4787158"/>
            <a:ext cx="3356251" cy="910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 err="1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ProgPow</a:t>
            </a:r>
            <a:endParaRPr lang="en-GB" sz="1100" b="1" dirty="0">
              <a:solidFill>
                <a:schemeClr val="tx1"/>
              </a:solidFill>
              <a:latin typeface="Gotham HTF Book" pitchFamily="2" charset="77"/>
              <a:cs typeface="Arial" pitchFamily="34" charset="0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1866900" algn="l"/>
              </a:tabLst>
              <a:defRPr/>
            </a:pPr>
            <a:r>
              <a:rPr lang="en-GB" sz="11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AMD Vega 56	19mh/s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1866900" algn="l"/>
              </a:tabLst>
              <a:defRPr/>
            </a:pPr>
            <a:r>
              <a:rPr lang="en-GB" sz="11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NVIDIA 1080ti	23mh/s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E57C59A-1F6F-7041-97A3-6BBE9A15E85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9777" b="9777"/>
          <a:stretch/>
        </p:blipFill>
        <p:spPr>
          <a:xfrm>
            <a:off x="4244233" y="5646338"/>
            <a:ext cx="1858117" cy="10994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16A97D5-D9B5-5842-A122-D402BD41DE8C}"/>
              </a:ext>
            </a:extLst>
          </p:cNvPr>
          <p:cNvSpPr/>
          <p:nvPr/>
        </p:nvSpPr>
        <p:spPr>
          <a:xfrm>
            <a:off x="3714173" y="6740492"/>
            <a:ext cx="302300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200" dirty="0">
                <a:latin typeface="Gotham HTF Book" pitchFamily="2" charset="77"/>
                <a:cs typeface="Arial" pitchFamily="34" charset="0"/>
              </a:rPr>
              <a:t>Satoshi E, RandomX Miner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200" dirty="0">
                <a:latin typeface="Gotham HTF Book" pitchFamily="2" charset="77"/>
                <a:cs typeface="Arial" pitchFamily="34" charset="0"/>
              </a:rPr>
              <a:t>China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6A3E4A4-89D0-724C-BC30-9F025A5CC9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301" t="7535" r="16286" b="36122"/>
          <a:stretch/>
        </p:blipFill>
        <p:spPr>
          <a:xfrm>
            <a:off x="737618" y="5646338"/>
            <a:ext cx="1858117" cy="1099476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38E4E28-8830-224F-B5B3-5BED8D01BAB5}"/>
              </a:ext>
            </a:extLst>
          </p:cNvPr>
          <p:cNvSpPr/>
          <p:nvPr/>
        </p:nvSpPr>
        <p:spPr>
          <a:xfrm>
            <a:off x="185680" y="6740492"/>
            <a:ext cx="302300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200" dirty="0" err="1">
                <a:latin typeface="Gotham HTF Book" pitchFamily="2" charset="77"/>
                <a:cs typeface="Arial" pitchFamily="34" charset="0"/>
              </a:rPr>
              <a:t>Norcimo</a:t>
            </a:r>
            <a:r>
              <a:rPr lang="en-GB" sz="1200" dirty="0">
                <a:latin typeface="Gotham HTF Book" pitchFamily="2" charset="77"/>
                <a:cs typeface="Arial" pitchFamily="34" charset="0"/>
              </a:rPr>
              <a:t>, RandomX Miner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200" dirty="0">
                <a:latin typeface="Gotham HTF Book" pitchFamily="2" charset="77"/>
                <a:cs typeface="Arial" pitchFamily="34" charset="0"/>
              </a:rPr>
              <a:t>USA, Florida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425852-5640-2B49-84C6-E2466F998B32}"/>
              </a:ext>
            </a:extLst>
          </p:cNvPr>
          <p:cNvGrpSpPr/>
          <p:nvPr/>
        </p:nvGrpSpPr>
        <p:grpSpPr>
          <a:xfrm>
            <a:off x="2315287" y="5619393"/>
            <a:ext cx="604800" cy="604800"/>
            <a:chOff x="831378" y="6227807"/>
            <a:chExt cx="1858682" cy="1858682"/>
          </a:xfrm>
        </p:grpSpPr>
        <p:sp>
          <p:nvSpPr>
            <p:cNvPr id="77" name="32-Point Star 76">
              <a:extLst>
                <a:ext uri="{FF2B5EF4-FFF2-40B4-BE49-F238E27FC236}">
                  <a16:creationId xmlns:a16="http://schemas.microsoft.com/office/drawing/2014/main" id="{75D64879-5043-A541-9E96-6BE5FFBDE31F}"/>
                </a:ext>
              </a:extLst>
            </p:cNvPr>
            <p:cNvSpPr/>
            <p:nvPr/>
          </p:nvSpPr>
          <p:spPr>
            <a:xfrm>
              <a:off x="831378" y="6227807"/>
              <a:ext cx="1858682" cy="1858682"/>
            </a:xfrm>
            <a:prstGeom prst="star32">
              <a:avLst>
                <a:gd name="adj" fmla="val 41173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en-US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EA7BA7-BDCA-8B46-9D57-C6D48BD20D2C}"/>
                </a:ext>
              </a:extLst>
            </p:cNvPr>
            <p:cNvSpPr txBox="1"/>
            <p:nvPr/>
          </p:nvSpPr>
          <p:spPr bwMode="auto">
            <a:xfrm>
              <a:off x="897215" y="6488877"/>
              <a:ext cx="1720295" cy="945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spcAft>
                  <a:spcPts val="30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  <a:cs typeface="Arial" pitchFamily="34" charset="0"/>
                </a:rPr>
                <a:t>200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BC474F8-D4CD-E645-9941-31D9D502A5BD}"/>
                </a:ext>
              </a:extLst>
            </p:cNvPr>
            <p:cNvSpPr/>
            <p:nvPr/>
          </p:nvSpPr>
          <p:spPr>
            <a:xfrm>
              <a:off x="947596" y="7089749"/>
              <a:ext cx="1685893" cy="6540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400" dirty="0" err="1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kh</a:t>
              </a:r>
              <a:r>
                <a:rPr lang="en-GB" sz="4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/s RandomX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490043E-FA5B-2D47-B2AF-F601D37AF144}"/>
              </a:ext>
            </a:extLst>
          </p:cNvPr>
          <p:cNvSpPr txBox="1"/>
          <p:nvPr/>
        </p:nvSpPr>
        <p:spPr bwMode="auto">
          <a:xfrm>
            <a:off x="4733377" y="7275588"/>
            <a:ext cx="2114983" cy="212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050">
                <a:latin typeface="Gotham HTF Book" pitchFamily="2" charset="77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800" dirty="0">
                <a:solidFill>
                  <a:schemeClr val="tx1"/>
                </a:solidFill>
              </a:rPr>
              <a:t>Actual farm photos 24</a:t>
            </a:r>
            <a:r>
              <a:rPr lang="en-GB" sz="800" baseline="30000" dirty="0">
                <a:solidFill>
                  <a:schemeClr val="tx1"/>
                </a:solidFill>
              </a:rPr>
              <a:t>th</a:t>
            </a:r>
            <a:r>
              <a:rPr lang="en-GB" sz="800" dirty="0">
                <a:solidFill>
                  <a:schemeClr val="tx1"/>
                </a:solidFill>
              </a:rPr>
              <a:t>  April 2021</a:t>
            </a:r>
            <a:endParaRPr lang="en-US" sz="800" dirty="0" err="1">
              <a:solidFill>
                <a:schemeClr val="tx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1B1955-FD86-234D-B019-0A7435579F18}"/>
              </a:ext>
            </a:extLst>
          </p:cNvPr>
          <p:cNvGrpSpPr/>
          <p:nvPr/>
        </p:nvGrpSpPr>
        <p:grpSpPr>
          <a:xfrm>
            <a:off x="5810406" y="5631033"/>
            <a:ext cx="604800" cy="604800"/>
            <a:chOff x="831378" y="6227807"/>
            <a:chExt cx="1858682" cy="1858682"/>
          </a:xfrm>
        </p:grpSpPr>
        <p:sp>
          <p:nvSpPr>
            <p:cNvPr id="87" name="32-Point Star 86">
              <a:extLst>
                <a:ext uri="{FF2B5EF4-FFF2-40B4-BE49-F238E27FC236}">
                  <a16:creationId xmlns:a16="http://schemas.microsoft.com/office/drawing/2014/main" id="{E7C86321-E459-C047-9528-091179FD6C05}"/>
                </a:ext>
              </a:extLst>
            </p:cNvPr>
            <p:cNvSpPr/>
            <p:nvPr/>
          </p:nvSpPr>
          <p:spPr>
            <a:xfrm>
              <a:off x="831378" y="6227807"/>
              <a:ext cx="1858682" cy="1858682"/>
            </a:xfrm>
            <a:prstGeom prst="star32">
              <a:avLst>
                <a:gd name="adj" fmla="val 41173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en-US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FEAF5D0-FF5B-0243-B5BB-86D67010E3D2}"/>
                </a:ext>
              </a:extLst>
            </p:cNvPr>
            <p:cNvSpPr txBox="1"/>
            <p:nvPr/>
          </p:nvSpPr>
          <p:spPr bwMode="auto">
            <a:xfrm>
              <a:off x="953870" y="6488877"/>
              <a:ext cx="1606985" cy="945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spcAft>
                  <a:spcPts val="30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  <a:cs typeface="Arial" pitchFamily="34" charset="0"/>
                </a:rPr>
                <a:t>100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559770-F034-974E-863C-8EA943650069}"/>
                </a:ext>
              </a:extLst>
            </p:cNvPr>
            <p:cNvSpPr/>
            <p:nvPr/>
          </p:nvSpPr>
          <p:spPr>
            <a:xfrm>
              <a:off x="947596" y="7089749"/>
              <a:ext cx="1685893" cy="6540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GB" sz="400" dirty="0" err="1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kh</a:t>
              </a:r>
              <a:r>
                <a:rPr lang="en-GB" sz="4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/s RandomX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36EF86B-9B62-1942-BA59-EF7065D810AF}"/>
              </a:ext>
            </a:extLst>
          </p:cNvPr>
          <p:cNvSpPr/>
          <p:nvPr/>
        </p:nvSpPr>
        <p:spPr>
          <a:xfrm>
            <a:off x="323773" y="2418797"/>
            <a:ext cx="2442949" cy="4263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ar-SA" sz="1200" b="1" dirty="0">
                <a:solidFill>
                  <a:schemeClr val="accent2"/>
                </a:solidFill>
                <a:latin typeface="Gotham HTF Black" pitchFamily="2" charset="77"/>
              </a:rPr>
              <a:t>كيفية العمل</a:t>
            </a:r>
            <a:endParaRPr lang="en-US" sz="1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F9D8D1-79E8-8C41-9260-A978DC86A1BA}"/>
              </a:ext>
            </a:extLst>
          </p:cNvPr>
          <p:cNvGrpSpPr/>
          <p:nvPr/>
        </p:nvGrpSpPr>
        <p:grpSpPr>
          <a:xfrm>
            <a:off x="296864" y="2845113"/>
            <a:ext cx="6237363" cy="1428272"/>
            <a:chOff x="296864" y="2845113"/>
            <a:chExt cx="4641631" cy="14282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0C6DF6-A13F-5A49-9236-95DB228D4A4A}"/>
                </a:ext>
              </a:extLst>
            </p:cNvPr>
            <p:cNvGrpSpPr/>
            <p:nvPr/>
          </p:nvGrpSpPr>
          <p:grpSpPr>
            <a:xfrm>
              <a:off x="296864" y="2845113"/>
              <a:ext cx="4641631" cy="673002"/>
              <a:chOff x="296863" y="2845113"/>
              <a:chExt cx="4961005" cy="673002"/>
            </a:xfrm>
            <a:solidFill>
              <a:schemeClr val="bg1"/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D70209E-F231-0E45-AED7-60A465EDEFBB}"/>
                  </a:ext>
                </a:extLst>
              </p:cNvPr>
              <p:cNvSpPr/>
              <p:nvPr/>
            </p:nvSpPr>
            <p:spPr>
              <a:xfrm>
                <a:off x="296863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DDE8D56-8D71-6248-BEC5-DA5AB05B2DA3}"/>
                  </a:ext>
                </a:extLst>
              </p:cNvPr>
              <p:cNvSpPr/>
              <p:nvPr/>
            </p:nvSpPr>
            <p:spPr>
              <a:xfrm>
                <a:off x="2002392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A3DF4FFB-9A17-BF40-9074-A28EABDB52C5}"/>
                  </a:ext>
                </a:extLst>
              </p:cNvPr>
              <p:cNvSpPr/>
              <p:nvPr/>
            </p:nvSpPr>
            <p:spPr>
              <a:xfrm>
                <a:off x="3707921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FF6C432-474D-214B-A39A-2D537937DBD5}"/>
                </a:ext>
              </a:extLst>
            </p:cNvPr>
            <p:cNvGrpSpPr/>
            <p:nvPr/>
          </p:nvGrpSpPr>
          <p:grpSpPr>
            <a:xfrm>
              <a:off x="296864" y="3600383"/>
              <a:ext cx="4641631" cy="673002"/>
              <a:chOff x="296863" y="2845113"/>
              <a:chExt cx="4961005" cy="673002"/>
            </a:xfrm>
            <a:solidFill>
              <a:schemeClr val="bg1"/>
            </a:solidFill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700DC00F-F318-FC41-8147-8C1CFDA20959}"/>
                  </a:ext>
                </a:extLst>
              </p:cNvPr>
              <p:cNvSpPr/>
              <p:nvPr/>
            </p:nvSpPr>
            <p:spPr>
              <a:xfrm>
                <a:off x="296863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9D2A8AAF-0933-1C46-988B-9FCFBEEC00E4}"/>
                  </a:ext>
                </a:extLst>
              </p:cNvPr>
              <p:cNvSpPr/>
              <p:nvPr/>
            </p:nvSpPr>
            <p:spPr>
              <a:xfrm>
                <a:off x="2002392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495394B1-C339-1A42-ABBE-5776B8E6B087}"/>
                  </a:ext>
                </a:extLst>
              </p:cNvPr>
              <p:cNvSpPr/>
              <p:nvPr/>
            </p:nvSpPr>
            <p:spPr>
              <a:xfrm>
                <a:off x="3707921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FCF50B6-D4B7-B44A-9A5C-0A23C9945372}"/>
              </a:ext>
            </a:extLst>
          </p:cNvPr>
          <p:cNvSpPr/>
          <p:nvPr/>
        </p:nvSpPr>
        <p:spPr>
          <a:xfrm>
            <a:off x="431670" y="2962648"/>
            <a:ext cx="1714500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ar-SA" sz="1100" dirty="0">
                <a:latin typeface="Gotham HTF Book" pitchFamily="2" charset="77"/>
              </a:rPr>
              <a:t>يقوم المستخدم بتحميل محفظة </a:t>
            </a:r>
            <a:r>
              <a:rPr lang="ar-SA" sz="1100" dirty="0" err="1">
                <a:latin typeface="Gotham HTF Book" pitchFamily="2" charset="77"/>
              </a:rPr>
              <a:t>ايبك</a:t>
            </a:r>
            <a:r>
              <a:rPr lang="ar-SA" sz="1100" dirty="0">
                <a:latin typeface="Gotham HTF Book" pitchFamily="2" charset="77"/>
              </a:rPr>
              <a:t> كاش مجانا وبدون تسجيل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6488B9-0B2C-184A-81A9-75CE037239D8}"/>
              </a:ext>
            </a:extLst>
          </p:cNvPr>
          <p:cNvSpPr/>
          <p:nvPr/>
        </p:nvSpPr>
        <p:spPr>
          <a:xfrm>
            <a:off x="224760" y="2808218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BA57F9-850F-D74A-98C0-E814E0529F3D}"/>
              </a:ext>
            </a:extLst>
          </p:cNvPr>
          <p:cNvSpPr/>
          <p:nvPr/>
        </p:nvSpPr>
        <p:spPr>
          <a:xfrm>
            <a:off x="2358276" y="2808217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152D416-43B6-994F-87D3-466E6747980B}"/>
              </a:ext>
            </a:extLst>
          </p:cNvPr>
          <p:cNvSpPr/>
          <p:nvPr/>
        </p:nvSpPr>
        <p:spPr>
          <a:xfrm>
            <a:off x="4495138" y="2807094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F6F88B-EF6A-1D45-A79A-69E07A716371}"/>
              </a:ext>
            </a:extLst>
          </p:cNvPr>
          <p:cNvSpPr/>
          <p:nvPr/>
        </p:nvSpPr>
        <p:spPr>
          <a:xfrm>
            <a:off x="228871" y="3548289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23FE84-60DF-0E4F-AED5-E2F6DFEEBC2D}"/>
              </a:ext>
            </a:extLst>
          </p:cNvPr>
          <p:cNvSpPr/>
          <p:nvPr/>
        </p:nvSpPr>
        <p:spPr>
          <a:xfrm>
            <a:off x="2362387" y="3548288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441BF81-DCA9-5041-B95D-005AA90D1B77}"/>
              </a:ext>
            </a:extLst>
          </p:cNvPr>
          <p:cNvSpPr/>
          <p:nvPr/>
        </p:nvSpPr>
        <p:spPr>
          <a:xfrm>
            <a:off x="4499249" y="3547165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CD1D96-3F99-FA47-AFE5-CB43B046E9DB}"/>
              </a:ext>
            </a:extLst>
          </p:cNvPr>
          <p:cNvSpPr/>
          <p:nvPr/>
        </p:nvSpPr>
        <p:spPr>
          <a:xfrm>
            <a:off x="2572681" y="2878011"/>
            <a:ext cx="1607992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rtl="1"/>
            <a:r>
              <a:rPr lang="ar-SA" sz="1100" dirty="0"/>
              <a:t>يقوم المستخدم بشراء ١ </a:t>
            </a:r>
            <a:r>
              <a:rPr lang="en-US" sz="1100" dirty="0"/>
              <a:t>EUSD </a:t>
            </a:r>
            <a:r>
              <a:rPr lang="ar-SA" sz="1100" dirty="0"/>
              <a:t> من موقع </a:t>
            </a:r>
            <a:r>
              <a:rPr lang="en-US" sz="1100" dirty="0"/>
              <a:t>eBay </a:t>
            </a:r>
            <a:r>
              <a:rPr lang="ar-SA" sz="1100" dirty="0"/>
              <a:t> والدفع بواسطة </a:t>
            </a:r>
            <a:r>
              <a:rPr lang="en-US" sz="1100" dirty="0"/>
              <a:t>PayPal</a:t>
            </a:r>
            <a:endParaRPr lang="en-BE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F3E78E-4559-C446-ADEA-72C35DD9D1F4}"/>
              </a:ext>
            </a:extLst>
          </p:cNvPr>
          <p:cNvSpPr/>
          <p:nvPr/>
        </p:nvSpPr>
        <p:spPr>
          <a:xfrm>
            <a:off x="4711830" y="2878010"/>
            <a:ext cx="1869296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rtl="1"/>
            <a:r>
              <a:rPr lang="en-BE" sz="1100" dirty="0"/>
              <a:t> </a:t>
            </a:r>
            <a:r>
              <a:rPr lang="en-US" sz="1100" dirty="0"/>
              <a:t>EUSD  </a:t>
            </a:r>
            <a:r>
              <a:rPr lang="ar-SA" sz="1100" dirty="0"/>
              <a:t>ببساطة تعادل قيمة دولار واحد مقابل</a:t>
            </a:r>
            <a:r>
              <a:rPr lang="en-US" sz="1100" dirty="0"/>
              <a:t>1 EPIC  </a:t>
            </a:r>
            <a:r>
              <a:rPr lang="ar-SA" sz="1100" dirty="0"/>
              <a:t>حسب تسعيرة السوق الحالية </a:t>
            </a:r>
            <a:endParaRPr lang="en-BE" sz="11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C9EAEE-D378-8741-8AB7-6EBAFE0D1852}"/>
              </a:ext>
            </a:extLst>
          </p:cNvPr>
          <p:cNvSpPr/>
          <p:nvPr/>
        </p:nvSpPr>
        <p:spPr>
          <a:xfrm>
            <a:off x="433205" y="3629348"/>
            <a:ext cx="1932527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rtl="1"/>
            <a:r>
              <a:rPr lang="ar-SA" sz="1100" dirty="0"/>
              <a:t>يقوم عمال المناجم بالتعدين في محفظة العملاء ، مما يمنحهم </a:t>
            </a:r>
            <a:r>
              <a:rPr lang="en-US" sz="1100" dirty="0"/>
              <a:t>EPIC</a:t>
            </a:r>
            <a:r>
              <a:rPr lang="ar-SA" sz="1100" dirty="0"/>
              <a:t> الذي يريدونه</a:t>
            </a:r>
            <a:endParaRPr lang="en-BE" sz="11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AFC1E1E-4268-B34E-82C1-CA49294D5023}"/>
              </a:ext>
            </a:extLst>
          </p:cNvPr>
          <p:cNvSpPr/>
          <p:nvPr/>
        </p:nvSpPr>
        <p:spPr>
          <a:xfrm>
            <a:off x="2574217" y="3713986"/>
            <a:ext cx="1729112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rtl="1"/>
            <a:r>
              <a:rPr lang="ar-SA" sz="1100" dirty="0"/>
              <a:t>يستخدم </a:t>
            </a:r>
            <a:r>
              <a:rPr lang="en-US" sz="1100" dirty="0"/>
              <a:t>EUSD</a:t>
            </a:r>
            <a:r>
              <a:rPr lang="ar-SA" sz="1100" dirty="0"/>
              <a:t> كجسر بين </a:t>
            </a:r>
            <a:r>
              <a:rPr lang="en-US" sz="1100" dirty="0" err="1"/>
              <a:t>Paypal</a:t>
            </a:r>
            <a:r>
              <a:rPr lang="ar-SA" sz="1100" dirty="0"/>
              <a:t> و </a:t>
            </a:r>
            <a:r>
              <a:rPr lang="en-US" sz="1100" dirty="0"/>
              <a:t>EPIC</a:t>
            </a:r>
            <a:endParaRPr lang="en-BE" sz="11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04056D-288D-1045-9EB3-3D005E45C737}"/>
              </a:ext>
            </a:extLst>
          </p:cNvPr>
          <p:cNvSpPr/>
          <p:nvPr/>
        </p:nvSpPr>
        <p:spPr>
          <a:xfrm>
            <a:off x="4713365" y="3713986"/>
            <a:ext cx="1948714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rtl="1"/>
            <a:r>
              <a:rPr lang="ar-SA" sz="1100" dirty="0"/>
              <a:t>ترتفع قيمة </a:t>
            </a:r>
            <a:r>
              <a:rPr lang="en-US" sz="1100" dirty="0"/>
              <a:t>EPIC</a:t>
            </a:r>
            <a:r>
              <a:rPr lang="ar-SA" sz="1100" dirty="0"/>
              <a:t> وتنخفض ، ولكن 1 </a:t>
            </a:r>
            <a:r>
              <a:rPr lang="en-US" sz="1100" dirty="0"/>
              <a:t>EUSD</a:t>
            </a:r>
            <a:r>
              <a:rPr lang="ar-SA" sz="1100" dirty="0"/>
              <a:t> تساوي دائمًا 1 </a:t>
            </a:r>
            <a:r>
              <a:rPr lang="en-US" sz="1100" dirty="0"/>
              <a:t>EUSD</a:t>
            </a:r>
            <a:endParaRPr lang="en-BE" sz="1100" dirty="0"/>
          </a:p>
        </p:txBody>
      </p:sp>
    </p:spTree>
    <p:extLst>
      <p:ext uri="{BB962C8B-B14F-4D97-AF65-F5344CB8AC3E}">
        <p14:creationId xmlns:p14="http://schemas.microsoft.com/office/powerpoint/2010/main" val="469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49E4E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2006/metadata/properties"/>
    <ds:schemaRef ds:uri="http://schemas.microsoft.com/office/infopath/2007/PartnerControls"/>
    <ds:schemaRef ds:uri="e58fabb6-9446-4bf5-a05e-fa4e6ef88448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29811</TotalTime>
  <Words>186</Words>
  <Application>Microsoft Macintosh PowerPoint</Application>
  <PresentationFormat>Letter Paper (8.5x11 in)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Ghassan Al-ouf</cp:lastModifiedBy>
  <cp:revision>481</cp:revision>
  <dcterms:created xsi:type="dcterms:W3CDTF">2018-04-12T15:48:13Z</dcterms:created>
  <dcterms:modified xsi:type="dcterms:W3CDTF">2021-11-08T17:46:22Z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