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0947400"/>
  <p:notesSz cx="6858000" cy="10947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634" y="-21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393694"/>
            <a:ext cx="5829300" cy="229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130544"/>
            <a:ext cx="4800600" cy="273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517902"/>
            <a:ext cx="2983230" cy="722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517902"/>
            <a:ext cx="2983230" cy="722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492585"/>
            <a:ext cx="6858000" cy="1900555"/>
          </a:xfrm>
          <a:custGeom>
            <a:avLst/>
            <a:gdLst/>
            <a:ahLst/>
            <a:cxnLst/>
            <a:rect l="l" t="t" r="r" b="b"/>
            <a:pathLst>
              <a:path w="6858000" h="1900554">
                <a:moveTo>
                  <a:pt x="6858000" y="0"/>
                </a:moveTo>
                <a:lnTo>
                  <a:pt x="0" y="0"/>
                </a:lnTo>
                <a:lnTo>
                  <a:pt x="0" y="1900146"/>
                </a:lnTo>
                <a:lnTo>
                  <a:pt x="6858000" y="1900146"/>
                </a:lnTo>
                <a:lnTo>
                  <a:pt x="685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6269" y="8630245"/>
            <a:ext cx="3136900" cy="285750"/>
          </a:xfrm>
          <a:custGeom>
            <a:avLst/>
            <a:gdLst/>
            <a:ahLst/>
            <a:cxnLst/>
            <a:rect l="l" t="t" r="r" b="b"/>
            <a:pathLst>
              <a:path w="3136900" h="285750">
                <a:moveTo>
                  <a:pt x="3136739" y="0"/>
                </a:moveTo>
                <a:lnTo>
                  <a:pt x="0" y="0"/>
                </a:lnTo>
                <a:lnTo>
                  <a:pt x="0" y="285452"/>
                </a:lnTo>
                <a:lnTo>
                  <a:pt x="3136739" y="285452"/>
                </a:lnTo>
                <a:lnTo>
                  <a:pt x="31367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009" y="430275"/>
            <a:ext cx="6147980" cy="88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517902"/>
            <a:ext cx="6172200" cy="722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0181082"/>
            <a:ext cx="2194560" cy="54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0181082"/>
            <a:ext cx="1577340" cy="54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0181082"/>
            <a:ext cx="1577340" cy="54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09" y="8677656"/>
            <a:ext cx="12884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35" dirty="0">
                <a:solidFill>
                  <a:srgbClr val="FFFFFF"/>
                </a:solidFill>
                <a:latin typeface="Arial MT"/>
                <a:cs typeface="Arial MT"/>
              </a:rPr>
              <a:t>구제금융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69" y="8960384"/>
            <a:ext cx="3136900" cy="285750"/>
          </a:xfrm>
          <a:custGeom>
            <a:avLst/>
            <a:gdLst/>
            <a:ahLst/>
            <a:cxnLst/>
            <a:rect l="l" t="t" r="r" b="b"/>
            <a:pathLst>
              <a:path w="3136900" h="285750">
                <a:moveTo>
                  <a:pt x="3136739" y="0"/>
                </a:moveTo>
                <a:lnTo>
                  <a:pt x="0" y="0"/>
                </a:lnTo>
                <a:lnTo>
                  <a:pt x="0" y="285451"/>
                </a:lnTo>
                <a:lnTo>
                  <a:pt x="3136739" y="285451"/>
                </a:lnTo>
                <a:lnTo>
                  <a:pt x="31367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709" y="9006840"/>
            <a:ext cx="7575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15">
                <a:solidFill>
                  <a:srgbClr val="FFFFFF"/>
                </a:solidFill>
                <a:latin typeface="Arial MT"/>
                <a:cs typeface="Arial MT"/>
              </a:rPr>
              <a:t>인플레이션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269" y="9290523"/>
            <a:ext cx="3136900" cy="285750"/>
          </a:xfrm>
          <a:custGeom>
            <a:avLst/>
            <a:gdLst/>
            <a:ahLst/>
            <a:cxnLst/>
            <a:rect l="l" t="t" r="r" b="b"/>
            <a:pathLst>
              <a:path w="3136900" h="285750">
                <a:moveTo>
                  <a:pt x="3136739" y="0"/>
                </a:moveTo>
                <a:lnTo>
                  <a:pt x="0" y="0"/>
                </a:lnTo>
                <a:lnTo>
                  <a:pt x="0" y="285452"/>
                </a:lnTo>
                <a:lnTo>
                  <a:pt x="3136739" y="285452"/>
                </a:lnTo>
                <a:lnTo>
                  <a:pt x="31367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7709" y="9336023"/>
            <a:ext cx="12534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70" dirty="0">
                <a:solidFill>
                  <a:srgbClr val="FFFFFF"/>
                </a:solidFill>
                <a:latin typeface="Arial MT"/>
                <a:cs typeface="Arial MT"/>
              </a:rPr>
              <a:t>상대방 리스크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6269" y="9620662"/>
            <a:ext cx="3136900" cy="285750"/>
          </a:xfrm>
          <a:custGeom>
            <a:avLst/>
            <a:gdLst/>
            <a:ahLst/>
            <a:cxnLst/>
            <a:rect l="l" t="t" r="r" b="b"/>
            <a:pathLst>
              <a:path w="3136900" h="285750">
                <a:moveTo>
                  <a:pt x="3136739" y="0"/>
                </a:moveTo>
                <a:lnTo>
                  <a:pt x="0" y="0"/>
                </a:lnTo>
                <a:lnTo>
                  <a:pt x="0" y="285452"/>
                </a:lnTo>
                <a:lnTo>
                  <a:pt x="3136739" y="285452"/>
                </a:lnTo>
                <a:lnTo>
                  <a:pt x="31367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009" y="9668256"/>
            <a:ext cx="952248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60">
                <a:solidFill>
                  <a:srgbClr val="FFFFFF"/>
                </a:solidFill>
                <a:latin typeface="Arial MT"/>
                <a:cs typeface="Arial MT"/>
              </a:rPr>
              <a:t>크레딧 리스크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6263" y="8630246"/>
            <a:ext cx="6305550" cy="1606550"/>
          </a:xfrm>
          <a:custGeom>
            <a:avLst/>
            <a:gdLst/>
            <a:ahLst/>
            <a:cxnLst/>
            <a:rect l="l" t="t" r="r" b="b"/>
            <a:pathLst>
              <a:path w="6305550" h="1606550">
                <a:moveTo>
                  <a:pt x="3136735" y="1320558"/>
                </a:moveTo>
                <a:lnTo>
                  <a:pt x="0" y="1320558"/>
                </a:lnTo>
                <a:lnTo>
                  <a:pt x="0" y="1606016"/>
                </a:lnTo>
                <a:lnTo>
                  <a:pt x="3136735" y="1606016"/>
                </a:lnTo>
                <a:lnTo>
                  <a:pt x="3136735" y="1320558"/>
                </a:lnTo>
                <a:close/>
              </a:path>
              <a:path w="6305550" h="1606550">
                <a:moveTo>
                  <a:pt x="6305461" y="0"/>
                </a:moveTo>
                <a:lnTo>
                  <a:pt x="3183064" y="0"/>
                </a:lnTo>
                <a:lnTo>
                  <a:pt x="3183064" y="285457"/>
                </a:lnTo>
                <a:lnTo>
                  <a:pt x="6305461" y="285457"/>
                </a:lnTo>
                <a:lnTo>
                  <a:pt x="63054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4757" y="8677656"/>
            <a:ext cx="888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20" dirty="0">
                <a:solidFill>
                  <a:srgbClr val="FFFFFF"/>
                </a:solidFill>
                <a:latin typeface="Arial MT"/>
                <a:cs typeface="Arial MT"/>
              </a:rPr>
              <a:t>   발행자 위험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9337" y="8960384"/>
            <a:ext cx="3122930" cy="285750"/>
          </a:xfrm>
          <a:custGeom>
            <a:avLst/>
            <a:gdLst/>
            <a:ahLst/>
            <a:cxnLst/>
            <a:rect l="l" t="t" r="r" b="b"/>
            <a:pathLst>
              <a:path w="3122929" h="285750">
                <a:moveTo>
                  <a:pt x="3122391" y="0"/>
                </a:moveTo>
                <a:lnTo>
                  <a:pt x="0" y="0"/>
                </a:lnTo>
                <a:lnTo>
                  <a:pt x="0" y="285451"/>
                </a:lnTo>
                <a:lnTo>
                  <a:pt x="3122391" y="285451"/>
                </a:lnTo>
                <a:lnTo>
                  <a:pt x="31223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79857" y="9006840"/>
            <a:ext cx="14236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45" dirty="0">
                <a:solidFill>
                  <a:srgbClr val="FFFFFF"/>
                </a:solidFill>
                <a:latin typeface="Arial MT"/>
                <a:cs typeface="Arial MT"/>
              </a:rPr>
              <a:t>                  환율 위험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9337" y="9290523"/>
            <a:ext cx="3122930" cy="285750"/>
          </a:xfrm>
          <a:custGeom>
            <a:avLst/>
            <a:gdLst/>
            <a:ahLst/>
            <a:cxnLst/>
            <a:rect l="l" t="t" r="r" b="b"/>
            <a:pathLst>
              <a:path w="3122929" h="285750">
                <a:moveTo>
                  <a:pt x="3122391" y="0"/>
                </a:moveTo>
                <a:lnTo>
                  <a:pt x="0" y="0"/>
                </a:lnTo>
                <a:lnTo>
                  <a:pt x="0" y="285452"/>
                </a:lnTo>
                <a:lnTo>
                  <a:pt x="3122391" y="285452"/>
                </a:lnTo>
                <a:lnTo>
                  <a:pt x="31223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84912" y="9336023"/>
            <a:ext cx="16186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60" dirty="0">
                <a:solidFill>
                  <a:srgbClr val="FFFFFF"/>
                </a:solidFill>
                <a:latin typeface="Arial MT"/>
                <a:cs typeface="Arial MT"/>
              </a:rPr>
              <a:t>           마이너스 이자율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9337" y="9620662"/>
            <a:ext cx="3122930" cy="285750"/>
          </a:xfrm>
          <a:custGeom>
            <a:avLst/>
            <a:gdLst/>
            <a:ahLst/>
            <a:cxnLst/>
            <a:rect l="l" t="t" r="r" b="b"/>
            <a:pathLst>
              <a:path w="3122929" h="285750">
                <a:moveTo>
                  <a:pt x="3122391" y="0"/>
                </a:moveTo>
                <a:lnTo>
                  <a:pt x="0" y="0"/>
                </a:lnTo>
                <a:lnTo>
                  <a:pt x="0" y="285452"/>
                </a:lnTo>
                <a:lnTo>
                  <a:pt x="3122391" y="285452"/>
                </a:lnTo>
                <a:lnTo>
                  <a:pt x="31223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92470" y="9668256"/>
            <a:ext cx="21107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spc="65" dirty="0">
                <a:solidFill>
                  <a:srgbClr val="FFFFFF"/>
                </a:solidFill>
                <a:latin typeface="Arial MT"/>
                <a:cs typeface="Arial MT"/>
              </a:rPr>
              <a:t>                         재산권의 손상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9337" y="9950801"/>
            <a:ext cx="3122930" cy="285750"/>
          </a:xfrm>
          <a:custGeom>
            <a:avLst/>
            <a:gdLst/>
            <a:ahLst/>
            <a:cxnLst/>
            <a:rect l="l" t="t" r="r" b="b"/>
            <a:pathLst>
              <a:path w="3122929" h="285750">
                <a:moveTo>
                  <a:pt x="3122391" y="0"/>
                </a:moveTo>
                <a:lnTo>
                  <a:pt x="0" y="0"/>
                </a:lnTo>
                <a:lnTo>
                  <a:pt x="0" y="285451"/>
                </a:lnTo>
                <a:lnTo>
                  <a:pt x="3122391" y="285451"/>
                </a:lnTo>
                <a:lnTo>
                  <a:pt x="31223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7709" y="9997440"/>
            <a:ext cx="61360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69865" algn="l"/>
              </a:tabLst>
            </a:pPr>
            <a:r>
              <a:rPr lang="ko-KR" altLang="en-US" sz="1100" spc="55" dirty="0">
                <a:solidFill>
                  <a:srgbClr val="FFFFFF"/>
                </a:solidFill>
                <a:latin typeface="Arial MT"/>
                <a:cs typeface="Arial MT"/>
              </a:rPr>
              <a:t>기본 리스크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lang="en-US" sz="1100" spc="20" dirty="0">
                <a:solidFill>
                  <a:srgbClr val="FFFFFF"/>
                </a:solidFill>
                <a:latin typeface="Arial MT"/>
                <a:cs typeface="Arial MT"/>
              </a:rPr>
              <a:t>              </a:t>
            </a:r>
            <a:r>
              <a:rPr lang="ko-KR" altLang="en-US" sz="1100" spc="50" dirty="0">
                <a:solidFill>
                  <a:srgbClr val="FFFFFF"/>
                </a:solidFill>
                <a:latin typeface="Arial MT"/>
                <a:cs typeface="Arial MT"/>
              </a:rPr>
              <a:t>몰수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0377602"/>
            <a:ext cx="6858000" cy="570230"/>
          </a:xfrm>
          <a:custGeom>
            <a:avLst/>
            <a:gdLst/>
            <a:ahLst/>
            <a:cxnLst/>
            <a:rect l="l" t="t" r="r" b="b"/>
            <a:pathLst>
              <a:path w="6858000" h="570229">
                <a:moveTo>
                  <a:pt x="0" y="0"/>
                </a:moveTo>
                <a:lnTo>
                  <a:pt x="6858000" y="0"/>
                </a:lnTo>
                <a:lnTo>
                  <a:pt x="6858000" y="569798"/>
                </a:lnTo>
                <a:lnTo>
                  <a:pt x="0" y="5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6858000" cy="3393440"/>
            <a:chOff x="0" y="0"/>
            <a:chExt cx="6858000" cy="3393440"/>
          </a:xfrm>
        </p:grpSpPr>
        <p:sp>
          <p:nvSpPr>
            <p:cNvPr id="21" name="object 21"/>
            <p:cNvSpPr/>
            <p:nvPr/>
          </p:nvSpPr>
          <p:spPr>
            <a:xfrm>
              <a:off x="0" y="0"/>
              <a:ext cx="6858000" cy="2393950"/>
            </a:xfrm>
            <a:custGeom>
              <a:avLst/>
              <a:gdLst/>
              <a:ahLst/>
              <a:cxnLst/>
              <a:rect l="l" t="t" r="r" b="b"/>
              <a:pathLst>
                <a:path w="6858000" h="2393950">
                  <a:moveTo>
                    <a:pt x="0" y="0"/>
                  </a:moveTo>
                  <a:lnTo>
                    <a:pt x="6858000" y="0"/>
                  </a:lnTo>
                  <a:lnTo>
                    <a:pt x="6858000" y="2393599"/>
                  </a:lnTo>
                  <a:lnTo>
                    <a:pt x="0" y="2393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"/>
              <a:ext cx="6857999" cy="14485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2396618"/>
              <a:ext cx="6858000" cy="996950"/>
            </a:xfrm>
            <a:custGeom>
              <a:avLst/>
              <a:gdLst/>
              <a:ahLst/>
              <a:cxnLst/>
              <a:rect l="l" t="t" r="r" b="b"/>
              <a:pathLst>
                <a:path w="6858000" h="996950">
                  <a:moveTo>
                    <a:pt x="6858000" y="0"/>
                  </a:moveTo>
                  <a:lnTo>
                    <a:pt x="0" y="0"/>
                  </a:lnTo>
                  <a:lnTo>
                    <a:pt x="0" y="996796"/>
                  </a:lnTo>
                  <a:lnTo>
                    <a:pt x="6858000" y="996796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26408" y="1463484"/>
            <a:ext cx="22618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b="1" spc="484" dirty="0">
                <a:solidFill>
                  <a:srgbClr val="D79E4D"/>
                </a:solidFill>
                <a:latin typeface="Trebuchet MS"/>
                <a:cs typeface="Trebuchet MS"/>
              </a:rPr>
              <a:t>가치는</a:t>
            </a:r>
            <a:r>
              <a:rPr lang="en-US" altLang="ko-KR" sz="4000" b="1" spc="484" dirty="0">
                <a:solidFill>
                  <a:srgbClr val="D79E4D"/>
                </a:solidFill>
                <a:latin typeface="Trebuchet MS"/>
                <a:cs typeface="Trebuchet MS"/>
              </a:rPr>
              <a:t>?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335" y="2481580"/>
            <a:ext cx="5321300" cy="79162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7350" marR="5080" indent="-374650">
              <a:lnSpc>
                <a:spcPts val="2900"/>
              </a:lnSpc>
              <a:spcBef>
                <a:spcPts val="580"/>
              </a:spcBef>
            </a:pPr>
            <a:r>
              <a:rPr sz="2400" b="1" spc="140" dirty="0">
                <a:solidFill>
                  <a:srgbClr val="D79E4D"/>
                </a:solidFill>
                <a:latin typeface="Tahoma"/>
                <a:cs typeface="Tahoma"/>
              </a:rPr>
              <a:t>“</a:t>
            </a:r>
            <a:r>
              <a:rPr lang="ko-KR" altLang="en-US" sz="2400" b="1" spc="160" dirty="0" err="1">
                <a:solidFill>
                  <a:srgbClr val="D79E4D"/>
                </a:solidFill>
                <a:latin typeface="Tahoma"/>
                <a:cs typeface="Tahoma"/>
              </a:rPr>
              <a:t>에픽캐시는</a:t>
            </a:r>
            <a:r>
              <a:rPr lang="ko-KR" altLang="en-US" sz="2400" b="1" spc="160" dirty="0">
                <a:solidFill>
                  <a:srgbClr val="D79E4D"/>
                </a:solidFill>
                <a:latin typeface="Tahoma"/>
                <a:cs typeface="Tahoma"/>
              </a:rPr>
              <a:t> 지금까지 만들어진 것 중 가장 완벽한 돈입니다</a:t>
            </a:r>
            <a:r>
              <a:rPr lang="en-US" altLang="ko-KR" sz="2400" b="1" spc="160" dirty="0">
                <a:solidFill>
                  <a:srgbClr val="D79E4D"/>
                </a:solidFill>
                <a:latin typeface="Tahoma"/>
                <a:cs typeface="Tahoma"/>
              </a:rPr>
              <a:t>.</a:t>
            </a:r>
            <a:r>
              <a:rPr sz="2400" b="1" spc="125" dirty="0">
                <a:solidFill>
                  <a:srgbClr val="D79E4D"/>
                </a:solidFill>
                <a:latin typeface="Tahoma"/>
                <a:cs typeface="Tahoma"/>
              </a:rPr>
              <a:t>”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0" y="10392731"/>
            <a:ext cx="6858000" cy="380873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535940">
              <a:lnSpc>
                <a:spcPct val="100000"/>
              </a:lnSpc>
              <a:spcBef>
                <a:spcPts val="5"/>
              </a:spcBef>
            </a:pPr>
            <a:r>
              <a:rPr sz="1200" spc="60" dirty="0">
                <a:solidFill>
                  <a:srgbClr val="F2F2F2"/>
                </a:solidFill>
                <a:latin typeface="Arial MT"/>
                <a:cs typeface="Arial MT"/>
              </a:rPr>
              <a:t>*</a:t>
            </a:r>
            <a:r>
              <a:rPr lang="ko-KR" altLang="en-US" sz="1200" spc="60" dirty="0">
                <a:solidFill>
                  <a:srgbClr val="F2F2F2"/>
                </a:solidFill>
                <a:latin typeface="Arial MT"/>
                <a:cs typeface="Arial MT"/>
              </a:rPr>
              <a:t>더 자세히 알아보려면</a:t>
            </a:r>
            <a:r>
              <a:rPr sz="1200" spc="4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200" spc="70" dirty="0">
                <a:solidFill>
                  <a:srgbClr val="F2F2F2"/>
                </a:solidFill>
                <a:latin typeface="Arial MT"/>
                <a:cs typeface="Arial MT"/>
              </a:rPr>
              <a:t>freemanuniversity.org</a:t>
            </a:r>
            <a:r>
              <a:rPr lang="en-US" sz="1200" spc="7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lang="ko-KR" altLang="en-US" sz="1200" spc="70" dirty="0">
                <a:solidFill>
                  <a:srgbClr val="F2F2F2"/>
                </a:solidFill>
                <a:latin typeface="Arial MT"/>
                <a:cs typeface="Arial MT"/>
              </a:rPr>
              <a:t>방문하세요</a:t>
            </a:r>
            <a:r>
              <a:rPr lang="en-US" altLang="ko-KR" sz="1200" spc="70" dirty="0">
                <a:solidFill>
                  <a:srgbClr val="F2F2F2"/>
                </a:solidFill>
                <a:latin typeface="Arial MT"/>
                <a:cs typeface="Arial MT"/>
              </a:rPr>
              <a:t>!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80139" y="582258"/>
            <a:ext cx="2587625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b="1" spc="484" dirty="0" err="1">
                <a:solidFill>
                  <a:srgbClr val="D79E4D"/>
                </a:solidFill>
                <a:latin typeface="Trebuchet MS"/>
                <a:cs typeface="Trebuchet MS"/>
              </a:rPr>
              <a:t>에픽의</a:t>
            </a:r>
            <a:endParaRPr lang="en-US" altLang="ko-KR" sz="40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2" y="3585971"/>
            <a:ext cx="2352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 spc="45" dirty="0" err="1">
                <a:solidFill>
                  <a:srgbClr val="D79E4D"/>
                </a:solidFill>
                <a:latin typeface="Tahoma"/>
                <a:cs typeface="Tahoma"/>
              </a:rPr>
              <a:t>에픽캐시</a:t>
            </a:r>
            <a:r>
              <a:rPr lang="ko-KR" altLang="en-US" sz="1400" b="1" spc="45" dirty="0">
                <a:solidFill>
                  <a:srgbClr val="D79E4D"/>
                </a:solidFill>
                <a:latin typeface="Tahoma"/>
                <a:cs typeface="Tahoma"/>
              </a:rPr>
              <a:t> 중요 포인트</a:t>
            </a:r>
            <a:r>
              <a:rPr lang="en-US" altLang="ko-KR" sz="1400" b="1" spc="45" dirty="0">
                <a:solidFill>
                  <a:srgbClr val="D79E4D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62711"/>
            <a:ext cx="4026535" cy="2146300"/>
            <a:chOff x="0" y="362711"/>
            <a:chExt cx="4026535" cy="214630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4607"/>
              <a:ext cx="3673469" cy="10439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8168" y="362711"/>
              <a:ext cx="1158240" cy="11582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8733" y="730814"/>
              <a:ext cx="135534" cy="558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8733" y="594505"/>
              <a:ext cx="561363" cy="136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8733" y="594505"/>
              <a:ext cx="696898" cy="694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4267" y="1152968"/>
              <a:ext cx="561364" cy="1363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60097" y="594505"/>
              <a:ext cx="135534" cy="558463"/>
            </a:xfrm>
            <a:prstGeom prst="rect">
              <a:avLst/>
            </a:prstGeom>
          </p:spPr>
        </p:pic>
      </p:grpSp>
      <p:graphicFrame>
        <p:nvGraphicFramePr>
          <p:cNvPr id="37" name="objec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3670"/>
              </p:ext>
            </p:extLst>
          </p:nvPr>
        </p:nvGraphicFramePr>
        <p:xfrm>
          <a:off x="433241" y="3912340"/>
          <a:ext cx="5995035" cy="172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0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ko-KR" altLang="en-US" sz="1000" b="1" spc="50" dirty="0">
                          <a:latin typeface="Tahoma"/>
                          <a:cs typeface="Tahoma"/>
                        </a:rPr>
                        <a:t>희소성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40" dirty="0">
                          <a:latin typeface="Arial MT"/>
                          <a:cs typeface="Arial MT"/>
                        </a:rPr>
                        <a:t>21M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ko-KR" altLang="en-US" sz="1000" spc="70" dirty="0">
                          <a:latin typeface="Arial MT"/>
                          <a:cs typeface="Arial MT"/>
                        </a:rPr>
                        <a:t>제한 공급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000" b="1" spc="15" dirty="0">
                          <a:latin typeface="Tahoma"/>
                          <a:cs typeface="Tahoma"/>
                        </a:rPr>
                        <a:t>대체 가능성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000" spc="65" dirty="0">
                          <a:latin typeface="Arial MT"/>
                          <a:cs typeface="Arial MT"/>
                        </a:rPr>
                        <a:t>모든 유닛은 동일합니다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ko-KR" altLang="en-US" sz="1000" b="1" spc="40" dirty="0">
                          <a:latin typeface="Tahoma"/>
                          <a:cs typeface="Tahoma"/>
                        </a:rPr>
                        <a:t>내구성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ko-KR" altLang="en-US" sz="1000" spc="60" dirty="0">
                          <a:latin typeface="Arial MT"/>
                          <a:cs typeface="Arial MT"/>
                        </a:rPr>
                        <a:t>블록체인은 영원합니다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ko-KR" altLang="en-US" sz="1000" b="1" spc="35" dirty="0">
                          <a:latin typeface="Tahoma"/>
                          <a:cs typeface="Tahoma"/>
                        </a:rPr>
                        <a:t>신뢰성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ko-KR" altLang="en-US" sz="1000" spc="70" dirty="0">
                          <a:latin typeface="Arial MT"/>
                          <a:cs typeface="Arial MT"/>
                        </a:rPr>
                        <a:t>위조가 불가능합니다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000" b="1" spc="45" dirty="0" err="1">
                          <a:latin typeface="Tahoma"/>
                          <a:cs typeface="Tahoma"/>
                        </a:rPr>
                        <a:t>휴대성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000" spc="60" dirty="0">
                          <a:latin typeface="Arial MT"/>
                          <a:cs typeface="Arial MT"/>
                        </a:rPr>
                        <a:t>인터넷 사용이 가능한 모든 곳에서 즉시 사용 가능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ko-KR" altLang="en-US" sz="1000" b="1" spc="-20" dirty="0">
                          <a:latin typeface="Tahoma"/>
                          <a:cs typeface="Tahoma"/>
                        </a:rPr>
                        <a:t>분할</a:t>
                      </a:r>
                      <a:r>
                        <a:rPr lang="en-US" altLang="ko-KR" sz="1000" b="1" spc="-2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ko-KR" altLang="en-US" sz="1000" b="1" spc="-20" dirty="0">
                          <a:latin typeface="Tahoma"/>
                          <a:cs typeface="Tahoma"/>
                        </a:rPr>
                        <a:t>분류 가능성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ko-KR" altLang="en-US" sz="1000" spc="40" dirty="0">
                          <a:latin typeface="Arial MT"/>
                          <a:cs typeface="Arial MT"/>
                        </a:rPr>
                        <a:t>디지털 자산 한 개당 </a:t>
                      </a:r>
                      <a:r>
                        <a:rPr lang="en-US" altLang="ko-KR" sz="1000" spc="4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lang="ko-KR" altLang="en-US" sz="1000" spc="40" dirty="0" err="1">
                          <a:latin typeface="Arial MT"/>
                          <a:cs typeface="Arial MT"/>
                        </a:rPr>
                        <a:t>억개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09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ko-KR" altLang="en-US" sz="1000" b="1" spc="45" dirty="0">
                          <a:latin typeface="Tahoma"/>
                          <a:cs typeface="Tahoma"/>
                        </a:rPr>
                        <a:t>시장성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ko-KR" altLang="en-US" sz="1000" spc="35" dirty="0">
                          <a:latin typeface="Arial MT"/>
                          <a:cs typeface="Arial MT"/>
                        </a:rPr>
                        <a:t>상품 및 서비스를 획득하는 데 사용할 수 있습니다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60893" y="5780532"/>
            <a:ext cx="29248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 spc="45" dirty="0">
                <a:solidFill>
                  <a:srgbClr val="D79E4D"/>
                </a:solidFill>
                <a:latin typeface="Tahoma"/>
                <a:cs typeface="Tahoma"/>
              </a:rPr>
              <a:t>오늘날의 요구사항에 맞게 확장</a:t>
            </a:r>
            <a:r>
              <a:rPr lang="en-US" altLang="ko-KR" sz="1400" b="1" spc="45" dirty="0">
                <a:solidFill>
                  <a:srgbClr val="D79E4D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63873"/>
              </p:ext>
            </p:extLst>
          </p:nvPr>
        </p:nvGraphicFramePr>
        <p:xfrm>
          <a:off x="433241" y="6105730"/>
          <a:ext cx="5995035" cy="800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77"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lang="ko-KR" altLang="en-US" sz="1000" b="1" spc="25" dirty="0">
                          <a:latin typeface="Tahoma"/>
                          <a:cs typeface="Tahoma"/>
                        </a:rPr>
                        <a:t>확장성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6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000" spc="35" dirty="0">
                          <a:latin typeface="Arial MT"/>
                          <a:cs typeface="Arial MT"/>
                        </a:rPr>
                        <a:t>다른 시스템과 함께 작동하도록 쉽게 프로그래밍 </a:t>
                      </a:r>
                      <a:r>
                        <a:rPr lang="en-US" altLang="ko-KR" sz="1000" spc="35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lang="ko-KR" altLang="en-US" sz="1000" spc="35" dirty="0">
                          <a:latin typeface="Arial MT"/>
                          <a:cs typeface="Arial MT"/>
                        </a:rPr>
                        <a:t>상호 연결 가능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653415" marR="85090" indent="-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ko-KR" altLang="en-US" sz="1000" b="1" spc="5" dirty="0">
                          <a:latin typeface="Tahoma"/>
                          <a:cs typeface="Tahoma"/>
                        </a:rPr>
                        <a:t>검열 저항성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lang="ko-KR" altLang="en-US" sz="1000" spc="70" dirty="0">
                          <a:latin typeface="Arial MT"/>
                          <a:cs typeface="Arial MT"/>
                        </a:rPr>
                        <a:t>자의적</a:t>
                      </a:r>
                      <a:r>
                        <a:rPr lang="en-US" altLang="ko-KR" sz="1000" spc="7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lang="ko-KR" altLang="en-US" sz="1000" spc="70" dirty="0">
                          <a:latin typeface="Arial MT"/>
                          <a:cs typeface="Arial MT"/>
                        </a:rPr>
                        <a:t>임의 </a:t>
                      </a:r>
                      <a:r>
                        <a:rPr lang="ko-KR" altLang="en-US" sz="1000" spc="70" dirty="0" err="1">
                          <a:latin typeface="Arial MT"/>
                          <a:cs typeface="Arial MT"/>
                        </a:rPr>
                        <a:t>압수로부터</a:t>
                      </a:r>
                      <a:r>
                        <a:rPr lang="ko-KR" altLang="en-US" sz="1000" spc="70" dirty="0">
                          <a:latin typeface="Arial MT"/>
                          <a:cs typeface="Arial MT"/>
                        </a:rPr>
                        <a:t> 보호 가능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225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460891" y="7075932"/>
            <a:ext cx="2097405" cy="252633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lang="ko-KR" altLang="en-US" sz="800" b="1" spc="20" dirty="0" err="1">
                <a:solidFill>
                  <a:srgbClr val="D79E4D"/>
                </a:solidFill>
                <a:latin typeface="Tahoma"/>
                <a:cs typeface="Tahoma"/>
              </a:rPr>
              <a:t>에픽캐시</a:t>
            </a:r>
            <a:r>
              <a:rPr lang="ko-KR" altLang="en-US" sz="800" b="1" spc="20" dirty="0">
                <a:solidFill>
                  <a:srgbClr val="D79E4D"/>
                </a:solidFill>
                <a:latin typeface="Tahoma"/>
                <a:cs typeface="Tahoma"/>
              </a:rPr>
              <a:t> 블록체인은 다음과 같은 </a:t>
            </a:r>
            <a:r>
              <a:rPr lang="en-US" altLang="ko-KR" sz="800" b="1" spc="20" dirty="0">
                <a:solidFill>
                  <a:srgbClr val="D79E4D"/>
                </a:solidFill>
                <a:latin typeface="Tahoma"/>
                <a:cs typeface="Tahoma"/>
              </a:rPr>
              <a:t>P2P </a:t>
            </a:r>
            <a:r>
              <a:rPr lang="ko-KR" altLang="en-US" sz="800" b="1" spc="20" dirty="0">
                <a:solidFill>
                  <a:srgbClr val="D79E4D"/>
                </a:solidFill>
                <a:latin typeface="Tahoma"/>
                <a:cs typeface="Tahoma"/>
              </a:rPr>
              <a:t>금융 거래를 가능하게 합니다</a:t>
            </a:r>
            <a:r>
              <a:rPr lang="en-US" altLang="ko-KR" sz="800" b="1" spc="20" dirty="0">
                <a:solidFill>
                  <a:srgbClr val="D79E4D"/>
                </a:solidFill>
                <a:latin typeface="Tahoma"/>
                <a:cs typeface="Tahoma"/>
              </a:rPr>
              <a:t>: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66865" y="7075932"/>
            <a:ext cx="1042035" cy="13721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0"/>
              </a:spcBef>
            </a:pPr>
            <a:r>
              <a:rPr lang="ko-KR" altLang="en-US" sz="800" b="1" spc="25" dirty="0">
                <a:solidFill>
                  <a:srgbClr val="D79E4D"/>
                </a:solidFill>
                <a:latin typeface="Tahoma"/>
                <a:cs typeface="Tahoma"/>
              </a:rPr>
              <a:t>다음과 같은 블록체인</a:t>
            </a:r>
            <a:r>
              <a:rPr lang="en-US" altLang="ko-KR" sz="800" b="1" spc="25" dirty="0">
                <a:solidFill>
                  <a:srgbClr val="D79E4D"/>
                </a:solidFill>
                <a:latin typeface="Tahoma"/>
                <a:cs typeface="Tahoma"/>
              </a:rPr>
              <a:t>: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1612" y="7434996"/>
            <a:ext cx="715645" cy="829944"/>
          </a:xfrm>
          <a:custGeom>
            <a:avLst/>
            <a:gdLst/>
            <a:ahLst/>
            <a:cxnLst/>
            <a:rect l="l" t="t" r="r" b="b"/>
            <a:pathLst>
              <a:path w="715644" h="829945">
                <a:moveTo>
                  <a:pt x="357687" y="0"/>
                </a:moveTo>
                <a:lnTo>
                  <a:pt x="0" y="197401"/>
                </a:lnTo>
                <a:lnTo>
                  <a:pt x="0" y="632434"/>
                </a:lnTo>
                <a:lnTo>
                  <a:pt x="357687" y="829835"/>
                </a:lnTo>
                <a:lnTo>
                  <a:pt x="715374" y="632434"/>
                </a:lnTo>
                <a:lnTo>
                  <a:pt x="715374" y="197401"/>
                </a:lnTo>
                <a:lnTo>
                  <a:pt x="357687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4914" y="7434996"/>
            <a:ext cx="715645" cy="829944"/>
          </a:xfrm>
          <a:custGeom>
            <a:avLst/>
            <a:gdLst/>
            <a:ahLst/>
            <a:cxnLst/>
            <a:rect l="l" t="t" r="r" b="b"/>
            <a:pathLst>
              <a:path w="715645" h="829945">
                <a:moveTo>
                  <a:pt x="357687" y="0"/>
                </a:moveTo>
                <a:lnTo>
                  <a:pt x="0" y="197401"/>
                </a:lnTo>
                <a:lnTo>
                  <a:pt x="0" y="632434"/>
                </a:lnTo>
                <a:lnTo>
                  <a:pt x="357687" y="829835"/>
                </a:lnTo>
                <a:lnTo>
                  <a:pt x="715375" y="632434"/>
                </a:lnTo>
                <a:lnTo>
                  <a:pt x="715375" y="197401"/>
                </a:lnTo>
                <a:lnTo>
                  <a:pt x="357687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432270" y="7097412"/>
            <a:ext cx="4217670" cy="1260475"/>
            <a:chOff x="1432270" y="7097412"/>
            <a:chExt cx="4217670" cy="1260475"/>
          </a:xfrm>
        </p:grpSpPr>
        <p:sp>
          <p:nvSpPr>
            <p:cNvPr id="45" name="object 45"/>
            <p:cNvSpPr/>
            <p:nvPr/>
          </p:nvSpPr>
          <p:spPr>
            <a:xfrm>
              <a:off x="1432267" y="7434999"/>
              <a:ext cx="4217670" cy="829944"/>
            </a:xfrm>
            <a:custGeom>
              <a:avLst/>
              <a:gdLst/>
              <a:ahLst/>
              <a:cxnLst/>
              <a:rect l="l" t="t" r="r" b="b"/>
              <a:pathLst>
                <a:path w="4217670" h="829945">
                  <a:moveTo>
                    <a:pt x="715365" y="197408"/>
                  </a:moveTo>
                  <a:lnTo>
                    <a:pt x="357682" y="0"/>
                  </a:lnTo>
                  <a:lnTo>
                    <a:pt x="0" y="197408"/>
                  </a:lnTo>
                  <a:lnTo>
                    <a:pt x="0" y="632434"/>
                  </a:lnTo>
                  <a:lnTo>
                    <a:pt x="357682" y="829843"/>
                  </a:lnTo>
                  <a:lnTo>
                    <a:pt x="715365" y="632434"/>
                  </a:lnTo>
                  <a:lnTo>
                    <a:pt x="715365" y="197408"/>
                  </a:lnTo>
                  <a:close/>
                </a:path>
                <a:path w="4217670" h="829945">
                  <a:moveTo>
                    <a:pt x="1556029" y="197408"/>
                  </a:moveTo>
                  <a:lnTo>
                    <a:pt x="1198333" y="0"/>
                  </a:lnTo>
                  <a:lnTo>
                    <a:pt x="840651" y="197408"/>
                  </a:lnTo>
                  <a:lnTo>
                    <a:pt x="840651" y="632434"/>
                  </a:lnTo>
                  <a:lnTo>
                    <a:pt x="1198333" y="829843"/>
                  </a:lnTo>
                  <a:lnTo>
                    <a:pt x="1556029" y="632434"/>
                  </a:lnTo>
                  <a:lnTo>
                    <a:pt x="1556029" y="197408"/>
                  </a:lnTo>
                  <a:close/>
                </a:path>
                <a:path w="4217670" h="829945">
                  <a:moveTo>
                    <a:pt x="2536050" y="197408"/>
                  </a:moveTo>
                  <a:lnTo>
                    <a:pt x="2178367" y="0"/>
                  </a:lnTo>
                  <a:lnTo>
                    <a:pt x="1820672" y="197408"/>
                  </a:lnTo>
                  <a:lnTo>
                    <a:pt x="1820672" y="632434"/>
                  </a:lnTo>
                  <a:lnTo>
                    <a:pt x="2178367" y="829843"/>
                  </a:lnTo>
                  <a:lnTo>
                    <a:pt x="2536050" y="632434"/>
                  </a:lnTo>
                  <a:lnTo>
                    <a:pt x="2536050" y="197408"/>
                  </a:lnTo>
                  <a:close/>
                </a:path>
                <a:path w="4217670" h="829945">
                  <a:moveTo>
                    <a:pt x="3376701" y="197408"/>
                  </a:moveTo>
                  <a:lnTo>
                    <a:pt x="3019018" y="0"/>
                  </a:lnTo>
                  <a:lnTo>
                    <a:pt x="2661323" y="197408"/>
                  </a:lnTo>
                  <a:lnTo>
                    <a:pt x="2661323" y="632434"/>
                  </a:lnTo>
                  <a:lnTo>
                    <a:pt x="3019018" y="829843"/>
                  </a:lnTo>
                  <a:lnTo>
                    <a:pt x="3376701" y="632434"/>
                  </a:lnTo>
                  <a:lnTo>
                    <a:pt x="3376701" y="197408"/>
                  </a:lnTo>
                  <a:close/>
                </a:path>
                <a:path w="4217670" h="829945">
                  <a:moveTo>
                    <a:pt x="4217365" y="197408"/>
                  </a:moveTo>
                  <a:lnTo>
                    <a:pt x="3859669" y="0"/>
                  </a:lnTo>
                  <a:lnTo>
                    <a:pt x="3501987" y="197408"/>
                  </a:lnTo>
                  <a:lnTo>
                    <a:pt x="3501987" y="632434"/>
                  </a:lnTo>
                  <a:lnTo>
                    <a:pt x="3859669" y="829843"/>
                  </a:lnTo>
                  <a:lnTo>
                    <a:pt x="4217365" y="632434"/>
                  </a:lnTo>
                  <a:lnTo>
                    <a:pt x="4217365" y="197408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2366" y="7106937"/>
              <a:ext cx="0" cy="1241425"/>
            </a:xfrm>
            <a:custGeom>
              <a:avLst/>
              <a:gdLst/>
              <a:ahLst/>
              <a:cxnLst/>
              <a:rect l="l" t="t" r="r" b="b"/>
              <a:pathLst>
                <a:path h="1241425">
                  <a:moveTo>
                    <a:pt x="0" y="1241357"/>
                  </a:moveTo>
                  <a:lnTo>
                    <a:pt x="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3866" y="8280280"/>
            <a:ext cx="6919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15" dirty="0">
                <a:latin typeface="Tahoma"/>
                <a:cs typeface="Tahoma"/>
              </a:rPr>
              <a:t>신뢰를 위해 제 </a:t>
            </a:r>
            <a:r>
              <a:rPr lang="en-US" altLang="ko-KR" sz="700" b="1" spc="15" dirty="0">
                <a:latin typeface="Tahoma"/>
                <a:cs typeface="Tahoma"/>
              </a:rPr>
              <a:t>3</a:t>
            </a:r>
            <a:r>
              <a:rPr lang="ko-KR" altLang="en-US" sz="700" b="1" spc="15" dirty="0">
                <a:latin typeface="Tahoma"/>
                <a:cs typeface="Tahoma"/>
              </a:rPr>
              <a:t>자 불필요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58683" y="8280400"/>
            <a:ext cx="65214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20" dirty="0">
                <a:latin typeface="Tahoma"/>
                <a:cs typeface="Tahoma"/>
              </a:rPr>
              <a:t>익명성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42815" y="8280400"/>
            <a:ext cx="5835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-50" dirty="0">
                <a:latin typeface="Tahoma"/>
                <a:cs typeface="Tahoma"/>
              </a:rPr>
              <a:t>불변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95951" y="8280400"/>
            <a:ext cx="834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-5" dirty="0">
                <a:latin typeface="Tahoma"/>
                <a:cs typeface="Tahoma"/>
              </a:rPr>
              <a:t>무허가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06338" y="8274304"/>
            <a:ext cx="4692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30">
                <a:latin typeface="Tahoma"/>
                <a:cs typeface="Tahoma"/>
              </a:rPr>
              <a:t>퍼블릭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67692" y="8277352"/>
            <a:ext cx="6470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20" dirty="0">
                <a:latin typeface="Tahoma"/>
                <a:cs typeface="Tahoma"/>
              </a:rPr>
              <a:t>국경 없는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94355" y="8274304"/>
            <a:ext cx="4692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700" b="1" spc="25" dirty="0">
                <a:latin typeface="Tahoma"/>
                <a:cs typeface="Tahoma"/>
              </a:rPr>
              <a:t>중립</a:t>
            </a:r>
            <a:endParaRPr sz="700" dirty="0">
              <a:latin typeface="Tahoma"/>
              <a:cs typeface="Tahom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43600" y="7662671"/>
            <a:ext cx="377951" cy="374903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737616" y="7598664"/>
            <a:ext cx="426720" cy="426720"/>
            <a:chOff x="737616" y="7598664"/>
            <a:chExt cx="426720" cy="426720"/>
          </a:xfrm>
        </p:grpSpPr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616" y="7598664"/>
              <a:ext cx="426720" cy="42671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98358" y="7820648"/>
              <a:ext cx="96520" cy="109855"/>
            </a:xfrm>
            <a:custGeom>
              <a:avLst/>
              <a:gdLst/>
              <a:ahLst/>
              <a:cxnLst/>
              <a:rect l="l" t="t" r="r" b="b"/>
              <a:pathLst>
                <a:path w="96519" h="109854">
                  <a:moveTo>
                    <a:pt x="96253" y="0"/>
                  </a:moveTo>
                  <a:lnTo>
                    <a:pt x="0" y="0"/>
                  </a:lnTo>
                  <a:lnTo>
                    <a:pt x="0" y="109291"/>
                  </a:lnTo>
                  <a:lnTo>
                    <a:pt x="96253" y="109291"/>
                  </a:lnTo>
                  <a:lnTo>
                    <a:pt x="96253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07138" y="7832526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40" h="78740">
                  <a:moveTo>
                    <a:pt x="64237" y="0"/>
                  </a:moveTo>
                  <a:lnTo>
                    <a:pt x="39345" y="24891"/>
                  </a:lnTo>
                  <a:lnTo>
                    <a:pt x="14453" y="0"/>
                  </a:lnTo>
                  <a:lnTo>
                    <a:pt x="0" y="14453"/>
                  </a:lnTo>
                  <a:lnTo>
                    <a:pt x="24892" y="39345"/>
                  </a:lnTo>
                  <a:lnTo>
                    <a:pt x="0" y="64237"/>
                  </a:lnTo>
                  <a:lnTo>
                    <a:pt x="14453" y="78691"/>
                  </a:lnTo>
                  <a:lnTo>
                    <a:pt x="39345" y="53799"/>
                  </a:lnTo>
                  <a:lnTo>
                    <a:pt x="64237" y="78691"/>
                  </a:lnTo>
                  <a:lnTo>
                    <a:pt x="78691" y="64237"/>
                  </a:lnTo>
                  <a:lnTo>
                    <a:pt x="53799" y="39345"/>
                  </a:lnTo>
                  <a:lnTo>
                    <a:pt x="78691" y="14453"/>
                  </a:lnTo>
                  <a:lnTo>
                    <a:pt x="64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591046" y="7656627"/>
            <a:ext cx="4413503" cy="3334512"/>
            <a:chOff x="1588008" y="7610856"/>
            <a:chExt cx="4413503" cy="3334512"/>
          </a:xfrm>
        </p:grpSpPr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91911" y="10283952"/>
              <a:ext cx="609600" cy="6096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6369" y="10373980"/>
              <a:ext cx="383247" cy="3856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8008" y="7632192"/>
              <a:ext cx="396240" cy="39928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2304" y="7650480"/>
              <a:ext cx="387095" cy="38404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92424" y="7629144"/>
              <a:ext cx="426720" cy="4267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81801" y="7675771"/>
              <a:ext cx="78690" cy="786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15384" y="7610856"/>
              <a:ext cx="454151" cy="45415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59679" y="7620000"/>
              <a:ext cx="463296" cy="46329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65104" y="7824676"/>
              <a:ext cx="64132" cy="6413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53768" y="7933944"/>
              <a:ext cx="3054096" cy="30114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536108" y="8631584"/>
              <a:ext cx="1856105" cy="1649730"/>
            </a:xfrm>
            <a:custGeom>
              <a:avLst/>
              <a:gdLst/>
              <a:ahLst/>
              <a:cxnLst/>
              <a:rect l="l" t="t" r="r" b="b"/>
              <a:pathLst>
                <a:path w="1856104" h="1649729">
                  <a:moveTo>
                    <a:pt x="928037" y="0"/>
                  </a:moveTo>
                  <a:lnTo>
                    <a:pt x="0" y="1649458"/>
                  </a:lnTo>
                  <a:lnTo>
                    <a:pt x="1856074" y="1649458"/>
                  </a:lnTo>
                  <a:lnTo>
                    <a:pt x="928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58568" y="8238744"/>
              <a:ext cx="2392680" cy="239268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3011876" y="9814052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sz="1800" b="1" spc="145" dirty="0">
                <a:latin typeface="Arial"/>
                <a:cs typeface="Arial"/>
              </a:rPr>
              <a:t>A</a:t>
            </a:r>
            <a:r>
              <a:rPr sz="1800" b="1" spc="1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80" dirty="0">
                <a:latin typeface="Arial"/>
                <a:cs typeface="Arial"/>
              </a:rPr>
              <a:t>I</a:t>
            </a:r>
            <a:r>
              <a:rPr sz="1800" b="1" spc="70" dirty="0">
                <a:latin typeface="Arial"/>
                <a:cs typeface="Arial"/>
              </a:rPr>
              <a:t>D</a:t>
            </a:r>
            <a:r>
              <a:rPr sz="1800" b="1" spc="-75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148</Words>
  <Application>Microsoft Office PowerPoint</Application>
  <PresentationFormat>사용자 지정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 MT</vt:lpstr>
      <vt:lpstr>Arial</vt:lpstr>
      <vt:lpstr>Calibri</vt:lpstr>
      <vt:lpstr>Tahoma</vt:lpstr>
      <vt:lpstr>Times New Roman</vt:lpstr>
      <vt:lpstr>Trebuchet MS</vt:lpstr>
      <vt:lpstr>Office Theme</vt:lpstr>
      <vt:lpstr>에픽의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 VALUE OF AN</dc:title>
  <dc:creator>Joseph Kim</dc:creator>
  <cp:lastModifiedBy>Kim Joseph</cp:lastModifiedBy>
  <cp:revision>20</cp:revision>
  <dcterms:created xsi:type="dcterms:W3CDTF">2021-05-03T09:37:55Z</dcterms:created>
  <dcterms:modified xsi:type="dcterms:W3CDTF">2021-05-03T10:03:29Z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2021-05-01T00:00:00Z</vt:filetime>
  </property>
  <property fmtid="{D5CDD505-2E9C-101B-9397-08002B2CF9AE}" pid="3" name="LastSaved">
    <vt:filetime>2021-05-03T00:00:00Z</vt:filetime>
  </property>
</Properties>
</file>