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pos="300" userDrawn="1">
          <p15:clr>
            <a:srgbClr val="A4A3A4"/>
          </p15:clr>
        </p15:guide>
        <p15:guide id="4" pos="4020" userDrawn="1">
          <p15:clr>
            <a:srgbClr val="A4A3A4"/>
          </p15:clr>
        </p15:guide>
        <p15:guide id="5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28282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368" y="72"/>
      </p:cViewPr>
      <p:guideLst>
        <p:guide pos="2160"/>
        <p:guide pos="300"/>
        <p:guide pos="402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1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3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31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51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07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04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63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77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25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00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1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C3FF-B6DA-4C30-8D75-EE7E03DE0D2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3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3AD7B0E4-64C6-46CB-9FB4-72EC69F99D9C}"/>
              </a:ext>
            </a:extLst>
          </p:cNvPr>
          <p:cNvSpPr/>
          <p:nvPr/>
        </p:nvSpPr>
        <p:spPr>
          <a:xfrm>
            <a:off x="0" y="2068554"/>
            <a:ext cx="6858000" cy="18987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F03216D-7F96-4912-8606-6C6D86C4939D}"/>
              </a:ext>
            </a:extLst>
          </p:cNvPr>
          <p:cNvSpPr txBox="1">
            <a:spLocks/>
          </p:cNvSpPr>
          <p:nvPr/>
        </p:nvSpPr>
        <p:spPr>
          <a:xfrm>
            <a:off x="383117" y="384853"/>
            <a:ext cx="6227233" cy="621983"/>
          </a:xfrm>
          <a:prstGeom prst="rect">
            <a:avLst/>
          </a:prstGeom>
          <a:noFill/>
        </p:spPr>
        <p:txBody>
          <a:bodyPr vert="horz" lIns="72000" tIns="54000" rIns="72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cap="all" baseline="0" dirty="0">
                <a:solidFill>
                  <a:schemeClr val="accent2"/>
                </a:solidFill>
                <a:latin typeface="Gotham HTF Black" pitchFamily="2" charset="77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0" dirty="0" smtClean="0">
                <a:solidFill>
                  <a:srgbClr val="D79E4D"/>
                </a:solidFill>
              </a:rPr>
              <a:t>LANCIO FUTURI TOKEN</a:t>
            </a:r>
            <a:endParaRPr kumimoji="0" lang="en-GB" sz="2000" b="0" i="0" u="none" strike="noStrike" kern="1200" cap="all" spc="0" normalizeH="0" baseline="0" noProof="0" dirty="0">
              <a:ln>
                <a:noFill/>
              </a:ln>
              <a:solidFill>
                <a:srgbClr val="D79E4D"/>
              </a:solidFill>
              <a:effectLst/>
              <a:uLnTx/>
              <a:uFillTx/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1C9BA35-C4D8-4E26-9455-786C2A0906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478"/>
          <a:stretch/>
        </p:blipFill>
        <p:spPr>
          <a:xfrm>
            <a:off x="5440360" y="249516"/>
            <a:ext cx="887618" cy="66157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8538693-FAF5-4AD1-BC28-10CB9B5A5928}"/>
              </a:ext>
            </a:extLst>
          </p:cNvPr>
          <p:cNvSpPr txBox="1"/>
          <p:nvPr/>
        </p:nvSpPr>
        <p:spPr>
          <a:xfrm>
            <a:off x="383116" y="1316248"/>
            <a:ext cx="59986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it-IT" sz="1200" dirty="0">
                <a:solidFill>
                  <a:schemeClr val="bg1"/>
                </a:solidFill>
                <a:latin typeface="Gotham HTF Book" pitchFamily="50" charset="0"/>
              </a:rPr>
              <a:t>I </a:t>
            </a:r>
            <a:r>
              <a:rPr lang="it-IT" sz="1200" dirty="0" smtClean="0">
                <a:solidFill>
                  <a:schemeClr val="bg1"/>
                </a:solidFill>
                <a:latin typeface="Gotham HTF Book" pitchFamily="50" charset="0"/>
              </a:rPr>
              <a:t>possessori </a:t>
            </a:r>
            <a:r>
              <a:rPr lang="it-IT" sz="1200" dirty="0">
                <a:solidFill>
                  <a:schemeClr val="bg1"/>
                </a:solidFill>
                <a:latin typeface="Gotham HTF Book" pitchFamily="50" charset="0"/>
              </a:rPr>
              <a:t>di ECR ricevono distribuzioni di token asset in nuove dApp (applicazioni decentralizzate) che vengono lanciate </a:t>
            </a:r>
            <a:r>
              <a:rPr lang="it-IT" sz="1200" dirty="0" smtClean="0">
                <a:solidFill>
                  <a:schemeClr val="bg1"/>
                </a:solidFill>
                <a:latin typeface="Gotham HTF Book" pitchFamily="50" charset="0"/>
              </a:rPr>
              <a:t>sull'Ecosistema Epicenter.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50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7FCAA48-32C8-420E-BE90-6B752B06F328}"/>
              </a:ext>
            </a:extLst>
          </p:cNvPr>
          <p:cNvGrpSpPr/>
          <p:nvPr/>
        </p:nvGrpSpPr>
        <p:grpSpPr>
          <a:xfrm>
            <a:off x="447675" y="2180546"/>
            <a:ext cx="6072472" cy="1431874"/>
            <a:chOff x="288612" y="4553841"/>
            <a:chExt cx="7678545" cy="181058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A1450C6-28D2-4378-9A94-B7DB0E5A5872}"/>
                </a:ext>
              </a:extLst>
            </p:cNvPr>
            <p:cNvGrpSpPr/>
            <p:nvPr/>
          </p:nvGrpSpPr>
          <p:grpSpPr>
            <a:xfrm>
              <a:off x="288612" y="4553841"/>
              <a:ext cx="7678545" cy="1810582"/>
              <a:chOff x="288612" y="4553841"/>
              <a:chExt cx="7678545" cy="1810582"/>
            </a:xfrm>
          </p:grpSpPr>
          <p:sp>
            <p:nvSpPr>
              <p:cNvPr id="42" name="Right Arrow 6">
                <a:extLst>
                  <a:ext uri="{FF2B5EF4-FFF2-40B4-BE49-F238E27FC236}">
                    <a16:creationId xmlns:a16="http://schemas.microsoft.com/office/drawing/2014/main" id="{00BB00C1-E213-448F-8096-C6BC32A3CC4F}"/>
                  </a:ext>
                </a:extLst>
              </p:cNvPr>
              <p:cNvSpPr/>
              <p:nvPr/>
            </p:nvSpPr>
            <p:spPr>
              <a:xfrm>
                <a:off x="799278" y="5223586"/>
                <a:ext cx="6988997" cy="919352"/>
              </a:xfrm>
              <a:prstGeom prst="rightArrow">
                <a:avLst>
                  <a:gd name="adj1" fmla="val 79838"/>
                  <a:gd name="adj2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300"/>
                  </a:spcAft>
                </a:pPr>
                <a:endParaRPr lang="en-US" sz="11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348F4322-A4D6-423D-85C5-9C898B67372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2444710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4" name="Freeform 6">
                <a:extLst>
                  <a:ext uri="{FF2B5EF4-FFF2-40B4-BE49-F238E27FC236}">
                    <a16:creationId xmlns:a16="http://schemas.microsoft.com/office/drawing/2014/main" id="{E7A424DD-74BB-4B7C-A027-CF1B4B588AB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3915741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5" name="Freeform 6">
                <a:extLst>
                  <a:ext uri="{FF2B5EF4-FFF2-40B4-BE49-F238E27FC236}">
                    <a16:creationId xmlns:a16="http://schemas.microsoft.com/office/drawing/2014/main" id="{04E69AA6-92F1-4418-8B9D-FBA5D4826CD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5386772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id="{F08540CB-81DC-4E96-B984-7E190B745EA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6857804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476743A-B813-43E1-B4E9-AA0EDEC07B14}"/>
                  </a:ext>
                </a:extLst>
              </p:cNvPr>
              <p:cNvSpPr/>
              <p:nvPr/>
            </p:nvSpPr>
            <p:spPr>
              <a:xfrm>
                <a:off x="2687450" y="4553841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EMPL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0844245-7DD2-4A6F-821A-30BF4CA45B41}"/>
                  </a:ext>
                </a:extLst>
              </p:cNvPr>
              <p:cNvSpPr/>
              <p:nvPr/>
            </p:nvSpPr>
            <p:spPr>
              <a:xfrm>
                <a:off x="4059356" y="4554760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EON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660824C-9740-4AFB-ADDC-EF9F36077DF1}"/>
                  </a:ext>
                </a:extLst>
              </p:cNvPr>
              <p:cNvSpPr/>
              <p:nvPr/>
            </p:nvSpPr>
            <p:spPr>
              <a:xfrm>
                <a:off x="5562898" y="4554612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EDX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1C33B6B-42C0-4F01-A37A-A233BFC58795}"/>
                  </a:ext>
                </a:extLst>
              </p:cNvPr>
              <p:cNvSpPr/>
              <p:nvPr/>
            </p:nvSpPr>
            <p:spPr>
              <a:xfrm>
                <a:off x="6934804" y="4555531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ECHO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658E5CA-9914-451F-AAC6-E61EE2722D1E}"/>
                  </a:ext>
                </a:extLst>
              </p:cNvPr>
              <p:cNvGrpSpPr/>
              <p:nvPr/>
            </p:nvGrpSpPr>
            <p:grpSpPr>
              <a:xfrm>
                <a:off x="288612" y="5002099"/>
                <a:ext cx="1516469" cy="1362324"/>
                <a:chOff x="296907" y="4855950"/>
                <a:chExt cx="1803082" cy="1619804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017646B-FDF1-44CB-9F49-ECA197ED3C93}"/>
                    </a:ext>
                  </a:extLst>
                </p:cNvPr>
                <p:cNvSpPr/>
                <p:nvPr/>
              </p:nvSpPr>
              <p:spPr>
                <a:xfrm>
                  <a:off x="384000" y="4855950"/>
                  <a:ext cx="1619804" cy="1619804"/>
                </a:xfrm>
                <a:prstGeom prst="ellipse">
                  <a:avLst/>
                </a:prstGeom>
                <a:solidFill>
                  <a:schemeClr val="bg2"/>
                </a:solidFill>
                <a:ln w="50800">
                  <a:solidFill>
                    <a:srgbClr val="D79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Aft>
                      <a:spcPts val="300"/>
                    </a:spcAft>
                  </a:pPr>
                  <a:endParaRPr lang="en-US" sz="1100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481F073C-F997-4199-9A4C-D6580EE50193}"/>
                    </a:ext>
                  </a:extLst>
                </p:cNvPr>
                <p:cNvSpPr/>
                <p:nvPr/>
              </p:nvSpPr>
              <p:spPr>
                <a:xfrm>
                  <a:off x="296907" y="5620892"/>
                  <a:ext cx="1803082" cy="46768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:r>
                    <a:rPr lang="en-US" sz="1100" b="1" dirty="0" smtClean="0">
                      <a:solidFill>
                        <a:schemeClr val="tx1"/>
                      </a:solidFill>
                      <a:latin typeface="Gotham HTF Black" pitchFamily="2" charset="77"/>
                    </a:rPr>
                    <a:t>POSSESSORI TOKEN ECR</a:t>
                  </a:r>
                  <a:endParaRPr lang="en-GB" sz="1100" b="1" dirty="0" err="1">
                    <a:solidFill>
                      <a:schemeClr val="tx1"/>
                    </a:solidFill>
                    <a:latin typeface="Gotham HTF Black" pitchFamily="2" charset="77"/>
                  </a:endParaRPr>
                </a:p>
              </p:txBody>
            </p:sp>
            <p:pic>
              <p:nvPicPr>
                <p:cNvPr id="54" name="Graphic 53">
                  <a:extLst>
                    <a:ext uri="{FF2B5EF4-FFF2-40B4-BE49-F238E27FC236}">
                      <a16:creationId xmlns:a16="http://schemas.microsoft.com/office/drawing/2014/main" id="{6A2C215D-8C1D-4060-B5C9-0DD92A3D1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4089" y="5055413"/>
                  <a:ext cx="586749" cy="586749"/>
                </a:xfrm>
                <a:prstGeom prst="rect">
                  <a:avLst/>
                </a:prstGeom>
              </p:spPr>
            </p:pic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D0BB847-0AB0-4271-9823-3DC5E5FBA52F}"/>
                </a:ext>
              </a:extLst>
            </p:cNvPr>
            <p:cNvSpPr txBox="1"/>
            <p:nvPr/>
          </p:nvSpPr>
          <p:spPr bwMode="auto">
            <a:xfrm>
              <a:off x="1737681" y="5432097"/>
              <a:ext cx="6133340" cy="544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t" anchorCtr="0">
              <a:spAutoFit/>
            </a:bodyPr>
            <a:lstStyle/>
            <a:p>
              <a:pPr fontAlgn="b">
                <a:spcAft>
                  <a:spcPts val="300"/>
                </a:spcAft>
              </a:pPr>
              <a:r>
                <a:rPr lang="en-US" sz="1100" dirty="0" smtClean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Rilasciato ai possessori di token ECR tramite snapshot del portafoglio ECR</a:t>
              </a:r>
              <a:r>
                <a:rPr lang="en-US" sz="1100" dirty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100" dirty="0" smtClean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e airgrab.</a:t>
              </a:r>
              <a:endParaRPr lang="en-US" sz="1100" dirty="0">
                <a:solidFill>
                  <a:srgbClr val="D79E4D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BA9D9BA1-B64B-4D82-9E94-B8A180D7D269}"/>
              </a:ext>
            </a:extLst>
          </p:cNvPr>
          <p:cNvSpPr/>
          <p:nvPr/>
        </p:nvSpPr>
        <p:spPr>
          <a:xfrm>
            <a:off x="476250" y="4198255"/>
            <a:ext cx="2893405" cy="221922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empl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000" b="1" dirty="0" smtClean="0">
                <a:solidFill>
                  <a:schemeClr val="bg1"/>
                </a:solidFill>
                <a:latin typeface="Gotham HTF" pitchFamily="2" charset="77"/>
              </a:rPr>
              <a:t>EMPL Token di Ribase: </a:t>
            </a: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Epicenter Marketplace </a:t>
            </a:r>
            <a:r>
              <a:rPr lang="en-GB" sz="1000" b="1" dirty="0" smtClean="0">
                <a:solidFill>
                  <a:schemeClr val="bg1"/>
                </a:solidFill>
                <a:latin typeface="Gotham HTF" pitchFamily="2" charset="77"/>
              </a:rPr>
              <a:t>Price Level Tracker</a:t>
            </a:r>
            <a:endParaRPr lang="en-GB" sz="1000" b="1" dirty="0">
              <a:solidFill>
                <a:schemeClr val="bg1"/>
              </a:solidFill>
              <a:latin typeface="Gotham HTF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Utilizzato come componente di riduzione della volatilità non correlata per bilanciare i portafogli.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Token di 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ribase </a:t>
            </a: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"Epicenter Marketplace Price Level Tracker" utilizzato come componente di riduzione della volatilità non correlato per bilanciare i portafogli.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Gettone: c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asa esclusiva Polkadot</a:t>
            </a:r>
            <a:endParaRPr lang="it-IT" sz="700" dirty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i="1" dirty="0">
                <a:solidFill>
                  <a:schemeClr val="bg1"/>
                </a:solidFill>
                <a:latin typeface="Gotham HTF Book" pitchFamily="2" charset="77"/>
              </a:rPr>
              <a:t>Simile a: </a:t>
            </a:r>
            <a:r>
              <a:rPr lang="it-IT" sz="700" i="1" dirty="0" smtClean="0">
                <a:solidFill>
                  <a:schemeClr val="bg1"/>
                </a:solidFill>
                <a:latin typeface="Gotham HTF Book" pitchFamily="2" charset="77"/>
              </a:rPr>
              <a:t>AMPL</a:t>
            </a:r>
            <a:endParaRPr lang="en-GB" sz="700" i="1" dirty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GB" sz="1200" dirty="0">
              <a:solidFill>
                <a:schemeClr val="bg1"/>
              </a:solidFill>
              <a:latin typeface="Gotham HTF Book" pitchFamily="2" charset="77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14D043C-4BCD-4564-90B2-E218BF4C8DD4}"/>
              </a:ext>
            </a:extLst>
          </p:cNvPr>
          <p:cNvSpPr/>
          <p:nvPr/>
        </p:nvSpPr>
        <p:spPr>
          <a:xfrm>
            <a:off x="3484894" y="4198255"/>
            <a:ext cx="2893405" cy="221922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EON </a:t>
            </a:r>
            <a:r>
              <a:rPr lang="en-GB" sz="1000" b="1" dirty="0" smtClean="0">
                <a:solidFill>
                  <a:schemeClr val="bg1"/>
                </a:solidFill>
                <a:latin typeface="Gotham HTF" pitchFamily="2" charset="77"/>
              </a:rPr>
              <a:t>Liquidità al Network</a:t>
            </a:r>
            <a:endParaRPr lang="en-GB" sz="700" i="1" dirty="0" smtClean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Valuta nativa di EON, una piattaforma di contratti intelligenti che gestisce compiti amministrativi e 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cross-chain </a:t>
            </a: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per l'ecosistema.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EON è una prova del protocollo di stake che utilizza il consenso di Tendermint.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i="1" dirty="0">
                <a:solidFill>
                  <a:schemeClr val="bg1"/>
                </a:solidFill>
                <a:latin typeface="Gotham HTF Book" pitchFamily="2" charset="77"/>
              </a:rPr>
              <a:t>Simile a: ATOM</a:t>
            </a:r>
            <a:endParaRPr lang="en-US" sz="700" i="1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0D48C72-DBA8-410A-8ECE-25DCCBBD6DB6}"/>
              </a:ext>
            </a:extLst>
          </p:cNvPr>
          <p:cNvSpPr/>
          <p:nvPr/>
        </p:nvSpPr>
        <p:spPr>
          <a:xfrm>
            <a:off x="479701" y="6539921"/>
            <a:ext cx="2893405" cy="2351667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edx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EDEX </a:t>
            </a:r>
            <a:r>
              <a:rPr lang="en-GB" sz="1000" b="1" dirty="0" smtClean="0">
                <a:solidFill>
                  <a:schemeClr val="bg1"/>
                </a:solidFill>
                <a:latin typeface="Gotham HTF" pitchFamily="2" charset="77"/>
              </a:rPr>
              <a:t>Scambio P2P Non-Custodito Decentralizzato</a:t>
            </a:r>
            <a:endParaRPr lang="en-GB" sz="1000" b="1" dirty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Token di utilità per EDEX 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(Decentralized </a:t>
            </a: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Exchange 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Protocol), </a:t>
            </a: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utilizzato per pagare le commissioni.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Gettone: Ethereum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i="1" dirty="0">
                <a:solidFill>
                  <a:schemeClr val="bg1"/>
                </a:solidFill>
                <a:latin typeface="Gotham HTF Book" pitchFamily="2" charset="77"/>
              </a:rPr>
              <a:t>Simile a: SRM, </a:t>
            </a:r>
            <a:r>
              <a:rPr lang="it-IT" sz="700" i="1" dirty="0" smtClean="0">
                <a:solidFill>
                  <a:schemeClr val="bg1"/>
                </a:solidFill>
                <a:latin typeface="Gotham HTF Book" pitchFamily="2" charset="77"/>
              </a:rPr>
              <a:t>VITE</a:t>
            </a:r>
            <a:endParaRPr lang="en-GB" sz="700" i="1" dirty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6EFC5DB-3C88-4F6E-880B-F4E4EDEC59D0}"/>
              </a:ext>
            </a:extLst>
          </p:cNvPr>
          <p:cNvSpPr/>
          <p:nvPr/>
        </p:nvSpPr>
        <p:spPr>
          <a:xfrm>
            <a:off x="3488345" y="6539921"/>
            <a:ext cx="2893405" cy="2351667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Echo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GB" sz="1000" b="1" dirty="0" smtClean="0">
                <a:solidFill>
                  <a:schemeClr val="bg1"/>
                </a:solidFill>
                <a:latin typeface="Gotham HTF" pitchFamily="2" charset="77"/>
              </a:rPr>
              <a:t>Rete di distribuzione resistente alla censura e immutabile. </a:t>
            </a:r>
            <a:endParaRPr lang="en-GB" sz="1000" b="1" dirty="0">
              <a:solidFill>
                <a:schemeClr val="bg1"/>
              </a:solidFill>
              <a:latin typeface="Gotham HTF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Echo </a:t>
            </a: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combina le tecnologie blockchain + tor + torrent per consentire la distribuzione di contenuti resistenti alla censura, immutabili e antimanomissione su larga scala: i protocolli torrent sono tra gli unici a diventare più veloci man mano che l'utilizzo cresce, l'inverso del solito scenario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. Echo </a:t>
            </a: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assicura ai creatori di contenuti che il loro lavoro non potrà mai essere deplatformato o demonetizzato. Gli utenti memorizzano i semi torrent in cambio di token e una directory di questi + metadati associati viene archiviata su catena nel registro distribuito 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EON.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i="1" dirty="0" smtClean="0">
                <a:solidFill>
                  <a:schemeClr val="bg1"/>
                </a:solidFill>
                <a:latin typeface="Gotham HTF Book" pitchFamily="2" charset="77"/>
              </a:rPr>
              <a:t>Gettone</a:t>
            </a:r>
            <a:r>
              <a:rPr lang="it-IT" sz="700" i="1" dirty="0">
                <a:solidFill>
                  <a:schemeClr val="bg1"/>
                </a:solidFill>
                <a:latin typeface="Gotham HTF Book" pitchFamily="2" charset="77"/>
              </a:rPr>
              <a:t>: EON</a:t>
            </a:r>
            <a:endParaRPr lang="en-GB" sz="700" i="1" dirty="0" smtClean="0">
              <a:solidFill>
                <a:schemeClr val="bg1"/>
              </a:solidFill>
              <a:latin typeface="Gotham HTF Book" pitchFamily="2" charset="77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GB" sz="700" i="1" dirty="0" smtClean="0">
                <a:solidFill>
                  <a:schemeClr val="bg1"/>
                </a:solidFill>
                <a:latin typeface="Gotham HTF Book" pitchFamily="2" charset="77"/>
              </a:rPr>
              <a:t>Simile a: FIL, STEEM, HIVE, 1UP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C0422-6BC7-3A42-A24D-54755560B675}"/>
              </a:ext>
            </a:extLst>
          </p:cNvPr>
          <p:cNvSpPr txBox="1"/>
          <p:nvPr/>
        </p:nvSpPr>
        <p:spPr>
          <a:xfrm>
            <a:off x="414112" y="8836635"/>
            <a:ext cx="16417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Gotham HTF Book" pitchFamily="2" charset="77"/>
              </a:rPr>
              <a:t>Epicenter Token Launches 020221 v01</a:t>
            </a:r>
          </a:p>
        </p:txBody>
      </p:sp>
    </p:spTree>
    <p:extLst>
      <p:ext uri="{BB962C8B-B14F-4D97-AF65-F5344CB8AC3E}">
        <p14:creationId xmlns:p14="http://schemas.microsoft.com/office/powerpoint/2010/main" val="46373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299</Words>
  <Application>Microsoft Office PowerPoint</Application>
  <PresentationFormat>Lettera USA (21,6x27,9 cm)</PresentationFormat>
  <Paragraphs>30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Gotham HTF</vt:lpstr>
      <vt:lpstr>Gotham HTF Black</vt:lpstr>
      <vt:lpstr>Gotham HTF Book</vt:lpstr>
      <vt:lpstr>Office Theme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Atkins</dc:creator>
  <cp:lastModifiedBy>713288</cp:lastModifiedBy>
  <cp:revision>44</cp:revision>
  <dcterms:created xsi:type="dcterms:W3CDTF">2021-02-02T09:49:00Z</dcterms:created>
  <dcterms:modified xsi:type="dcterms:W3CDTF">2021-04-14T07:18:15Z</dcterms:modified>
</cp:coreProperties>
</file>