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6858000" cy="9144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55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59A28-71DE-4263-A8CE-E29A4A6804E7}" type="datetimeFigureOut">
              <a:rPr lang="it-IT" smtClean="0"/>
              <a:t>27/03/2022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71FE7-CEAC-4E1F-81AC-9119D547CA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2934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71FE7-CEAC-4E1F-81AC-9119D547CAE4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5521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4350" y="2834640"/>
            <a:ext cx="58293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28700" y="5120640"/>
            <a:ext cx="48006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C89E6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C89E6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2900" y="2103120"/>
            <a:ext cx="298323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31870" y="2103120"/>
            <a:ext cx="298323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C89E6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320"/>
            <a:ext cx="6857999" cy="81147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63614" y="242570"/>
            <a:ext cx="2077796" cy="34670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4162" y="941323"/>
            <a:ext cx="6289675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C89E6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2900" y="2103120"/>
            <a:ext cx="617220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31720" y="8503920"/>
            <a:ext cx="219456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2900" y="8503920"/>
            <a:ext cx="1577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937760" y="8503920"/>
            <a:ext cx="1577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2" y="941323"/>
            <a:ext cx="209306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 smtClean="0"/>
              <a:t>I</a:t>
            </a:r>
            <a:r>
              <a:rPr spc="100" dirty="0" smtClean="0"/>
              <a:t>nn</a:t>
            </a:r>
            <a:r>
              <a:rPr spc="170" dirty="0" smtClean="0"/>
              <a:t>ova</a:t>
            </a:r>
            <a:r>
              <a:rPr lang="it-IT" spc="170" dirty="0" smtClean="0"/>
              <a:t>z</a:t>
            </a:r>
            <a:r>
              <a:rPr spc="5" dirty="0" smtClean="0"/>
              <a:t>i</a:t>
            </a:r>
            <a:r>
              <a:rPr spc="160" dirty="0" smtClean="0"/>
              <a:t>o</a:t>
            </a:r>
            <a:r>
              <a:rPr lang="it-IT" spc="160" dirty="0" smtClean="0"/>
              <a:t>ne</a:t>
            </a:r>
            <a:r>
              <a:rPr spc="-180" dirty="0" smtClean="0"/>
              <a:t>:</a:t>
            </a:r>
            <a:endParaRPr spc="-180" dirty="0"/>
          </a:p>
        </p:txBody>
      </p:sp>
      <p:sp>
        <p:nvSpPr>
          <p:cNvPr id="3" name="object 3"/>
          <p:cNvSpPr txBox="1"/>
          <p:nvPr/>
        </p:nvSpPr>
        <p:spPr>
          <a:xfrm>
            <a:off x="284162" y="1346707"/>
            <a:ext cx="5981700" cy="1579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pc="220" dirty="0" smtClean="0">
                <a:solidFill>
                  <a:srgbClr val="454645"/>
                </a:solidFill>
                <a:latin typeface="Arial"/>
                <a:cs typeface="Arial"/>
              </a:rPr>
              <a:t>Una storia di leadership</a:t>
            </a:r>
            <a:endParaRPr lang="it-IT" sz="1200" spc="75" dirty="0" smtClean="0">
              <a:solidFill>
                <a:srgbClr val="282827"/>
              </a:solidFill>
              <a:latin typeface="Arial"/>
              <a:cs typeface="Arial"/>
            </a:endParaRPr>
          </a:p>
          <a:p>
            <a:pPr marL="12700" marR="5080">
              <a:lnSpc>
                <a:spcPct val="130000"/>
              </a:lnSpc>
              <a:spcBef>
                <a:spcPts val="745"/>
              </a:spcBef>
            </a:pPr>
            <a:r>
              <a:rPr lang="it-IT" sz="1200" spc="75" dirty="0" smtClean="0">
                <a:solidFill>
                  <a:srgbClr val="282827"/>
                </a:solidFill>
                <a:latin typeface="Arial"/>
                <a:cs typeface="Arial"/>
              </a:rPr>
              <a:t>A settembre 2019, il protocollo EPIC Blockchain è nato con il lancio più equo di un protocollo di livello uno dall'originale Bitcoin Core. Dopo due anni, vediamo come queste manette autoimposte rimangano impeccabili e per sempre conformi a qualsiasi cambiamento normativo che potrebbe arrivare. Noi apprezziamo sincere lusinghe.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4162" y="8799068"/>
            <a:ext cx="1087438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35" dirty="0" smtClean="0">
                <a:solidFill>
                  <a:srgbClr val="282827"/>
                </a:solidFill>
                <a:latin typeface="Arial"/>
                <a:cs typeface="Arial"/>
              </a:rPr>
              <a:t>Innovation</a:t>
            </a:r>
            <a:r>
              <a:rPr lang="it-IT" sz="600" spc="35" dirty="0" smtClean="0">
                <a:solidFill>
                  <a:srgbClr val="282827"/>
                </a:solidFill>
                <a:latin typeface="Arial"/>
                <a:cs typeface="Arial"/>
              </a:rPr>
              <a:t>e</a:t>
            </a:r>
            <a:r>
              <a:rPr sz="600" spc="-10" dirty="0" smtClean="0">
                <a:solidFill>
                  <a:srgbClr val="282827"/>
                </a:solidFill>
                <a:latin typeface="Arial"/>
                <a:cs typeface="Arial"/>
              </a:rPr>
              <a:t> </a:t>
            </a:r>
            <a:r>
              <a:rPr sz="600" spc="35" dirty="0">
                <a:solidFill>
                  <a:srgbClr val="282827"/>
                </a:solidFill>
                <a:latin typeface="Arial"/>
                <a:cs typeface="Arial"/>
              </a:rPr>
              <a:t>One</a:t>
            </a:r>
            <a:r>
              <a:rPr sz="600" spc="-10" dirty="0">
                <a:solidFill>
                  <a:srgbClr val="282827"/>
                </a:solidFill>
                <a:latin typeface="Arial"/>
                <a:cs typeface="Arial"/>
              </a:rPr>
              <a:t> </a:t>
            </a:r>
            <a:r>
              <a:rPr sz="600" spc="25" dirty="0">
                <a:solidFill>
                  <a:srgbClr val="282827"/>
                </a:solidFill>
                <a:latin typeface="Arial"/>
                <a:cs typeface="Arial"/>
              </a:rPr>
              <a:t>Pager</a:t>
            </a:r>
            <a:r>
              <a:rPr sz="600" spc="-15" dirty="0">
                <a:solidFill>
                  <a:srgbClr val="282827"/>
                </a:solidFill>
                <a:latin typeface="Arial"/>
                <a:cs typeface="Arial"/>
              </a:rPr>
              <a:t> </a:t>
            </a:r>
            <a:r>
              <a:rPr sz="600" spc="5" dirty="0">
                <a:solidFill>
                  <a:srgbClr val="282827"/>
                </a:solidFill>
                <a:latin typeface="Arial"/>
                <a:cs typeface="Arial"/>
              </a:rPr>
              <a:t>v01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5841" y="7289292"/>
            <a:ext cx="1356478" cy="698268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lang="it-IT" sz="800" spc="30" dirty="0" smtClean="0">
                <a:solidFill>
                  <a:srgbClr val="282827"/>
                </a:solidFill>
                <a:latin typeface="Arial"/>
                <a:cs typeface="Arial"/>
              </a:rPr>
              <a:t>Impegni </a:t>
            </a:r>
            <a:r>
              <a:rPr sz="800" spc="30" dirty="0" smtClean="0">
                <a:solidFill>
                  <a:srgbClr val="282827"/>
                </a:solidFill>
                <a:latin typeface="Arial"/>
                <a:cs typeface="Arial"/>
              </a:rPr>
              <a:t>Pedersen</a:t>
            </a:r>
            <a:endParaRPr sz="800" dirty="0">
              <a:latin typeface="Arial"/>
              <a:cs typeface="Arial"/>
            </a:endParaRPr>
          </a:p>
          <a:p>
            <a:pPr marL="12700" marR="574040">
              <a:lnSpc>
                <a:spcPts val="790"/>
              </a:lnSpc>
              <a:spcBef>
                <a:spcPts val="695"/>
              </a:spcBef>
            </a:pPr>
            <a:r>
              <a:rPr lang="it-IT" sz="800" spc="25" dirty="0" smtClean="0">
                <a:solidFill>
                  <a:srgbClr val="282827"/>
                </a:solidFill>
                <a:latin typeface="Arial"/>
                <a:cs typeface="Arial"/>
              </a:rPr>
              <a:t>Aggregazione </a:t>
            </a:r>
            <a:r>
              <a:rPr sz="800" spc="25" dirty="0" smtClean="0">
                <a:solidFill>
                  <a:srgbClr val="282827"/>
                </a:solidFill>
                <a:latin typeface="Arial"/>
                <a:cs typeface="Arial"/>
              </a:rPr>
              <a:t>C</a:t>
            </a:r>
            <a:r>
              <a:rPr sz="800" spc="15" dirty="0" smtClean="0">
                <a:solidFill>
                  <a:srgbClr val="282827"/>
                </a:solidFill>
                <a:latin typeface="Arial"/>
                <a:cs typeface="Arial"/>
              </a:rPr>
              <a:t>u</a:t>
            </a:r>
            <a:r>
              <a:rPr sz="800" spc="100" dirty="0" smtClean="0">
                <a:solidFill>
                  <a:srgbClr val="282827"/>
                </a:solidFill>
                <a:latin typeface="Arial"/>
                <a:cs typeface="Arial"/>
              </a:rPr>
              <a:t>t</a:t>
            </a:r>
            <a:r>
              <a:rPr sz="800" spc="55" dirty="0" smtClean="0">
                <a:solidFill>
                  <a:srgbClr val="282827"/>
                </a:solidFill>
                <a:latin typeface="Arial"/>
                <a:cs typeface="Arial"/>
              </a:rPr>
              <a:t>-</a:t>
            </a:r>
            <a:r>
              <a:rPr sz="800" spc="25" dirty="0" smtClean="0">
                <a:solidFill>
                  <a:srgbClr val="282827"/>
                </a:solidFill>
                <a:latin typeface="Arial"/>
                <a:cs typeface="Arial"/>
              </a:rPr>
              <a:t>Th</a:t>
            </a:r>
            <a:r>
              <a:rPr sz="800" spc="55" dirty="0" smtClean="0">
                <a:solidFill>
                  <a:srgbClr val="282827"/>
                </a:solidFill>
                <a:latin typeface="Arial"/>
                <a:cs typeface="Arial"/>
              </a:rPr>
              <a:t>r</a:t>
            </a:r>
            <a:r>
              <a:rPr sz="800" spc="65" dirty="0" smtClean="0">
                <a:solidFill>
                  <a:srgbClr val="282827"/>
                </a:solidFill>
                <a:latin typeface="Arial"/>
                <a:cs typeface="Arial"/>
              </a:rPr>
              <a:t>o</a:t>
            </a:r>
            <a:r>
              <a:rPr sz="800" spc="35" dirty="0" smtClean="0">
                <a:solidFill>
                  <a:srgbClr val="282827"/>
                </a:solidFill>
                <a:latin typeface="Arial"/>
                <a:cs typeface="Arial"/>
              </a:rPr>
              <a:t>u</a:t>
            </a:r>
            <a:r>
              <a:rPr sz="800" spc="40" dirty="0" smtClean="0">
                <a:solidFill>
                  <a:srgbClr val="282827"/>
                </a:solidFill>
                <a:latin typeface="Arial"/>
                <a:cs typeface="Arial"/>
              </a:rPr>
              <a:t>gh</a:t>
            </a:r>
            <a:endParaRPr sz="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lang="it-IT" sz="800" spc="35" dirty="0" smtClean="0">
                <a:solidFill>
                  <a:srgbClr val="282827"/>
                </a:solidFill>
                <a:latin typeface="Arial"/>
                <a:cs typeface="Arial"/>
              </a:rPr>
              <a:t>Firme ad anello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6863" y="6864051"/>
            <a:ext cx="0" cy="1748155"/>
          </a:xfrm>
          <a:custGeom>
            <a:avLst/>
            <a:gdLst/>
            <a:ahLst/>
            <a:cxnLst/>
            <a:rect l="l" t="t" r="r" b="b"/>
            <a:pathLst>
              <a:path h="1748154">
                <a:moveTo>
                  <a:pt x="0" y="0"/>
                </a:moveTo>
                <a:lnTo>
                  <a:pt x="0" y="1747610"/>
                </a:lnTo>
              </a:path>
            </a:pathLst>
          </a:custGeom>
          <a:ln w="25387">
            <a:solidFill>
              <a:srgbClr val="C89E6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7" name="object 7"/>
          <p:cNvGrpSpPr/>
          <p:nvPr/>
        </p:nvGrpSpPr>
        <p:grpSpPr>
          <a:xfrm>
            <a:off x="296862" y="3265674"/>
            <a:ext cx="6423025" cy="2662555"/>
            <a:chOff x="296862" y="3265674"/>
            <a:chExt cx="6423025" cy="2662555"/>
          </a:xfrm>
        </p:grpSpPr>
        <p:sp>
          <p:nvSpPr>
            <p:cNvPr id="8" name="object 8"/>
            <p:cNvSpPr/>
            <p:nvPr/>
          </p:nvSpPr>
          <p:spPr>
            <a:xfrm>
              <a:off x="296862" y="3870388"/>
              <a:ext cx="6264275" cy="2058035"/>
            </a:xfrm>
            <a:custGeom>
              <a:avLst/>
              <a:gdLst/>
              <a:ahLst/>
              <a:cxnLst/>
              <a:rect l="l" t="t" r="r" b="b"/>
              <a:pathLst>
                <a:path w="6264275" h="2058035">
                  <a:moveTo>
                    <a:pt x="6264275" y="1582623"/>
                  </a:moveTo>
                  <a:lnTo>
                    <a:pt x="0" y="1582623"/>
                  </a:lnTo>
                  <a:lnTo>
                    <a:pt x="0" y="2057412"/>
                  </a:lnTo>
                  <a:lnTo>
                    <a:pt x="6264275" y="2057412"/>
                  </a:lnTo>
                  <a:lnTo>
                    <a:pt x="6264275" y="1582623"/>
                  </a:lnTo>
                  <a:close/>
                </a:path>
                <a:path w="6264275" h="2058035">
                  <a:moveTo>
                    <a:pt x="6264275" y="1055077"/>
                  </a:moveTo>
                  <a:lnTo>
                    <a:pt x="0" y="1055077"/>
                  </a:lnTo>
                  <a:lnTo>
                    <a:pt x="0" y="1529867"/>
                  </a:lnTo>
                  <a:lnTo>
                    <a:pt x="6264275" y="1529867"/>
                  </a:lnTo>
                  <a:lnTo>
                    <a:pt x="6264275" y="1055077"/>
                  </a:lnTo>
                  <a:close/>
                </a:path>
                <a:path w="6264275" h="2058035">
                  <a:moveTo>
                    <a:pt x="6264275" y="527545"/>
                  </a:moveTo>
                  <a:lnTo>
                    <a:pt x="0" y="527545"/>
                  </a:lnTo>
                  <a:lnTo>
                    <a:pt x="0" y="1002334"/>
                  </a:lnTo>
                  <a:lnTo>
                    <a:pt x="6264275" y="1002334"/>
                  </a:lnTo>
                  <a:lnTo>
                    <a:pt x="6264275" y="527545"/>
                  </a:lnTo>
                  <a:close/>
                </a:path>
                <a:path w="6264275" h="2058035">
                  <a:moveTo>
                    <a:pt x="6264275" y="0"/>
                  </a:moveTo>
                  <a:lnTo>
                    <a:pt x="0" y="0"/>
                  </a:lnTo>
                  <a:lnTo>
                    <a:pt x="0" y="474776"/>
                  </a:lnTo>
                  <a:lnTo>
                    <a:pt x="6264275" y="474776"/>
                  </a:lnTo>
                  <a:lnTo>
                    <a:pt x="6264275" y="0"/>
                  </a:lnTo>
                  <a:close/>
                </a:path>
              </a:pathLst>
            </a:custGeom>
            <a:solidFill>
              <a:srgbClr val="E8E8E8">
                <a:alpha val="5607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296862" y="3265674"/>
              <a:ext cx="6423025" cy="495300"/>
            </a:xfrm>
            <a:custGeom>
              <a:avLst/>
              <a:gdLst/>
              <a:ahLst/>
              <a:cxnLst/>
              <a:rect l="l" t="t" r="r" b="b"/>
              <a:pathLst>
                <a:path w="6423025" h="495300">
                  <a:moveTo>
                    <a:pt x="6175070" y="0"/>
                  </a:moveTo>
                  <a:lnTo>
                    <a:pt x="6175070" y="123825"/>
                  </a:lnTo>
                  <a:lnTo>
                    <a:pt x="0" y="123825"/>
                  </a:lnTo>
                  <a:lnTo>
                    <a:pt x="0" y="371475"/>
                  </a:lnTo>
                  <a:lnTo>
                    <a:pt x="6175070" y="371475"/>
                  </a:lnTo>
                  <a:lnTo>
                    <a:pt x="6175070" y="495300"/>
                  </a:lnTo>
                  <a:lnTo>
                    <a:pt x="6422720" y="247650"/>
                  </a:lnTo>
                  <a:lnTo>
                    <a:pt x="6175070" y="0"/>
                  </a:lnTo>
                  <a:close/>
                </a:path>
              </a:pathLst>
            </a:custGeom>
            <a:solidFill>
              <a:srgbClr val="E3E5E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34064" y="3995420"/>
            <a:ext cx="7867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282827"/>
                </a:solidFill>
                <a:latin typeface="Tahoma"/>
                <a:cs typeface="Tahoma"/>
              </a:rPr>
              <a:t>R</a:t>
            </a:r>
            <a:r>
              <a:rPr sz="1200" b="1" dirty="0">
                <a:solidFill>
                  <a:srgbClr val="282827"/>
                </a:solidFill>
                <a:latin typeface="Tahoma"/>
                <a:cs typeface="Tahoma"/>
              </a:rPr>
              <a:t>a</a:t>
            </a:r>
            <a:r>
              <a:rPr sz="1200" b="1" spc="-10" dirty="0">
                <a:solidFill>
                  <a:srgbClr val="282827"/>
                </a:solidFill>
                <a:latin typeface="Tahoma"/>
                <a:cs typeface="Tahoma"/>
              </a:rPr>
              <a:t>n</a:t>
            </a:r>
            <a:r>
              <a:rPr sz="1200" b="1" spc="55" dirty="0">
                <a:solidFill>
                  <a:srgbClr val="282827"/>
                </a:solidFill>
                <a:latin typeface="Tahoma"/>
                <a:cs typeface="Tahoma"/>
              </a:rPr>
              <a:t>d</a:t>
            </a:r>
            <a:r>
              <a:rPr sz="1200" b="1" spc="45" dirty="0">
                <a:solidFill>
                  <a:srgbClr val="282827"/>
                </a:solidFill>
                <a:latin typeface="Tahoma"/>
                <a:cs typeface="Tahoma"/>
              </a:rPr>
              <a:t>o</a:t>
            </a:r>
            <a:r>
              <a:rPr sz="1200" b="1" spc="15" dirty="0">
                <a:solidFill>
                  <a:srgbClr val="282827"/>
                </a:solidFill>
                <a:latin typeface="Tahoma"/>
                <a:cs typeface="Tahoma"/>
              </a:rPr>
              <a:t>m</a:t>
            </a:r>
            <a:r>
              <a:rPr sz="1200" b="1" spc="55" dirty="0">
                <a:solidFill>
                  <a:srgbClr val="282827"/>
                </a:solidFill>
                <a:latin typeface="Tahoma"/>
                <a:cs typeface="Tahoma"/>
              </a:rPr>
              <a:t>X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00152" y="3248778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60" y="4296"/>
                </a:lnTo>
                <a:lnTo>
                  <a:pt x="173639" y="16685"/>
                </a:lnTo>
                <a:lnTo>
                  <a:pt x="132091" y="36412"/>
                </a:lnTo>
                <a:lnTo>
                  <a:pt x="94868" y="62724"/>
                </a:lnTo>
                <a:lnTo>
                  <a:pt x="62724" y="94868"/>
                </a:lnTo>
                <a:lnTo>
                  <a:pt x="36412" y="132091"/>
                </a:lnTo>
                <a:lnTo>
                  <a:pt x="16685" y="173639"/>
                </a:lnTo>
                <a:lnTo>
                  <a:pt x="4296" y="218760"/>
                </a:lnTo>
                <a:lnTo>
                  <a:pt x="0" y="266700"/>
                </a:lnTo>
                <a:lnTo>
                  <a:pt x="4296" y="314639"/>
                </a:lnTo>
                <a:lnTo>
                  <a:pt x="16685" y="359760"/>
                </a:lnTo>
                <a:lnTo>
                  <a:pt x="36412" y="401308"/>
                </a:lnTo>
                <a:lnTo>
                  <a:pt x="62724" y="438531"/>
                </a:lnTo>
                <a:lnTo>
                  <a:pt x="94868" y="470675"/>
                </a:lnTo>
                <a:lnTo>
                  <a:pt x="132091" y="496987"/>
                </a:lnTo>
                <a:lnTo>
                  <a:pt x="173639" y="516714"/>
                </a:lnTo>
                <a:lnTo>
                  <a:pt x="218760" y="529103"/>
                </a:lnTo>
                <a:lnTo>
                  <a:pt x="266700" y="533400"/>
                </a:lnTo>
                <a:lnTo>
                  <a:pt x="314639" y="529103"/>
                </a:lnTo>
                <a:lnTo>
                  <a:pt x="359760" y="516714"/>
                </a:lnTo>
                <a:lnTo>
                  <a:pt x="401308" y="496987"/>
                </a:lnTo>
                <a:lnTo>
                  <a:pt x="438531" y="470675"/>
                </a:lnTo>
                <a:lnTo>
                  <a:pt x="470675" y="438531"/>
                </a:lnTo>
                <a:lnTo>
                  <a:pt x="496987" y="401308"/>
                </a:lnTo>
                <a:lnTo>
                  <a:pt x="516714" y="359760"/>
                </a:lnTo>
                <a:lnTo>
                  <a:pt x="529103" y="314639"/>
                </a:lnTo>
                <a:lnTo>
                  <a:pt x="533400" y="266700"/>
                </a:lnTo>
                <a:lnTo>
                  <a:pt x="529103" y="218760"/>
                </a:lnTo>
                <a:lnTo>
                  <a:pt x="516714" y="173639"/>
                </a:lnTo>
                <a:lnTo>
                  <a:pt x="496987" y="132091"/>
                </a:lnTo>
                <a:lnTo>
                  <a:pt x="470675" y="94868"/>
                </a:lnTo>
                <a:lnTo>
                  <a:pt x="438531" y="62724"/>
                </a:lnTo>
                <a:lnTo>
                  <a:pt x="401308" y="36412"/>
                </a:lnTo>
                <a:lnTo>
                  <a:pt x="359760" y="16685"/>
                </a:lnTo>
                <a:lnTo>
                  <a:pt x="314639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D0D1D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2692346" y="3322320"/>
            <a:ext cx="35306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>
              <a:lnSpc>
                <a:spcPts val="1260"/>
              </a:lnSpc>
              <a:spcBef>
                <a:spcPts val="100"/>
              </a:spcBef>
            </a:pPr>
            <a:r>
              <a:rPr sz="1100" spc="60" dirty="0">
                <a:solidFill>
                  <a:srgbClr val="282827"/>
                </a:solidFill>
                <a:latin typeface="Arial"/>
                <a:cs typeface="Arial"/>
              </a:rPr>
              <a:t>Nov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ts val="1260"/>
              </a:lnSpc>
            </a:pPr>
            <a:r>
              <a:rPr sz="1100" b="1" spc="60" dirty="0">
                <a:solidFill>
                  <a:srgbClr val="282827"/>
                </a:solidFill>
                <a:latin typeface="Trebuchet MS"/>
                <a:cs typeface="Trebuchet MS"/>
              </a:rPr>
              <a:t>2</a:t>
            </a:r>
            <a:r>
              <a:rPr sz="1100" b="1" spc="55" dirty="0">
                <a:solidFill>
                  <a:srgbClr val="282827"/>
                </a:solidFill>
                <a:latin typeface="Trebuchet MS"/>
                <a:cs typeface="Trebuchet MS"/>
              </a:rPr>
              <a:t>0</a:t>
            </a:r>
            <a:r>
              <a:rPr sz="1100" b="1" spc="-215" dirty="0">
                <a:solidFill>
                  <a:srgbClr val="282827"/>
                </a:solidFill>
                <a:latin typeface="Trebuchet MS"/>
                <a:cs typeface="Trebuchet MS"/>
              </a:rPr>
              <a:t>1</a:t>
            </a:r>
            <a:r>
              <a:rPr sz="1100" b="1" spc="80" dirty="0">
                <a:solidFill>
                  <a:srgbClr val="282827"/>
                </a:solidFill>
                <a:latin typeface="Trebuchet MS"/>
                <a:cs typeface="Trebuchet MS"/>
              </a:rPr>
              <a:t>9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298308" y="3248778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60" y="4296"/>
                </a:lnTo>
                <a:lnTo>
                  <a:pt x="173639" y="16685"/>
                </a:lnTo>
                <a:lnTo>
                  <a:pt x="132091" y="36412"/>
                </a:lnTo>
                <a:lnTo>
                  <a:pt x="94868" y="62724"/>
                </a:lnTo>
                <a:lnTo>
                  <a:pt x="62724" y="94868"/>
                </a:lnTo>
                <a:lnTo>
                  <a:pt x="36412" y="132091"/>
                </a:lnTo>
                <a:lnTo>
                  <a:pt x="16685" y="173639"/>
                </a:lnTo>
                <a:lnTo>
                  <a:pt x="4296" y="218760"/>
                </a:lnTo>
                <a:lnTo>
                  <a:pt x="0" y="266700"/>
                </a:lnTo>
                <a:lnTo>
                  <a:pt x="4296" y="314639"/>
                </a:lnTo>
                <a:lnTo>
                  <a:pt x="16685" y="359760"/>
                </a:lnTo>
                <a:lnTo>
                  <a:pt x="36412" y="401308"/>
                </a:lnTo>
                <a:lnTo>
                  <a:pt x="62724" y="438531"/>
                </a:lnTo>
                <a:lnTo>
                  <a:pt x="94868" y="470675"/>
                </a:lnTo>
                <a:lnTo>
                  <a:pt x="132091" y="496987"/>
                </a:lnTo>
                <a:lnTo>
                  <a:pt x="173639" y="516714"/>
                </a:lnTo>
                <a:lnTo>
                  <a:pt x="218760" y="529103"/>
                </a:lnTo>
                <a:lnTo>
                  <a:pt x="266700" y="533400"/>
                </a:lnTo>
                <a:lnTo>
                  <a:pt x="314639" y="529103"/>
                </a:lnTo>
                <a:lnTo>
                  <a:pt x="359760" y="516714"/>
                </a:lnTo>
                <a:lnTo>
                  <a:pt x="401308" y="496987"/>
                </a:lnTo>
                <a:lnTo>
                  <a:pt x="438531" y="470675"/>
                </a:lnTo>
                <a:lnTo>
                  <a:pt x="470675" y="438531"/>
                </a:lnTo>
                <a:lnTo>
                  <a:pt x="496987" y="401308"/>
                </a:lnTo>
                <a:lnTo>
                  <a:pt x="516714" y="359760"/>
                </a:lnTo>
                <a:lnTo>
                  <a:pt x="529103" y="314639"/>
                </a:lnTo>
                <a:lnTo>
                  <a:pt x="533400" y="266700"/>
                </a:lnTo>
                <a:lnTo>
                  <a:pt x="529103" y="218760"/>
                </a:lnTo>
                <a:lnTo>
                  <a:pt x="516714" y="173639"/>
                </a:lnTo>
                <a:lnTo>
                  <a:pt x="496987" y="132091"/>
                </a:lnTo>
                <a:lnTo>
                  <a:pt x="470675" y="94868"/>
                </a:lnTo>
                <a:lnTo>
                  <a:pt x="438531" y="62724"/>
                </a:lnTo>
                <a:lnTo>
                  <a:pt x="401308" y="36412"/>
                </a:lnTo>
                <a:lnTo>
                  <a:pt x="359760" y="16685"/>
                </a:lnTo>
                <a:lnTo>
                  <a:pt x="314639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D0D1D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4393767" y="3322320"/>
            <a:ext cx="34163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815">
              <a:lnSpc>
                <a:spcPts val="1260"/>
              </a:lnSpc>
              <a:spcBef>
                <a:spcPts val="100"/>
              </a:spcBef>
            </a:pPr>
            <a:r>
              <a:rPr sz="1100" spc="20" dirty="0">
                <a:solidFill>
                  <a:srgbClr val="282827"/>
                </a:solidFill>
                <a:latin typeface="Arial"/>
                <a:cs typeface="Arial"/>
              </a:rPr>
              <a:t>Sep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ts val="1260"/>
              </a:lnSpc>
            </a:pPr>
            <a:r>
              <a:rPr sz="1100" b="1" spc="60" dirty="0">
                <a:solidFill>
                  <a:srgbClr val="282827"/>
                </a:solidFill>
                <a:latin typeface="Trebuchet MS"/>
                <a:cs typeface="Trebuchet MS"/>
              </a:rPr>
              <a:t>2</a:t>
            </a:r>
            <a:r>
              <a:rPr sz="1100" b="1" spc="55" dirty="0">
                <a:solidFill>
                  <a:srgbClr val="282827"/>
                </a:solidFill>
                <a:latin typeface="Trebuchet MS"/>
                <a:cs typeface="Trebuchet MS"/>
              </a:rPr>
              <a:t>0</a:t>
            </a:r>
            <a:r>
              <a:rPr sz="1100" b="1" spc="-110" dirty="0">
                <a:solidFill>
                  <a:srgbClr val="282827"/>
                </a:solidFill>
                <a:latin typeface="Trebuchet MS"/>
                <a:cs typeface="Trebuchet MS"/>
              </a:rPr>
              <a:t>21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071493" y="3248778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60" y="4296"/>
                </a:lnTo>
                <a:lnTo>
                  <a:pt x="173639" y="16685"/>
                </a:lnTo>
                <a:lnTo>
                  <a:pt x="132091" y="36412"/>
                </a:lnTo>
                <a:lnTo>
                  <a:pt x="94868" y="62724"/>
                </a:lnTo>
                <a:lnTo>
                  <a:pt x="62724" y="94868"/>
                </a:lnTo>
                <a:lnTo>
                  <a:pt x="36412" y="132091"/>
                </a:lnTo>
                <a:lnTo>
                  <a:pt x="16685" y="173639"/>
                </a:lnTo>
                <a:lnTo>
                  <a:pt x="4296" y="218760"/>
                </a:lnTo>
                <a:lnTo>
                  <a:pt x="0" y="266700"/>
                </a:lnTo>
                <a:lnTo>
                  <a:pt x="4296" y="314639"/>
                </a:lnTo>
                <a:lnTo>
                  <a:pt x="16685" y="359760"/>
                </a:lnTo>
                <a:lnTo>
                  <a:pt x="36412" y="401308"/>
                </a:lnTo>
                <a:lnTo>
                  <a:pt x="62724" y="438531"/>
                </a:lnTo>
                <a:lnTo>
                  <a:pt x="94868" y="470675"/>
                </a:lnTo>
                <a:lnTo>
                  <a:pt x="132091" y="496987"/>
                </a:lnTo>
                <a:lnTo>
                  <a:pt x="173639" y="516714"/>
                </a:lnTo>
                <a:lnTo>
                  <a:pt x="218760" y="529103"/>
                </a:lnTo>
                <a:lnTo>
                  <a:pt x="266700" y="533400"/>
                </a:lnTo>
                <a:lnTo>
                  <a:pt x="314639" y="529103"/>
                </a:lnTo>
                <a:lnTo>
                  <a:pt x="359760" y="516714"/>
                </a:lnTo>
                <a:lnTo>
                  <a:pt x="401308" y="496987"/>
                </a:lnTo>
                <a:lnTo>
                  <a:pt x="438531" y="470675"/>
                </a:lnTo>
                <a:lnTo>
                  <a:pt x="470675" y="438531"/>
                </a:lnTo>
                <a:lnTo>
                  <a:pt x="496987" y="401308"/>
                </a:lnTo>
                <a:lnTo>
                  <a:pt x="516714" y="359760"/>
                </a:lnTo>
                <a:lnTo>
                  <a:pt x="529103" y="314639"/>
                </a:lnTo>
                <a:lnTo>
                  <a:pt x="533400" y="266700"/>
                </a:lnTo>
                <a:lnTo>
                  <a:pt x="529103" y="218760"/>
                </a:lnTo>
                <a:lnTo>
                  <a:pt x="516714" y="173639"/>
                </a:lnTo>
                <a:lnTo>
                  <a:pt x="496987" y="132091"/>
                </a:lnTo>
                <a:lnTo>
                  <a:pt x="470675" y="94868"/>
                </a:lnTo>
                <a:lnTo>
                  <a:pt x="438531" y="62724"/>
                </a:lnTo>
                <a:lnTo>
                  <a:pt x="401308" y="36412"/>
                </a:lnTo>
                <a:lnTo>
                  <a:pt x="359760" y="16685"/>
                </a:lnTo>
                <a:lnTo>
                  <a:pt x="314639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D0D1D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 txBox="1"/>
          <p:nvPr/>
        </p:nvSpPr>
        <p:spPr>
          <a:xfrm>
            <a:off x="5158511" y="3322320"/>
            <a:ext cx="34163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">
              <a:lnSpc>
                <a:spcPts val="1260"/>
              </a:lnSpc>
              <a:spcBef>
                <a:spcPts val="100"/>
              </a:spcBef>
            </a:pPr>
            <a:r>
              <a:rPr sz="1100" spc="60" dirty="0">
                <a:solidFill>
                  <a:srgbClr val="282827"/>
                </a:solidFill>
                <a:latin typeface="Arial"/>
                <a:cs typeface="Arial"/>
              </a:rPr>
              <a:t>Nov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ts val="1260"/>
              </a:lnSpc>
            </a:pPr>
            <a:r>
              <a:rPr sz="1100" b="1" spc="60" dirty="0">
                <a:solidFill>
                  <a:srgbClr val="282827"/>
                </a:solidFill>
                <a:latin typeface="Trebuchet MS"/>
                <a:cs typeface="Trebuchet MS"/>
              </a:rPr>
              <a:t>2</a:t>
            </a:r>
            <a:r>
              <a:rPr sz="1100" b="1" spc="55" dirty="0">
                <a:solidFill>
                  <a:srgbClr val="282827"/>
                </a:solidFill>
                <a:latin typeface="Trebuchet MS"/>
                <a:cs typeface="Trebuchet MS"/>
              </a:rPr>
              <a:t>0</a:t>
            </a:r>
            <a:r>
              <a:rPr sz="1100" b="1" spc="-110" dirty="0">
                <a:solidFill>
                  <a:srgbClr val="282827"/>
                </a:solidFill>
                <a:latin typeface="Trebuchet MS"/>
                <a:cs typeface="Trebuchet MS"/>
              </a:rPr>
              <a:t>21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844678" y="3248778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60" y="4296"/>
                </a:lnTo>
                <a:lnTo>
                  <a:pt x="173639" y="16685"/>
                </a:lnTo>
                <a:lnTo>
                  <a:pt x="132091" y="36412"/>
                </a:lnTo>
                <a:lnTo>
                  <a:pt x="94868" y="62724"/>
                </a:lnTo>
                <a:lnTo>
                  <a:pt x="62724" y="94868"/>
                </a:lnTo>
                <a:lnTo>
                  <a:pt x="36412" y="132091"/>
                </a:lnTo>
                <a:lnTo>
                  <a:pt x="16685" y="173639"/>
                </a:lnTo>
                <a:lnTo>
                  <a:pt x="4296" y="218760"/>
                </a:lnTo>
                <a:lnTo>
                  <a:pt x="0" y="266700"/>
                </a:lnTo>
                <a:lnTo>
                  <a:pt x="4296" y="314639"/>
                </a:lnTo>
                <a:lnTo>
                  <a:pt x="16685" y="359760"/>
                </a:lnTo>
                <a:lnTo>
                  <a:pt x="36412" y="401308"/>
                </a:lnTo>
                <a:lnTo>
                  <a:pt x="62724" y="438531"/>
                </a:lnTo>
                <a:lnTo>
                  <a:pt x="94868" y="470675"/>
                </a:lnTo>
                <a:lnTo>
                  <a:pt x="132091" y="496987"/>
                </a:lnTo>
                <a:lnTo>
                  <a:pt x="173639" y="516714"/>
                </a:lnTo>
                <a:lnTo>
                  <a:pt x="218760" y="529103"/>
                </a:lnTo>
                <a:lnTo>
                  <a:pt x="266700" y="533400"/>
                </a:lnTo>
                <a:lnTo>
                  <a:pt x="314639" y="529103"/>
                </a:lnTo>
                <a:lnTo>
                  <a:pt x="359760" y="516714"/>
                </a:lnTo>
                <a:lnTo>
                  <a:pt x="401308" y="496987"/>
                </a:lnTo>
                <a:lnTo>
                  <a:pt x="438531" y="470675"/>
                </a:lnTo>
                <a:lnTo>
                  <a:pt x="470675" y="438531"/>
                </a:lnTo>
                <a:lnTo>
                  <a:pt x="496987" y="401308"/>
                </a:lnTo>
                <a:lnTo>
                  <a:pt x="516714" y="359760"/>
                </a:lnTo>
                <a:lnTo>
                  <a:pt x="529103" y="314639"/>
                </a:lnTo>
                <a:lnTo>
                  <a:pt x="533400" y="266700"/>
                </a:lnTo>
                <a:lnTo>
                  <a:pt x="529103" y="218760"/>
                </a:lnTo>
                <a:lnTo>
                  <a:pt x="516714" y="173639"/>
                </a:lnTo>
                <a:lnTo>
                  <a:pt x="496987" y="132091"/>
                </a:lnTo>
                <a:lnTo>
                  <a:pt x="470675" y="94868"/>
                </a:lnTo>
                <a:lnTo>
                  <a:pt x="438531" y="62724"/>
                </a:lnTo>
                <a:lnTo>
                  <a:pt x="401308" y="36412"/>
                </a:lnTo>
                <a:lnTo>
                  <a:pt x="359760" y="16685"/>
                </a:lnTo>
                <a:lnTo>
                  <a:pt x="314639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D0D1D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 txBox="1"/>
          <p:nvPr/>
        </p:nvSpPr>
        <p:spPr>
          <a:xfrm>
            <a:off x="5926630" y="3322320"/>
            <a:ext cx="37020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515">
              <a:lnSpc>
                <a:spcPts val="1260"/>
              </a:lnSpc>
              <a:spcBef>
                <a:spcPts val="100"/>
              </a:spcBef>
            </a:pPr>
            <a:r>
              <a:rPr sz="1100" spc="45" dirty="0">
                <a:solidFill>
                  <a:srgbClr val="282827"/>
                </a:solidFill>
                <a:latin typeface="Arial"/>
                <a:cs typeface="Arial"/>
              </a:rPr>
              <a:t>Feb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ts val="1260"/>
              </a:lnSpc>
            </a:pPr>
            <a:r>
              <a:rPr sz="1100" b="1" spc="60" dirty="0">
                <a:solidFill>
                  <a:srgbClr val="282827"/>
                </a:solidFill>
                <a:latin typeface="Trebuchet MS"/>
                <a:cs typeface="Trebuchet MS"/>
              </a:rPr>
              <a:t>2</a:t>
            </a:r>
            <a:r>
              <a:rPr sz="1100" b="1" spc="55" dirty="0">
                <a:solidFill>
                  <a:srgbClr val="282827"/>
                </a:solidFill>
                <a:latin typeface="Trebuchet MS"/>
                <a:cs typeface="Trebuchet MS"/>
              </a:rPr>
              <a:t>0</a:t>
            </a:r>
            <a:r>
              <a:rPr sz="1100" b="1" dirty="0">
                <a:solidFill>
                  <a:srgbClr val="282827"/>
                </a:solidFill>
                <a:latin typeface="Trebuchet MS"/>
                <a:cs typeface="Trebuchet MS"/>
              </a:rPr>
              <a:t>22</a:t>
            </a:r>
            <a:endParaRPr sz="1100" dirty="0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711869" y="3253277"/>
            <a:ext cx="1143635" cy="1002665"/>
            <a:chOff x="2711869" y="3253277"/>
            <a:chExt cx="1143635" cy="1002665"/>
          </a:xfrm>
        </p:grpSpPr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11869" y="3957243"/>
              <a:ext cx="298446" cy="298447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541689" y="3366378"/>
              <a:ext cx="257810" cy="296545"/>
            </a:xfrm>
            <a:custGeom>
              <a:avLst/>
              <a:gdLst/>
              <a:ahLst/>
              <a:cxnLst/>
              <a:rect l="l" t="t" r="r" b="b"/>
              <a:pathLst>
                <a:path w="257810" h="296545">
                  <a:moveTo>
                    <a:pt x="257581" y="0"/>
                  </a:moveTo>
                  <a:lnTo>
                    <a:pt x="145961" y="0"/>
                  </a:lnTo>
                  <a:lnTo>
                    <a:pt x="0" y="296214"/>
                  </a:lnTo>
                  <a:lnTo>
                    <a:pt x="107327" y="296214"/>
                  </a:lnTo>
                  <a:lnTo>
                    <a:pt x="2575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22"/>
            <p:cNvSpPr/>
            <p:nvPr/>
          </p:nvSpPr>
          <p:spPr>
            <a:xfrm>
              <a:off x="3567195" y="3271381"/>
              <a:ext cx="276860" cy="537210"/>
            </a:xfrm>
            <a:custGeom>
              <a:avLst/>
              <a:gdLst/>
              <a:ahLst/>
              <a:cxnLst/>
              <a:rect l="l" t="t" r="r" b="b"/>
              <a:pathLst>
                <a:path w="276860" h="537210">
                  <a:moveTo>
                    <a:pt x="276695" y="0"/>
                  </a:moveTo>
                  <a:lnTo>
                    <a:pt x="0" y="536622"/>
                  </a:lnTo>
                </a:path>
              </a:pathLst>
            </a:custGeom>
            <a:ln w="22213">
              <a:solidFill>
                <a:srgbClr val="8A8B8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23"/>
            <p:cNvSpPr/>
            <p:nvPr/>
          </p:nvSpPr>
          <p:spPr>
            <a:xfrm>
              <a:off x="3466279" y="3264390"/>
              <a:ext cx="276860" cy="537210"/>
            </a:xfrm>
            <a:custGeom>
              <a:avLst/>
              <a:gdLst/>
              <a:ahLst/>
              <a:cxnLst/>
              <a:rect l="l" t="t" r="r" b="b"/>
              <a:pathLst>
                <a:path w="276860" h="537210">
                  <a:moveTo>
                    <a:pt x="276695" y="0"/>
                  </a:moveTo>
                  <a:lnTo>
                    <a:pt x="0" y="536622"/>
                  </a:lnTo>
                </a:path>
              </a:pathLst>
            </a:custGeom>
            <a:ln w="22213">
              <a:solidFill>
                <a:srgbClr val="8A8B8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033580" y="4054776"/>
            <a:ext cx="54114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50" dirty="0">
                <a:solidFill>
                  <a:srgbClr val="282827"/>
                </a:solidFill>
                <a:latin typeface="Arial"/>
                <a:cs typeface="Arial"/>
              </a:rPr>
              <a:t>(+63</a:t>
            </a:r>
            <a:r>
              <a:rPr sz="700" spc="-50" dirty="0">
                <a:solidFill>
                  <a:srgbClr val="282827"/>
                </a:solidFill>
                <a:latin typeface="Arial"/>
                <a:cs typeface="Arial"/>
              </a:rPr>
              <a:t> </a:t>
            </a:r>
            <a:r>
              <a:rPr lang="it-IT" sz="700" spc="40" dirty="0" smtClean="0">
                <a:solidFill>
                  <a:srgbClr val="282827"/>
                </a:solidFill>
                <a:latin typeface="Arial"/>
                <a:cs typeface="Arial"/>
              </a:rPr>
              <a:t>giorni</a:t>
            </a:r>
            <a:r>
              <a:rPr sz="700" spc="40" dirty="0" smtClean="0">
                <a:solidFill>
                  <a:srgbClr val="282827"/>
                </a:solidFill>
                <a:latin typeface="Arial"/>
                <a:cs typeface="Arial"/>
              </a:rPr>
              <a:t>)</a:t>
            </a:r>
            <a:endParaRPr sz="700" dirty="0">
              <a:latin typeface="Arial"/>
              <a:cs typeface="Arial"/>
            </a:endParaRPr>
          </a:p>
        </p:txBody>
      </p:sp>
      <p:pic>
        <p:nvPicPr>
          <p:cNvPr id="25" name="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21619" y="4482798"/>
            <a:ext cx="298444" cy="298446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4750273" y="4554100"/>
            <a:ext cx="749868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55" dirty="0">
                <a:solidFill>
                  <a:srgbClr val="282827"/>
                </a:solidFill>
                <a:latin typeface="Arial"/>
                <a:cs typeface="Arial"/>
              </a:rPr>
              <a:t>(+520</a:t>
            </a:r>
            <a:r>
              <a:rPr sz="700" spc="-40" dirty="0">
                <a:solidFill>
                  <a:srgbClr val="282827"/>
                </a:solidFill>
                <a:latin typeface="Arial"/>
                <a:cs typeface="Arial"/>
              </a:rPr>
              <a:t> </a:t>
            </a:r>
            <a:r>
              <a:rPr lang="it-IT" sz="700" spc="40" dirty="0" smtClean="0">
                <a:solidFill>
                  <a:srgbClr val="282827"/>
                </a:solidFill>
                <a:latin typeface="Arial"/>
                <a:cs typeface="Arial"/>
              </a:rPr>
              <a:t>giorni</a:t>
            </a:r>
            <a:r>
              <a:rPr sz="700" spc="40" dirty="0" smtClean="0">
                <a:solidFill>
                  <a:srgbClr val="282827"/>
                </a:solidFill>
                <a:latin typeface="Arial"/>
                <a:cs typeface="Arial"/>
              </a:rPr>
              <a:t>)</a:t>
            </a:r>
            <a:endParaRPr sz="700" dirty="0">
              <a:latin typeface="Arial"/>
              <a:cs typeface="Arial"/>
            </a:endParaRPr>
          </a:p>
        </p:txBody>
      </p:sp>
      <p:pic>
        <p:nvPicPr>
          <p:cNvPr id="27" name="object 2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64367" y="4996154"/>
            <a:ext cx="323378" cy="323377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434064" y="4519676"/>
            <a:ext cx="1050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0" dirty="0">
                <a:solidFill>
                  <a:srgbClr val="282827"/>
                </a:solidFill>
                <a:latin typeface="Tahoma"/>
                <a:cs typeface="Tahoma"/>
              </a:rPr>
              <a:t>Dandelion</a:t>
            </a:r>
            <a:r>
              <a:rPr sz="1200" b="1" spc="-85" dirty="0">
                <a:solidFill>
                  <a:srgbClr val="282827"/>
                </a:solidFill>
                <a:latin typeface="Tahoma"/>
                <a:cs typeface="Tahoma"/>
              </a:rPr>
              <a:t> </a:t>
            </a:r>
            <a:r>
              <a:rPr sz="1200" b="1" spc="-225" dirty="0">
                <a:solidFill>
                  <a:srgbClr val="282827"/>
                </a:solidFill>
                <a:latin typeface="Tahoma"/>
                <a:cs typeface="Tahoma"/>
              </a:rPr>
              <a:t>++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34064" y="4952491"/>
            <a:ext cx="861694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390"/>
              </a:lnSpc>
              <a:spcBef>
                <a:spcPts val="185"/>
              </a:spcBef>
            </a:pPr>
            <a:r>
              <a:rPr sz="1200" b="1" spc="10" dirty="0">
                <a:solidFill>
                  <a:srgbClr val="282827"/>
                </a:solidFill>
                <a:latin typeface="Tahoma"/>
                <a:cs typeface="Tahoma"/>
              </a:rPr>
              <a:t>Schnorr </a:t>
            </a:r>
            <a:r>
              <a:rPr sz="1200" b="1" spc="15" dirty="0">
                <a:solidFill>
                  <a:srgbClr val="282827"/>
                </a:solidFill>
                <a:latin typeface="Tahoma"/>
                <a:cs typeface="Tahoma"/>
              </a:rPr>
              <a:t> S</a:t>
            </a:r>
            <a:r>
              <a:rPr sz="1200" b="1" spc="5" dirty="0">
                <a:solidFill>
                  <a:srgbClr val="282827"/>
                </a:solidFill>
                <a:latin typeface="Tahoma"/>
                <a:cs typeface="Tahoma"/>
              </a:rPr>
              <a:t>i</a:t>
            </a:r>
            <a:r>
              <a:rPr sz="1200" b="1" spc="55" dirty="0">
                <a:solidFill>
                  <a:srgbClr val="282827"/>
                </a:solidFill>
                <a:latin typeface="Tahoma"/>
                <a:cs typeface="Tahoma"/>
              </a:rPr>
              <a:t>g</a:t>
            </a:r>
            <a:r>
              <a:rPr sz="1200" b="1" spc="-10" dirty="0">
                <a:solidFill>
                  <a:srgbClr val="282827"/>
                </a:solidFill>
                <a:latin typeface="Tahoma"/>
                <a:cs typeface="Tahoma"/>
              </a:rPr>
              <a:t>n</a:t>
            </a:r>
            <a:r>
              <a:rPr sz="1200" b="1" spc="5" dirty="0">
                <a:solidFill>
                  <a:srgbClr val="282827"/>
                </a:solidFill>
                <a:latin typeface="Tahoma"/>
                <a:cs typeface="Tahoma"/>
              </a:rPr>
              <a:t>a</a:t>
            </a:r>
            <a:r>
              <a:rPr sz="1200" b="1" spc="10" dirty="0">
                <a:solidFill>
                  <a:srgbClr val="282827"/>
                </a:solidFill>
                <a:latin typeface="Tahoma"/>
                <a:cs typeface="Tahoma"/>
              </a:rPr>
              <a:t>t</a:t>
            </a:r>
            <a:r>
              <a:rPr sz="1200" b="1" spc="-10" dirty="0">
                <a:solidFill>
                  <a:srgbClr val="282827"/>
                </a:solidFill>
                <a:latin typeface="Tahoma"/>
                <a:cs typeface="Tahoma"/>
              </a:rPr>
              <a:t>u</a:t>
            </a:r>
            <a:r>
              <a:rPr sz="1200" b="1" spc="-15" dirty="0">
                <a:solidFill>
                  <a:srgbClr val="282827"/>
                </a:solidFill>
                <a:latin typeface="Tahoma"/>
                <a:cs typeface="Tahoma"/>
              </a:rPr>
              <a:t>r</a:t>
            </a:r>
            <a:r>
              <a:rPr sz="1200" b="1" spc="5" dirty="0">
                <a:solidFill>
                  <a:srgbClr val="282827"/>
                </a:solidFill>
                <a:latin typeface="Tahoma"/>
                <a:cs typeface="Tahoma"/>
              </a:rPr>
              <a:t>e</a:t>
            </a:r>
            <a:r>
              <a:rPr sz="1200" b="1" spc="-5" dirty="0">
                <a:solidFill>
                  <a:srgbClr val="282827"/>
                </a:solidFill>
                <a:latin typeface="Tahoma"/>
                <a:cs typeface="Tahoma"/>
              </a:rPr>
              <a:t>s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34064" y="5574284"/>
            <a:ext cx="11595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5" dirty="0">
                <a:solidFill>
                  <a:srgbClr val="282827"/>
                </a:solidFill>
                <a:latin typeface="Tahoma"/>
                <a:cs typeface="Tahoma"/>
              </a:rPr>
              <a:t>Mimblewimble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406936" y="5037328"/>
            <a:ext cx="689064" cy="2180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815"/>
              </a:lnSpc>
              <a:spcBef>
                <a:spcPts val="100"/>
              </a:spcBef>
            </a:pPr>
            <a:r>
              <a:rPr sz="700" spc="50" dirty="0">
                <a:solidFill>
                  <a:srgbClr val="282827"/>
                </a:solidFill>
                <a:latin typeface="Arial"/>
                <a:cs typeface="Arial"/>
              </a:rPr>
              <a:t>(Taproot</a:t>
            </a:r>
            <a:endParaRPr sz="700" dirty="0">
              <a:latin typeface="Arial"/>
              <a:cs typeface="Arial"/>
            </a:endParaRPr>
          </a:p>
          <a:p>
            <a:pPr marL="12700">
              <a:lnSpc>
                <a:spcPts val="815"/>
              </a:lnSpc>
            </a:pPr>
            <a:r>
              <a:rPr sz="700" spc="55" dirty="0">
                <a:solidFill>
                  <a:srgbClr val="282827"/>
                </a:solidFill>
                <a:latin typeface="Arial"/>
                <a:cs typeface="Arial"/>
              </a:rPr>
              <a:t>+803</a:t>
            </a:r>
            <a:r>
              <a:rPr sz="700" spc="-45" dirty="0">
                <a:solidFill>
                  <a:srgbClr val="282827"/>
                </a:solidFill>
                <a:latin typeface="Arial"/>
                <a:cs typeface="Arial"/>
              </a:rPr>
              <a:t> </a:t>
            </a:r>
            <a:r>
              <a:rPr lang="it-IT" sz="700" spc="40" dirty="0" smtClean="0">
                <a:solidFill>
                  <a:srgbClr val="282827"/>
                </a:solidFill>
                <a:latin typeface="Arial"/>
                <a:cs typeface="Arial"/>
              </a:rPr>
              <a:t>giorni</a:t>
            </a:r>
            <a:r>
              <a:rPr sz="700" spc="40" dirty="0" smtClean="0">
                <a:solidFill>
                  <a:srgbClr val="282827"/>
                </a:solidFill>
                <a:latin typeface="Arial"/>
                <a:cs typeface="Arial"/>
              </a:rPr>
              <a:t>)</a:t>
            </a:r>
            <a:endParaRPr sz="700" dirty="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688840" y="3085539"/>
            <a:ext cx="4584065" cy="2986405"/>
            <a:chOff x="1688840" y="3085539"/>
            <a:chExt cx="4584065" cy="2986405"/>
          </a:xfrm>
        </p:grpSpPr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63412" y="5534394"/>
              <a:ext cx="309486" cy="308125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688840" y="3085539"/>
              <a:ext cx="849630" cy="2986405"/>
            </a:xfrm>
            <a:custGeom>
              <a:avLst/>
              <a:gdLst/>
              <a:ahLst/>
              <a:cxnLst/>
              <a:rect l="l" t="t" r="r" b="b"/>
              <a:pathLst>
                <a:path w="849630" h="2986404">
                  <a:moveTo>
                    <a:pt x="849083" y="0"/>
                  </a:moveTo>
                  <a:lnTo>
                    <a:pt x="0" y="0"/>
                  </a:lnTo>
                  <a:lnTo>
                    <a:pt x="0" y="2985795"/>
                  </a:lnTo>
                  <a:lnTo>
                    <a:pt x="849083" y="2985795"/>
                  </a:lnTo>
                  <a:lnTo>
                    <a:pt x="849083" y="0"/>
                  </a:lnTo>
                  <a:close/>
                </a:path>
              </a:pathLst>
            </a:custGeom>
            <a:solidFill>
              <a:srgbClr val="E0C7A5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41004" y="3978151"/>
              <a:ext cx="628913" cy="251126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92058" y="3968108"/>
              <a:ext cx="276491" cy="276497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843831" y="3248778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60" y="4296"/>
                  </a:lnTo>
                  <a:lnTo>
                    <a:pt x="173639" y="16685"/>
                  </a:lnTo>
                  <a:lnTo>
                    <a:pt x="132091" y="36412"/>
                  </a:lnTo>
                  <a:lnTo>
                    <a:pt x="94868" y="62724"/>
                  </a:lnTo>
                  <a:lnTo>
                    <a:pt x="62724" y="94868"/>
                  </a:lnTo>
                  <a:lnTo>
                    <a:pt x="36412" y="132091"/>
                  </a:lnTo>
                  <a:lnTo>
                    <a:pt x="16685" y="173639"/>
                  </a:lnTo>
                  <a:lnTo>
                    <a:pt x="4296" y="218760"/>
                  </a:lnTo>
                  <a:lnTo>
                    <a:pt x="0" y="266700"/>
                  </a:lnTo>
                  <a:lnTo>
                    <a:pt x="4296" y="314639"/>
                  </a:lnTo>
                  <a:lnTo>
                    <a:pt x="16685" y="359760"/>
                  </a:lnTo>
                  <a:lnTo>
                    <a:pt x="36412" y="401308"/>
                  </a:lnTo>
                  <a:lnTo>
                    <a:pt x="62724" y="438531"/>
                  </a:lnTo>
                  <a:lnTo>
                    <a:pt x="94868" y="470675"/>
                  </a:lnTo>
                  <a:lnTo>
                    <a:pt x="132091" y="496987"/>
                  </a:lnTo>
                  <a:lnTo>
                    <a:pt x="173639" y="516714"/>
                  </a:lnTo>
                  <a:lnTo>
                    <a:pt x="218760" y="529103"/>
                  </a:lnTo>
                  <a:lnTo>
                    <a:pt x="266700" y="533400"/>
                  </a:lnTo>
                  <a:lnTo>
                    <a:pt x="314639" y="529103"/>
                  </a:lnTo>
                  <a:lnTo>
                    <a:pt x="359760" y="516714"/>
                  </a:lnTo>
                  <a:lnTo>
                    <a:pt x="401308" y="496987"/>
                  </a:lnTo>
                  <a:lnTo>
                    <a:pt x="438531" y="470675"/>
                  </a:lnTo>
                  <a:lnTo>
                    <a:pt x="470675" y="438531"/>
                  </a:lnTo>
                  <a:lnTo>
                    <a:pt x="496987" y="401308"/>
                  </a:lnTo>
                  <a:lnTo>
                    <a:pt x="516714" y="359760"/>
                  </a:lnTo>
                  <a:lnTo>
                    <a:pt x="529103" y="314639"/>
                  </a:lnTo>
                  <a:lnTo>
                    <a:pt x="533400" y="266700"/>
                  </a:lnTo>
                  <a:lnTo>
                    <a:pt x="529103" y="218760"/>
                  </a:lnTo>
                  <a:lnTo>
                    <a:pt x="516714" y="173639"/>
                  </a:lnTo>
                  <a:lnTo>
                    <a:pt x="496987" y="132091"/>
                  </a:lnTo>
                  <a:lnTo>
                    <a:pt x="470675" y="94868"/>
                  </a:lnTo>
                  <a:lnTo>
                    <a:pt x="438531" y="62724"/>
                  </a:lnTo>
                  <a:lnTo>
                    <a:pt x="401308" y="36412"/>
                  </a:lnTo>
                  <a:lnTo>
                    <a:pt x="359760" y="16685"/>
                  </a:lnTo>
                  <a:lnTo>
                    <a:pt x="314639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C89E6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5188535" y="5564632"/>
            <a:ext cx="705677" cy="2180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ts val="830"/>
              </a:lnSpc>
              <a:spcBef>
                <a:spcPts val="100"/>
              </a:spcBef>
            </a:pPr>
            <a:r>
              <a:rPr sz="700" spc="35" dirty="0">
                <a:solidFill>
                  <a:srgbClr val="282827"/>
                </a:solidFill>
                <a:latin typeface="Arial"/>
                <a:cs typeface="Arial"/>
              </a:rPr>
              <a:t>(</a:t>
            </a:r>
            <a:r>
              <a:rPr sz="700" spc="70" dirty="0">
                <a:solidFill>
                  <a:srgbClr val="282827"/>
                </a:solidFill>
                <a:latin typeface="Arial"/>
                <a:cs typeface="Arial"/>
              </a:rPr>
              <a:t>L</a:t>
            </a:r>
            <a:r>
              <a:rPr sz="700" spc="5" dirty="0">
                <a:solidFill>
                  <a:srgbClr val="282827"/>
                </a:solidFill>
                <a:latin typeface="Arial"/>
                <a:cs typeface="Arial"/>
              </a:rPr>
              <a:t>a</a:t>
            </a:r>
            <a:r>
              <a:rPr sz="700" spc="55" dirty="0">
                <a:solidFill>
                  <a:srgbClr val="282827"/>
                </a:solidFill>
                <a:latin typeface="Arial"/>
                <a:cs typeface="Arial"/>
              </a:rPr>
              <a:t>y</a:t>
            </a:r>
            <a:r>
              <a:rPr sz="700" spc="20" dirty="0">
                <a:solidFill>
                  <a:srgbClr val="282827"/>
                </a:solidFill>
                <a:latin typeface="Arial"/>
                <a:cs typeface="Arial"/>
              </a:rPr>
              <a:t>e</a:t>
            </a:r>
            <a:r>
              <a:rPr sz="700" spc="50" dirty="0">
                <a:solidFill>
                  <a:srgbClr val="282827"/>
                </a:solidFill>
                <a:latin typeface="Arial"/>
                <a:cs typeface="Arial"/>
              </a:rPr>
              <a:t>r</a:t>
            </a:r>
            <a:r>
              <a:rPr sz="700" spc="20" dirty="0">
                <a:solidFill>
                  <a:srgbClr val="282827"/>
                </a:solidFill>
                <a:latin typeface="Arial"/>
                <a:cs typeface="Arial"/>
              </a:rPr>
              <a:t> </a:t>
            </a:r>
            <a:r>
              <a:rPr sz="700" spc="30" dirty="0">
                <a:solidFill>
                  <a:srgbClr val="282827"/>
                </a:solidFill>
                <a:latin typeface="Arial"/>
                <a:cs typeface="Arial"/>
              </a:rPr>
              <a:t>2</a:t>
            </a:r>
            <a:endParaRPr sz="700" dirty="0">
              <a:latin typeface="Arial"/>
              <a:cs typeface="Arial"/>
            </a:endParaRPr>
          </a:p>
          <a:p>
            <a:pPr marR="5080" algn="r">
              <a:lnSpc>
                <a:spcPts val="830"/>
              </a:lnSpc>
            </a:pPr>
            <a:r>
              <a:rPr sz="700" spc="35" dirty="0">
                <a:solidFill>
                  <a:srgbClr val="282827"/>
                </a:solidFill>
                <a:latin typeface="Arial"/>
                <a:cs typeface="Arial"/>
              </a:rPr>
              <a:t>+</a:t>
            </a:r>
            <a:r>
              <a:rPr sz="700" spc="55" dirty="0">
                <a:solidFill>
                  <a:srgbClr val="282827"/>
                </a:solidFill>
                <a:latin typeface="Arial"/>
                <a:cs typeface="Arial"/>
              </a:rPr>
              <a:t>88</a:t>
            </a:r>
            <a:r>
              <a:rPr sz="700" spc="60" dirty="0">
                <a:solidFill>
                  <a:srgbClr val="282827"/>
                </a:solidFill>
                <a:latin typeface="Arial"/>
                <a:cs typeface="Arial"/>
              </a:rPr>
              <a:t>4</a:t>
            </a:r>
            <a:r>
              <a:rPr sz="700" spc="20" dirty="0">
                <a:solidFill>
                  <a:srgbClr val="282827"/>
                </a:solidFill>
                <a:latin typeface="Arial"/>
                <a:cs typeface="Arial"/>
              </a:rPr>
              <a:t> </a:t>
            </a:r>
            <a:r>
              <a:rPr lang="it-IT" sz="700" spc="70" dirty="0" smtClean="0">
                <a:solidFill>
                  <a:srgbClr val="282827"/>
                </a:solidFill>
                <a:latin typeface="Arial"/>
                <a:cs typeface="Arial"/>
              </a:rPr>
              <a:t>giorni</a:t>
            </a:r>
            <a:r>
              <a:rPr sz="700" spc="70" dirty="0" smtClean="0">
                <a:solidFill>
                  <a:srgbClr val="282827"/>
                </a:solidFill>
                <a:latin typeface="Arial"/>
                <a:cs typeface="Arial"/>
              </a:rPr>
              <a:t>)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936076" y="3322320"/>
            <a:ext cx="35306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">
              <a:lnSpc>
                <a:spcPts val="1260"/>
              </a:lnSpc>
              <a:spcBef>
                <a:spcPts val="100"/>
              </a:spcBef>
            </a:pP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Sep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ts val="1260"/>
              </a:lnSpc>
            </a:pPr>
            <a:r>
              <a:rPr sz="1100" b="1" spc="6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1100" b="1" spc="5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1100" b="1" spc="-21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1100" b="1" spc="80" dirty="0">
                <a:solidFill>
                  <a:srgbClr val="FFFFFF"/>
                </a:solidFill>
                <a:latin typeface="Trebuchet MS"/>
                <a:cs typeface="Trebuchet MS"/>
              </a:rPr>
              <a:t>9</a:t>
            </a:r>
            <a:endParaRPr sz="1100" dirty="0">
              <a:latin typeface="Trebuchet MS"/>
              <a:cs typeface="Trebuchet MS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792058" y="4502180"/>
            <a:ext cx="678180" cy="1317625"/>
            <a:chOff x="1792058" y="4502180"/>
            <a:chExt cx="678180" cy="1317625"/>
          </a:xfrm>
        </p:grpSpPr>
        <p:pic>
          <p:nvPicPr>
            <p:cNvPr id="41" name="object 4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41004" y="4512223"/>
              <a:ext cx="628913" cy="251127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92058" y="4502180"/>
              <a:ext cx="276491" cy="27649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41004" y="5031593"/>
              <a:ext cx="628913" cy="251132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92058" y="5021554"/>
              <a:ext cx="276491" cy="27649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41004" y="5553269"/>
              <a:ext cx="628913" cy="251132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92058" y="5543232"/>
              <a:ext cx="276491" cy="276491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309557" y="6849626"/>
            <a:ext cx="1451610" cy="316112"/>
          </a:xfrm>
          <a:prstGeom prst="rect">
            <a:avLst/>
          </a:prstGeom>
          <a:solidFill>
            <a:srgbClr val="E8E8E8">
              <a:alpha val="49018"/>
            </a:srgbClr>
          </a:solidFill>
        </p:spPr>
        <p:txBody>
          <a:bodyPr vert="horz" wrap="square" lIns="0" tIns="130175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1025"/>
              </a:spcBef>
            </a:pPr>
            <a:r>
              <a:rPr sz="1200" b="1" spc="15" dirty="0" smtClean="0">
                <a:solidFill>
                  <a:srgbClr val="282827"/>
                </a:solidFill>
                <a:latin typeface="Tahoma"/>
                <a:cs typeface="Tahoma"/>
              </a:rPr>
              <a:t>Scalabilit</a:t>
            </a:r>
            <a:r>
              <a:rPr lang="it-IT" sz="1200" b="1" spc="15" dirty="0" smtClean="0">
                <a:solidFill>
                  <a:srgbClr val="282827"/>
                </a:solidFill>
                <a:latin typeface="Tahoma"/>
                <a:cs typeface="Tahoma"/>
              </a:rPr>
              <a:t>à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923434" y="6849626"/>
            <a:ext cx="1437640" cy="409086"/>
          </a:xfrm>
          <a:prstGeom prst="rect">
            <a:avLst/>
          </a:prstGeom>
          <a:solidFill>
            <a:srgbClr val="E8E8E8">
              <a:alpha val="49018"/>
            </a:srgbClr>
          </a:solidFill>
        </p:spPr>
        <p:txBody>
          <a:bodyPr vert="horz" wrap="square" lIns="0" tIns="49530" rIns="0" bIns="0" rtlCol="0">
            <a:spAutoFit/>
          </a:bodyPr>
          <a:lstStyle/>
          <a:p>
            <a:pPr marL="86995" marR="478790">
              <a:lnSpc>
                <a:spcPts val="1390"/>
              </a:lnSpc>
              <a:spcBef>
                <a:spcPts val="390"/>
              </a:spcBef>
            </a:pPr>
            <a:r>
              <a:rPr sz="1200" b="1" spc="25" dirty="0">
                <a:solidFill>
                  <a:srgbClr val="282827"/>
                </a:solidFill>
                <a:latin typeface="Tahoma"/>
                <a:cs typeface="Tahoma"/>
              </a:rPr>
              <a:t>Privacy </a:t>
            </a:r>
            <a:r>
              <a:rPr sz="1200" b="1" spc="-100" dirty="0">
                <a:solidFill>
                  <a:srgbClr val="282827"/>
                </a:solidFill>
                <a:latin typeface="Tahoma"/>
                <a:cs typeface="Tahoma"/>
              </a:rPr>
              <a:t>&amp; </a:t>
            </a:r>
            <a:r>
              <a:rPr sz="1200" b="1" spc="-95" dirty="0">
                <a:solidFill>
                  <a:srgbClr val="282827"/>
                </a:solidFill>
                <a:latin typeface="Tahoma"/>
                <a:cs typeface="Tahoma"/>
              </a:rPr>
              <a:t> </a:t>
            </a:r>
            <a:r>
              <a:rPr sz="1200" b="1" spc="55" dirty="0" smtClean="0">
                <a:solidFill>
                  <a:srgbClr val="282827"/>
                </a:solidFill>
                <a:latin typeface="Tahoma"/>
                <a:cs typeface="Tahoma"/>
              </a:rPr>
              <a:t>A</a:t>
            </a:r>
            <a:r>
              <a:rPr sz="1200" b="1" spc="60" dirty="0" smtClean="0">
                <a:solidFill>
                  <a:srgbClr val="282827"/>
                </a:solidFill>
                <a:latin typeface="Tahoma"/>
                <a:cs typeface="Tahoma"/>
              </a:rPr>
              <a:t>n</a:t>
            </a:r>
            <a:r>
              <a:rPr sz="1200" b="1" spc="45" dirty="0" smtClean="0">
                <a:solidFill>
                  <a:srgbClr val="282827"/>
                </a:solidFill>
                <a:latin typeface="Tahoma"/>
                <a:cs typeface="Tahoma"/>
              </a:rPr>
              <a:t>o</a:t>
            </a:r>
            <a:r>
              <a:rPr lang="it-IT" sz="1200" b="1" spc="-10" dirty="0" smtClean="0">
                <a:solidFill>
                  <a:srgbClr val="282827"/>
                </a:solidFill>
                <a:latin typeface="Tahoma"/>
                <a:cs typeface="Tahoma"/>
              </a:rPr>
              <a:t>nimato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529495" y="6849626"/>
            <a:ext cx="1431925" cy="406522"/>
          </a:xfrm>
          <a:prstGeom prst="rect">
            <a:avLst/>
          </a:prstGeom>
          <a:solidFill>
            <a:srgbClr val="E8E8E8">
              <a:alpha val="49018"/>
            </a:srgbClr>
          </a:solidFill>
        </p:spPr>
        <p:txBody>
          <a:bodyPr vert="horz" wrap="square" lIns="0" tIns="46990" rIns="0" bIns="0" rtlCol="0">
            <a:spAutoFit/>
          </a:bodyPr>
          <a:lstStyle/>
          <a:p>
            <a:pPr marL="67310" marR="680085">
              <a:lnSpc>
                <a:spcPts val="1390"/>
              </a:lnSpc>
              <a:spcBef>
                <a:spcPts val="370"/>
              </a:spcBef>
            </a:pPr>
            <a:r>
              <a:rPr lang="it-IT" sz="1200" b="1" spc="10" dirty="0" smtClean="0">
                <a:solidFill>
                  <a:srgbClr val="282827"/>
                </a:solidFill>
                <a:latin typeface="Tahoma"/>
                <a:cs typeface="Tahoma"/>
              </a:rPr>
              <a:t>Prove </a:t>
            </a:r>
            <a:r>
              <a:rPr sz="1200" b="1" spc="10" dirty="0" smtClean="0">
                <a:solidFill>
                  <a:srgbClr val="282827"/>
                </a:solidFill>
                <a:latin typeface="Tahoma"/>
                <a:cs typeface="Tahoma"/>
              </a:rPr>
              <a:t>Future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100388" y="6849626"/>
            <a:ext cx="1461135" cy="319318"/>
          </a:xfrm>
          <a:prstGeom prst="rect">
            <a:avLst/>
          </a:prstGeom>
          <a:solidFill>
            <a:srgbClr val="E8E8E8">
              <a:alpha val="49018"/>
            </a:srgbClr>
          </a:solidFill>
        </p:spPr>
        <p:txBody>
          <a:bodyPr vert="horz" wrap="square" lIns="0" tIns="133350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050"/>
              </a:spcBef>
            </a:pPr>
            <a:r>
              <a:rPr sz="1200" b="1" spc="20" dirty="0" smtClean="0">
                <a:solidFill>
                  <a:srgbClr val="282827"/>
                </a:solidFill>
                <a:latin typeface="Tahoma"/>
                <a:cs typeface="Tahoma"/>
              </a:rPr>
              <a:t>Eco-</a:t>
            </a:r>
            <a:r>
              <a:rPr lang="it-IT" sz="1200" b="1" spc="20" dirty="0" smtClean="0">
                <a:solidFill>
                  <a:srgbClr val="282827"/>
                </a:solidFill>
                <a:latin typeface="Tahoma"/>
                <a:cs typeface="Tahoma"/>
              </a:rPr>
              <a:t>sostenibile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910740" y="6864051"/>
            <a:ext cx="0" cy="1748155"/>
          </a:xfrm>
          <a:custGeom>
            <a:avLst/>
            <a:gdLst/>
            <a:ahLst/>
            <a:cxnLst/>
            <a:rect l="l" t="t" r="r" b="b"/>
            <a:pathLst>
              <a:path h="1748154">
                <a:moveTo>
                  <a:pt x="0" y="0"/>
                </a:moveTo>
                <a:lnTo>
                  <a:pt x="0" y="1747610"/>
                </a:lnTo>
              </a:path>
            </a:pathLst>
          </a:custGeom>
          <a:ln w="25387">
            <a:solidFill>
              <a:srgbClr val="C89E6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3516801" y="6864051"/>
            <a:ext cx="0" cy="1748155"/>
          </a:xfrm>
          <a:custGeom>
            <a:avLst/>
            <a:gdLst/>
            <a:ahLst/>
            <a:cxnLst/>
            <a:rect l="l" t="t" r="r" b="b"/>
            <a:pathLst>
              <a:path h="1748154">
                <a:moveTo>
                  <a:pt x="0" y="0"/>
                </a:moveTo>
                <a:lnTo>
                  <a:pt x="0" y="1747610"/>
                </a:lnTo>
              </a:path>
            </a:pathLst>
          </a:custGeom>
          <a:ln w="25387">
            <a:solidFill>
              <a:srgbClr val="C89E6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5087693" y="6864051"/>
            <a:ext cx="0" cy="1748155"/>
          </a:xfrm>
          <a:custGeom>
            <a:avLst/>
            <a:gdLst/>
            <a:ahLst/>
            <a:cxnLst/>
            <a:rect l="l" t="t" r="r" b="b"/>
            <a:pathLst>
              <a:path h="1748154">
                <a:moveTo>
                  <a:pt x="0" y="0"/>
                </a:moveTo>
                <a:lnTo>
                  <a:pt x="0" y="1747610"/>
                </a:lnTo>
              </a:path>
            </a:pathLst>
          </a:custGeom>
          <a:ln w="25387">
            <a:solidFill>
              <a:srgbClr val="C89E6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999717" y="7289292"/>
            <a:ext cx="878205" cy="1075551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800" spc="40" dirty="0">
                <a:solidFill>
                  <a:srgbClr val="282827"/>
                </a:solidFill>
                <a:latin typeface="Arial"/>
                <a:cs typeface="Arial"/>
              </a:rPr>
              <a:t>CoinJoin</a:t>
            </a:r>
            <a:endParaRPr sz="800" dirty="0">
              <a:latin typeface="Arial"/>
              <a:cs typeface="Arial"/>
            </a:endParaRPr>
          </a:p>
          <a:p>
            <a:pPr marL="12700" marR="5080">
              <a:lnSpc>
                <a:spcPts val="790"/>
              </a:lnSpc>
              <a:spcBef>
                <a:spcPts val="695"/>
              </a:spcBef>
            </a:pPr>
            <a:r>
              <a:rPr lang="it-IT" sz="800" spc="45" dirty="0" smtClean="0">
                <a:solidFill>
                  <a:srgbClr val="282827"/>
                </a:solidFill>
                <a:latin typeface="Arial"/>
                <a:cs typeface="Arial"/>
              </a:rPr>
              <a:t>Trasferimenti</a:t>
            </a:r>
            <a:r>
              <a:rPr sz="800" spc="-50" dirty="0" smtClean="0">
                <a:solidFill>
                  <a:srgbClr val="282827"/>
                </a:solidFill>
                <a:latin typeface="Arial"/>
                <a:cs typeface="Arial"/>
              </a:rPr>
              <a:t> </a:t>
            </a:r>
            <a:r>
              <a:rPr sz="800" spc="45" dirty="0" smtClean="0">
                <a:solidFill>
                  <a:srgbClr val="282827"/>
                </a:solidFill>
                <a:latin typeface="Arial"/>
                <a:cs typeface="Arial"/>
              </a:rPr>
              <a:t>offline</a:t>
            </a:r>
            <a:r>
              <a:rPr lang="it-IT" sz="800" spc="45" dirty="0" smtClean="0">
                <a:solidFill>
                  <a:srgbClr val="282827"/>
                </a:solidFill>
                <a:latin typeface="Arial"/>
                <a:cs typeface="Arial"/>
              </a:rPr>
              <a:t> cold-cold</a:t>
            </a:r>
            <a:endParaRPr sz="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800" spc="10" dirty="0">
                <a:solidFill>
                  <a:srgbClr val="282827"/>
                </a:solidFill>
                <a:latin typeface="Arial"/>
                <a:cs typeface="Arial"/>
              </a:rPr>
              <a:t>I2P</a:t>
            </a:r>
            <a:endParaRPr sz="800" dirty="0">
              <a:latin typeface="Arial"/>
              <a:cs typeface="Arial"/>
            </a:endParaRPr>
          </a:p>
          <a:p>
            <a:pPr marL="12700" marR="536575">
              <a:lnSpc>
                <a:spcPct val="147500"/>
              </a:lnSpc>
              <a:spcBef>
                <a:spcPts val="70"/>
              </a:spcBef>
            </a:pPr>
            <a:r>
              <a:rPr sz="800" spc="45" dirty="0">
                <a:solidFill>
                  <a:srgbClr val="282827"/>
                </a:solidFill>
                <a:latin typeface="Arial"/>
                <a:cs typeface="Arial"/>
              </a:rPr>
              <a:t>Tor </a:t>
            </a:r>
            <a:r>
              <a:rPr sz="800" spc="50" dirty="0">
                <a:solidFill>
                  <a:srgbClr val="282827"/>
                </a:solidFill>
                <a:latin typeface="Arial"/>
                <a:cs typeface="Arial"/>
              </a:rPr>
              <a:t> </a:t>
            </a:r>
            <a:r>
              <a:rPr sz="800" spc="55" dirty="0">
                <a:solidFill>
                  <a:srgbClr val="282827"/>
                </a:solidFill>
                <a:latin typeface="Arial"/>
                <a:cs typeface="Arial"/>
              </a:rPr>
              <a:t>z</a:t>
            </a:r>
            <a:r>
              <a:rPr sz="800" spc="40" dirty="0">
                <a:solidFill>
                  <a:srgbClr val="282827"/>
                </a:solidFill>
                <a:latin typeface="Arial"/>
                <a:cs typeface="Arial"/>
              </a:rPr>
              <a:t>k</a:t>
            </a:r>
            <a:r>
              <a:rPr sz="800" dirty="0">
                <a:solidFill>
                  <a:srgbClr val="282827"/>
                </a:solidFill>
                <a:latin typeface="Arial"/>
                <a:cs typeface="Arial"/>
              </a:rPr>
              <a:t>P</a:t>
            </a:r>
            <a:r>
              <a:rPr sz="800" spc="65" dirty="0">
                <a:solidFill>
                  <a:srgbClr val="282827"/>
                </a:solidFill>
                <a:latin typeface="Arial"/>
                <a:cs typeface="Arial"/>
              </a:rPr>
              <a:t>o</a:t>
            </a:r>
            <a:r>
              <a:rPr sz="800" spc="40" dirty="0">
                <a:solidFill>
                  <a:srgbClr val="282827"/>
                </a:solidFill>
                <a:latin typeface="Arial"/>
                <a:cs typeface="Arial"/>
              </a:rPr>
              <a:t>K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574720" y="7350252"/>
            <a:ext cx="854075" cy="44005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95885">
              <a:lnSpc>
                <a:spcPts val="910"/>
              </a:lnSpc>
              <a:spcBef>
                <a:spcPts val="170"/>
              </a:spcBef>
            </a:pPr>
            <a:r>
              <a:rPr sz="800" spc="50" dirty="0">
                <a:solidFill>
                  <a:srgbClr val="282827"/>
                </a:solidFill>
                <a:latin typeface="Arial"/>
                <a:cs typeface="Arial"/>
              </a:rPr>
              <a:t>Polymorphic </a:t>
            </a:r>
            <a:r>
              <a:rPr sz="800" spc="55" dirty="0">
                <a:solidFill>
                  <a:srgbClr val="282827"/>
                </a:solidFill>
                <a:latin typeface="Arial"/>
                <a:cs typeface="Arial"/>
              </a:rPr>
              <a:t> </a:t>
            </a:r>
            <a:r>
              <a:rPr sz="800" spc="25" dirty="0">
                <a:solidFill>
                  <a:srgbClr val="282827"/>
                </a:solidFill>
                <a:latin typeface="Arial"/>
                <a:cs typeface="Arial"/>
              </a:rPr>
              <a:t>Pr</a:t>
            </a:r>
            <a:r>
              <a:rPr sz="800" spc="65" dirty="0">
                <a:solidFill>
                  <a:srgbClr val="282827"/>
                </a:solidFill>
                <a:latin typeface="Arial"/>
                <a:cs typeface="Arial"/>
              </a:rPr>
              <a:t>oo</a:t>
            </a:r>
            <a:r>
              <a:rPr sz="800" spc="60" dirty="0">
                <a:solidFill>
                  <a:srgbClr val="282827"/>
                </a:solidFill>
                <a:latin typeface="Arial"/>
                <a:cs typeface="Arial"/>
              </a:rPr>
              <a:t>f</a:t>
            </a:r>
            <a:r>
              <a:rPr sz="800" spc="55" dirty="0">
                <a:solidFill>
                  <a:srgbClr val="282827"/>
                </a:solidFill>
                <a:latin typeface="Arial"/>
                <a:cs typeface="Arial"/>
              </a:rPr>
              <a:t>-</a:t>
            </a:r>
            <a:r>
              <a:rPr sz="800" spc="90" dirty="0">
                <a:solidFill>
                  <a:srgbClr val="282827"/>
                </a:solidFill>
                <a:latin typeface="Arial"/>
                <a:cs typeface="Arial"/>
              </a:rPr>
              <a:t>o</a:t>
            </a:r>
            <a:r>
              <a:rPr sz="800" spc="35" dirty="0">
                <a:solidFill>
                  <a:srgbClr val="282827"/>
                </a:solidFill>
                <a:latin typeface="Arial"/>
                <a:cs typeface="Arial"/>
              </a:rPr>
              <a:t>f</a:t>
            </a:r>
            <a:r>
              <a:rPr sz="800" spc="55" dirty="0">
                <a:solidFill>
                  <a:srgbClr val="282827"/>
                </a:solidFill>
                <a:latin typeface="Arial"/>
                <a:cs typeface="Arial"/>
              </a:rPr>
              <a:t>-</a:t>
            </a:r>
            <a:r>
              <a:rPr sz="800" spc="125" dirty="0">
                <a:solidFill>
                  <a:srgbClr val="282827"/>
                </a:solidFill>
                <a:latin typeface="Arial"/>
                <a:cs typeface="Arial"/>
              </a:rPr>
              <a:t>W</a:t>
            </a:r>
            <a:r>
              <a:rPr sz="800" spc="70" dirty="0">
                <a:solidFill>
                  <a:srgbClr val="282827"/>
                </a:solidFill>
                <a:latin typeface="Arial"/>
                <a:cs typeface="Arial"/>
              </a:rPr>
              <a:t>o</a:t>
            </a:r>
            <a:r>
              <a:rPr sz="800" spc="55" dirty="0">
                <a:solidFill>
                  <a:srgbClr val="282827"/>
                </a:solidFill>
                <a:latin typeface="Arial"/>
                <a:cs typeface="Arial"/>
              </a:rPr>
              <a:t>rk</a:t>
            </a:r>
            <a:endParaRPr sz="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800" spc="45" dirty="0">
                <a:solidFill>
                  <a:srgbClr val="282827"/>
                </a:solidFill>
                <a:latin typeface="Arial"/>
                <a:cs typeface="Arial"/>
              </a:rPr>
              <a:t>Quantum-Ready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188535" y="7280147"/>
            <a:ext cx="1168400" cy="729687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800" spc="65" dirty="0" smtClean="0">
                <a:solidFill>
                  <a:srgbClr val="282827"/>
                </a:solidFill>
                <a:latin typeface="Arial"/>
                <a:cs typeface="Arial"/>
              </a:rPr>
              <a:t>No</a:t>
            </a:r>
            <a:r>
              <a:rPr lang="it-IT" sz="800" spc="-10" dirty="0" smtClean="0">
                <a:solidFill>
                  <a:srgbClr val="282827"/>
                </a:solidFill>
                <a:latin typeface="Arial"/>
                <a:cs typeface="Arial"/>
              </a:rPr>
              <a:t>n RICHIEDE</a:t>
            </a:r>
            <a:r>
              <a:rPr sz="800" spc="-5" dirty="0" smtClean="0">
                <a:solidFill>
                  <a:srgbClr val="282827"/>
                </a:solidFill>
                <a:latin typeface="Arial"/>
                <a:cs typeface="Arial"/>
              </a:rPr>
              <a:t> </a:t>
            </a:r>
            <a:r>
              <a:rPr lang="it-IT" sz="800" spc="50" dirty="0" smtClean="0">
                <a:solidFill>
                  <a:srgbClr val="282827"/>
                </a:solidFill>
                <a:latin typeface="Arial"/>
                <a:cs typeface="Arial"/>
              </a:rPr>
              <a:t>flusso di rifiuti</a:t>
            </a:r>
            <a:endParaRPr sz="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600" dirty="0">
              <a:latin typeface="Arial"/>
              <a:cs typeface="Arial"/>
            </a:endParaRPr>
          </a:p>
          <a:p>
            <a:pPr marL="12700" marR="148590">
              <a:lnSpc>
                <a:spcPts val="790"/>
              </a:lnSpc>
            </a:pPr>
            <a:r>
              <a:rPr lang="it-IT" sz="800" spc="45" dirty="0" smtClean="0">
                <a:solidFill>
                  <a:srgbClr val="282827"/>
                </a:solidFill>
                <a:latin typeface="Arial"/>
                <a:cs typeface="Arial"/>
              </a:rPr>
              <a:t>Riduce al Minimo le Esternalità Negative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84162" y="6365747"/>
            <a:ext cx="4014146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2000" b="1" spc="150" dirty="0" smtClean="0">
                <a:solidFill>
                  <a:srgbClr val="282827"/>
                </a:solidFill>
                <a:latin typeface="Trebuchet MS"/>
                <a:cs typeface="Trebuchet MS"/>
              </a:rPr>
              <a:t>La tua</a:t>
            </a:r>
            <a:r>
              <a:rPr sz="2000" b="1" spc="-60" dirty="0" smtClean="0">
                <a:solidFill>
                  <a:srgbClr val="282827"/>
                </a:solidFill>
                <a:latin typeface="Trebuchet MS"/>
                <a:cs typeface="Trebuchet MS"/>
              </a:rPr>
              <a:t> </a:t>
            </a:r>
            <a:r>
              <a:rPr sz="2000" b="1" spc="95" dirty="0" smtClean="0">
                <a:solidFill>
                  <a:srgbClr val="282827"/>
                </a:solidFill>
                <a:latin typeface="Trebuchet MS"/>
                <a:cs typeface="Trebuchet MS"/>
              </a:rPr>
              <a:t>blockchain</a:t>
            </a:r>
            <a:r>
              <a:rPr lang="it-IT" sz="2000" b="1" spc="-65" dirty="0">
                <a:solidFill>
                  <a:srgbClr val="282827"/>
                </a:solidFill>
                <a:latin typeface="Trebuchet MS"/>
                <a:cs typeface="Trebuchet MS"/>
              </a:rPr>
              <a:t> </a:t>
            </a:r>
            <a:r>
              <a:rPr lang="it-IT" sz="2000" b="1" spc="-65" dirty="0" smtClean="0">
                <a:solidFill>
                  <a:srgbClr val="282827"/>
                </a:solidFill>
                <a:latin typeface="Trebuchet MS"/>
                <a:cs typeface="Trebuchet MS"/>
              </a:rPr>
              <a:t>può farlo</a:t>
            </a:r>
            <a:r>
              <a:rPr sz="2000" b="1" spc="100" dirty="0" smtClean="0">
                <a:solidFill>
                  <a:srgbClr val="282827"/>
                </a:solidFill>
                <a:latin typeface="Trebuchet MS"/>
                <a:cs typeface="Trebuchet MS"/>
              </a:rPr>
              <a:t>?</a:t>
            </a:r>
            <a:endParaRPr sz="2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150</Words>
  <Application>Microsoft Office PowerPoint</Application>
  <PresentationFormat>Presentazione su schermo (4:3)</PresentationFormat>
  <Paragraphs>42</Paragraphs>
  <Slides>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Calibri</vt:lpstr>
      <vt:lpstr>Tahoma</vt:lpstr>
      <vt:lpstr>Trebuchet MS</vt:lpstr>
      <vt:lpstr>Office Theme</vt:lpstr>
      <vt:lpstr>Innovazione: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Innovazione:</dc:title>
  <cp:lastModifiedBy>713288</cp:lastModifiedBy>
  <cp:revision>23</cp:revision>
  <dcterms:created xsi:type="dcterms:W3CDTF">2022-03-27T09:37:35Z</dcterms:created>
  <dcterms:modified xsi:type="dcterms:W3CDTF">2022-03-27T10:02:26Z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2022-02-08T00:00:00Z</vt:filetime>
  </property>
  <property fmtid="{D5CDD505-2E9C-101B-9397-08002B2CF9AE}" pid="3" name="LastSaved">
    <vt:filetime>2022-03-27T00:00:00Z</vt:filetime>
  </property>
</Properties>
</file>