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22" r:id="rId5"/>
  </p:sldIdLst>
  <p:sldSz cx="6858000" cy="10944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160" userDrawn="1">
          <p15:clr>
            <a:srgbClr val="A4A3A4"/>
          </p15:clr>
        </p15:guide>
        <p15:guide id="3" orient="horz" pos="841" userDrawn="1">
          <p15:clr>
            <a:srgbClr val="A4A3A4"/>
          </p15:clr>
        </p15:guide>
        <p15:guide id="4" orient="horz" pos="6243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E4D"/>
    <a:srgbClr val="C7AC65"/>
    <a:srgbClr val="F8931A"/>
    <a:srgbClr val="282827"/>
    <a:srgbClr val="666666"/>
    <a:srgbClr val="D9D9D9"/>
    <a:srgbClr val="0A3C5A"/>
    <a:srgbClr val="00B0E6"/>
    <a:srgbClr val="0084AD"/>
    <a:srgbClr val="36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85" autoAdjust="0"/>
    <p:restoredTop sz="95958" autoAdjust="0"/>
  </p:normalViewPr>
  <p:slideViewPr>
    <p:cSldViewPr snapToGrid="0">
      <p:cViewPr>
        <p:scale>
          <a:sx n="136" d="100"/>
          <a:sy n="136" d="100"/>
        </p:scale>
        <p:origin x="-444" y="6168"/>
      </p:cViewPr>
      <p:guideLst>
        <p:guide orient="horz" pos="841"/>
        <p:guide orient="horz" pos="6243"/>
        <p:guide pos="2160"/>
        <p:guide pos="2001"/>
        <p:guide pos="23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62213" y="1143000"/>
            <a:ext cx="1933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0"/>
            <a:ext cx="4563071" cy="10944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789296"/>
            <a:ext cx="3582388" cy="817500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5617562"/>
            <a:ext cx="3576314" cy="583692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2179347"/>
            <a:ext cx="6264276" cy="8162568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560513"/>
            <a:ext cx="6264276" cy="575017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560512"/>
            <a:ext cx="6264276" cy="571464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3" y="560513"/>
            <a:ext cx="6264277" cy="569252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2179345"/>
            <a:ext cx="6264276" cy="8162568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1050646"/>
            <a:ext cx="6428184" cy="87553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10211219"/>
            <a:ext cx="1543050" cy="582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373" userDrawn="1">
          <p15:clr>
            <a:srgbClr val="F26B43"/>
          </p15:clr>
        </p15:guide>
        <p15:guide id="13" orient="horz" pos="2759" userDrawn="1">
          <p15:clr>
            <a:srgbClr val="F26B43"/>
          </p15:clr>
        </p15:guide>
        <p15:guide id="14" orient="horz" pos="4135" userDrawn="1">
          <p15:clr>
            <a:srgbClr val="F26B43"/>
          </p15:clr>
        </p15:guide>
        <p15:guide id="15" orient="horz" pos="5510" userDrawn="1">
          <p15:clr>
            <a:srgbClr val="F26B43"/>
          </p15:clr>
        </p15:guide>
        <p15:guide id="16" orient="horz" pos="6894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651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6515" userDrawn="1">
          <p15:clr>
            <a:srgbClr val="F26B43"/>
          </p15:clr>
        </p15:guide>
        <p15:guide id="22" orient="horz" pos="35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0.svg"/><Relationship Id="rId18" Type="http://schemas.openxmlformats.org/officeDocument/2006/relationships/image" Target="../media/image9.png"/><Relationship Id="rId26" Type="http://schemas.microsoft.com/office/2007/relationships/hdphoto" Target="../media/hdphoto2.wdp"/><Relationship Id="rId3" Type="http://schemas.microsoft.com/office/2007/relationships/hdphoto" Target="../media/hdphoto1.wdp"/><Relationship Id="rId21" Type="http://schemas.openxmlformats.org/officeDocument/2006/relationships/image" Target="../media/image18.svg"/><Relationship Id="rId7" Type="http://schemas.openxmlformats.org/officeDocument/2006/relationships/image" Target="../media/image4.svg"/><Relationship Id="rId12" Type="http://schemas.openxmlformats.org/officeDocument/2006/relationships/image" Target="../media/image6.png"/><Relationship Id="rId17" Type="http://schemas.openxmlformats.org/officeDocument/2006/relationships/image" Target="../media/image14.sv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21.svg"/><Relationship Id="rId5" Type="http://schemas.openxmlformats.org/officeDocument/2006/relationships/image" Target="../media/image2.png"/><Relationship Id="rId15" Type="http://schemas.openxmlformats.org/officeDocument/2006/relationships/image" Target="../media/image12.svg"/><Relationship Id="rId23" Type="http://schemas.openxmlformats.org/officeDocument/2006/relationships/image" Target="../media/image12.png"/><Relationship Id="rId10" Type="http://schemas.openxmlformats.org/officeDocument/2006/relationships/image" Target="../media/image5.png"/><Relationship Id="rId19" Type="http://schemas.openxmlformats.org/officeDocument/2006/relationships/image" Target="../media/image16.svg"/><Relationship Id="rId4" Type="http://schemas.openxmlformats.org/officeDocument/2006/relationships/hyperlink" Target="http://freemanuniversity.org/" TargetMode="External"/><Relationship Id="rId9" Type="http://schemas.openxmlformats.org/officeDocument/2006/relationships/image" Target="../media/image6.svg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xmlns="" id="{752CCF43-AF50-DC40-804F-E4CB9BC19A7C}"/>
              </a:ext>
            </a:extLst>
          </p:cNvPr>
          <p:cNvSpPr/>
          <p:nvPr/>
        </p:nvSpPr>
        <p:spPr>
          <a:xfrm>
            <a:off x="0" y="8492586"/>
            <a:ext cx="6858000" cy="19001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2431E8F4-279B-4A43-BEBF-DCAE18C3D826}"/>
              </a:ext>
            </a:extLst>
          </p:cNvPr>
          <p:cNvGrpSpPr/>
          <p:nvPr/>
        </p:nvGrpSpPr>
        <p:grpSpPr>
          <a:xfrm>
            <a:off x="276270" y="8630245"/>
            <a:ext cx="3136739" cy="1606009"/>
            <a:chOff x="2110170" y="8821766"/>
            <a:chExt cx="1966918" cy="1731614"/>
          </a:xfrm>
          <a:solidFill>
            <a:srgbClr val="C00000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14D26446-3D4B-ED48-ADB6-996B60378FD9}"/>
                </a:ext>
              </a:extLst>
            </p:cNvPr>
            <p:cNvSpPr/>
            <p:nvPr/>
          </p:nvSpPr>
          <p:spPr>
            <a:xfrm>
              <a:off x="2110170" y="8821766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tr-TR" sz="1100" spc="-10" dirty="0" err="1">
                  <a:solidFill>
                    <a:schemeClr val="bg1"/>
                  </a:solidFill>
                  <a:latin typeface="Gotham HTF Book" pitchFamily="2" charset="77"/>
                </a:rPr>
                <a:t>Mâli</a:t>
              </a:r>
              <a:r>
                <a:rPr lang="tr-TR" sz="1100" spc="-1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tr-TR" sz="1100" spc="-10" dirty="0" smtClean="0">
                  <a:solidFill>
                    <a:schemeClr val="bg1"/>
                  </a:solidFill>
                  <a:latin typeface="Gotham HTF Book" pitchFamily="2" charset="77"/>
                </a:rPr>
                <a:t>Yardımı</a:t>
              </a:r>
              <a:endParaRPr lang="en-US" sz="1100" spc="-1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xmlns="" id="{86A5C3C9-5EB0-A84B-831D-226503E6E41A}"/>
                </a:ext>
              </a:extLst>
            </p:cNvPr>
            <p:cNvSpPr/>
            <p:nvPr/>
          </p:nvSpPr>
          <p:spPr>
            <a:xfrm>
              <a:off x="2110170" y="9177726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tr-TR" sz="1100" spc="-10" dirty="0" smtClean="0">
                  <a:solidFill>
                    <a:schemeClr val="bg1"/>
                  </a:solidFill>
                  <a:latin typeface="Gotham HTF Book" pitchFamily="2" charset="77"/>
                </a:rPr>
                <a:t>Enflasyonu</a:t>
              </a:r>
              <a:endParaRPr lang="en-US" sz="1100" spc="-1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xmlns="" id="{A6588653-E859-864F-AEB6-D0F5FEA6B7B2}"/>
                </a:ext>
              </a:extLst>
            </p:cNvPr>
            <p:cNvSpPr/>
            <p:nvPr/>
          </p:nvSpPr>
          <p:spPr>
            <a:xfrm>
              <a:off x="2110170" y="9533685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tr-TR" sz="1100" spc="-10" dirty="0" smtClean="0">
                  <a:solidFill>
                    <a:schemeClr val="bg1"/>
                  </a:solidFill>
                  <a:latin typeface="Gotham HTF Book" pitchFamily="2" charset="77"/>
                </a:rPr>
                <a:t>Karşı Taraf Riskini</a:t>
              </a:r>
              <a:endParaRPr lang="en-US" sz="1100" spc="-1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xmlns="" id="{93C3E572-49FD-C742-A9DB-62AB91F4922B}"/>
                </a:ext>
              </a:extLst>
            </p:cNvPr>
            <p:cNvSpPr/>
            <p:nvPr/>
          </p:nvSpPr>
          <p:spPr>
            <a:xfrm>
              <a:off x="2110170" y="9889644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tr-TR" sz="1100" spc="-10" dirty="0" smtClean="0">
                  <a:solidFill>
                    <a:schemeClr val="bg1"/>
                  </a:solidFill>
                  <a:latin typeface="Gotham HTF Book" pitchFamily="2" charset="77"/>
                </a:rPr>
                <a:t>Kredi Riskini</a:t>
              </a:r>
              <a:endParaRPr lang="en-US" sz="1100" spc="-1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xmlns="" id="{68BDD021-CB7D-6A4B-A450-AD22C7BCC4C4}"/>
                </a:ext>
              </a:extLst>
            </p:cNvPr>
            <p:cNvSpPr/>
            <p:nvPr/>
          </p:nvSpPr>
          <p:spPr>
            <a:xfrm>
              <a:off x="2110170" y="10245603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tr-TR" sz="1100" spc="-10" dirty="0" smtClean="0">
                  <a:solidFill>
                    <a:schemeClr val="bg1"/>
                  </a:solidFill>
                  <a:latin typeface="Gotham HTF Book" pitchFamily="2" charset="77"/>
                </a:rPr>
                <a:t>Olağan Riskleri</a:t>
              </a:r>
              <a:endParaRPr lang="en-US" sz="1100" spc="-1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xmlns="" id="{45F425A8-92FB-7B46-ABCB-8B4C93042535}"/>
              </a:ext>
            </a:extLst>
          </p:cNvPr>
          <p:cNvGrpSpPr/>
          <p:nvPr/>
        </p:nvGrpSpPr>
        <p:grpSpPr>
          <a:xfrm>
            <a:off x="3459338" y="8630246"/>
            <a:ext cx="3122392" cy="1606008"/>
            <a:chOff x="2110170" y="8821767"/>
            <a:chExt cx="1966918" cy="1731613"/>
          </a:xfrm>
          <a:solidFill>
            <a:srgbClr val="C00000"/>
          </a:solidFill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xmlns="" id="{3D9162FC-6941-C045-9CAE-B09EA630E0A2}"/>
                </a:ext>
              </a:extLst>
            </p:cNvPr>
            <p:cNvSpPr/>
            <p:nvPr/>
          </p:nvSpPr>
          <p:spPr>
            <a:xfrm>
              <a:off x="2110170" y="8821767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300"/>
                </a:spcAft>
              </a:pPr>
              <a:r>
                <a:rPr lang="tr-TR" sz="1100" spc="-10" dirty="0" smtClean="0">
                  <a:solidFill>
                    <a:schemeClr val="bg1"/>
                  </a:solidFill>
                  <a:latin typeface="Gotham HTF Book" pitchFamily="2" charset="77"/>
                </a:rPr>
                <a:t>İhraççı Riskini</a:t>
              </a:r>
              <a:endParaRPr lang="en-US" sz="1100" spc="-1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xmlns="" id="{3086E83D-0BE4-D74F-930A-6F969C97EB4A}"/>
                </a:ext>
              </a:extLst>
            </p:cNvPr>
            <p:cNvSpPr/>
            <p:nvPr/>
          </p:nvSpPr>
          <p:spPr>
            <a:xfrm>
              <a:off x="2110170" y="9177726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300"/>
                </a:spcAft>
              </a:pPr>
              <a:r>
                <a:rPr lang="tr-TR" sz="1100" spc="-10" dirty="0" smtClean="0">
                  <a:solidFill>
                    <a:schemeClr val="bg1"/>
                  </a:solidFill>
                  <a:latin typeface="Gotham HTF Book" pitchFamily="2" charset="77"/>
                </a:rPr>
                <a:t>Kur</a:t>
              </a:r>
              <a:r>
                <a:rPr lang="en-US" sz="1100" spc="-10" dirty="0" smtClean="0">
                  <a:solidFill>
                    <a:schemeClr val="bg1"/>
                  </a:solidFill>
                  <a:latin typeface="Gotham HTF Book" pitchFamily="2" charset="77"/>
                </a:rPr>
                <a:t>* Risk</a:t>
              </a:r>
              <a:r>
                <a:rPr lang="tr-TR" sz="1100" spc="-10" dirty="0" smtClean="0">
                  <a:solidFill>
                    <a:schemeClr val="bg1"/>
                  </a:solidFill>
                  <a:latin typeface="Gotham HTF Book" pitchFamily="2" charset="77"/>
                </a:rPr>
                <a:t>ini</a:t>
              </a:r>
              <a:endParaRPr lang="en-US" sz="1100" spc="-1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xmlns="" id="{6B60AFBF-644D-C74C-8DE9-913BFC47021C}"/>
                </a:ext>
              </a:extLst>
            </p:cNvPr>
            <p:cNvSpPr/>
            <p:nvPr/>
          </p:nvSpPr>
          <p:spPr>
            <a:xfrm>
              <a:off x="2110170" y="9533685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300"/>
                </a:spcAft>
              </a:pPr>
              <a:r>
                <a:rPr lang="en-US" sz="1100" spc="-10" dirty="0" err="1">
                  <a:solidFill>
                    <a:schemeClr val="bg1"/>
                  </a:solidFill>
                  <a:latin typeface="Gotham HTF Book" pitchFamily="2" charset="77"/>
                </a:rPr>
                <a:t>Negatif</a:t>
              </a:r>
              <a:r>
                <a:rPr lang="en-US" sz="1100" spc="-1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1100" spc="-10" dirty="0" err="1">
                  <a:solidFill>
                    <a:schemeClr val="bg1"/>
                  </a:solidFill>
                  <a:latin typeface="Gotham HTF Book" pitchFamily="2" charset="77"/>
                </a:rPr>
                <a:t>Faiz</a:t>
              </a:r>
              <a:r>
                <a:rPr lang="en-US" sz="1100" spc="-10" dirty="0">
                  <a:solidFill>
                    <a:schemeClr val="bg1"/>
                  </a:solidFill>
                  <a:latin typeface="Gotham HTF Book" pitchFamily="2" charset="77"/>
                </a:rPr>
                <a:t> </a:t>
              </a:r>
              <a:r>
                <a:rPr lang="en-US" sz="1100" spc="-10" dirty="0" err="1" smtClean="0">
                  <a:solidFill>
                    <a:schemeClr val="bg1"/>
                  </a:solidFill>
                  <a:latin typeface="Gotham HTF Book" pitchFamily="2" charset="77"/>
                </a:rPr>
                <a:t>Oranları</a:t>
              </a:r>
              <a:r>
                <a:rPr lang="tr-TR" sz="1100" spc="-10" dirty="0" err="1" smtClean="0">
                  <a:solidFill>
                    <a:schemeClr val="bg1"/>
                  </a:solidFill>
                  <a:latin typeface="Gotham HTF Book" pitchFamily="2" charset="77"/>
                </a:rPr>
                <a:t>nı</a:t>
              </a:r>
              <a:endParaRPr lang="en-US" sz="1100" spc="-1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xmlns="" id="{196E31A2-E1A0-3B46-B6EE-60117F72F662}"/>
                </a:ext>
              </a:extLst>
            </p:cNvPr>
            <p:cNvSpPr/>
            <p:nvPr/>
          </p:nvSpPr>
          <p:spPr>
            <a:xfrm>
              <a:off x="2110170" y="9889644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300"/>
                </a:spcAft>
              </a:pPr>
              <a:r>
                <a:rPr lang="tr-TR" sz="1100" spc="-10" dirty="0" smtClean="0">
                  <a:solidFill>
                    <a:schemeClr val="bg1"/>
                  </a:solidFill>
                  <a:latin typeface="Gotham HTF Book" pitchFamily="2" charset="77"/>
                </a:rPr>
                <a:t>Mülkiyet Haklarının İhlalini</a:t>
              </a:r>
              <a:endParaRPr lang="en-US" sz="1100" spc="-1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xmlns="" id="{3F244414-DD52-F442-9C22-100765F2BD1F}"/>
                </a:ext>
              </a:extLst>
            </p:cNvPr>
            <p:cNvSpPr/>
            <p:nvPr/>
          </p:nvSpPr>
          <p:spPr>
            <a:xfrm>
              <a:off x="2110170" y="10245603"/>
              <a:ext cx="1966918" cy="307777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300"/>
                </a:spcAft>
              </a:pPr>
              <a:r>
                <a:rPr lang="tr-TR" sz="1100" spc="-10" dirty="0" smtClean="0">
                  <a:solidFill>
                    <a:schemeClr val="bg1"/>
                  </a:solidFill>
                  <a:latin typeface="Gotham HTF Book" pitchFamily="2" charset="77"/>
                </a:rPr>
                <a:t>Haczi</a:t>
              </a:r>
              <a:endParaRPr lang="en-US" sz="1100" spc="-10" dirty="0">
                <a:solidFill>
                  <a:schemeClr val="bg1"/>
                </a:solidFill>
                <a:latin typeface="Gotham HTF Book" pitchFamily="2" charset="77"/>
              </a:endParaRPr>
            </a:p>
          </p:txBody>
        </p:sp>
      </p:grpSp>
      <p:sp>
        <p:nvSpPr>
          <p:cNvPr id="202" name="Rectangle 201">
            <a:extLst>
              <a:ext uri="{FF2B5EF4-FFF2-40B4-BE49-F238E27FC236}">
                <a16:creationId xmlns:a16="http://schemas.microsoft.com/office/drawing/2014/main" xmlns="" id="{56504BAE-2220-B14D-90A4-81E355F2F207}"/>
              </a:ext>
            </a:extLst>
          </p:cNvPr>
          <p:cNvSpPr/>
          <p:nvPr/>
        </p:nvSpPr>
        <p:spPr>
          <a:xfrm>
            <a:off x="0" y="10377602"/>
            <a:ext cx="6858000" cy="57482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41F869A-BF6E-B242-9BD9-26F1952DA973}"/>
              </a:ext>
            </a:extLst>
          </p:cNvPr>
          <p:cNvSpPr/>
          <p:nvPr/>
        </p:nvSpPr>
        <p:spPr>
          <a:xfrm>
            <a:off x="0" y="-4983"/>
            <a:ext cx="6858000" cy="2398582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BFA12120-8CAE-DF4B-A634-9F58C57089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083" b="45949"/>
          <a:stretch/>
        </p:blipFill>
        <p:spPr>
          <a:xfrm flipH="1">
            <a:off x="0" y="1057"/>
            <a:ext cx="6858000" cy="1448556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604810FD-D8CD-6943-9BD9-ED86C1C47EF4}"/>
              </a:ext>
            </a:extLst>
          </p:cNvPr>
          <p:cNvSpPr/>
          <p:nvPr/>
        </p:nvSpPr>
        <p:spPr>
          <a:xfrm>
            <a:off x="0" y="2396618"/>
            <a:ext cx="6858000" cy="9967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A174055-76E9-8B4A-88A7-30281C635755}"/>
              </a:ext>
            </a:extLst>
          </p:cNvPr>
          <p:cNvSpPr/>
          <p:nvPr/>
        </p:nvSpPr>
        <p:spPr>
          <a:xfrm>
            <a:off x="484266" y="335719"/>
            <a:ext cx="20281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0" b="1" dirty="0" smtClean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EPIC</a:t>
            </a:r>
            <a:endParaRPr lang="en-US" sz="32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D940FA44-271E-6646-8D4C-5F8ADADA72AA}"/>
              </a:ext>
            </a:extLst>
          </p:cNvPr>
          <p:cNvSpPr txBox="1"/>
          <p:nvPr/>
        </p:nvSpPr>
        <p:spPr bwMode="auto">
          <a:xfrm>
            <a:off x="382151" y="2511618"/>
            <a:ext cx="6285349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algn="ctr">
              <a:lnSpc>
                <a:spcPct val="85000"/>
              </a:lnSpc>
              <a:spcAft>
                <a:spcPts val="300"/>
              </a:spcAft>
            </a:pPr>
            <a:r>
              <a:rPr lang="en-US" sz="2800" b="1" dirty="0" smtClean="0">
                <a:solidFill>
                  <a:schemeClr val="accent2"/>
                </a:solidFill>
                <a:latin typeface="Gotham HTF Black" pitchFamily="2" charset="77"/>
              </a:rPr>
              <a:t>“ŞİMDİYE </a:t>
            </a:r>
            <a:r>
              <a:rPr lang="en-US" sz="2800" b="1" dirty="0">
                <a:solidFill>
                  <a:schemeClr val="accent2"/>
                </a:solidFill>
                <a:latin typeface="Gotham HTF Black" pitchFamily="2" charset="77"/>
              </a:rPr>
              <a:t>KADAR OLUŞTURULAN EN KUSURSUZ PARA” </a:t>
            </a:r>
            <a:endParaRPr lang="en-US" sz="2800" b="1" dirty="0">
              <a:solidFill>
                <a:srgbClr val="FF0000"/>
              </a:solidFill>
              <a:latin typeface="Gotham HTF Black" pitchFamily="2" charset="77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C8402BBD-CA47-4AD3-B827-A50C13F29796}"/>
              </a:ext>
            </a:extLst>
          </p:cNvPr>
          <p:cNvSpPr/>
          <p:nvPr/>
        </p:nvSpPr>
        <p:spPr>
          <a:xfrm>
            <a:off x="444690" y="10429381"/>
            <a:ext cx="5501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* </a:t>
            </a:r>
            <a:r>
              <a:rPr lang="tr-TR" sz="1200" dirty="0" smtClean="0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Neden </a:t>
            </a:r>
            <a:r>
              <a:rPr lang="en-GB" sz="1200" dirty="0" err="1" smtClean="0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böyle</a:t>
            </a:r>
            <a:r>
              <a:rPr lang="en-GB" sz="1200" dirty="0" smtClean="0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olduğu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hakkında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daha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fazla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bilgi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edinmek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için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200" dirty="0" err="1" smtClean="0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  <a:hlinkClick r:id="rId4"/>
              </a:rPr>
              <a:t>freemanuniversity</a:t>
            </a:r>
            <a:r>
              <a:rPr lang="tr-TR" sz="1200" dirty="0" smtClean="0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  <a:hlinkClick r:id="rId4"/>
              </a:rPr>
              <a:t>.</a:t>
            </a:r>
            <a:r>
              <a:rPr lang="en-GB" sz="1200" dirty="0" smtClean="0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  <a:hlinkClick r:id="rId4"/>
              </a:rPr>
              <a:t>org</a:t>
            </a:r>
            <a:r>
              <a:rPr lang="en-GB" sz="1200" dirty="0" smtClean="0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adresini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ziyaret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 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edin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latin typeface="Gotham HTF Book" pitchFamily="2" charset="77"/>
                <a:cs typeface="Arial" pitchFamily="34" charset="0"/>
              </a:rPr>
              <a:t>.</a:t>
            </a:r>
            <a:endParaRPr lang="en-GB" sz="1200" dirty="0">
              <a:solidFill>
                <a:schemeClr val="bg1">
                  <a:lumMod val="95000"/>
                </a:schemeClr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587F0EC-95E4-874E-87E2-BC1FABE66E99}"/>
              </a:ext>
            </a:extLst>
          </p:cNvPr>
          <p:cNvSpPr/>
          <p:nvPr/>
        </p:nvSpPr>
        <p:spPr>
          <a:xfrm>
            <a:off x="3580909" y="1589016"/>
            <a:ext cx="31424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 smtClean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DEĞERİ</a:t>
            </a:r>
            <a:r>
              <a:rPr lang="tr-TR" sz="2800" b="1" dirty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 </a:t>
            </a:r>
            <a:r>
              <a:rPr lang="tr-TR" sz="2800" b="1" dirty="0" smtClean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NEDİR?</a:t>
            </a:r>
            <a:endParaRPr lang="en-US" sz="2800" b="1" dirty="0">
              <a:solidFill>
                <a:schemeClr val="bg1"/>
              </a:solidFill>
              <a:latin typeface="Gotham HTF Black" pitchFamily="2" charset="77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6EE502A-C656-C548-B8D6-39550CE1A0E9}"/>
              </a:ext>
            </a:extLst>
          </p:cNvPr>
          <p:cNvSpPr txBox="1"/>
          <p:nvPr/>
        </p:nvSpPr>
        <p:spPr bwMode="auto">
          <a:xfrm>
            <a:off x="382152" y="3552863"/>
            <a:ext cx="21449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tr-TR" sz="1400" b="1" dirty="0" smtClean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KLASİK ÖZELLİKLER</a:t>
            </a:r>
            <a:r>
              <a:rPr lang="en-US" sz="1400" b="1" dirty="0" smtClean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:</a:t>
            </a:r>
            <a:endParaRPr lang="en-US" sz="1400" b="1" dirty="0">
              <a:solidFill>
                <a:schemeClr val="accent2"/>
              </a:solidFill>
              <a:latin typeface="Gotham HTF Black" pitchFamily="2" charset="77"/>
              <a:cs typeface="Arial" pitchFamily="34" charset="0"/>
            </a:endParaRPr>
          </a:p>
        </p:txBody>
      </p:sp>
      <p:pic>
        <p:nvPicPr>
          <p:cNvPr id="182" name="Picture 181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96B71DC4-06E6-E24A-97D1-429BAC6036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35" t="66149" b="-1909"/>
          <a:stretch/>
        </p:blipFill>
        <p:spPr>
          <a:xfrm flipH="1">
            <a:off x="0" y="1464607"/>
            <a:ext cx="3673470" cy="1102871"/>
          </a:xfrm>
          <a:prstGeom prst="rect">
            <a:avLst/>
          </a:prstGeom>
        </p:spPr>
      </p:pic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xmlns="" id="{FA00AF6F-F4A7-6440-9F3A-4C75E37FE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489150"/>
              </p:ext>
            </p:extLst>
          </p:nvPr>
        </p:nvGraphicFramePr>
        <p:xfrm>
          <a:off x="433242" y="3917103"/>
          <a:ext cx="5994891" cy="17206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9858">
                  <a:extLst>
                    <a:ext uri="{9D8B030D-6E8A-4147-A177-3AD203B41FA5}">
                      <a16:colId xmlns:a16="http://schemas.microsoft.com/office/drawing/2014/main" xmlns="" val="3829860518"/>
                    </a:ext>
                  </a:extLst>
                </a:gridCol>
                <a:gridCol w="4485033">
                  <a:extLst>
                    <a:ext uri="{9D8B030D-6E8A-4147-A177-3AD203B41FA5}">
                      <a16:colId xmlns:a16="http://schemas.microsoft.com/office/drawing/2014/main" xmlns="" val="844016502"/>
                    </a:ext>
                  </a:extLst>
                </a:gridCol>
              </a:tblGrid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tr-TR" b="1" i="0" dirty="0" smtClean="0">
                          <a:latin typeface="Gotham HTF Black" pitchFamily="2" charset="77"/>
                        </a:rPr>
                        <a:t>KIT</a:t>
                      </a:r>
                      <a:endParaRPr lang="en-US" b="1" i="0" dirty="0"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smtClean="0">
                          <a:latin typeface="Gotham HTF Book" pitchFamily="2" charset="77"/>
                        </a:rPr>
                        <a:t>21</a:t>
                      </a:r>
                      <a:r>
                        <a:rPr lang="tr-TR" b="0" i="0" baseline="0" dirty="0" smtClean="0">
                          <a:latin typeface="Gotham HTF Book" pitchFamily="2" charset="77"/>
                        </a:rPr>
                        <a:t> milyon ile</a:t>
                      </a:r>
                      <a:r>
                        <a:rPr lang="en-US" b="0" i="0" dirty="0" smtClean="0">
                          <a:latin typeface="Gotham HTF Book" pitchFamily="2" charset="77"/>
                        </a:rPr>
                        <a:t> </a:t>
                      </a:r>
                      <a:r>
                        <a:rPr lang="tr-TR" b="0" i="0" dirty="0" smtClean="0">
                          <a:latin typeface="Gotham HTF Book" pitchFamily="2" charset="77"/>
                        </a:rPr>
                        <a:t>sınırlı arz</a:t>
                      </a:r>
                      <a:endParaRPr lang="en-US" b="0" i="0" dirty="0">
                        <a:latin typeface="Gotham HTF Boo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5813768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tr-TR" b="1" i="0" dirty="0" smtClean="0">
                          <a:latin typeface="Gotham HTF Black" pitchFamily="2" charset="77"/>
                        </a:rPr>
                        <a:t>DEĞİŞTİRİLEBİLİR</a:t>
                      </a:r>
                      <a:endParaRPr lang="en-US" b="1" i="0" dirty="0"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b="0" i="0" dirty="0" smtClean="0">
                          <a:latin typeface="Gotham HTF Book" pitchFamily="2" charset="77"/>
                        </a:rPr>
                        <a:t>Her birim birbirinin aynı</a:t>
                      </a:r>
                      <a:endParaRPr lang="en-US" b="0" i="0" dirty="0">
                        <a:latin typeface="Gotham HTF Boo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2725170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tr-TR" b="1" i="0" dirty="0" smtClean="0">
                          <a:latin typeface="Gotham HTF Black" pitchFamily="2" charset="77"/>
                        </a:rPr>
                        <a:t>DAYANIKLI</a:t>
                      </a:r>
                      <a:endParaRPr lang="en-US" b="1" i="0" dirty="0"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b="0" i="0" dirty="0" smtClean="0">
                          <a:latin typeface="Gotham HTF Book" pitchFamily="2" charset="77"/>
                        </a:rPr>
                        <a:t>Sonsuza</a:t>
                      </a:r>
                      <a:r>
                        <a:rPr lang="tr-TR" b="0" i="0" baseline="0" dirty="0" smtClean="0">
                          <a:latin typeface="Gotham HTF Book" pitchFamily="2" charset="77"/>
                        </a:rPr>
                        <a:t> kadar blok zincirinde</a:t>
                      </a:r>
                      <a:endParaRPr lang="en-US" b="0" i="0" dirty="0">
                        <a:latin typeface="Gotham HTF Boo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4182985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tr-TR" b="1" i="0" dirty="0" smtClean="0">
                          <a:latin typeface="Gotham HTF Black" pitchFamily="2" charset="77"/>
                        </a:rPr>
                        <a:t>AYIRT EDİLEBİLİR</a:t>
                      </a:r>
                      <a:endParaRPr lang="en-US" b="1" i="0" dirty="0"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b="0" i="0" dirty="0" smtClean="0">
                          <a:latin typeface="Gotham HTF Book" pitchFamily="2" charset="77"/>
                        </a:rPr>
                        <a:t>Sahtecilik imkansız</a:t>
                      </a:r>
                      <a:endParaRPr lang="en-US" b="0" i="0" dirty="0">
                        <a:latin typeface="Gotham HTF Boo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2321173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tr-TR" b="1" i="0" dirty="0" smtClean="0">
                          <a:latin typeface="Gotham HTF Black" pitchFamily="2" charset="77"/>
                        </a:rPr>
                        <a:t>TAŞINABİLİR</a:t>
                      </a:r>
                      <a:endParaRPr lang="en-US" b="1" i="0" dirty="0"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err="1" smtClean="0">
                          <a:latin typeface="Gotham HTF Book" pitchFamily="2" charset="77"/>
                        </a:rPr>
                        <a:t>İnternetin</a:t>
                      </a:r>
                      <a:r>
                        <a:rPr lang="en-US" b="0" i="0" dirty="0" smtClean="0">
                          <a:latin typeface="Gotham HTF Book" pitchFamily="2" charset="77"/>
                        </a:rPr>
                        <a:t> </a:t>
                      </a:r>
                      <a:r>
                        <a:rPr lang="en-US" b="0" i="0" dirty="0" err="1" smtClean="0">
                          <a:latin typeface="Gotham HTF Book" pitchFamily="2" charset="77"/>
                        </a:rPr>
                        <a:t>olduğu</a:t>
                      </a:r>
                      <a:r>
                        <a:rPr lang="en-US" b="0" i="0" dirty="0" smtClean="0">
                          <a:latin typeface="Gotham HTF Book" pitchFamily="2" charset="77"/>
                        </a:rPr>
                        <a:t> her </a:t>
                      </a:r>
                      <a:r>
                        <a:rPr lang="en-US" b="0" i="0" dirty="0" err="1" smtClean="0">
                          <a:latin typeface="Gotham HTF Book" pitchFamily="2" charset="77"/>
                        </a:rPr>
                        <a:t>yerde</a:t>
                      </a:r>
                      <a:r>
                        <a:rPr lang="en-US" b="0" i="0" dirty="0" smtClean="0">
                          <a:latin typeface="Gotham HTF Book" pitchFamily="2" charset="77"/>
                        </a:rPr>
                        <a:t> </a:t>
                      </a:r>
                      <a:r>
                        <a:rPr lang="en-US" b="0" i="0" dirty="0" err="1" smtClean="0">
                          <a:latin typeface="Gotham HTF Book" pitchFamily="2" charset="77"/>
                        </a:rPr>
                        <a:t>anında</a:t>
                      </a:r>
                      <a:r>
                        <a:rPr lang="en-US" b="0" i="0" dirty="0" smtClean="0">
                          <a:latin typeface="Gotham HTF Book" pitchFamily="2" charset="77"/>
                        </a:rPr>
                        <a:t> </a:t>
                      </a:r>
                      <a:r>
                        <a:rPr lang="en-US" b="0" i="0" dirty="0" err="1" smtClean="0">
                          <a:latin typeface="Gotham HTF Book" pitchFamily="2" charset="77"/>
                        </a:rPr>
                        <a:t>kullanılabilir</a:t>
                      </a:r>
                      <a:endParaRPr lang="en-US" b="0" i="0" dirty="0">
                        <a:latin typeface="Gotham HTF Boo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8622273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tr-TR" b="1" i="0" dirty="0" smtClean="0">
                          <a:latin typeface="Gotham HTF Black" pitchFamily="2" charset="77"/>
                        </a:rPr>
                        <a:t>BÖLÜNEBİLİR</a:t>
                      </a:r>
                      <a:endParaRPr lang="en-US" b="1" i="0" dirty="0"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latin typeface="Gotham HTF Book" pitchFamily="2" charset="77"/>
                        </a:rPr>
                        <a:t>100 </a:t>
                      </a:r>
                      <a:r>
                        <a:rPr lang="en-US" b="0" i="0" dirty="0" smtClean="0">
                          <a:latin typeface="Gotham HTF Book" pitchFamily="2" charset="77"/>
                        </a:rPr>
                        <a:t>mil</a:t>
                      </a:r>
                      <a:r>
                        <a:rPr lang="tr-TR" b="0" i="0" dirty="0" smtClean="0">
                          <a:latin typeface="Gotham HTF Book" pitchFamily="2" charset="77"/>
                        </a:rPr>
                        <a:t>yon</a:t>
                      </a:r>
                      <a:r>
                        <a:rPr lang="tr-TR" b="0" i="0" baseline="0" dirty="0" smtClean="0">
                          <a:latin typeface="Gotham HTF Book" pitchFamily="2" charset="77"/>
                        </a:rPr>
                        <a:t> birime bölünebilir</a:t>
                      </a:r>
                      <a:endParaRPr lang="en-US" b="0" i="0" dirty="0">
                        <a:latin typeface="Gotham HTF Boo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365097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tr-TR" b="1" i="0" dirty="0" smtClean="0">
                          <a:latin typeface="Gotham HTF Black" pitchFamily="2" charset="77"/>
                        </a:rPr>
                        <a:t>TAKAS EDİLEBİLİR</a:t>
                      </a:r>
                      <a:endParaRPr lang="en-US" b="1" i="0" dirty="0"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smtClean="0">
                          <a:latin typeface="Gotham HTF Book" pitchFamily="2" charset="77"/>
                        </a:rPr>
                        <a:t>Mal </a:t>
                      </a:r>
                      <a:r>
                        <a:rPr lang="en-US" b="0" i="0" dirty="0" err="1" smtClean="0">
                          <a:latin typeface="Gotham HTF Book" pitchFamily="2" charset="77"/>
                        </a:rPr>
                        <a:t>ve</a:t>
                      </a:r>
                      <a:r>
                        <a:rPr lang="tr-TR" b="0" i="0" dirty="0" smtClean="0">
                          <a:latin typeface="Gotham HTF Book" pitchFamily="2" charset="77"/>
                        </a:rPr>
                        <a:t>ya</a:t>
                      </a:r>
                      <a:r>
                        <a:rPr lang="en-US" b="0" i="0" dirty="0" smtClean="0">
                          <a:latin typeface="Gotham HTF Book" pitchFamily="2" charset="77"/>
                        </a:rPr>
                        <a:t> </a:t>
                      </a:r>
                      <a:r>
                        <a:rPr lang="en-US" b="0" i="0" dirty="0" err="1" smtClean="0">
                          <a:latin typeface="Gotham HTF Book" pitchFamily="2" charset="77"/>
                        </a:rPr>
                        <a:t>hizmet</a:t>
                      </a:r>
                      <a:r>
                        <a:rPr lang="tr-TR" b="0" i="0" dirty="0" smtClean="0">
                          <a:latin typeface="Gotham HTF Book" pitchFamily="2" charset="77"/>
                        </a:rPr>
                        <a:t> satın</a:t>
                      </a:r>
                      <a:r>
                        <a:rPr lang="en-US" b="0" i="0" dirty="0" smtClean="0">
                          <a:latin typeface="Gotham HTF Book" pitchFamily="2" charset="77"/>
                        </a:rPr>
                        <a:t> </a:t>
                      </a:r>
                      <a:r>
                        <a:rPr lang="en-US" b="0" i="0" dirty="0" err="1" smtClean="0">
                          <a:latin typeface="Gotham HTF Book" pitchFamily="2" charset="77"/>
                        </a:rPr>
                        <a:t>almak</a:t>
                      </a:r>
                      <a:r>
                        <a:rPr lang="en-US" b="0" i="0" dirty="0" smtClean="0">
                          <a:latin typeface="Gotham HTF Book" pitchFamily="2" charset="77"/>
                        </a:rPr>
                        <a:t> </a:t>
                      </a:r>
                      <a:r>
                        <a:rPr lang="en-US" b="0" i="0" dirty="0" err="1" smtClean="0">
                          <a:latin typeface="Gotham HTF Book" pitchFamily="2" charset="77"/>
                        </a:rPr>
                        <a:t>için</a:t>
                      </a:r>
                      <a:r>
                        <a:rPr lang="en-US" b="0" i="0" dirty="0" smtClean="0">
                          <a:latin typeface="Gotham HTF Book" pitchFamily="2" charset="77"/>
                        </a:rPr>
                        <a:t> </a:t>
                      </a:r>
                      <a:r>
                        <a:rPr lang="en-US" b="0" i="0" dirty="0" err="1" smtClean="0">
                          <a:latin typeface="Gotham HTF Book" pitchFamily="2" charset="77"/>
                        </a:rPr>
                        <a:t>kullanılabilir</a:t>
                      </a:r>
                      <a:endParaRPr lang="en-US" b="0" i="0" dirty="0">
                        <a:latin typeface="Gotham HTF Boo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6673484"/>
                  </a:ext>
                </a:extLst>
              </a:tr>
            </a:tbl>
          </a:graphicData>
        </a:graphic>
      </p:graphicFrame>
      <p:sp>
        <p:nvSpPr>
          <p:cNvPr id="183" name="TextBox 182">
            <a:extLst>
              <a:ext uri="{FF2B5EF4-FFF2-40B4-BE49-F238E27FC236}">
                <a16:creationId xmlns:a16="http://schemas.microsoft.com/office/drawing/2014/main" xmlns="" id="{E777B372-A25B-3443-A602-B0F8D58838FA}"/>
              </a:ext>
            </a:extLst>
          </p:cNvPr>
          <p:cNvSpPr txBox="1"/>
          <p:nvPr/>
        </p:nvSpPr>
        <p:spPr bwMode="auto">
          <a:xfrm>
            <a:off x="382153" y="5746255"/>
            <a:ext cx="36830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tr-TR" sz="1400" b="1" dirty="0" smtClean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GÜNÜNÜMÜZ İHTİYAÇLARINA UYGUN</a:t>
            </a:r>
            <a:endParaRPr lang="en-US" sz="1400" b="1" dirty="0">
              <a:solidFill>
                <a:schemeClr val="accent2"/>
              </a:solidFill>
              <a:latin typeface="Gotham HTF Black" pitchFamily="2" charset="77"/>
              <a:cs typeface="Arial" pitchFamily="34" charset="0"/>
            </a:endParaRPr>
          </a:p>
        </p:txBody>
      </p:sp>
      <p:graphicFrame>
        <p:nvGraphicFramePr>
          <p:cNvPr id="184" name="Table 16">
            <a:extLst>
              <a:ext uri="{FF2B5EF4-FFF2-40B4-BE49-F238E27FC236}">
                <a16:creationId xmlns:a16="http://schemas.microsoft.com/office/drawing/2014/main" xmlns="" id="{67007346-7349-7341-9E98-2FDE81E6F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747845"/>
              </p:ext>
            </p:extLst>
          </p:nvPr>
        </p:nvGraphicFramePr>
        <p:xfrm>
          <a:off x="433242" y="6110494"/>
          <a:ext cx="5994891" cy="645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6652">
                  <a:extLst>
                    <a:ext uri="{9D8B030D-6E8A-4147-A177-3AD203B41FA5}">
                      <a16:colId xmlns:a16="http://schemas.microsoft.com/office/drawing/2014/main" xmlns="" val="3829860518"/>
                    </a:ext>
                  </a:extLst>
                </a:gridCol>
                <a:gridCol w="4488239">
                  <a:extLst>
                    <a:ext uri="{9D8B030D-6E8A-4147-A177-3AD203B41FA5}">
                      <a16:colId xmlns:a16="http://schemas.microsoft.com/office/drawing/2014/main" xmlns="" val="844016502"/>
                    </a:ext>
                  </a:extLst>
                </a:gridCol>
              </a:tblGrid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tr-TR" b="1" i="0" dirty="0" smtClean="0">
                          <a:latin typeface="Gotham HTF Black" pitchFamily="2" charset="77"/>
                        </a:rPr>
                        <a:t>GENİŞLETİLEBİLİR</a:t>
                      </a:r>
                      <a:endParaRPr lang="en-US" b="1" i="0" dirty="0"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err="1" smtClean="0">
                          <a:latin typeface="Gotham HTF Book" pitchFamily="2" charset="77"/>
                        </a:rPr>
                        <a:t>Diğer</a:t>
                      </a:r>
                      <a:r>
                        <a:rPr lang="en-US" b="0" i="0" dirty="0" smtClean="0">
                          <a:latin typeface="Gotham HTF Book" pitchFamily="2" charset="77"/>
                        </a:rPr>
                        <a:t> </a:t>
                      </a:r>
                      <a:r>
                        <a:rPr lang="en-US" b="0" i="0" dirty="0" err="1" smtClean="0">
                          <a:latin typeface="Gotham HTF Book" pitchFamily="2" charset="77"/>
                        </a:rPr>
                        <a:t>sistemlerle</a:t>
                      </a:r>
                      <a:r>
                        <a:rPr lang="en-US" b="0" i="0" dirty="0" smtClean="0">
                          <a:latin typeface="Gotham HTF Book" pitchFamily="2" charset="77"/>
                        </a:rPr>
                        <a:t> </a:t>
                      </a:r>
                      <a:r>
                        <a:rPr lang="en-US" b="0" i="0" dirty="0" err="1" smtClean="0">
                          <a:latin typeface="Gotham HTF Book" pitchFamily="2" charset="77"/>
                        </a:rPr>
                        <a:t>çalışmak</a:t>
                      </a:r>
                      <a:r>
                        <a:rPr lang="en-US" b="0" i="0" dirty="0" smtClean="0">
                          <a:latin typeface="Gotham HTF Book" pitchFamily="2" charset="77"/>
                        </a:rPr>
                        <a:t> </a:t>
                      </a:r>
                      <a:r>
                        <a:rPr lang="tr-TR" b="0" i="0" dirty="0" smtClean="0">
                          <a:latin typeface="Gotham HTF Book" pitchFamily="2" charset="77"/>
                        </a:rPr>
                        <a:t>üzere</a:t>
                      </a:r>
                      <a:r>
                        <a:rPr lang="en-US" b="0" i="0" dirty="0" smtClean="0">
                          <a:latin typeface="Gotham HTF Book" pitchFamily="2" charset="77"/>
                        </a:rPr>
                        <a:t> </a:t>
                      </a:r>
                      <a:r>
                        <a:rPr lang="en-US" b="0" i="0" dirty="0" err="1" smtClean="0">
                          <a:latin typeface="Gotham HTF Book" pitchFamily="2" charset="77"/>
                        </a:rPr>
                        <a:t>kolayca</a:t>
                      </a:r>
                      <a:r>
                        <a:rPr lang="en-US" b="0" i="0" dirty="0" smtClean="0">
                          <a:latin typeface="Gotham HTF Book" pitchFamily="2" charset="77"/>
                        </a:rPr>
                        <a:t> </a:t>
                      </a:r>
                      <a:r>
                        <a:rPr lang="en-US" b="0" i="0" dirty="0" err="1" smtClean="0">
                          <a:latin typeface="Gotham HTF Book" pitchFamily="2" charset="77"/>
                        </a:rPr>
                        <a:t>programlanabilir</a:t>
                      </a:r>
                      <a:r>
                        <a:rPr lang="en-US" b="0" i="0" dirty="0" smtClean="0">
                          <a:latin typeface="Gotham HTF Book" pitchFamily="2" charset="77"/>
                        </a:rPr>
                        <a:t> </a:t>
                      </a:r>
                      <a:r>
                        <a:rPr lang="tr-TR" b="0" i="0" dirty="0" smtClean="0">
                          <a:latin typeface="Gotham HTF Book" pitchFamily="2" charset="77"/>
                        </a:rPr>
                        <a:t>ve</a:t>
                      </a:r>
                      <a:r>
                        <a:rPr lang="en-US" b="0" i="0" dirty="0" smtClean="0">
                          <a:latin typeface="Gotham HTF Book" pitchFamily="2" charset="77"/>
                        </a:rPr>
                        <a:t> </a:t>
                      </a:r>
                      <a:r>
                        <a:rPr lang="en-US" b="0" i="0" dirty="0" err="1" smtClean="0">
                          <a:latin typeface="Gotham HTF Book" pitchFamily="2" charset="77"/>
                        </a:rPr>
                        <a:t>birbirine</a:t>
                      </a:r>
                      <a:r>
                        <a:rPr lang="en-US" b="0" i="0" dirty="0" smtClean="0">
                          <a:latin typeface="Gotham HTF Book" pitchFamily="2" charset="77"/>
                        </a:rPr>
                        <a:t> </a:t>
                      </a:r>
                      <a:r>
                        <a:rPr lang="en-US" b="0" i="0" dirty="0" err="1" smtClean="0">
                          <a:latin typeface="Gotham HTF Book" pitchFamily="2" charset="77"/>
                        </a:rPr>
                        <a:t>bağlanabilir</a:t>
                      </a:r>
                      <a:endParaRPr lang="en-US" b="0" i="0" dirty="0">
                        <a:latin typeface="Gotham HTF Boo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5813768"/>
                  </a:ext>
                </a:extLst>
              </a:tr>
              <a:tr h="239762">
                <a:tc>
                  <a:txBody>
                    <a:bodyPr/>
                    <a:lstStyle/>
                    <a:p>
                      <a:pPr algn="r"/>
                      <a:r>
                        <a:rPr lang="tr-TR" b="1" i="0" dirty="0" smtClean="0">
                          <a:latin typeface="Gotham HTF Black" pitchFamily="2" charset="77"/>
                        </a:rPr>
                        <a:t>SANSÜR DİRENCİ</a:t>
                      </a:r>
                      <a:endParaRPr lang="en-US" b="1" i="0" dirty="0">
                        <a:latin typeface="Gotham HTF Blac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err="1" smtClean="0">
                          <a:latin typeface="Gotham HTF Book" pitchFamily="2" charset="77"/>
                        </a:rPr>
                        <a:t>Keyfi</a:t>
                      </a:r>
                      <a:r>
                        <a:rPr lang="en-US" b="0" i="0" dirty="0" smtClean="0">
                          <a:latin typeface="Gotham HTF Book" pitchFamily="2" charset="77"/>
                        </a:rPr>
                        <a:t> el </a:t>
                      </a:r>
                      <a:r>
                        <a:rPr lang="en-US" b="0" i="0" dirty="0" err="1" smtClean="0">
                          <a:latin typeface="Gotham HTF Book" pitchFamily="2" charset="77"/>
                        </a:rPr>
                        <a:t>koymaya</a:t>
                      </a:r>
                      <a:r>
                        <a:rPr lang="en-US" b="0" i="0" dirty="0" smtClean="0">
                          <a:latin typeface="Gotham HTF Book" pitchFamily="2" charset="77"/>
                        </a:rPr>
                        <a:t> </a:t>
                      </a:r>
                      <a:r>
                        <a:rPr lang="en-US" b="0" i="0" dirty="0" err="1" smtClean="0">
                          <a:latin typeface="Gotham HTF Book" pitchFamily="2" charset="77"/>
                        </a:rPr>
                        <a:t>karşı</a:t>
                      </a:r>
                      <a:r>
                        <a:rPr lang="en-US" b="0" i="0" dirty="0" smtClean="0">
                          <a:latin typeface="Gotham HTF Book" pitchFamily="2" charset="77"/>
                        </a:rPr>
                        <a:t> </a:t>
                      </a:r>
                      <a:r>
                        <a:rPr lang="en-US" b="0" i="0" dirty="0" err="1" smtClean="0">
                          <a:latin typeface="Gotham HTF Book" pitchFamily="2" charset="77"/>
                        </a:rPr>
                        <a:t>koruma</a:t>
                      </a:r>
                      <a:r>
                        <a:rPr lang="tr-TR" b="0" i="0" dirty="0" err="1" smtClean="0">
                          <a:latin typeface="Gotham HTF Book" pitchFamily="2" charset="77"/>
                        </a:rPr>
                        <a:t>lıdır</a:t>
                      </a:r>
                      <a:endParaRPr lang="en-US" b="0" i="0" dirty="0">
                        <a:latin typeface="Gotham HTF Book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2725170"/>
                  </a:ext>
                </a:extLst>
              </a:tr>
            </a:tbl>
          </a:graphicData>
        </a:graphic>
      </p:graphicFrame>
      <p:sp>
        <p:nvSpPr>
          <p:cNvPr id="185" name="TextBox 184">
            <a:extLst>
              <a:ext uri="{FF2B5EF4-FFF2-40B4-BE49-F238E27FC236}">
                <a16:creationId xmlns:a16="http://schemas.microsoft.com/office/drawing/2014/main" xmlns="" id="{0851ACE6-FCDB-FA4D-8B24-532492658C4E}"/>
              </a:ext>
            </a:extLst>
          </p:cNvPr>
          <p:cNvSpPr txBox="1"/>
          <p:nvPr/>
        </p:nvSpPr>
        <p:spPr bwMode="auto">
          <a:xfrm>
            <a:off x="382151" y="7043634"/>
            <a:ext cx="25346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8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EPIC </a:t>
            </a:r>
            <a:r>
              <a:rPr lang="en-US" sz="800" b="1" dirty="0" smtClean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BLO</a:t>
            </a:r>
            <a:r>
              <a:rPr lang="tr-TR" sz="800" b="1" dirty="0" smtClean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KZİNCİRİ </a:t>
            </a:r>
            <a:r>
              <a:rPr lang="en-US" sz="800" b="1" dirty="0" smtClean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AŞAĞIDAKİ </a:t>
            </a:r>
            <a:r>
              <a:rPr lang="en-US" sz="8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P2P FİNANSAL İŞLEMLERİ SAĞLAR:</a:t>
            </a:r>
            <a:endParaRPr lang="en-US" sz="800" b="1" dirty="0">
              <a:solidFill>
                <a:schemeClr val="accent2"/>
              </a:solidFill>
              <a:latin typeface="Gotham HTF Black" pitchFamily="2" charset="77"/>
              <a:cs typeface="Arial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0437EFE1-B357-D245-BC63-CEA6ADCA6695}"/>
              </a:ext>
            </a:extLst>
          </p:cNvPr>
          <p:cNvSpPr txBox="1"/>
          <p:nvPr/>
        </p:nvSpPr>
        <p:spPr bwMode="auto">
          <a:xfrm>
            <a:off x="3188126" y="7043634"/>
            <a:ext cx="329131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tr-TR" sz="800" b="1" dirty="0" smtClean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EPIC BLOKZİNCİRİ: </a:t>
            </a:r>
            <a:endParaRPr lang="en-US" sz="800" b="1" dirty="0">
              <a:solidFill>
                <a:schemeClr val="accent2"/>
              </a:solidFill>
              <a:latin typeface="Gotham HTF Black" pitchFamily="2" charset="77"/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D810ACE8-151E-3940-8F60-F82EE78530F9}"/>
              </a:ext>
            </a:extLst>
          </p:cNvPr>
          <p:cNvGrpSpPr/>
          <p:nvPr/>
        </p:nvGrpSpPr>
        <p:grpSpPr>
          <a:xfrm>
            <a:off x="591614" y="7434996"/>
            <a:ext cx="5898676" cy="829835"/>
            <a:chOff x="591614" y="7547289"/>
            <a:chExt cx="5285844" cy="743621"/>
          </a:xfrm>
          <a:solidFill>
            <a:schemeClr val="accent6"/>
          </a:solidFill>
        </p:grpSpPr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xmlns="" id="{D0BB84AA-85C9-1B48-A795-8D36F074C310}"/>
                </a:ext>
              </a:extLst>
            </p:cNvPr>
            <p:cNvSpPr/>
            <p:nvPr/>
          </p:nvSpPr>
          <p:spPr>
            <a:xfrm rot="5400000">
              <a:off x="540329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89" name="Hexagon 188">
              <a:extLst>
                <a:ext uri="{FF2B5EF4-FFF2-40B4-BE49-F238E27FC236}">
                  <a16:creationId xmlns:a16="http://schemas.microsoft.com/office/drawing/2014/main" xmlns="" id="{EDA9BC9E-50D7-7C46-894C-E49B66213B17}"/>
                </a:ext>
              </a:extLst>
            </p:cNvPr>
            <p:cNvSpPr/>
            <p:nvPr/>
          </p:nvSpPr>
          <p:spPr>
            <a:xfrm rot="5400000">
              <a:off x="1293647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90" name="Hexagon 189">
              <a:extLst>
                <a:ext uri="{FF2B5EF4-FFF2-40B4-BE49-F238E27FC236}">
                  <a16:creationId xmlns:a16="http://schemas.microsoft.com/office/drawing/2014/main" xmlns="" id="{7A2EC544-E8B9-C84D-9EE5-883784B599CB}"/>
                </a:ext>
              </a:extLst>
            </p:cNvPr>
            <p:cNvSpPr/>
            <p:nvPr/>
          </p:nvSpPr>
          <p:spPr>
            <a:xfrm rot="5400000">
              <a:off x="2046965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91" name="Hexagon 190">
              <a:extLst>
                <a:ext uri="{FF2B5EF4-FFF2-40B4-BE49-F238E27FC236}">
                  <a16:creationId xmlns:a16="http://schemas.microsoft.com/office/drawing/2014/main" xmlns="" id="{13D9326A-2805-8244-A98F-364039F1A64A}"/>
                </a:ext>
              </a:extLst>
            </p:cNvPr>
            <p:cNvSpPr/>
            <p:nvPr/>
          </p:nvSpPr>
          <p:spPr>
            <a:xfrm rot="5400000">
              <a:off x="2925169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92" name="Hexagon 191">
              <a:extLst>
                <a:ext uri="{FF2B5EF4-FFF2-40B4-BE49-F238E27FC236}">
                  <a16:creationId xmlns:a16="http://schemas.microsoft.com/office/drawing/2014/main" xmlns="" id="{A09527BD-A6B9-F44C-A1BE-ABEFB66CDE24}"/>
                </a:ext>
              </a:extLst>
            </p:cNvPr>
            <p:cNvSpPr/>
            <p:nvPr/>
          </p:nvSpPr>
          <p:spPr>
            <a:xfrm rot="5400000">
              <a:off x="3678486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93" name="Hexagon 192">
              <a:extLst>
                <a:ext uri="{FF2B5EF4-FFF2-40B4-BE49-F238E27FC236}">
                  <a16:creationId xmlns:a16="http://schemas.microsoft.com/office/drawing/2014/main" xmlns="" id="{CBC7695E-E81F-C245-AABB-473E0C48813F}"/>
                </a:ext>
              </a:extLst>
            </p:cNvPr>
            <p:cNvSpPr/>
            <p:nvPr/>
          </p:nvSpPr>
          <p:spPr>
            <a:xfrm rot="5400000">
              <a:off x="4431804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94" name="Hexagon 193">
              <a:extLst>
                <a:ext uri="{FF2B5EF4-FFF2-40B4-BE49-F238E27FC236}">
                  <a16:creationId xmlns:a16="http://schemas.microsoft.com/office/drawing/2014/main" xmlns="" id="{854B2995-BF73-0A4F-96EA-E978EAEA548A}"/>
                </a:ext>
              </a:extLst>
            </p:cNvPr>
            <p:cNvSpPr/>
            <p:nvPr/>
          </p:nvSpPr>
          <p:spPr>
            <a:xfrm rot="5400000">
              <a:off x="5185121" y="7598574"/>
              <a:ext cx="743621" cy="641052"/>
            </a:xfrm>
            <a:prstGeom prst="hexagon">
              <a:avLst>
                <a:gd name="adj" fmla="val 27594"/>
                <a:gd name="vf" fmla="val 11547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1B536EF5-1005-EB4E-9EE5-9571A97B4A8C}"/>
              </a:ext>
            </a:extLst>
          </p:cNvPr>
          <p:cNvCxnSpPr>
            <a:cxnSpLocks/>
          </p:cNvCxnSpPr>
          <p:nvPr/>
        </p:nvCxnSpPr>
        <p:spPr>
          <a:xfrm flipV="1">
            <a:off x="3112371" y="7106938"/>
            <a:ext cx="0" cy="123471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0915007-FB3A-B944-B1DA-885FAAF5A7B2}"/>
              </a:ext>
            </a:extLst>
          </p:cNvPr>
          <p:cNvSpPr/>
          <p:nvPr/>
        </p:nvSpPr>
        <p:spPr>
          <a:xfrm>
            <a:off x="602789" y="8246900"/>
            <a:ext cx="6383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tr-TR" sz="700" b="1" dirty="0" smtClean="0">
                <a:latin typeface="Gotham HTF Black" pitchFamily="2" charset="77"/>
                <a:cs typeface="Arial" pitchFamily="34" charset="0"/>
              </a:rPr>
              <a:t>ARACISIZ</a:t>
            </a:r>
            <a:endParaRPr lang="en-US" sz="700" b="1" dirty="0">
              <a:latin typeface="Gotham HTF Black" pitchFamily="2" charset="77"/>
              <a:cs typeface="Arial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xmlns="" id="{7F6308D9-9195-3B45-87E2-3E74129B9B1F}"/>
              </a:ext>
            </a:extLst>
          </p:cNvPr>
          <p:cNvSpPr/>
          <p:nvPr/>
        </p:nvSpPr>
        <p:spPr>
          <a:xfrm>
            <a:off x="1494613" y="8248266"/>
            <a:ext cx="5806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tr-TR" sz="700" b="1" dirty="0" smtClean="0">
                <a:latin typeface="Gotham HTF Black" pitchFamily="2" charset="77"/>
                <a:cs typeface="Arial" pitchFamily="34" charset="0"/>
              </a:rPr>
              <a:t>ANONİM</a:t>
            </a:r>
            <a:endParaRPr lang="en-US" sz="700" b="1" dirty="0">
              <a:latin typeface="Gotham HTF Black" pitchFamily="2" charset="77"/>
              <a:cs typeface="Arial" pitchFamily="34" charset="0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xmlns="" id="{06797E29-7724-A44F-8077-06E4E0318D21}"/>
              </a:ext>
            </a:extLst>
          </p:cNvPr>
          <p:cNvSpPr/>
          <p:nvPr/>
        </p:nvSpPr>
        <p:spPr>
          <a:xfrm>
            <a:off x="2280500" y="8246900"/>
            <a:ext cx="70724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tr-TR" sz="700" b="1" dirty="0" smtClean="0">
                <a:latin typeface="Gotham HTF Black" pitchFamily="2" charset="77"/>
                <a:cs typeface="Arial" pitchFamily="34" charset="0"/>
              </a:rPr>
              <a:t>KESİNTİSİZ</a:t>
            </a:r>
            <a:endParaRPr lang="en-US" sz="700" b="1" dirty="0">
              <a:latin typeface="Gotham HTF Black" pitchFamily="2" charset="77"/>
              <a:cs typeface="Arial" pitchFamily="34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xmlns="" id="{27D23815-F1A0-9943-8F96-67E6BF458B10}"/>
              </a:ext>
            </a:extLst>
          </p:cNvPr>
          <p:cNvSpPr/>
          <p:nvPr/>
        </p:nvSpPr>
        <p:spPr>
          <a:xfrm>
            <a:off x="3350412" y="8248266"/>
            <a:ext cx="52610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tr-TR" sz="700" b="1" dirty="0" smtClean="0">
                <a:latin typeface="Gotham HTF Black" pitchFamily="2" charset="77"/>
                <a:cs typeface="Arial" pitchFamily="34" charset="0"/>
              </a:rPr>
              <a:t>İZİNSİZ</a:t>
            </a:r>
            <a:endParaRPr lang="en-US" sz="700" b="1" dirty="0">
              <a:latin typeface="Gotham HTF Black" pitchFamily="2" charset="77"/>
              <a:cs typeface="Arial" pitchFamily="34" charset="0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xmlns="" id="{8259A06B-2B91-CC40-884F-B5119EE9F3E0}"/>
              </a:ext>
            </a:extLst>
          </p:cNvPr>
          <p:cNvSpPr/>
          <p:nvPr/>
        </p:nvSpPr>
        <p:spPr>
          <a:xfrm>
            <a:off x="4242252" y="8241627"/>
            <a:ext cx="4171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tr-TR" sz="700" b="1" dirty="0" smtClean="0">
                <a:latin typeface="Gotham HTF Black" pitchFamily="2" charset="77"/>
                <a:cs typeface="Arial" pitchFamily="34" charset="0"/>
              </a:rPr>
              <a:t>AÇIK</a:t>
            </a:r>
            <a:endParaRPr lang="en-US" sz="700" b="1" dirty="0">
              <a:latin typeface="Gotham HTF Black" pitchFamily="2" charset="77"/>
              <a:cs typeface="Arial" pitchFamily="34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xmlns="" id="{45C16783-B161-A845-874B-6B555C1C163A}"/>
              </a:ext>
            </a:extLst>
          </p:cNvPr>
          <p:cNvSpPr/>
          <p:nvPr/>
        </p:nvSpPr>
        <p:spPr>
          <a:xfrm>
            <a:off x="4998033" y="8242993"/>
            <a:ext cx="58702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tr-TR" sz="700" b="1" dirty="0" smtClean="0">
                <a:latin typeface="Gotham HTF Black" pitchFamily="2" charset="77"/>
                <a:cs typeface="Arial" pitchFamily="34" charset="0"/>
              </a:rPr>
              <a:t>SINIRSIZ</a:t>
            </a:r>
            <a:endParaRPr lang="en-US" sz="700" b="1" dirty="0">
              <a:latin typeface="Gotham HTF Black" pitchFamily="2" charset="77"/>
              <a:cs typeface="Arial" pitchFamily="34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xmlns="" id="{997CF3E5-6CF3-1B49-A742-E0547A74DEF6}"/>
              </a:ext>
            </a:extLst>
          </p:cNvPr>
          <p:cNvSpPr/>
          <p:nvPr/>
        </p:nvSpPr>
        <p:spPr>
          <a:xfrm>
            <a:off x="5798134" y="8241627"/>
            <a:ext cx="66075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300"/>
              </a:spcAft>
            </a:pPr>
            <a:r>
              <a:rPr lang="tr-TR" sz="700" b="1" dirty="0" smtClean="0">
                <a:latin typeface="Gotham HTF Black" pitchFamily="2" charset="77"/>
                <a:cs typeface="Arial" pitchFamily="34" charset="0"/>
              </a:rPr>
              <a:t>TARAFSIZ</a:t>
            </a:r>
            <a:endParaRPr lang="en-US" sz="700" b="1" dirty="0">
              <a:latin typeface="Gotham HTF Black" pitchFamily="2" charset="77"/>
              <a:cs typeface="Arial" pitchFamily="34" charset="0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xmlns="" id="{203D4862-CC0D-B84A-AB84-86ADBF826D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589720" y="7634866"/>
            <a:ext cx="393741" cy="393741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xmlns="" id="{1EB74353-6B98-2B44-8F19-43DEF09B475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434490" y="7650635"/>
            <a:ext cx="383526" cy="38352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xmlns="" id="{1AA7ED2D-49AB-5444-AA85-6D7291BA630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945736" y="7663792"/>
            <a:ext cx="373731" cy="373731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xmlns="" id="{E01739E0-9CF4-FD48-A853-AEF7823DA04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218198" y="7611441"/>
            <a:ext cx="450886" cy="450886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xmlns="" id="{4B5C35CF-1938-D144-8DCD-6312497B1E6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393981" y="7630941"/>
            <a:ext cx="424252" cy="424252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xmlns="" id="{D149D0D6-B15D-064B-B4A5-177A6511653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738233" y="7601121"/>
            <a:ext cx="423094" cy="42309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FB865B24-D53A-E944-98D3-FEBF7BE88725}"/>
              </a:ext>
            </a:extLst>
          </p:cNvPr>
          <p:cNvSpPr/>
          <p:nvPr/>
        </p:nvSpPr>
        <p:spPr>
          <a:xfrm>
            <a:off x="898358" y="7820649"/>
            <a:ext cx="96253" cy="109290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44" name="Multiply 43">
            <a:extLst>
              <a:ext uri="{FF2B5EF4-FFF2-40B4-BE49-F238E27FC236}">
                <a16:creationId xmlns:a16="http://schemas.microsoft.com/office/drawing/2014/main" xmlns="" id="{F48D4AD9-44BB-6844-A383-E466F8CCC613}"/>
              </a:ext>
            </a:extLst>
          </p:cNvPr>
          <p:cNvSpPr/>
          <p:nvPr/>
        </p:nvSpPr>
        <p:spPr>
          <a:xfrm>
            <a:off x="884675" y="7810064"/>
            <a:ext cx="123618" cy="123618"/>
          </a:xfrm>
          <a:prstGeom prst="mathMultiply">
            <a:avLst>
              <a:gd name="adj1" fmla="val 16535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201" name="Multiply 200">
            <a:extLst>
              <a:ext uri="{FF2B5EF4-FFF2-40B4-BE49-F238E27FC236}">
                <a16:creationId xmlns:a16="http://schemas.microsoft.com/office/drawing/2014/main" xmlns="" id="{8BDC1780-B176-4C48-9FCA-F62C645C3F04}"/>
              </a:ext>
            </a:extLst>
          </p:cNvPr>
          <p:cNvSpPr/>
          <p:nvPr/>
        </p:nvSpPr>
        <p:spPr>
          <a:xfrm>
            <a:off x="3459338" y="7653308"/>
            <a:ext cx="123618" cy="123618"/>
          </a:xfrm>
          <a:prstGeom prst="mathMultiply">
            <a:avLst>
              <a:gd name="adj1" fmla="val 16535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8D37FA7A-C134-4D40-9621-C582CD949646}"/>
              </a:ext>
            </a:extLst>
          </p:cNvPr>
          <p:cNvGrpSpPr/>
          <p:nvPr/>
        </p:nvGrpSpPr>
        <p:grpSpPr>
          <a:xfrm>
            <a:off x="5061488" y="7621322"/>
            <a:ext cx="460915" cy="460915"/>
            <a:chOff x="5061488" y="7621322"/>
            <a:chExt cx="460915" cy="460915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xmlns="" id="{731092E4-A47B-1946-B3F1-8CB6D1B6A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5061488" y="7621322"/>
              <a:ext cx="460915" cy="460915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020CA4EF-494C-1B4B-8028-32EC09A9AEE8}"/>
                </a:ext>
              </a:extLst>
            </p:cNvPr>
            <p:cNvSpPr/>
            <p:nvPr/>
          </p:nvSpPr>
          <p:spPr>
            <a:xfrm>
              <a:off x="5265105" y="7824676"/>
              <a:ext cx="64133" cy="64133"/>
            </a:xfrm>
            <a:prstGeom prst="ellipse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D91C2E45-9508-A847-A443-45AD047B5550}"/>
              </a:ext>
            </a:extLst>
          </p:cNvPr>
          <p:cNvGrpSpPr/>
          <p:nvPr/>
        </p:nvGrpSpPr>
        <p:grpSpPr>
          <a:xfrm>
            <a:off x="5394787" y="10286068"/>
            <a:ext cx="606413" cy="606413"/>
            <a:chOff x="5713054" y="9939982"/>
            <a:chExt cx="952500" cy="952500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xmlns="" id="{C4E10EE7-5F3A-944F-B0FF-F67E5E74F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5713054" y="9939982"/>
              <a:ext cx="952500" cy="952500"/>
            </a:xfrm>
            <a:prstGeom prst="rect">
              <a:avLst/>
            </a:prstGeom>
          </p:spPr>
        </p:pic>
        <p:pic>
          <p:nvPicPr>
            <p:cNvPr id="58" name="Picture 57" descr="Text&#10;&#10;Description automatically generated">
              <a:extLst>
                <a:ext uri="{FF2B5EF4-FFF2-40B4-BE49-F238E27FC236}">
                  <a16:creationId xmlns:a16="http://schemas.microsoft.com/office/drawing/2014/main" xmlns="" id="{739CF823-BF3D-2041-96C7-2E26A6A80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8318" y="10078067"/>
              <a:ext cx="601972" cy="605673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08EAC7C2-9971-8A48-BD6F-F02D229B2464}"/>
              </a:ext>
            </a:extLst>
          </p:cNvPr>
          <p:cNvGrpSpPr/>
          <p:nvPr/>
        </p:nvGrpSpPr>
        <p:grpSpPr>
          <a:xfrm>
            <a:off x="2260800" y="8240400"/>
            <a:ext cx="2389278" cy="2389278"/>
            <a:chOff x="433241" y="8465549"/>
            <a:chExt cx="2002605" cy="2002605"/>
          </a:xfrm>
          <a:effectLst>
            <a:outerShdw blurRad="331465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xmlns="" id="{FAF15E1A-AF56-004A-8C27-F7AAEA822CB3}"/>
                </a:ext>
              </a:extLst>
            </p:cNvPr>
            <p:cNvSpPr/>
            <p:nvPr/>
          </p:nvSpPr>
          <p:spPr>
            <a:xfrm>
              <a:off x="664872" y="8793047"/>
              <a:ext cx="1555693" cy="1382516"/>
            </a:xfrm>
            <a:prstGeom prst="triangl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xmlns="" id="{D23D989E-DEA9-AB48-A805-3682D8CBF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p:blipFill>
          <p:spPr>
            <a:xfrm>
              <a:off x="433241" y="8465549"/>
              <a:ext cx="2002605" cy="2002605"/>
            </a:xfrm>
            <a:prstGeom prst="rect">
              <a:avLst/>
            </a:prstGeom>
          </p:spPr>
        </p:pic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12379786-16F1-3146-9E3F-0D33FCAF1108}"/>
              </a:ext>
            </a:extLst>
          </p:cNvPr>
          <p:cNvSpPr txBox="1"/>
          <p:nvPr/>
        </p:nvSpPr>
        <p:spPr bwMode="auto">
          <a:xfrm>
            <a:off x="2939003" y="9457758"/>
            <a:ext cx="104067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tr-TR" sz="2100" b="1" dirty="0" smtClean="0">
                <a:latin typeface="Gotham HTF Black" pitchFamily="2" charset="77"/>
                <a:cs typeface="Arial" pitchFamily="34" charset="0"/>
              </a:rPr>
              <a:t>ön</a:t>
            </a:r>
            <a:r>
              <a:rPr lang="en-US" sz="2100" b="1" dirty="0" smtClean="0">
                <a:latin typeface="Gotham HTF Black" pitchFamily="2" charset="77"/>
                <a:cs typeface="Arial" pitchFamily="34" charset="0"/>
              </a:rPr>
              <a:t>  </a:t>
            </a:r>
            <a:r>
              <a:rPr lang="tr-TR" sz="2100" b="1" dirty="0" smtClean="0">
                <a:latin typeface="Gotham HTF Black" pitchFamily="2" charset="77"/>
                <a:cs typeface="Arial" pitchFamily="34" charset="0"/>
              </a:rPr>
              <a:t>er</a:t>
            </a:r>
            <a:r>
              <a:rPr lang="en-US" sz="2100" b="1" dirty="0" smtClean="0">
                <a:latin typeface="Gotham HTF Black" pitchFamily="2" charset="77"/>
                <a:cs typeface="Arial" pitchFamily="34" charset="0"/>
              </a:rPr>
              <a:t>:</a:t>
            </a:r>
            <a:endParaRPr lang="en-US" sz="2100" b="1" dirty="0">
              <a:latin typeface="Gotham HTF Black" pitchFamily="2" charset="77"/>
              <a:cs typeface="Arial" pitchFamily="34" charset="0"/>
            </a:endParaRPr>
          </a:p>
        </p:txBody>
      </p:sp>
      <p:pic>
        <p:nvPicPr>
          <p:cNvPr id="75" name="Picture 74" descr="Logo&#10;&#10;Description automatically generated">
            <a:extLst>
              <a:ext uri="{FF2B5EF4-FFF2-40B4-BE49-F238E27FC236}">
                <a16:creationId xmlns:a16="http://schemas.microsoft.com/office/drawing/2014/main" xmlns="" id="{426FAB2F-57C5-1745-A781-259DE03F060C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rightnessContrast bright="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185" t="12848" r="14267" b="15899"/>
          <a:stretch/>
        </p:blipFill>
        <p:spPr>
          <a:xfrm rot="20428891">
            <a:off x="3098028" y="594176"/>
            <a:ext cx="698309" cy="695431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79" name="Rectangle 4">
            <a:extLst>
              <a:ext uri="{FF2B5EF4-FFF2-40B4-BE49-F238E27FC236}">
                <a16:creationId xmlns:a16="http://schemas.microsoft.com/office/drawing/2014/main" xmlns="" id="{2587F0EC-95E4-874E-87E2-BC1FABE66E99}"/>
              </a:ext>
            </a:extLst>
          </p:cNvPr>
          <p:cNvSpPr/>
          <p:nvPr/>
        </p:nvSpPr>
        <p:spPr>
          <a:xfrm>
            <a:off x="58400" y="507690"/>
            <a:ext cx="679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BİR</a:t>
            </a:r>
            <a:endParaRPr lang="en-US" b="1" dirty="0">
              <a:solidFill>
                <a:schemeClr val="bg1"/>
              </a:solidFill>
              <a:latin typeface="Gotham HTF Black" pitchFamily="2" charset="77"/>
              <a:cs typeface="Arial" pitchFamily="34" charset="0"/>
            </a:endParaRPr>
          </a:p>
        </p:txBody>
      </p:sp>
      <p:sp>
        <p:nvSpPr>
          <p:cNvPr id="80" name="Rectangle 4">
            <a:extLst>
              <a:ext uri="{FF2B5EF4-FFF2-40B4-BE49-F238E27FC236}">
                <a16:creationId xmlns:a16="http://schemas.microsoft.com/office/drawing/2014/main" xmlns="" id="{2587F0EC-95E4-874E-87E2-BC1FABE66E99}"/>
              </a:ext>
            </a:extLst>
          </p:cNvPr>
          <p:cNvSpPr/>
          <p:nvPr/>
        </p:nvSpPr>
        <p:spPr>
          <a:xfrm>
            <a:off x="2344658" y="906370"/>
            <a:ext cx="643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‘İN</a:t>
            </a:r>
            <a:endParaRPr lang="en-US" b="1" dirty="0">
              <a:solidFill>
                <a:schemeClr val="bg1"/>
              </a:solidFill>
              <a:latin typeface="Gotham HTF Black" pitchFamily="2" charset="7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520744-49F6-48C5-870D-D28D297F5B56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e58fabb6-9446-4bf5-a05e-fa4e6ef88448"/>
    <ds:schemaRef ds:uri="http://purl.org/dc/dcmitype/"/>
    <ds:schemaRef ds:uri="http://schemas.microsoft.com/office/2006/metadata/properties"/>
    <ds:schemaRef ds:uri="http://schemas.openxmlformats.org/package/2006/metadata/core-properties"/>
    <ds:schemaRef ds:uri="9f684ec6-0857-4470-8cdd-d47a3c7eb6af"/>
  </ds:schemaRefs>
</ds:datastoreItem>
</file>

<file path=customXml/itemProps3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37365</TotalTime>
  <Words>145</Words>
  <Application>Microsoft Office PowerPoint</Application>
  <PresentationFormat>Özel</PresentationFormat>
  <Paragraphs>46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2" baseType="lpstr">
      <vt:lpstr>Advent_Internal-Conference-Template_MASTER_V005 ts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Ibrahim</cp:lastModifiedBy>
  <cp:revision>591</cp:revision>
  <dcterms:created xsi:type="dcterms:W3CDTF">2018-04-12T15:48:13Z</dcterms:created>
  <dcterms:modified xsi:type="dcterms:W3CDTF">2021-04-30T13:26:08Z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