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304" r:id="rId5"/>
    <p:sldId id="30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1" autoAdjust="0"/>
    <p:restoredTop sz="95952" autoAdjust="0"/>
  </p:normalViewPr>
  <p:slideViewPr>
    <p:cSldViewPr snapToGrid="0">
      <p:cViewPr>
        <p:scale>
          <a:sx n="125" d="100"/>
          <a:sy n="125" d="100"/>
        </p:scale>
        <p:origin x="-690" y="762"/>
      </p:cViewPr>
      <p:guideLst>
        <p:guide orient="horz" pos="816"/>
        <p:guide orient="horz" pos="5216"/>
        <p:guide pos="2160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=""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="" xmlns:a16="http://schemas.microsoft.com/office/drawing/2014/main" id="{4ED8F448-E5CB-CF44-BD96-1B150C7D8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"/>
          <a:stretch/>
        </p:blipFill>
        <p:spPr>
          <a:xfrm>
            <a:off x="0" y="2773105"/>
            <a:ext cx="6858000" cy="4911484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="" xmlns:a16="http://schemas.microsoft.com/office/drawing/2014/main" id="{C4F5D660-63AE-B444-99DB-6536585F46E5}"/>
              </a:ext>
            </a:extLst>
          </p:cNvPr>
          <p:cNvSpPr/>
          <p:nvPr/>
        </p:nvSpPr>
        <p:spPr>
          <a:xfrm>
            <a:off x="-28893" y="0"/>
            <a:ext cx="6886893" cy="413635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2984F0B-1BDC-B44B-AB39-8F7B3ADF9ED2}"/>
              </a:ext>
            </a:extLst>
          </p:cNvPr>
          <p:cNvGrpSpPr/>
          <p:nvPr/>
        </p:nvGrpSpPr>
        <p:grpSpPr>
          <a:xfrm>
            <a:off x="-608195" y="1225557"/>
            <a:ext cx="7996363" cy="3770263"/>
            <a:chOff x="261616" y="1756842"/>
            <a:chExt cx="6404191" cy="3770263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E280158-659A-0841-A838-2CAB78EE1161}"/>
                </a:ext>
              </a:extLst>
            </p:cNvPr>
            <p:cNvSpPr txBox="1"/>
            <p:nvPr/>
          </p:nvSpPr>
          <p:spPr bwMode="auto">
            <a:xfrm>
              <a:off x="261616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3CBA881-31F2-CB43-A6EA-CF5AD70CB769}"/>
                </a:ext>
              </a:extLst>
            </p:cNvPr>
            <p:cNvSpPr txBox="1"/>
            <p:nvPr/>
          </p:nvSpPr>
          <p:spPr bwMode="auto">
            <a:xfrm>
              <a:off x="1417112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EECFB6A6-63F2-324D-8D48-DB5B617FC9FC}"/>
                </a:ext>
              </a:extLst>
            </p:cNvPr>
            <p:cNvSpPr txBox="1"/>
            <p:nvPr/>
          </p:nvSpPr>
          <p:spPr bwMode="auto">
            <a:xfrm>
              <a:off x="2572608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58F55E2C-9398-4F47-990C-20D9BFF86DBE}"/>
                </a:ext>
              </a:extLst>
            </p:cNvPr>
            <p:cNvSpPr txBox="1"/>
            <p:nvPr/>
          </p:nvSpPr>
          <p:spPr bwMode="auto">
            <a:xfrm>
              <a:off x="3728104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919ACEDC-64B4-0647-97B5-5F1114268FBA}"/>
                </a:ext>
              </a:extLst>
            </p:cNvPr>
            <p:cNvSpPr txBox="1"/>
            <p:nvPr/>
          </p:nvSpPr>
          <p:spPr bwMode="auto">
            <a:xfrm>
              <a:off x="4883600" y="1756842"/>
              <a:ext cx="1782207" cy="377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23900" b="1" dirty="0">
                  <a:latin typeface="Gotham HTF Black" pitchFamily="2" charset="77"/>
                  <a:cs typeface="Arial" pitchFamily="34" charset="0"/>
                </a:rPr>
                <a:t>$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0" y="215042"/>
            <a:ext cx="6858000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2700" b="1" dirty="0" smtClean="0">
                <a:solidFill>
                  <a:schemeClr val="bg1"/>
                </a:solidFill>
                <a:latin typeface="Gotham HTF Black" pitchFamily="2" charset="77"/>
              </a:rPr>
              <a:t>NEDEN DAHA ÖNCE HİÇ DUYMADIM</a:t>
            </a:r>
            <a:endParaRPr lang="en-US" sz="27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7A8422B-D8CA-4740-A7D4-A99F2E86CD73}"/>
              </a:ext>
            </a:extLst>
          </p:cNvPr>
          <p:cNvSpPr txBox="1"/>
          <p:nvPr/>
        </p:nvSpPr>
        <p:spPr bwMode="auto">
          <a:xfrm>
            <a:off x="281426" y="7198155"/>
            <a:ext cx="6264275" cy="1620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Gotham HTF Book" pitchFamily="2" charset="77"/>
                <a:cs typeface="Arial" pitchFamily="34" charset="0"/>
              </a:rPr>
              <a:t>Epic Cash </a:t>
            </a:r>
            <a:r>
              <a:rPr lang="tr-TR" sz="1400" dirty="0" smtClean="0">
                <a:latin typeface="Gotham HTF Book" pitchFamily="2" charset="77"/>
                <a:cs typeface="Arial" pitchFamily="34" charset="0"/>
              </a:rPr>
              <a:t>özgür,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açık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kaynaklı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sınırları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olmayan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halka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açık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ve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tarafsız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bir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blok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zinciri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üzerinde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çalışan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anonim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bir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p2p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dijital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paradır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Tanıdık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Bitcoin para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standardının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"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gelişmiş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sansür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direnci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"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uygulamasında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olduğu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gibi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kullanıcılar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aracısız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operasyonun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keyfini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çıkarır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paraları</a:t>
            </a:r>
            <a:r>
              <a:rPr lang="tr-TR" sz="1400" dirty="0" err="1" smtClean="0">
                <a:latin typeface="Gotham HTF Book" pitchFamily="2" charset="77"/>
                <a:cs typeface="Arial" pitchFamily="34" charset="0"/>
              </a:rPr>
              <a:t>nı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doğrudan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muhafaz</a:t>
            </a:r>
            <a:r>
              <a:rPr lang="tr-TR" sz="1400" dirty="0" smtClean="0">
                <a:latin typeface="Gotham HTF Book" pitchFamily="2" charset="77"/>
                <a:cs typeface="Arial" pitchFamily="34" charset="0"/>
              </a:rPr>
              <a:t>a eder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ve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blok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zinciri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aracılığıyla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birbirleriyle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doğrudan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işlem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yapar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. Epic,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üçlü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iş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ispatı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(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PoW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)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ile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güvence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altına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alınmıştır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ve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tasarımı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gereği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kauntum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direncini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önceden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yapılandırır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28894" y="8981995"/>
            <a:ext cx="6886893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81426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 210403 </a:t>
            </a:r>
            <a:r>
              <a:rPr lang="en-GB" sz="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– </a:t>
            </a:r>
            <a:r>
              <a:rPr lang="tr-TR" sz="6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</a:t>
            </a:r>
            <a:r>
              <a:rPr lang="tr-TR" sz="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6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Cash’i</a:t>
            </a:r>
            <a:r>
              <a:rPr lang="tr-TR" sz="6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neden daha önce hiç duymadım?</a:t>
            </a:r>
            <a:endParaRPr lang="en-GB" sz="6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92B9F57-7340-9A45-B770-46499A1D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56" y="848324"/>
            <a:ext cx="2404561" cy="96016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0226F07-AC48-2146-899F-4E3B3C8080B2}"/>
              </a:ext>
            </a:extLst>
          </p:cNvPr>
          <p:cNvSpPr/>
          <p:nvPr/>
        </p:nvSpPr>
        <p:spPr>
          <a:xfrm>
            <a:off x="2781357" y="300138"/>
            <a:ext cx="3723529" cy="19913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9600" dirty="0">
                <a:solidFill>
                  <a:schemeClr val="bg1"/>
                </a:solidFill>
                <a:latin typeface="Gotham HTF Book" pitchFamily="2" charset="77"/>
              </a:rPr>
              <a:t>?</a:t>
            </a:r>
            <a:endParaRPr lang="en-US" sz="96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1" name="&quot;No&quot; Symbol 80">
            <a:extLst>
              <a:ext uri="{FF2B5EF4-FFF2-40B4-BE49-F238E27FC236}">
                <a16:creationId xmlns="" xmlns:a16="http://schemas.microsoft.com/office/drawing/2014/main" id="{38F06540-5D57-4A43-8318-B0A1C93F8C45}"/>
              </a:ext>
            </a:extLst>
          </p:cNvPr>
          <p:cNvSpPr/>
          <p:nvPr/>
        </p:nvSpPr>
        <p:spPr>
          <a:xfrm>
            <a:off x="489072" y="4513723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2" name="&quot;No&quot; Symbol 81">
            <a:extLst>
              <a:ext uri="{FF2B5EF4-FFF2-40B4-BE49-F238E27FC236}">
                <a16:creationId xmlns="" xmlns:a16="http://schemas.microsoft.com/office/drawing/2014/main" id="{EB9470BC-66C6-6243-83B3-D9EF7FD48A39}"/>
              </a:ext>
            </a:extLst>
          </p:cNvPr>
          <p:cNvSpPr/>
          <p:nvPr/>
        </p:nvSpPr>
        <p:spPr>
          <a:xfrm>
            <a:off x="278122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3" name="&quot;No&quot; Symbol 82">
            <a:extLst>
              <a:ext uri="{FF2B5EF4-FFF2-40B4-BE49-F238E27FC236}">
                <a16:creationId xmlns="" xmlns:a16="http://schemas.microsoft.com/office/drawing/2014/main" id="{38B1627B-4374-C949-8865-7B25F40E8804}"/>
              </a:ext>
            </a:extLst>
          </p:cNvPr>
          <p:cNvSpPr/>
          <p:nvPr/>
        </p:nvSpPr>
        <p:spPr>
          <a:xfrm>
            <a:off x="5086334" y="4490942"/>
            <a:ext cx="1217526" cy="1217526"/>
          </a:xfrm>
          <a:prstGeom prst="noSmoking">
            <a:avLst>
              <a:gd name="adj" fmla="val 10610"/>
            </a:avLst>
          </a:prstGeom>
          <a:solidFill>
            <a:schemeClr val="tx1">
              <a:lumMod val="50000"/>
              <a:lumOff val="50000"/>
              <a:alpha val="5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430D5176-D193-F946-9C29-63053C3EFB86}"/>
              </a:ext>
            </a:extLst>
          </p:cNvPr>
          <p:cNvSpPr/>
          <p:nvPr/>
        </p:nvSpPr>
        <p:spPr>
          <a:xfrm>
            <a:off x="130264" y="464247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44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1311A6F3-08DE-5842-B83B-CC5BB67EB5D4}"/>
              </a:ext>
            </a:extLst>
          </p:cNvPr>
          <p:cNvSpPr/>
          <p:nvPr/>
        </p:nvSpPr>
        <p:spPr>
          <a:xfrm>
            <a:off x="2425245" y="465318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44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522B18D5-3192-5440-A6D3-7A55DB1232D0}"/>
              </a:ext>
            </a:extLst>
          </p:cNvPr>
          <p:cNvSpPr/>
          <p:nvPr/>
        </p:nvSpPr>
        <p:spPr>
          <a:xfrm>
            <a:off x="4722882" y="4665987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44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44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0C80AE-806C-C449-BB6B-5C830205D582}"/>
              </a:ext>
            </a:extLst>
          </p:cNvPr>
          <p:cNvSpPr/>
          <p:nvPr/>
        </p:nvSpPr>
        <p:spPr>
          <a:xfrm>
            <a:off x="194565" y="2352167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32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8D4D09AB-95D6-E645-91FC-D20235793EF7}"/>
              </a:ext>
            </a:extLst>
          </p:cNvPr>
          <p:cNvSpPr/>
          <p:nvPr/>
        </p:nvSpPr>
        <p:spPr>
          <a:xfrm>
            <a:off x="1610622" y="2362876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32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A2522391-C0AE-6D4A-BE64-CCAE5716318A}"/>
              </a:ext>
            </a:extLst>
          </p:cNvPr>
          <p:cNvSpPr/>
          <p:nvPr/>
        </p:nvSpPr>
        <p:spPr>
          <a:xfrm>
            <a:off x="3966919" y="237568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32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CCA64FE-B87C-F94F-97DF-6A5FC6B42026}"/>
              </a:ext>
            </a:extLst>
          </p:cNvPr>
          <p:cNvSpPr/>
          <p:nvPr/>
        </p:nvSpPr>
        <p:spPr>
          <a:xfrm>
            <a:off x="684364" y="3268520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32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01F1C918-CE59-C64E-9BCE-DD9AAD5860AF}"/>
              </a:ext>
            </a:extLst>
          </p:cNvPr>
          <p:cNvSpPr/>
          <p:nvPr/>
        </p:nvSpPr>
        <p:spPr>
          <a:xfrm>
            <a:off x="3089739" y="3279229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3200" b="1" dirty="0" smtClean="0">
                <a:solidFill>
                  <a:schemeClr val="accent2"/>
                </a:solidFill>
                <a:latin typeface="Gotham HTF Black" pitchFamily="2" charset="77"/>
              </a:rPr>
              <a:t>YOK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4905369-8DE8-8048-B3ED-ECA7626B36BD}"/>
              </a:ext>
            </a:extLst>
          </p:cNvPr>
          <p:cNvSpPr/>
          <p:nvPr/>
        </p:nvSpPr>
        <p:spPr>
          <a:xfrm>
            <a:off x="124097" y="2866254"/>
            <a:ext cx="1190198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ÜCRETLİ PAZARLAMA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FBF42EA-2E2E-0141-B389-26CACEA82165}"/>
              </a:ext>
            </a:extLst>
          </p:cNvPr>
          <p:cNvSpPr/>
          <p:nvPr/>
        </p:nvSpPr>
        <p:spPr>
          <a:xfrm>
            <a:off x="1540154" y="2876963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ABARTILI 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ŞİLLEME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1EC57622-47FE-5541-9A47-A9A7B5CA393D}"/>
              </a:ext>
            </a:extLst>
          </p:cNvPr>
          <p:cNvSpPr/>
          <p:nvPr/>
        </p:nvSpPr>
        <p:spPr>
          <a:xfrm>
            <a:off x="3896451" y="2889768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BORSALARDA 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ÜCRETLİ LİSTELEME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039047C1-3D92-DD41-BE30-FD6B8A6AC2BE}"/>
              </a:ext>
            </a:extLst>
          </p:cNvPr>
          <p:cNvSpPr/>
          <p:nvPr/>
        </p:nvSpPr>
        <p:spPr>
          <a:xfrm>
            <a:off x="613896" y="3761342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KURUMSAL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ALGI YÖNETİMİ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7AA6D4B1-8D56-244B-994A-6DB8DD33E558}"/>
              </a:ext>
            </a:extLst>
          </p:cNvPr>
          <p:cNvSpPr/>
          <p:nvPr/>
        </p:nvSpPr>
        <p:spPr>
          <a:xfrm>
            <a:off x="3019404" y="3772051"/>
            <a:ext cx="1947571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GİRİŞİMCİ </a:t>
            </a:r>
          </a:p>
          <a:p>
            <a:pPr marL="14288" marR="0" lvl="0" indent="-14288" algn="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100" dirty="0" smtClean="0">
                <a:solidFill>
                  <a:schemeClr val="bg1"/>
                </a:solidFill>
                <a:latin typeface="Gotham HTF Book" pitchFamily="2" charset="77"/>
              </a:rPr>
              <a:t>SERMAYESİ</a:t>
            </a:r>
            <a:endParaRPr lang="en-US" sz="11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="" xmlns:a16="http://schemas.microsoft.com/office/drawing/2014/main" id="{3A7C6926-006D-6142-B8C1-DCC00E3D9FD5}"/>
              </a:ext>
            </a:extLst>
          </p:cNvPr>
          <p:cNvSpPr/>
          <p:nvPr/>
        </p:nvSpPr>
        <p:spPr>
          <a:xfrm>
            <a:off x="1194788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9" name="Multiply 48">
            <a:extLst>
              <a:ext uri="{FF2B5EF4-FFF2-40B4-BE49-F238E27FC236}">
                <a16:creationId xmlns="" xmlns:a16="http://schemas.microsoft.com/office/drawing/2014/main" id="{1C09A0ED-C694-7040-A5C7-305CC8828AB0}"/>
              </a:ext>
            </a:extLst>
          </p:cNvPr>
          <p:cNvSpPr/>
          <p:nvPr/>
        </p:nvSpPr>
        <p:spPr>
          <a:xfrm>
            <a:off x="3375227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Multiply 49">
            <a:extLst>
              <a:ext uri="{FF2B5EF4-FFF2-40B4-BE49-F238E27FC236}">
                <a16:creationId xmlns="" xmlns:a16="http://schemas.microsoft.com/office/drawing/2014/main" id="{493009F4-3639-584B-80D2-B4B96C616D96}"/>
              </a:ext>
            </a:extLst>
          </p:cNvPr>
          <p:cNvSpPr/>
          <p:nvPr/>
        </p:nvSpPr>
        <p:spPr>
          <a:xfrm>
            <a:off x="5762234" y="2312744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1" name="Multiply 50">
            <a:extLst>
              <a:ext uri="{FF2B5EF4-FFF2-40B4-BE49-F238E27FC236}">
                <a16:creationId xmlns="" xmlns:a16="http://schemas.microsoft.com/office/drawing/2014/main" id="{312BE5E5-C06F-F84A-A699-DB50831A9F56}"/>
              </a:ext>
            </a:extLst>
          </p:cNvPr>
          <p:cNvSpPr/>
          <p:nvPr/>
        </p:nvSpPr>
        <p:spPr>
          <a:xfrm>
            <a:off x="2502765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2" name="Multiply 51">
            <a:extLst>
              <a:ext uri="{FF2B5EF4-FFF2-40B4-BE49-F238E27FC236}">
                <a16:creationId xmlns="" xmlns:a16="http://schemas.microsoft.com/office/drawing/2014/main" id="{32D12B76-4308-5E42-B421-074E89E0C7D4}"/>
              </a:ext>
            </a:extLst>
          </p:cNvPr>
          <p:cNvSpPr/>
          <p:nvPr/>
        </p:nvSpPr>
        <p:spPr>
          <a:xfrm>
            <a:off x="4920586" y="3236619"/>
            <a:ext cx="1070998" cy="1070998"/>
          </a:xfrm>
          <a:prstGeom prst="mathMultiply">
            <a:avLst>
              <a:gd name="adj1" fmla="val 1778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3156813-405C-4944-BF6E-6D16E2342122}"/>
              </a:ext>
            </a:extLst>
          </p:cNvPr>
          <p:cNvSpPr/>
          <p:nvPr/>
        </p:nvSpPr>
        <p:spPr>
          <a:xfrm>
            <a:off x="279377" y="5190604"/>
            <a:ext cx="1617127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GB" sz="2000" dirty="0" smtClean="0">
                <a:solidFill>
                  <a:schemeClr val="bg1"/>
                </a:solidFill>
                <a:latin typeface="Gotham HTF Book" pitchFamily="2" charset="77"/>
              </a:rPr>
              <a:t>ICO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DD7CF6E1-D38F-B843-BE40-2E4671A27A54}"/>
              </a:ext>
            </a:extLst>
          </p:cNvPr>
          <p:cNvSpPr/>
          <p:nvPr/>
        </p:nvSpPr>
        <p:spPr>
          <a:xfrm>
            <a:off x="2254250" y="5197593"/>
            <a:ext cx="2235200" cy="5638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2000" dirty="0" smtClean="0">
                <a:solidFill>
                  <a:schemeClr val="bg1"/>
                </a:solidFill>
                <a:latin typeface="Gotham HTF Book" pitchFamily="2" charset="77"/>
              </a:rPr>
              <a:t>ÖNMADENCİLİK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63AF922-FF6A-A641-A1C6-706F9E9F077E}"/>
              </a:ext>
            </a:extLst>
          </p:cNvPr>
          <p:cNvSpPr/>
          <p:nvPr/>
        </p:nvSpPr>
        <p:spPr>
          <a:xfrm>
            <a:off x="4897274" y="5191748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2000" dirty="0" smtClean="0">
                <a:solidFill>
                  <a:schemeClr val="bg1"/>
                </a:solidFill>
                <a:latin typeface="Gotham HTF Book" pitchFamily="2" charset="77"/>
              </a:rPr>
              <a:t>ŞİRKET</a:t>
            </a:r>
            <a:endParaRPr lang="en-US" sz="2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A3A4D8B-6DE2-744B-8180-1D94A0FFBD07}"/>
              </a:ext>
            </a:extLst>
          </p:cNvPr>
          <p:cNvSpPr/>
          <p:nvPr/>
        </p:nvSpPr>
        <p:spPr>
          <a:xfrm>
            <a:off x="4874208" y="5442327"/>
            <a:ext cx="1617127" cy="3626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4288" marR="0" lvl="0" indent="-14288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tr-TR" sz="1200" dirty="0" smtClean="0">
                <a:solidFill>
                  <a:schemeClr val="bg1"/>
                </a:solidFill>
                <a:latin typeface="Gotham HTF Book" pitchFamily="2" charset="77"/>
              </a:rPr>
              <a:t>DESTEĞİ</a:t>
            </a:r>
            <a:endParaRPr lang="en-US" sz="1200" dirty="0">
              <a:solidFill>
                <a:schemeClr val="bg1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1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B3EE7CE-2926-6A4E-BDA2-9D87E64EF03D}"/>
              </a:ext>
            </a:extLst>
          </p:cNvPr>
          <p:cNvSpPr/>
          <p:nvPr/>
        </p:nvSpPr>
        <p:spPr>
          <a:xfrm>
            <a:off x="0" y="1729859"/>
            <a:ext cx="6858000" cy="312774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547FFD31-65EE-8A4F-87E2-C03683F3AA12}"/>
              </a:ext>
            </a:extLst>
          </p:cNvPr>
          <p:cNvSpPr/>
          <p:nvPr/>
        </p:nvSpPr>
        <p:spPr>
          <a:xfrm>
            <a:off x="-2" y="4855591"/>
            <a:ext cx="6858000" cy="119656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F2B1EBF-060B-404D-8297-7BB6916A08A2}"/>
              </a:ext>
            </a:extLst>
          </p:cNvPr>
          <p:cNvSpPr/>
          <p:nvPr/>
        </p:nvSpPr>
        <p:spPr>
          <a:xfrm>
            <a:off x="-2" y="6045650"/>
            <a:ext cx="6867912" cy="1515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8777EF4-0BCD-1A4B-997F-CC9F88AFFBFC}"/>
              </a:ext>
            </a:extLst>
          </p:cNvPr>
          <p:cNvSpPr/>
          <p:nvPr/>
        </p:nvSpPr>
        <p:spPr>
          <a:xfrm>
            <a:off x="-2" y="7488145"/>
            <a:ext cx="6867912" cy="16558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107B4AF-8411-E640-90A8-F9489511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3" y="-34769"/>
            <a:ext cx="6264276" cy="480432"/>
          </a:xfrm>
        </p:spPr>
        <p:txBody>
          <a:bodyPr/>
          <a:lstStyle/>
          <a:p>
            <a:r>
              <a:rPr lang="tr-TR" dirty="0" smtClean="0"/>
              <a:t>TEKNİK GÜVENLİK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D526A7-3626-DA4C-A282-D393F92C1BAD}"/>
              </a:ext>
            </a:extLst>
          </p:cNvPr>
          <p:cNvSpPr txBox="1"/>
          <p:nvPr/>
        </p:nvSpPr>
        <p:spPr bwMode="auto">
          <a:xfrm>
            <a:off x="296861" y="7605614"/>
            <a:ext cx="626427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spAutoFit/>
          </a:bodyPr>
          <a:lstStyle/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EDXL LLC, through its regional operating partners supports markets by providing “buyer of last resort” immediate spot liquidity to hundreds of digital asset revenues worldwide.</a:t>
            </a:r>
          </a:p>
          <a:p>
            <a:pPr fontAlgn="b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050" dirty="0">
                <a:latin typeface="Gotham HTF Book" pitchFamily="2" charset="77"/>
                <a:cs typeface="Arial" pitchFamily="34" charset="0"/>
              </a:rPr>
              <a:t>EDXC dedicates a portion* of cash flows to fund a daily buyback and burn initiative of the EDXC token.</a:t>
            </a:r>
          </a:p>
        </p:txBody>
      </p:sp>
      <p:sp>
        <p:nvSpPr>
          <p:cNvPr id="37" name="Title 2">
            <a:extLst>
              <a:ext uri="{FF2B5EF4-FFF2-40B4-BE49-F238E27FC236}">
                <a16:creationId xmlns="" xmlns:a16="http://schemas.microsoft.com/office/drawing/2014/main" id="{5D8EA101-F4C3-4447-B8F3-BC6B0CC3CA0F}"/>
              </a:ext>
            </a:extLst>
          </p:cNvPr>
          <p:cNvSpPr txBox="1">
            <a:spLocks/>
          </p:cNvSpPr>
          <p:nvPr/>
        </p:nvSpPr>
        <p:spPr>
          <a:xfrm>
            <a:off x="306772" y="172279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tr-TR" dirty="0" smtClean="0"/>
              <a:t>EKONOMİK GÜVENLİK</a:t>
            </a:r>
            <a:endParaRPr lang="en-GB" dirty="0"/>
          </a:p>
        </p:txBody>
      </p:sp>
      <p:sp>
        <p:nvSpPr>
          <p:cNvPr id="38" name="Title 2">
            <a:extLst>
              <a:ext uri="{FF2B5EF4-FFF2-40B4-BE49-F238E27FC236}">
                <a16:creationId xmlns="" xmlns:a16="http://schemas.microsoft.com/office/drawing/2014/main" id="{28C1DCF4-B643-2041-98C9-483938AF114C}"/>
              </a:ext>
            </a:extLst>
          </p:cNvPr>
          <p:cNvSpPr txBox="1">
            <a:spLocks/>
          </p:cNvSpPr>
          <p:nvPr/>
        </p:nvSpPr>
        <p:spPr>
          <a:xfrm>
            <a:off x="306772" y="4885464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tr-TR" dirty="0" smtClean="0">
                <a:solidFill>
                  <a:schemeClr val="bg1"/>
                </a:solidFill>
              </a:rPr>
              <a:t>MEVZUAT </a:t>
            </a:r>
            <a:r>
              <a:rPr lang="tr-TR" dirty="0">
                <a:solidFill>
                  <a:schemeClr val="bg1"/>
                </a:solidFill>
              </a:rPr>
              <a:t>GÜVENLİĞİ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="" xmlns:a16="http://schemas.microsoft.com/office/drawing/2014/main" id="{7194D610-37C9-3D40-A5C1-8D9D9AB8BDBA}"/>
              </a:ext>
            </a:extLst>
          </p:cNvPr>
          <p:cNvSpPr txBox="1">
            <a:spLocks/>
          </p:cNvSpPr>
          <p:nvPr/>
        </p:nvSpPr>
        <p:spPr>
          <a:xfrm>
            <a:off x="311191" y="6059370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tr-TR" dirty="0" smtClean="0"/>
              <a:t>YÖNETİM </a:t>
            </a:r>
            <a:r>
              <a:rPr lang="tr-TR" dirty="0"/>
              <a:t>GÜVENLİĞİ</a:t>
            </a:r>
            <a:endParaRPr lang="en-GB" dirty="0"/>
          </a:p>
        </p:txBody>
      </p:sp>
      <p:sp>
        <p:nvSpPr>
          <p:cNvPr id="40" name="Title 2">
            <a:extLst>
              <a:ext uri="{FF2B5EF4-FFF2-40B4-BE49-F238E27FC236}">
                <a16:creationId xmlns="" xmlns:a16="http://schemas.microsoft.com/office/drawing/2014/main" id="{ED16113D-D15D-E84C-9426-B321A9DDD1A6}"/>
              </a:ext>
            </a:extLst>
          </p:cNvPr>
          <p:cNvSpPr txBox="1">
            <a:spLocks/>
          </p:cNvSpPr>
          <p:nvPr/>
        </p:nvSpPr>
        <p:spPr>
          <a:xfrm>
            <a:off x="306772" y="7478068"/>
            <a:ext cx="6264276" cy="48043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r>
              <a:rPr lang="tr-TR" dirty="0" smtClean="0"/>
              <a:t>SOSYAL GÜVENLİK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F4557AA-E3C9-5245-B88C-8F8D266D790F}"/>
              </a:ext>
            </a:extLst>
          </p:cNvPr>
          <p:cNvSpPr txBox="1"/>
          <p:nvPr/>
        </p:nvSpPr>
        <p:spPr bwMode="auto">
          <a:xfrm>
            <a:off x="306772" y="5397363"/>
            <a:ext cx="6444548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Howey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Uyumlu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- ICO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yok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tr-TR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ö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madencilik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yok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yatırımcı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yok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kontrol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yok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Saygın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bir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ABD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avukat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görüş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mektubu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: "Epic Cash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teminat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değildir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8D21E76-C1C6-DC45-B518-FCDA02F22FF3}"/>
              </a:ext>
            </a:extLst>
          </p:cNvPr>
          <p:cNvSpPr txBox="1"/>
          <p:nvPr/>
        </p:nvSpPr>
        <p:spPr bwMode="auto">
          <a:xfrm>
            <a:off x="306772" y="6567663"/>
            <a:ext cx="6444548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Açık ve şeffaf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topluluk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tüm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kararlar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kamuya açık şekilde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verilir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Compound'dan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kanıtlanmış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denetim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modüllerine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sahip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ECR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jetonu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</a:rPr>
              <a:t>https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am HTF Book" pitchFamily="2" charset="77"/>
                <a:cs typeface="Arial" pitchFamily="34" charset="0"/>
              </a:rPr>
              <a:t>://labs.epic.tech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6A51BE6-4717-BB4F-A3BA-FAFB1F473F22}"/>
              </a:ext>
            </a:extLst>
          </p:cNvPr>
          <p:cNvSpPr txBox="1"/>
          <p:nvPr/>
        </p:nvSpPr>
        <p:spPr bwMode="auto">
          <a:xfrm>
            <a:off x="306771" y="7985542"/>
            <a:ext cx="6264275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Adil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&amp;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erişilebilir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–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herkes madencilik yapabilir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BTC'nin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neredeyse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%90'ı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zaten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çıkarıldı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EPIC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’in ise sadece %50’si kazıldı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Madencilik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herkese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açıktır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yani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siz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de </a:t>
            </a:r>
            <a:r>
              <a:rPr lang="en-GB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payınızı</a:t>
            </a:r>
            <a:r>
              <a:rPr lang="en-GB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alabilirsiniz</a:t>
            </a:r>
            <a:r>
              <a:rPr lang="en-GB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tr-TR" sz="14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EPIC, madenciliği tabana yayarak tekelleşmeye engel olur.</a:t>
            </a:r>
            <a:endParaRPr lang="en-GB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40705C4C-0805-374B-939C-D2A28BAA8B7C}"/>
              </a:ext>
            </a:extLst>
          </p:cNvPr>
          <p:cNvGrpSpPr/>
          <p:nvPr/>
        </p:nvGrpSpPr>
        <p:grpSpPr>
          <a:xfrm>
            <a:off x="384261" y="649686"/>
            <a:ext cx="1958199" cy="546077"/>
            <a:chOff x="384261" y="773670"/>
            <a:chExt cx="1958199" cy="546077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E3D16062-8914-074E-AADF-9D3A9924AC2A}"/>
                </a:ext>
              </a:extLst>
            </p:cNvPr>
            <p:cNvSpPr/>
            <p:nvPr/>
          </p:nvSpPr>
          <p:spPr>
            <a:xfrm>
              <a:off x="384261" y="773670"/>
              <a:ext cx="546077" cy="54607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Gotham HTF Black" pitchFamily="2" charset="77"/>
                </a:rPr>
                <a:t>CPU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EDCC4921-7CAC-B342-8316-C172E3BD9C0D}"/>
                </a:ext>
              </a:extLst>
            </p:cNvPr>
            <p:cNvSpPr/>
            <p:nvPr/>
          </p:nvSpPr>
          <p:spPr>
            <a:xfrm>
              <a:off x="1090322" y="773670"/>
              <a:ext cx="546077" cy="5460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GPU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AB0D7202-FC5B-7243-A219-1F73651D7ADD}"/>
                </a:ext>
              </a:extLst>
            </p:cNvPr>
            <p:cNvSpPr/>
            <p:nvPr/>
          </p:nvSpPr>
          <p:spPr>
            <a:xfrm>
              <a:off x="1796383" y="773670"/>
              <a:ext cx="546077" cy="546077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Gotham HTF Black" pitchFamily="2" charset="77"/>
                </a:rPr>
                <a:t>ASIC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1D9C1F7-585A-D940-8C02-CB819263196C}"/>
              </a:ext>
            </a:extLst>
          </p:cNvPr>
          <p:cNvSpPr txBox="1"/>
          <p:nvPr/>
        </p:nvSpPr>
        <p:spPr bwMode="auto">
          <a:xfrm>
            <a:off x="477497" y="1176130"/>
            <a:ext cx="1781143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algn="ctr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err="1">
                <a:latin typeface="Gotham HTF Book" pitchFamily="2" charset="77"/>
                <a:cs typeface="Arial" pitchFamily="34" charset="0"/>
              </a:rPr>
              <a:t>Çoklu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Algoritmik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Madencilik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BCC8D7E-C182-D34C-999B-9C64234F1927}"/>
              </a:ext>
            </a:extLst>
          </p:cNvPr>
          <p:cNvSpPr txBox="1"/>
          <p:nvPr/>
        </p:nvSpPr>
        <p:spPr bwMode="auto">
          <a:xfrm>
            <a:off x="3254899" y="669694"/>
            <a:ext cx="2035690" cy="41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20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iş ispatı</a:t>
            </a:r>
            <a:endParaRPr lang="en-GB" sz="20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B04D775E-656D-9A40-B691-8460FDA035A4}"/>
              </a:ext>
            </a:extLst>
          </p:cNvPr>
          <p:cNvSpPr/>
          <p:nvPr/>
        </p:nvSpPr>
        <p:spPr>
          <a:xfrm>
            <a:off x="2727490" y="573559"/>
            <a:ext cx="546077" cy="54607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3200" b="1" dirty="0">
                <a:solidFill>
                  <a:schemeClr val="accent2"/>
                </a:solidFill>
                <a:latin typeface="Gotham HTF Black" pitchFamily="2" charset="77"/>
              </a:rPr>
              <a:t>3x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51FAF9-402C-9D43-BDC8-1CADB1C9A429}"/>
              </a:ext>
            </a:extLst>
          </p:cNvPr>
          <p:cNvSpPr txBox="1"/>
          <p:nvPr/>
        </p:nvSpPr>
        <p:spPr bwMode="auto">
          <a:xfrm>
            <a:off x="2705374" y="1045624"/>
            <a:ext cx="4162536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Kuantum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koruması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+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güvenliği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ihlal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edilmiş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algoritmalara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karşı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geleceğe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yönelik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koruma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DF76CFF8-B8BB-624E-B4EB-AB6198C99653}"/>
              </a:ext>
            </a:extLst>
          </p:cNvPr>
          <p:cNvGrpSpPr/>
          <p:nvPr/>
        </p:nvGrpSpPr>
        <p:grpSpPr>
          <a:xfrm>
            <a:off x="395144" y="2253052"/>
            <a:ext cx="3141622" cy="1329327"/>
            <a:chOff x="343384" y="2160364"/>
            <a:chExt cx="2650596" cy="1121557"/>
          </a:xfrm>
        </p:grpSpPr>
        <p:pic>
          <p:nvPicPr>
            <p:cNvPr id="57" name="Graphic 56">
              <a:extLst>
                <a:ext uri="{FF2B5EF4-FFF2-40B4-BE49-F238E27FC236}">
                  <a16:creationId xmlns="" xmlns:a16="http://schemas.microsoft.com/office/drawing/2014/main" id="{3AA260DE-27F5-B24F-A01E-852499E5F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5989" b="24997"/>
            <a:stretch/>
          </p:blipFill>
          <p:spPr>
            <a:xfrm>
              <a:off x="343384" y="2276582"/>
              <a:ext cx="2586029" cy="100533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91AE899-B7DC-F64C-827B-8E75D162B606}"/>
                </a:ext>
              </a:extLst>
            </p:cNvPr>
            <p:cNvSpPr txBox="1"/>
            <p:nvPr/>
          </p:nvSpPr>
          <p:spPr>
            <a:xfrm>
              <a:off x="1447992" y="2160364"/>
              <a:ext cx="1545988" cy="174394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en-US" sz="700" b="1" dirty="0">
                  <a:latin typeface="Gotham HTF Black" pitchFamily="2" charset="77"/>
                </a:rPr>
                <a:t>21M MAXIMUM</a:t>
              </a:r>
              <a:br>
                <a:rPr lang="en-US" sz="700" b="1" dirty="0">
                  <a:latin typeface="Gotham HTF Black" pitchFamily="2" charset="77"/>
                </a:rPr>
              </a:br>
              <a:r>
                <a:rPr lang="en-US" sz="700" b="1" dirty="0">
                  <a:latin typeface="Gotham HTF Black" pitchFamily="2" charset="77"/>
                </a:rPr>
                <a:t>SUPPLY DEC 2140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2BA69CB-2AE1-944F-A753-FD62B1CF79B3}"/>
              </a:ext>
            </a:extLst>
          </p:cNvPr>
          <p:cNvSpPr txBox="1"/>
          <p:nvPr/>
        </p:nvSpPr>
        <p:spPr bwMode="auto">
          <a:xfrm>
            <a:off x="306771" y="3647281"/>
            <a:ext cx="6387328" cy="6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rtlCol="0" anchor="t" anchorCtr="0">
            <a:noAutofit/>
          </a:bodyPr>
          <a:lstStyle/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smtClean="0">
                <a:latin typeface="Gotham HTF Book" pitchFamily="2" charset="77"/>
                <a:cs typeface="Arial" pitchFamily="34" charset="0"/>
              </a:rPr>
              <a:t>BTC ile %</a:t>
            </a: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100 </a:t>
            </a:r>
            <a:r>
              <a:rPr lang="tr-TR" sz="1400" b="1" dirty="0" smtClean="0">
                <a:latin typeface="Gotham HTF" pitchFamily="2" charset="77"/>
                <a:cs typeface="Arial" pitchFamily="34" charset="0"/>
              </a:rPr>
              <a:t>geriye dönük uyumlu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.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1400" b="1" dirty="0" smtClean="0">
                <a:latin typeface="Gotham HTF" pitchFamily="2" charset="77"/>
                <a:cs typeface="Arial" pitchFamily="34" charset="0"/>
              </a:rPr>
              <a:t>8 yılda 4 ödül yarılanması 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– </a:t>
            </a:r>
            <a:r>
              <a:rPr lang="tr-TR" sz="1400" dirty="0" smtClean="0">
                <a:latin typeface="Gotham HTF Book" pitchFamily="2" charset="77"/>
                <a:cs typeface="Arial" pitchFamily="34" charset="0"/>
              </a:rPr>
              <a:t>kripto varlıklar içinde en agresifi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.</a:t>
            </a:r>
            <a:endParaRPr lang="en-GB" sz="1400" dirty="0">
              <a:latin typeface="Gotham HTF Book" pitchFamily="2" charset="77"/>
              <a:cs typeface="Arial" pitchFamily="34" charset="0"/>
            </a:endParaRPr>
          </a:p>
          <a:p>
            <a:pPr marR="0" lvl="0" indent="0" fontAlgn="b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tr-TR" sz="1400" b="1" dirty="0" smtClean="0">
                <a:latin typeface="Gotham HTF" pitchFamily="2" charset="77"/>
                <a:cs typeface="Arial" pitchFamily="34" charset="0"/>
              </a:rPr>
              <a:t>Bir düşünün</a:t>
            </a:r>
            <a:r>
              <a:rPr lang="en-GB" sz="1400" b="1" dirty="0" smtClean="0">
                <a:latin typeface="Gotham HTF" pitchFamily="2" charset="77"/>
                <a:cs typeface="Arial" pitchFamily="34" charset="0"/>
              </a:rPr>
              <a:t>: </a:t>
            </a:r>
            <a:r>
              <a:rPr lang="tr-TR" sz="1400" b="1" dirty="0" smtClean="0">
                <a:latin typeface="Gotham HTF Book" pitchFamily="50" charset="-94"/>
                <a:cs typeface="Arial" pitchFamily="34" charset="0"/>
              </a:rPr>
              <a:t>7 </a:t>
            </a:r>
            <a:r>
              <a:rPr lang="en-GB" sz="1400" dirty="0" err="1" smtClean="0">
                <a:latin typeface="Gotham HTF Book" pitchFamily="2" charset="77"/>
                <a:cs typeface="Arial" pitchFamily="34" charset="0"/>
              </a:rPr>
              <a:t>yıl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içinde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8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milyar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insan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için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yaratılan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günde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sadece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210 </a:t>
            </a:r>
            <a:r>
              <a:rPr lang="tr-TR" sz="1400" dirty="0" err="1" smtClean="0">
                <a:latin typeface="Gotham HTF Book" pitchFamily="2" charset="77"/>
                <a:cs typeface="Arial" pitchFamily="34" charset="0"/>
              </a:rPr>
              <a:t>koin</a:t>
            </a:r>
            <a:r>
              <a:rPr lang="en-GB" sz="1400" dirty="0" smtClean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olacak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Birine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sahip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olmamayı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göze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alabilir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400" dirty="0" err="1">
                <a:latin typeface="Gotham HTF Book" pitchFamily="2" charset="77"/>
                <a:cs typeface="Arial" pitchFamily="34" charset="0"/>
              </a:rPr>
              <a:t>misin</a:t>
            </a:r>
            <a:r>
              <a:rPr lang="en-GB" sz="1400" dirty="0">
                <a:latin typeface="Gotham HTF Book" pitchFamily="2" charset="77"/>
                <a:cs typeface="Arial" pitchFamily="34" charset="0"/>
              </a:rPr>
              <a:t>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6D89F67A-80C7-EE41-9C76-B4F1765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07" y="2137784"/>
            <a:ext cx="3065094" cy="15538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E03B24F-227A-4A43-BFFE-F7B84708188F}"/>
              </a:ext>
            </a:extLst>
          </p:cNvPr>
          <p:cNvGrpSpPr/>
          <p:nvPr/>
        </p:nvGrpSpPr>
        <p:grpSpPr>
          <a:xfrm>
            <a:off x="3781400" y="3490280"/>
            <a:ext cx="2397650" cy="223138"/>
            <a:chOff x="606971" y="5749180"/>
            <a:chExt cx="5420650" cy="504476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81FAB2-B6BD-E94B-81DB-97ED5779158A}"/>
                </a:ext>
              </a:extLst>
            </p:cNvPr>
            <p:cNvSpPr txBox="1"/>
            <p:nvPr/>
          </p:nvSpPr>
          <p:spPr bwMode="auto">
            <a:xfrm>
              <a:off x="606971" y="5749180"/>
              <a:ext cx="729168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T1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11/21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ECE78A10-1B4A-4943-9867-D1D660B3A94F}"/>
                </a:ext>
              </a:extLst>
            </p:cNvPr>
            <p:cNvSpPr txBox="1"/>
            <p:nvPr/>
          </p:nvSpPr>
          <p:spPr bwMode="auto">
            <a:xfrm>
              <a:off x="1767205" y="5749180"/>
              <a:ext cx="754539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T2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7/23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DCBA6313-78F8-FC4F-B8AC-70093A6E0F03}"/>
                </a:ext>
              </a:extLst>
            </p:cNvPr>
            <p:cNvSpPr txBox="1"/>
            <p:nvPr/>
          </p:nvSpPr>
          <p:spPr bwMode="auto">
            <a:xfrm>
              <a:off x="3354213" y="5749180"/>
              <a:ext cx="758161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T3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9/25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9F05060-FC09-C24F-9379-1E56B097F9FC}"/>
                </a:ext>
              </a:extLst>
            </p:cNvPr>
            <p:cNvSpPr txBox="1"/>
            <p:nvPr/>
          </p:nvSpPr>
          <p:spPr bwMode="auto">
            <a:xfrm>
              <a:off x="5265834" y="5749180"/>
              <a:ext cx="761787" cy="5044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lnSpc>
                  <a:spcPct val="85000"/>
                </a:lnSpc>
                <a:spcAft>
                  <a:spcPts val="300"/>
                </a:spcAft>
              </a:pP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T4</a:t>
              </a:r>
              <a:b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US" sz="500" dirty="0">
                  <a:solidFill>
                    <a:schemeClr val="tx2"/>
                  </a:solidFill>
                  <a:latin typeface="Gotham HTF Book" pitchFamily="2" charset="77"/>
                  <a:cs typeface="Arial" pitchFamily="34" charset="0"/>
                </a:rPr>
                <a:t>6/28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4B95532-3EAF-244C-A593-8726A1F3215E}"/>
              </a:ext>
            </a:extLst>
          </p:cNvPr>
          <p:cNvSpPr txBox="1"/>
          <p:nvPr/>
        </p:nvSpPr>
        <p:spPr bwMode="auto">
          <a:xfrm>
            <a:off x="6154633" y="3486946"/>
            <a:ext cx="492443" cy="2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r" fontAlgn="b">
              <a:lnSpc>
                <a:spcPct val="85000"/>
              </a:lnSpc>
              <a:spcAft>
                <a:spcPts val="300"/>
              </a:spcAft>
            </a:pPr>
            <a: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HALVING</a:t>
            </a:r>
            <a:b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5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8352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9f684ec6-0857-4470-8cdd-d47a3c7eb6af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e58fabb6-9446-4bf5-a05e-fa4e6ef8844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29719</TotalTime>
  <Words>351</Words>
  <Application>Microsoft Office PowerPoint</Application>
  <PresentationFormat>Letter Kağıt (8.5x11 inç)</PresentationFormat>
  <Paragraphs>56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Advent_Internal-Conference-Template_MASTER_V005 ts</vt:lpstr>
      <vt:lpstr>PowerPoint Sunusu</vt:lpstr>
      <vt:lpstr>TEKNİK GÜVENLİK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Ibrahim</cp:lastModifiedBy>
  <cp:revision>486</cp:revision>
  <dcterms:created xsi:type="dcterms:W3CDTF">2018-04-12T15:48:13Z</dcterms:created>
  <dcterms:modified xsi:type="dcterms:W3CDTF">2021-04-28T17:57:12Z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