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4195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94301" autoAdjust="0"/>
  </p:normalViewPr>
  <p:slideViewPr>
    <p:cSldViewPr snapToGrid="0">
      <p:cViewPr>
        <p:scale>
          <a:sx n="81" d="100"/>
          <a:sy n="81" d="100"/>
        </p:scale>
        <p:origin x="2168" y="56"/>
      </p:cViewPr>
      <p:guideLst>
        <p:guide pos="2160"/>
        <p:guide orient="horz" pos="793"/>
        <p:guide orient="horz" pos="4195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FB8AC2-7164-4D43-B9B0-B9E81E676114}"/>
              </a:ext>
            </a:extLst>
          </p:cNvPr>
          <p:cNvSpPr/>
          <p:nvPr/>
        </p:nvSpPr>
        <p:spPr>
          <a:xfrm>
            <a:off x="301427" y="2580839"/>
            <a:ext cx="3132138" cy="26049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644E8-5383-B147-84AF-CD91F7403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26844" r="17549"/>
          <a:stretch/>
        </p:blipFill>
        <p:spPr>
          <a:xfrm>
            <a:off x="356839" y="4016234"/>
            <a:ext cx="2459964" cy="11270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23E68B-4876-A745-B6C1-ABC6218177CB}"/>
              </a:ext>
            </a:extLst>
          </p:cNvPr>
          <p:cNvSpPr/>
          <p:nvPr/>
        </p:nvSpPr>
        <p:spPr>
          <a:xfrm>
            <a:off x="531325" y="4140820"/>
            <a:ext cx="183221" cy="8697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-9640" y="8104909"/>
            <a:ext cx="6858000" cy="1049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41184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405833"/>
            <a:ext cx="6858000" cy="9949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01428" y="2908602"/>
            <a:ext cx="3046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“Hayek Money” refers to a concept put forth by F.A. Hayek wherein the desired macroeconomic result – in this case market price level equilibrium at $1.39 – is attained through “rebasing” the number of units of currency in each user’s wallet.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912553"/>
            <a:ext cx="6087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Elastic Multi Protocol Liquidity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FCACA6-90C2-734C-9D48-0C49BCBBC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03" y="254428"/>
            <a:ext cx="1809386" cy="65795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492" y="271708"/>
            <a:ext cx="939940" cy="657958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3593936" y="2908602"/>
            <a:ext cx="2933952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Physical commodities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Precious metals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Real estate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Insurance &amp; derivatives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Fixed income products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E21A59-E7BD-714E-98AC-A825E17D9EE0}"/>
              </a:ext>
            </a:extLst>
          </p:cNvPr>
          <p:cNvSpPr txBox="1"/>
          <p:nvPr/>
        </p:nvSpPr>
        <p:spPr bwMode="auto">
          <a:xfrm>
            <a:off x="301427" y="2632565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WHAT IS IT?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429001" y="2653301"/>
            <a:ext cx="30302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HEDGE CURRENCY RISK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EMPL One Pager v09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125771-7160-E945-A385-1D3C746AFCEF}"/>
              </a:ext>
            </a:extLst>
          </p:cNvPr>
          <p:cNvSpPr txBox="1"/>
          <p:nvPr/>
        </p:nvSpPr>
        <p:spPr bwMode="auto">
          <a:xfrm>
            <a:off x="2196302" y="8230572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latin typeface="Gotham HTF Black" pitchFamily="2" charset="77"/>
              </a:rPr>
              <a:t>POWERED BY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CB3C7-050B-8944-A299-AB76225F7C8F}"/>
              </a:ext>
            </a:extLst>
          </p:cNvPr>
          <p:cNvSpPr/>
          <p:nvPr/>
        </p:nvSpPr>
        <p:spPr>
          <a:xfrm>
            <a:off x="3593935" y="4596312"/>
            <a:ext cx="2771918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EMPL accrues cash flows from fees within the ecosystem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Transfer fees (Tobin Tax) on EMPL traders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3E9F72-BBAE-7141-8D29-0766BC0A2CAC}"/>
              </a:ext>
            </a:extLst>
          </p:cNvPr>
          <p:cNvSpPr txBox="1"/>
          <p:nvPr/>
        </p:nvSpPr>
        <p:spPr bwMode="auto">
          <a:xfrm>
            <a:off x="3429000" y="4321088"/>
            <a:ext cx="35382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WHAT GIVES IT VALUE?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6C665-A084-7843-85A0-77E40D9773EB}"/>
              </a:ext>
            </a:extLst>
          </p:cNvPr>
          <p:cNvSpPr/>
          <p:nvPr/>
        </p:nvSpPr>
        <p:spPr>
          <a:xfrm>
            <a:off x="360363" y="1679402"/>
            <a:ext cx="164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latin typeface="Gotham HTF" pitchFamily="2" charset="77"/>
                <a:cs typeface="Arial" pitchFamily="34" charset="0"/>
              </a:rPr>
              <a:t>Soft-pegged via</a:t>
            </a:r>
            <a:br>
              <a:rPr lang="en-GB" sz="1200" b="1" dirty="0">
                <a:latin typeface="Gotham HTF" pitchFamily="2" charset="77"/>
                <a:cs typeface="Arial" pitchFamily="34" charset="0"/>
              </a:rPr>
            </a:br>
            <a:r>
              <a:rPr lang="en-GB" sz="1200" b="1" dirty="0">
                <a:latin typeface="Gotham HTF" pitchFamily="2" charset="77"/>
                <a:cs typeface="Arial" pitchFamily="34" charset="0"/>
              </a:rPr>
              <a:t>elastic rebase to: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385A09-385F-4A45-ADCD-0CC83FE7BAA9}"/>
              </a:ext>
            </a:extLst>
          </p:cNvPr>
          <p:cNvSpPr/>
          <p:nvPr/>
        </p:nvSpPr>
        <p:spPr>
          <a:xfrm>
            <a:off x="2110882" y="1523458"/>
            <a:ext cx="1823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4000" b="1" dirty="0">
                <a:latin typeface="Gotham HTF" pitchFamily="2" charset="77"/>
                <a:cs typeface="Arial" pitchFamily="34" charset="0"/>
              </a:rPr>
              <a:t>1  SDR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6C7228-B272-1B45-98E0-E1B8460E7B1B}"/>
              </a:ext>
            </a:extLst>
          </p:cNvPr>
          <p:cNvSpPr/>
          <p:nvPr/>
        </p:nvSpPr>
        <p:spPr>
          <a:xfrm>
            <a:off x="2764943" y="1394712"/>
            <a:ext cx="992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700" dirty="0">
                <a:latin typeface="Gotham HTF Book" pitchFamily="2" charset="77"/>
                <a:cs typeface="Arial" pitchFamily="34" charset="0"/>
              </a:rPr>
              <a:t>International Monetary Fund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21ABF8-4444-1F49-BA1F-9B14E39EA761}"/>
              </a:ext>
            </a:extLst>
          </p:cNvPr>
          <p:cNvSpPr/>
          <p:nvPr/>
        </p:nvSpPr>
        <p:spPr>
          <a:xfrm>
            <a:off x="3659004" y="1704673"/>
            <a:ext cx="1642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latin typeface="Gotham HTF" pitchFamily="2" charset="77"/>
                <a:cs typeface="Arial" pitchFamily="34" charset="0"/>
              </a:rPr>
              <a:t>(~$1.39)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97D81B-8A45-7145-A8B8-7AA1A4704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680" y="1422354"/>
            <a:ext cx="1290320" cy="97806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5314D6A-C47D-8244-A57D-78ACB016ECB7}"/>
              </a:ext>
            </a:extLst>
          </p:cNvPr>
          <p:cNvSpPr txBox="1"/>
          <p:nvPr/>
        </p:nvSpPr>
        <p:spPr bwMode="auto">
          <a:xfrm>
            <a:off x="3429000" y="5456364"/>
            <a:ext cx="35382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SUPPORTED CHAINS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B7830F-E4D1-2C45-99A7-746F206E7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553" y="8554758"/>
            <a:ext cx="871965" cy="172009"/>
          </a:xfrm>
          <a:prstGeom prst="rect">
            <a:avLst/>
          </a:prstGeom>
        </p:spPr>
      </p:pic>
      <p:sp>
        <p:nvSpPr>
          <p:cNvPr id="45" name="Up Arrow 44">
            <a:extLst>
              <a:ext uri="{FF2B5EF4-FFF2-40B4-BE49-F238E27FC236}">
                <a16:creationId xmlns:a16="http://schemas.microsoft.com/office/drawing/2014/main" id="{4C0D18A0-90E1-6743-8286-7AD28AA81062}"/>
              </a:ext>
            </a:extLst>
          </p:cNvPr>
          <p:cNvSpPr/>
          <p:nvPr/>
        </p:nvSpPr>
        <p:spPr>
          <a:xfrm>
            <a:off x="2752621" y="4021979"/>
            <a:ext cx="578767" cy="578170"/>
          </a:xfrm>
          <a:prstGeom prst="upArrow">
            <a:avLst>
              <a:gd name="adj1" fmla="val 70480"/>
              <a:gd name="adj2" fmla="val 32902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100" dirty="0" err="1">
              <a:solidFill>
                <a:schemeClr val="tx1"/>
              </a:solidFill>
            </a:endParaRP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DEBFD043-9FD3-F540-B37E-95D271D8ACCE}"/>
              </a:ext>
            </a:extLst>
          </p:cNvPr>
          <p:cNvSpPr/>
          <p:nvPr/>
        </p:nvSpPr>
        <p:spPr>
          <a:xfrm rot="10800000">
            <a:off x="2752620" y="4555883"/>
            <a:ext cx="578767" cy="597177"/>
          </a:xfrm>
          <a:prstGeom prst="upArrow">
            <a:avLst>
              <a:gd name="adj1" fmla="val 70480"/>
              <a:gd name="adj2" fmla="val 35767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100" dirty="0" err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E15B01-11BB-714A-96FF-854A92FBC810}"/>
              </a:ext>
            </a:extLst>
          </p:cNvPr>
          <p:cNvSpPr/>
          <p:nvPr/>
        </p:nvSpPr>
        <p:spPr>
          <a:xfrm>
            <a:off x="2560076" y="4250422"/>
            <a:ext cx="963856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700" dirty="0">
                <a:latin typeface="Gotham HTF Book" pitchFamily="2" charset="77"/>
                <a:cs typeface="Arial" pitchFamily="34" charset="0"/>
              </a:rPr>
              <a:t>Wallet balance </a:t>
            </a:r>
            <a:r>
              <a:rPr lang="en-GB" sz="800" b="1" dirty="0">
                <a:latin typeface="Gotham HTF Book" pitchFamily="2" charset="77"/>
                <a:cs typeface="Arial" pitchFamily="34" charset="0"/>
              </a:rPr>
              <a:t>increases</a:t>
            </a:r>
            <a:endParaRPr lang="en-US" sz="800" b="1" dirty="0">
              <a:latin typeface="Gotham HTF Book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5B194D-EC7A-F248-BE8D-D8FA4DA68272}"/>
              </a:ext>
            </a:extLst>
          </p:cNvPr>
          <p:cNvSpPr/>
          <p:nvPr/>
        </p:nvSpPr>
        <p:spPr>
          <a:xfrm>
            <a:off x="2560076" y="4592880"/>
            <a:ext cx="963856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700" dirty="0">
                <a:latin typeface="Gotham HTF Book" pitchFamily="2" charset="77"/>
                <a:cs typeface="Arial" pitchFamily="34" charset="0"/>
              </a:rPr>
              <a:t>Wallet balance </a:t>
            </a:r>
            <a:r>
              <a:rPr lang="en-GB" sz="800" b="1" dirty="0">
                <a:latin typeface="Gotham HTF Book" pitchFamily="2" charset="77"/>
                <a:cs typeface="Arial" pitchFamily="34" charset="0"/>
              </a:rPr>
              <a:t>decreases</a:t>
            </a:r>
            <a:endParaRPr lang="en-US" sz="800" b="1" dirty="0">
              <a:latin typeface="Gotham HTF Book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EA9577-A093-3640-9592-BCA600854D35}"/>
              </a:ext>
            </a:extLst>
          </p:cNvPr>
          <p:cNvSpPr/>
          <p:nvPr/>
        </p:nvSpPr>
        <p:spPr>
          <a:xfrm>
            <a:off x="5332413" y="2197901"/>
            <a:ext cx="858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  <a:cs typeface="Arial" pitchFamily="34" charset="0"/>
              </a:rPr>
              <a:t>F.A. Hayek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EEA495-94A1-7646-89B3-87814D15FF23}"/>
              </a:ext>
            </a:extLst>
          </p:cNvPr>
          <p:cNvSpPr/>
          <p:nvPr/>
        </p:nvSpPr>
        <p:spPr>
          <a:xfrm>
            <a:off x="400552" y="5596051"/>
            <a:ext cx="277191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Protocol-owned liquidity provided to Convex, Curve etc.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These income streams fund ongoing buyback &amp; burn events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The protocol accumulates</a:t>
            </a:r>
            <a:br>
              <a:rPr lang="en-GB" sz="1000" dirty="0"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latin typeface="Gotham HTF Book" pitchFamily="2" charset="77"/>
                <a:cs typeface="Arial" pitchFamily="34" charset="0"/>
              </a:rPr>
              <a:t>physical gold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A39FB-25E3-E249-960F-9C5C9152F5C8}"/>
              </a:ext>
            </a:extLst>
          </p:cNvPr>
          <p:cNvSpPr txBox="1"/>
          <p:nvPr/>
        </p:nvSpPr>
        <p:spPr bwMode="auto">
          <a:xfrm>
            <a:off x="394634" y="5320827"/>
            <a:ext cx="35382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HOW DOES IT WORK?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CB4030-FDA8-874F-9D6A-905B1776AA5E}"/>
              </a:ext>
            </a:extLst>
          </p:cNvPr>
          <p:cNvSpPr/>
          <p:nvPr/>
        </p:nvSpPr>
        <p:spPr>
          <a:xfrm>
            <a:off x="2512540" y="2082571"/>
            <a:ext cx="1598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700" dirty="0">
                <a:latin typeface="Gotham HTF Book" pitchFamily="2" charset="77"/>
                <a:cs typeface="Arial" pitchFamily="34" charset="0"/>
              </a:rPr>
              <a:t>This represents a basket of the world’s fiat currencies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03A90D-8844-4A40-B484-EF420CF20F11}"/>
              </a:ext>
            </a:extLst>
          </p:cNvPr>
          <p:cNvSpPr txBox="1"/>
          <p:nvPr/>
        </p:nvSpPr>
        <p:spPr bwMode="auto">
          <a:xfrm>
            <a:off x="390515" y="6955058"/>
            <a:ext cx="35382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HOWEY SAFE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BE54415-228A-294A-B4C0-C9D611C554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0736" y="8344453"/>
            <a:ext cx="747963" cy="5926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E687960-03AF-084F-AD29-F394230175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0" y="8493210"/>
            <a:ext cx="1222906" cy="278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E3402-95C9-BB46-838B-4A44062F47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5716" y="5796195"/>
            <a:ext cx="246507" cy="2465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0E0846-2C20-6843-A83A-6176B4B8D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591" y="5848974"/>
            <a:ext cx="380156" cy="1409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A464DA-99A4-1040-8C9D-F8B28C0FA9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0502" y="7671153"/>
            <a:ext cx="628334" cy="21846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3B5BD67-CBBB-CE46-A5BA-6B6511AE63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7112" y="7592155"/>
            <a:ext cx="423715" cy="2906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AF29857-BFC9-B047-8EBE-48FEC20BA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042" y="6150388"/>
            <a:ext cx="893502" cy="2375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111EA30-93B1-7145-BCDF-E4584B57FC4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9701" y="5824825"/>
            <a:ext cx="768231" cy="1892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B27B72-502F-9240-A1B9-E1EC036E2FA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940" y="5756595"/>
            <a:ext cx="325706" cy="325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337F17-E4EE-A543-B580-D309911CD22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911" y="6894621"/>
            <a:ext cx="245517" cy="2455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D6BF98-5AD9-8A4C-92D3-C5EF08DB963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035" y="6933216"/>
            <a:ext cx="259516" cy="235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FE8AC-9386-044B-AF45-C71BFD2CA62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0820" y="6193588"/>
            <a:ext cx="507699" cy="129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47E9CF-4B68-2B4F-8EAF-13F2CA74D3E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8106" y="6547789"/>
            <a:ext cx="251421" cy="251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4EFDB7-3AC6-DA4F-9977-ED731B7C1EB6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5383" y="6948808"/>
            <a:ext cx="447172" cy="1658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3024C5-6AA3-3A41-B8CF-9AA133956B9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1182" y="7315078"/>
            <a:ext cx="506974" cy="1731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8EE9A7-E28E-3B4F-9EB3-18474AA9704D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61" t="26436" r="20438" b="31673"/>
          <a:stretch/>
        </p:blipFill>
        <p:spPr>
          <a:xfrm>
            <a:off x="5157228" y="6887707"/>
            <a:ext cx="653176" cy="2405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E61E16-9D53-BE4C-B9A4-C5142EF4FAA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645" y="6193588"/>
            <a:ext cx="586649" cy="1294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6C6929-B654-0547-82CA-885F4F22E1B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496" y="6566421"/>
            <a:ext cx="526946" cy="1386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315580-F1EF-D241-B147-E6534812DA1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9942" y="7282206"/>
            <a:ext cx="207749" cy="2077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407029-A825-7345-8B56-C1518F29439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294" y="6542923"/>
            <a:ext cx="686999" cy="2020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6A8FF2-9A67-5D4A-A6AE-88783DA94186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4372" y="7299985"/>
            <a:ext cx="564842" cy="1822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1B0C95-1F55-9744-90C6-8036949151C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704" y="6531753"/>
            <a:ext cx="219930" cy="2199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E0FCA6F-6DCB-FD42-8D5D-2AC22DDEF79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6096" y="7706179"/>
            <a:ext cx="535440" cy="11959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FB8411D-D672-2046-BCA6-02EB4B63EF5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77" y="7304006"/>
            <a:ext cx="585785" cy="22348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14FED91-F924-844F-828D-C82EFBCF3CD9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611" y="7710639"/>
            <a:ext cx="432364" cy="126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D203B-7FBE-3F41-8978-D21339D9E647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494" y="6105171"/>
            <a:ext cx="254645" cy="2546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C70B7D-FDF3-5446-B22C-581DE66BACF8}"/>
              </a:ext>
            </a:extLst>
          </p:cNvPr>
          <p:cNvSpPr txBox="1"/>
          <p:nvPr/>
        </p:nvSpPr>
        <p:spPr bwMode="auto">
          <a:xfrm>
            <a:off x="465705" y="4476750"/>
            <a:ext cx="3273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r" fontAlgn="b">
              <a:spcAft>
                <a:spcPts val="300"/>
              </a:spcAft>
            </a:pPr>
            <a:r>
              <a:rPr lang="en-US" sz="600" dirty="0">
                <a:latin typeface="Gotham HTF Book" pitchFamily="2" charset="77"/>
                <a:cs typeface="Arial" pitchFamily="34" charset="0"/>
              </a:rPr>
              <a:t>1.39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7AE0CE-736A-AC44-B7C2-373DB8E675A5}"/>
              </a:ext>
            </a:extLst>
          </p:cNvPr>
          <p:cNvSpPr txBox="1"/>
          <p:nvPr/>
        </p:nvSpPr>
        <p:spPr bwMode="auto">
          <a:xfrm>
            <a:off x="467308" y="4092575"/>
            <a:ext cx="3257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r" fontAlgn="b">
              <a:spcAft>
                <a:spcPts val="300"/>
              </a:spcAft>
            </a:pPr>
            <a:r>
              <a:rPr lang="en-US" sz="600" dirty="0">
                <a:latin typeface="Gotham HTF Book" pitchFamily="2" charset="77"/>
                <a:cs typeface="Arial" pitchFamily="34" charset="0"/>
              </a:rPr>
              <a:t>1.78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E7E822-0EE1-0C44-8EB7-340FEED2345F}"/>
              </a:ext>
            </a:extLst>
          </p:cNvPr>
          <p:cNvSpPr txBox="1"/>
          <p:nvPr/>
        </p:nvSpPr>
        <p:spPr bwMode="auto">
          <a:xfrm>
            <a:off x="452881" y="4822825"/>
            <a:ext cx="3401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r" fontAlgn="b">
              <a:spcAft>
                <a:spcPts val="300"/>
              </a:spcAft>
            </a:pPr>
            <a:r>
              <a:rPr lang="en-US" sz="600" dirty="0">
                <a:latin typeface="Gotham HTF Book" pitchFamily="2" charset="77"/>
                <a:cs typeface="Arial" pitchFamily="34" charset="0"/>
              </a:rPr>
              <a:t>1.00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AEE0ECE-CFE6-B44B-AD60-99EF4A0CD179}"/>
              </a:ext>
            </a:extLst>
          </p:cNvPr>
          <p:cNvGrpSpPr/>
          <p:nvPr/>
        </p:nvGrpSpPr>
        <p:grpSpPr>
          <a:xfrm>
            <a:off x="364011" y="7268517"/>
            <a:ext cx="2166428" cy="572388"/>
            <a:chOff x="697802" y="2185149"/>
            <a:chExt cx="4087052" cy="10798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85E510-1D1B-244E-9B89-7EC80F686735}"/>
                </a:ext>
              </a:extLst>
            </p:cNvPr>
            <p:cNvSpPr txBox="1"/>
            <p:nvPr/>
          </p:nvSpPr>
          <p:spPr>
            <a:xfrm>
              <a:off x="697802" y="270312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000" b="1" dirty="0">
                  <a:latin typeface="Gotham HTF Black" pitchFamily="2" charset="77"/>
                </a:rPr>
                <a:t>NO</a:t>
              </a:r>
              <a:br>
                <a:rPr lang="en-US" sz="1000" b="1" dirty="0">
                  <a:latin typeface="Gotham HTF Book" pitchFamily="2" charset="77"/>
                </a:rPr>
              </a:br>
              <a:r>
                <a:rPr lang="en-US" sz="800" dirty="0">
                  <a:latin typeface="Gotham HTF Book" pitchFamily="2" charset="77"/>
                </a:rPr>
                <a:t>ICO</a:t>
              </a:r>
              <a:endParaRPr lang="en-US" sz="1000" dirty="0">
                <a:latin typeface="Gotham HTF Boo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75D46AA-0C1C-5B4D-9151-44D3F9C4471B}"/>
                </a:ext>
              </a:extLst>
            </p:cNvPr>
            <p:cNvSpPr txBox="1"/>
            <p:nvPr/>
          </p:nvSpPr>
          <p:spPr>
            <a:xfrm>
              <a:off x="2235980" y="270312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000" b="1" dirty="0">
                  <a:latin typeface="Gotham HTF Black" pitchFamily="2" charset="77"/>
                </a:rPr>
                <a:t>NO</a:t>
              </a:r>
              <a:br>
                <a:rPr lang="en-US" sz="1000" b="1" dirty="0">
                  <a:latin typeface="Gotham HTF Book" pitchFamily="2" charset="77"/>
                </a:rPr>
              </a:br>
              <a:r>
                <a:rPr lang="en-US" sz="800" dirty="0">
                  <a:latin typeface="Gotham HTF Book" pitchFamily="2" charset="77"/>
                </a:rPr>
                <a:t>Pre-mine</a:t>
              </a:r>
              <a:endParaRPr lang="en-US" sz="1000" dirty="0">
                <a:latin typeface="Gotham HTF Book" pitchFamily="2" charset="7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C06400-0DDA-C44E-83F7-4502097E69F1}"/>
                </a:ext>
              </a:extLst>
            </p:cNvPr>
            <p:cNvSpPr txBox="1"/>
            <p:nvPr/>
          </p:nvSpPr>
          <p:spPr>
            <a:xfrm>
              <a:off x="3870454" y="2703127"/>
              <a:ext cx="914400" cy="55864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000" b="1" dirty="0">
                  <a:latin typeface="Gotham HTF Black" pitchFamily="2" charset="77"/>
                </a:rPr>
                <a:t>100%</a:t>
              </a:r>
              <a:br>
                <a:rPr lang="en-US" sz="1000" b="1" dirty="0">
                  <a:latin typeface="Gotham HTF Book" pitchFamily="2" charset="77"/>
                </a:rPr>
              </a:br>
              <a:r>
                <a:rPr lang="en-US" sz="800" dirty="0">
                  <a:latin typeface="Gotham HTF Book" pitchFamily="2" charset="77"/>
                </a:rPr>
                <a:t>Decentralized</a:t>
              </a:r>
              <a:endParaRPr lang="en-US" sz="1000" dirty="0">
                <a:latin typeface="Gotham HTF Book" pitchFamily="2" charset="77"/>
              </a:endParaRP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6ED5E3D9-DC4E-0947-A4DD-B0E630ED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2423672" y="2192519"/>
              <a:ext cx="524988" cy="524987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D5D6C0D1-7538-5A40-B4BF-6A164822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47516" y="2185149"/>
              <a:ext cx="495920" cy="495919"/>
            </a:xfrm>
            <a:prstGeom prst="rect">
              <a:avLst/>
            </a:prstGeom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424E5B2B-9CAA-A840-B86E-915C52ED78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155868" y="7301416"/>
            <a:ext cx="229674" cy="245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8A343-49D6-5D4C-A85A-E87E0245C9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09" y="8486522"/>
            <a:ext cx="906281" cy="2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39787</TotalTime>
  <Words>183</Words>
  <Application>Microsoft Macintosh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Wingdings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555</cp:revision>
  <cp:lastPrinted>2022-01-31T16:05:05Z</cp:lastPrinted>
  <dcterms:created xsi:type="dcterms:W3CDTF">2018-04-12T15:48:13Z</dcterms:created>
  <dcterms:modified xsi:type="dcterms:W3CDTF">2022-02-08T13:35:36Z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