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6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148" userDrawn="1">
          <p15:clr>
            <a:srgbClr val="A4A3A4"/>
          </p15:clr>
        </p15:guide>
        <p15:guide id="5" pos="2024" userDrawn="1">
          <p15:clr>
            <a:srgbClr val="A4A3A4"/>
          </p15:clr>
        </p15:guide>
        <p15:guide id="6" pos="2319" userDrawn="1">
          <p15:clr>
            <a:srgbClr val="A4A3A4"/>
          </p15:clr>
        </p15:guide>
        <p15:guide id="7" pos="278" userDrawn="1">
          <p15:clr>
            <a:srgbClr val="A4A3A4"/>
          </p15:clr>
        </p15:guide>
        <p15:guide id="8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73D"/>
    <a:srgbClr val="43C156"/>
    <a:srgbClr val="52EB69"/>
    <a:srgbClr val="000000"/>
    <a:srgbClr val="282827"/>
    <a:srgbClr val="D79E4D"/>
    <a:srgbClr val="C7AC65"/>
    <a:srgbClr val="F8931A"/>
    <a:srgbClr val="66666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1426" autoAdjust="0"/>
  </p:normalViewPr>
  <p:slideViewPr>
    <p:cSldViewPr snapToGrid="0">
      <p:cViewPr>
        <p:scale>
          <a:sx n="100" d="100"/>
          <a:sy n="100" d="100"/>
        </p:scale>
        <p:origin x="1152" y="72"/>
      </p:cViewPr>
      <p:guideLst>
        <p:guide pos="2160"/>
        <p:guide orient="horz" pos="816"/>
        <p:guide orient="horz" pos="5148"/>
        <p:guide pos="2024"/>
        <p:guide pos="2319"/>
        <p:guide pos="278"/>
        <p:guide pos="4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F627-D2E9-4B61-95B4-541160A89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1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31/10/2021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31/10/2021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31/10/2021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31/10/2021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31/10/2021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31/10/2021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31/10/2021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31/10/2021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31/10/2021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31/10/2021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31/10/2021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31/10/2021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8A68469-E3CA-1245-BDC9-E9A9D232B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" y="1395525"/>
            <a:ext cx="4814804" cy="2366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88A617-296D-EF49-81DC-D60E380F454D}"/>
              </a:ext>
            </a:extLst>
          </p:cNvPr>
          <p:cNvSpPr/>
          <p:nvPr/>
        </p:nvSpPr>
        <p:spPr>
          <a:xfrm>
            <a:off x="4958499" y="1941922"/>
            <a:ext cx="1494689" cy="1594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1C961A-43D2-1342-B6F5-E350DC4F9C16}"/>
              </a:ext>
            </a:extLst>
          </p:cNvPr>
          <p:cNvSpPr/>
          <p:nvPr/>
        </p:nvSpPr>
        <p:spPr>
          <a:xfrm>
            <a:off x="0" y="-1"/>
            <a:ext cx="6858000" cy="1295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8F42-6C84-A249-9376-B09F7C2D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828" y="8535132"/>
            <a:ext cx="2314575" cy="486833"/>
          </a:xfrm>
        </p:spPr>
        <p:txBody>
          <a:bodyPr/>
          <a:lstStyle/>
          <a:p>
            <a:r>
              <a:rPr lang="en-US" dirty="0"/>
              <a:t>Epicenter Capital Roles v04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5BFC2F-429C-D342-8BA9-D487B908B915}"/>
              </a:ext>
            </a:extLst>
          </p:cNvPr>
          <p:cNvSpPr/>
          <p:nvPr/>
        </p:nvSpPr>
        <p:spPr>
          <a:xfrm>
            <a:off x="2965609" y="3965747"/>
            <a:ext cx="34875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Epicenter </a:t>
            </a:r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USD</a:t>
            </a:r>
            <a:br>
              <a:rPr lang="en-GB" sz="1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</a:br>
            <a:r>
              <a:rPr lang="it-IT" sz="11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Epicenter </a:t>
            </a:r>
            <a:r>
              <a:rPr lang="it-IT" sz="11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USD monete a breve termine riscattabili su richiesta per $ 1 di EPIC. Non comportano alcun costo per interessi. Non possono mai essere bloccate, inserite nella lista nera o congelate.</a:t>
            </a:r>
            <a:endParaRPr lang="en-GB" sz="1200" dirty="0">
              <a:solidFill>
                <a:schemeClr val="tx2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06D8E0-56A4-BA4D-BA25-FD2FD3F66C6A}"/>
              </a:ext>
            </a:extLst>
          </p:cNvPr>
          <p:cNvSpPr txBox="1"/>
          <p:nvPr/>
        </p:nvSpPr>
        <p:spPr>
          <a:xfrm>
            <a:off x="180975" y="237217"/>
            <a:ext cx="403994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/>
                </a:solidFill>
                <a:latin typeface="Gotham HTF" pitchFamily="2" charset="77"/>
                <a:cs typeface="Arial" pitchFamily="34" charset="0"/>
              </a:rPr>
              <a:t>EPICENTER</a:t>
            </a:r>
            <a:br>
              <a:rPr lang="en-US" sz="2800" b="1" dirty="0">
                <a:solidFill>
                  <a:schemeClr val="bg2"/>
                </a:solidFill>
                <a:latin typeface="Gotham HTF" pitchFamily="2" charset="77"/>
                <a:cs typeface="Arial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Gotham HTF" pitchFamily="2" charset="77"/>
                <a:cs typeface="Arial" pitchFamily="34" charset="0"/>
              </a:rPr>
              <a:t>RUOLI </a:t>
            </a:r>
            <a:r>
              <a:rPr lang="en-US" sz="2800" b="1" dirty="0" smtClean="0">
                <a:solidFill>
                  <a:schemeClr val="bg1"/>
                </a:solidFill>
                <a:latin typeface="Gotham HTF" pitchFamily="2" charset="77"/>
                <a:cs typeface="Arial" pitchFamily="34" charset="0"/>
              </a:rPr>
              <a:t>PATRIMONIALI</a:t>
            </a:r>
            <a:endParaRPr lang="az-Cyrl-AZ" sz="2800" dirty="0">
              <a:solidFill>
                <a:schemeClr val="bg1"/>
              </a:solidFill>
              <a:latin typeface="Gotham HTF" pitchFamily="2" charset="77"/>
              <a:cs typeface="Arial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4DF8E18-4CB4-B845-B997-BF59CCB03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2614" y="256486"/>
            <a:ext cx="2214030" cy="36944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6A3A90C-550D-4048-A3E3-D9210E8E3C14}"/>
              </a:ext>
            </a:extLst>
          </p:cNvPr>
          <p:cNvSpPr/>
          <p:nvPr/>
        </p:nvSpPr>
        <p:spPr>
          <a:xfrm>
            <a:off x="2978385" y="4862764"/>
            <a:ext cx="35510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Epicenter IOU</a:t>
            </a:r>
            <a:br>
              <a:rPr lang="en-GB" sz="12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</a:br>
            <a:r>
              <a:rPr lang="it-IT" sz="11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Obbligazioni </a:t>
            </a:r>
            <a:r>
              <a:rPr lang="it-IT" sz="11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a lungo termine chiamabili per 1 EUSD. Forniscono il rendimento degli interessi dei token ECR a un tasso giornaliero specificato dalla governance.</a:t>
            </a:r>
            <a:endParaRPr lang="en-GB" sz="1200" dirty="0">
              <a:solidFill>
                <a:schemeClr val="tx2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A96CE8-B7E9-8F49-A28C-122FDBB0BB4D}"/>
              </a:ext>
            </a:extLst>
          </p:cNvPr>
          <p:cNvSpPr/>
          <p:nvPr/>
        </p:nvSpPr>
        <p:spPr>
          <a:xfrm>
            <a:off x="2965607" y="5812002"/>
            <a:ext cx="37107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Epicenter Token // </a:t>
            </a:r>
            <a:r>
              <a:rPr lang="en-GB" sz="12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Riserva di </a:t>
            </a:r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O</a:t>
            </a:r>
            <a:r>
              <a:rPr lang="en-GB" sz="12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gni </a:t>
            </a:r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C</a:t>
            </a:r>
            <a:r>
              <a:rPr lang="en-GB" sz="12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ittadino </a:t>
            </a:r>
            <a:r>
              <a:rPr lang="it-IT" sz="11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Il </a:t>
            </a:r>
            <a:r>
              <a:rPr lang="it-IT" sz="11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token di equità e governance è il principale beneficiario del signoraggio.</a:t>
            </a:r>
            <a:endParaRPr lang="en-GB" sz="1200" dirty="0">
              <a:solidFill>
                <a:schemeClr val="tx2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993FC0-56C4-4A43-AE9F-1E2CD6F194FB}"/>
              </a:ext>
            </a:extLst>
          </p:cNvPr>
          <p:cNvSpPr/>
          <p:nvPr/>
        </p:nvSpPr>
        <p:spPr>
          <a:xfrm>
            <a:off x="2965606" y="6720126"/>
            <a:ext cx="35765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Epicenter </a:t>
            </a:r>
            <a:r>
              <a:rPr lang="en-GB" sz="12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Protocollo di Accumulazione di Capitale</a:t>
            </a:r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/>
            </a:r>
            <a:br>
              <a:rPr lang="en-GB" sz="1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</a:br>
            <a:r>
              <a:rPr lang="it-IT" sz="11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Titolo </a:t>
            </a:r>
            <a:r>
              <a:rPr lang="it-IT" sz="11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privilegiato riceve una quota di signoraggio e la utilizza per riacquistare e bruciare il proprio token.</a:t>
            </a:r>
            <a:endParaRPr lang="en-GB" sz="1200" dirty="0">
              <a:solidFill>
                <a:schemeClr val="tx2"/>
              </a:solidFill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FA89B3D-5933-C849-81D0-AAE6CF648EF0}"/>
              </a:ext>
            </a:extLst>
          </p:cNvPr>
          <p:cNvGrpSpPr/>
          <p:nvPr/>
        </p:nvGrpSpPr>
        <p:grpSpPr>
          <a:xfrm>
            <a:off x="848441" y="4068407"/>
            <a:ext cx="1704133" cy="622184"/>
            <a:chOff x="1581108" y="4213139"/>
            <a:chExt cx="3392094" cy="1238463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DF4B136-53B2-2249-87E5-DF49D6AF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46" r="13826"/>
            <a:stretch/>
          </p:blipFill>
          <p:spPr>
            <a:xfrm>
              <a:off x="2888670" y="4546629"/>
              <a:ext cx="2084532" cy="673070"/>
            </a:xfrm>
            <a:prstGeom prst="snip1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770822A-0277-2E4B-9B10-54B8C247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108" y="4213139"/>
              <a:ext cx="1238462" cy="1238463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1AE93E-2F29-CC42-B28D-6213FE3FB8FE}"/>
              </a:ext>
            </a:extLst>
          </p:cNvPr>
          <p:cNvGrpSpPr/>
          <p:nvPr/>
        </p:nvGrpSpPr>
        <p:grpSpPr>
          <a:xfrm>
            <a:off x="4632641" y="7974318"/>
            <a:ext cx="1830367" cy="548362"/>
            <a:chOff x="4908029" y="1724111"/>
            <a:chExt cx="1261049" cy="37779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2223373-CF84-2640-B423-569CCBE2E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08029" y="1724111"/>
              <a:ext cx="946128" cy="37779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7A89A6B-08A8-9F45-B013-CB7C75D7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38490" y="1753772"/>
              <a:ext cx="330588" cy="330588"/>
            </a:xfrm>
            <a:prstGeom prst="rect">
              <a:avLst/>
            </a:prstGeom>
            <a:effectLst>
              <a:glow rad="9435">
                <a:schemeClr val="bg2">
                  <a:alpha val="40000"/>
                </a:schemeClr>
              </a:glow>
            </a:effectLst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53B7DD0F-C84F-2D4B-BCE5-B4D2FF11456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435" y="5803610"/>
            <a:ext cx="670744" cy="65120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730B9916-0C7A-384C-9D10-F3C343B7677A}"/>
              </a:ext>
            </a:extLst>
          </p:cNvPr>
          <p:cNvGrpSpPr/>
          <p:nvPr/>
        </p:nvGrpSpPr>
        <p:grpSpPr>
          <a:xfrm>
            <a:off x="822308" y="4982707"/>
            <a:ext cx="1749042" cy="473377"/>
            <a:chOff x="802173" y="5063270"/>
            <a:chExt cx="2035571" cy="55092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D1726E-126E-7947-83B3-51ADE13A4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173" y="5063270"/>
              <a:ext cx="745834" cy="55092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4D76F49-D838-064B-947D-3B0110DE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952" y="5125337"/>
              <a:ext cx="1218792" cy="42837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11FC79-71DA-5449-A5B7-4C6DFF870253}"/>
              </a:ext>
            </a:extLst>
          </p:cNvPr>
          <p:cNvGrpSpPr/>
          <p:nvPr/>
        </p:nvGrpSpPr>
        <p:grpSpPr>
          <a:xfrm>
            <a:off x="441326" y="3936122"/>
            <a:ext cx="6021682" cy="3568686"/>
            <a:chOff x="687460" y="4050422"/>
            <a:chExt cx="5513311" cy="356868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691E32-15C5-EF48-A52C-36236C919A75}"/>
                </a:ext>
              </a:extLst>
            </p:cNvPr>
            <p:cNvCxnSpPr>
              <a:cxnSpLocks/>
            </p:cNvCxnSpPr>
            <p:nvPr/>
          </p:nvCxnSpPr>
          <p:spPr>
            <a:xfrm>
              <a:off x="687460" y="4050422"/>
              <a:ext cx="5513311" cy="0"/>
            </a:xfrm>
            <a:prstGeom prst="line">
              <a:avLst/>
            </a:prstGeom>
            <a:ln w="22225" cap="rnd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582364-7B39-8440-908C-469894FD7731}"/>
                </a:ext>
              </a:extLst>
            </p:cNvPr>
            <p:cNvCxnSpPr>
              <a:cxnSpLocks/>
            </p:cNvCxnSpPr>
            <p:nvPr/>
          </p:nvCxnSpPr>
          <p:spPr>
            <a:xfrm>
              <a:off x="687460" y="4932123"/>
              <a:ext cx="5513311" cy="0"/>
            </a:xfrm>
            <a:prstGeom prst="line">
              <a:avLst/>
            </a:prstGeom>
            <a:ln w="22225" cap="rnd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01E19E-4BE0-CF43-A82A-E75A54867B96}"/>
                </a:ext>
              </a:extLst>
            </p:cNvPr>
            <p:cNvCxnSpPr>
              <a:cxnSpLocks/>
            </p:cNvCxnSpPr>
            <p:nvPr/>
          </p:nvCxnSpPr>
          <p:spPr>
            <a:xfrm>
              <a:off x="687460" y="5803938"/>
              <a:ext cx="5513311" cy="0"/>
            </a:xfrm>
            <a:prstGeom prst="line">
              <a:avLst/>
            </a:prstGeom>
            <a:ln w="22225" cap="rnd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5E5BA2C-D4AB-4B41-BDD5-E1414470885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60" y="6678650"/>
              <a:ext cx="5513311" cy="0"/>
            </a:xfrm>
            <a:prstGeom prst="line">
              <a:avLst/>
            </a:prstGeom>
            <a:ln w="22225" cap="rnd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A0B8E9F-5AC6-5049-B108-713C55038649}"/>
                </a:ext>
              </a:extLst>
            </p:cNvPr>
            <p:cNvCxnSpPr>
              <a:cxnSpLocks/>
            </p:cNvCxnSpPr>
            <p:nvPr/>
          </p:nvCxnSpPr>
          <p:spPr>
            <a:xfrm>
              <a:off x="687460" y="7619108"/>
              <a:ext cx="5513311" cy="0"/>
            </a:xfrm>
            <a:prstGeom prst="line">
              <a:avLst/>
            </a:prstGeom>
            <a:ln w="22225" cap="rnd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B92C864-5B65-4743-9926-65242500B111}"/>
              </a:ext>
            </a:extLst>
          </p:cNvPr>
          <p:cNvSpPr/>
          <p:nvPr/>
        </p:nvSpPr>
        <p:spPr>
          <a:xfrm>
            <a:off x="4096657" y="7733515"/>
            <a:ext cx="3053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POWERED BY: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D0FA9B-DC31-2149-89E3-2382AD14AB8A}"/>
              </a:ext>
            </a:extLst>
          </p:cNvPr>
          <p:cNvSpPr/>
          <p:nvPr/>
        </p:nvSpPr>
        <p:spPr>
          <a:xfrm>
            <a:off x="1075798" y="8047558"/>
            <a:ext cx="336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1" dirty="0" smtClean="0">
                <a:solidFill>
                  <a:schemeClr val="tx2"/>
                </a:solidFill>
                <a:latin typeface="Gotham HTF Black" pitchFamily="2" charset="77"/>
                <a:cs typeface="Arial" pitchFamily="34" charset="0"/>
              </a:rPr>
              <a:t>CONFIDENZIALE, DECENTRALIZZATO, DENARO CON INTEGRITA’.</a:t>
            </a:r>
            <a:endParaRPr lang="en-GB" sz="1200" b="1" dirty="0">
              <a:solidFill>
                <a:schemeClr val="tx2"/>
              </a:solidFill>
              <a:latin typeface="Gotham HTF Black" pitchFamily="2" charset="77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743AD7-5C90-054D-B880-91B0C65C7D1C}"/>
              </a:ext>
            </a:extLst>
          </p:cNvPr>
          <p:cNvGrpSpPr/>
          <p:nvPr/>
        </p:nvGrpSpPr>
        <p:grpSpPr>
          <a:xfrm>
            <a:off x="772441" y="6752135"/>
            <a:ext cx="1933053" cy="639743"/>
            <a:chOff x="772441" y="6805444"/>
            <a:chExt cx="2249727" cy="744546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65501F9-5A39-B940-85D2-ACDB494B9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41" y="6805444"/>
              <a:ext cx="949101" cy="74454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35E51EA-EA64-3A4D-9393-BFEBCD4EA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091" y="6904204"/>
              <a:ext cx="1182077" cy="4485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6ED0C6D-185A-6146-A90C-120D8E1151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9" y="7969322"/>
            <a:ext cx="638923" cy="638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9711D3-620F-1243-8A5C-0D4D631E6F4A}"/>
              </a:ext>
            </a:extLst>
          </p:cNvPr>
          <p:cNvSpPr txBox="1"/>
          <p:nvPr/>
        </p:nvSpPr>
        <p:spPr>
          <a:xfrm>
            <a:off x="5197185" y="2197912"/>
            <a:ext cx="1025904" cy="935968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500"/>
              </a:spcAft>
            </a:pPr>
            <a:r>
              <a:rPr lang="en-US" sz="900" dirty="0" smtClean="0">
                <a:solidFill>
                  <a:schemeClr val="bg2"/>
                </a:solidFill>
                <a:latin typeface="Gotham HTF Book" pitchFamily="2" charset="77"/>
              </a:rPr>
              <a:t>SENZA FIDUCIA</a:t>
            </a:r>
            <a:endParaRPr lang="en-US" sz="900" dirty="0">
              <a:solidFill>
                <a:schemeClr val="bg2"/>
              </a:solidFill>
              <a:latin typeface="Gotham HTF Book" pitchFamily="2" charset="77"/>
            </a:endParaRPr>
          </a:p>
          <a:p>
            <a:pPr algn="ctr">
              <a:spcBef>
                <a:spcPts val="600"/>
              </a:spcBef>
              <a:spcAft>
                <a:spcPts val="500"/>
              </a:spcAft>
            </a:pPr>
            <a:r>
              <a:rPr lang="en-US" sz="900" dirty="0" smtClean="0">
                <a:solidFill>
                  <a:schemeClr val="bg2"/>
                </a:solidFill>
                <a:latin typeface="Gotham HTF Book" pitchFamily="2" charset="77"/>
              </a:rPr>
              <a:t>SENZA PERMESSO</a:t>
            </a:r>
            <a:endParaRPr lang="en-US" sz="900" dirty="0">
              <a:solidFill>
                <a:schemeClr val="bg2"/>
              </a:solidFill>
              <a:latin typeface="Gotham HTF Book" pitchFamily="2" charset="77"/>
            </a:endParaRPr>
          </a:p>
          <a:p>
            <a:pPr algn="ctr">
              <a:spcBef>
                <a:spcPts val="600"/>
              </a:spcBef>
              <a:spcAft>
                <a:spcPts val="500"/>
              </a:spcAft>
            </a:pPr>
            <a:r>
              <a:rPr lang="en-US" sz="900" dirty="0" smtClean="0">
                <a:solidFill>
                  <a:schemeClr val="bg2"/>
                </a:solidFill>
                <a:latin typeface="Gotham HTF Book" pitchFamily="2" charset="77"/>
              </a:rPr>
              <a:t>RESISTENTE ALLA CENSURA</a:t>
            </a:r>
            <a:endParaRPr lang="en-US" sz="900" dirty="0">
              <a:solidFill>
                <a:schemeClr val="bg2"/>
              </a:solidFill>
              <a:latin typeface="Gotham HTF Book" pitchFamily="2" charset="77"/>
            </a:endParaRPr>
          </a:p>
          <a:p>
            <a:pPr algn="ctr">
              <a:spcBef>
                <a:spcPts val="600"/>
              </a:spcBef>
              <a:spcAft>
                <a:spcPts val="500"/>
              </a:spcAft>
            </a:pPr>
            <a:r>
              <a:rPr lang="en-US" sz="900" dirty="0" smtClean="0">
                <a:solidFill>
                  <a:schemeClr val="bg2"/>
                </a:solidFill>
                <a:latin typeface="Gotham HTF Book" pitchFamily="2" charset="77"/>
              </a:rPr>
              <a:t>INARRESTABILE</a:t>
            </a:r>
            <a:endParaRPr lang="en-US" sz="900" dirty="0">
              <a:solidFill>
                <a:schemeClr val="bg2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5667251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41900</TotalTime>
  <Words>55</Words>
  <Application>Microsoft Office PowerPoint</Application>
  <PresentationFormat>Lettera USA (21,6x27,9 cm)</PresentationFormat>
  <Paragraphs>13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Advent_Internal-Conference-Template_MASTER_V005 ts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605</cp:revision>
  <dcterms:created xsi:type="dcterms:W3CDTF">2018-04-12T15:48:13Z</dcterms:created>
  <dcterms:modified xsi:type="dcterms:W3CDTF">2021-10-31T10:01:11Z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