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90" d="100"/>
          <a:sy n="90" d="100"/>
        </p:scale>
        <p:origin x="2824" y="-48"/>
      </p:cViewPr>
      <p:guideLst>
        <p:guide orient="horz" pos="290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microsoft.com/office/2007/relationships/hdphoto" Target="../media/hdphoto3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0.png"/><Relationship Id="rId38" Type="http://schemas.microsoft.com/office/2007/relationships/hdphoto" Target="../media/hdphoto5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29.png"/><Relationship Id="rId37" Type="http://schemas.openxmlformats.org/officeDocument/2006/relationships/image" Target="../media/image32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microsoft.com/office/2007/relationships/hdphoto" Target="../media/hdphoto4.wdp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8.png"/><Relationship Id="rId35" Type="http://schemas.openxmlformats.org/officeDocument/2006/relationships/image" Target="../media/image31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313">
            <a:extLst>
              <a:ext uri="{FF2B5EF4-FFF2-40B4-BE49-F238E27FC236}">
                <a16:creationId xmlns:a16="http://schemas.microsoft.com/office/drawing/2014/main" id="{D2AAB3E2-1371-8143-B66F-419E5739E88E}"/>
              </a:ext>
            </a:extLst>
          </p:cNvPr>
          <p:cNvSpPr/>
          <p:nvPr/>
        </p:nvSpPr>
        <p:spPr>
          <a:xfrm>
            <a:off x="0" y="7137024"/>
            <a:ext cx="6858000" cy="1868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F6F955-5407-224B-8515-514125D1002A}"/>
              </a:ext>
            </a:extLst>
          </p:cNvPr>
          <p:cNvSpPr/>
          <p:nvPr/>
        </p:nvSpPr>
        <p:spPr>
          <a:xfrm>
            <a:off x="0" y="5557275"/>
            <a:ext cx="6858000" cy="145008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-51507" y="-68550"/>
            <a:ext cx="6916851" cy="21650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406" y="240050"/>
            <a:ext cx="2772388" cy="8124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662DC3BC-DB4D-2F48-8F21-7DC8C096DCBE}"/>
              </a:ext>
            </a:extLst>
          </p:cNvPr>
          <p:cNvSpPr/>
          <p:nvPr/>
        </p:nvSpPr>
        <p:spPr>
          <a:xfrm>
            <a:off x="628316" y="5796101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9F691F-0EEF-D149-8000-38F53D9286C7}"/>
              </a:ext>
            </a:extLst>
          </p:cNvPr>
          <p:cNvSpPr txBox="1"/>
          <p:nvPr/>
        </p:nvSpPr>
        <p:spPr>
          <a:xfrm>
            <a:off x="1673236" y="6113506"/>
            <a:ext cx="2450797" cy="20118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38%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Standard GPU, AMD/NVIDIA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A64469-2FA2-684C-9333-5C9F090BBB46}"/>
              </a:ext>
            </a:extLst>
          </p:cNvPr>
          <p:cNvSpPr txBox="1"/>
          <p:nvPr/>
        </p:nvSpPr>
        <p:spPr>
          <a:xfrm>
            <a:off x="1673236" y="6325073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2%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Specialized ASIC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B3D2A-2573-634E-A9E2-9F49A82A36C9}"/>
              </a:ext>
            </a:extLst>
          </p:cNvPr>
          <p:cNvSpPr txBox="1"/>
          <p:nvPr/>
        </p:nvSpPr>
        <p:spPr>
          <a:xfrm>
            <a:off x="1673235" y="5891854"/>
            <a:ext cx="2876447" cy="27304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60%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General-purpose CPU, AMD/Intel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C5B15-9D9C-174C-A86E-FD9F04FED7A3}"/>
              </a:ext>
            </a:extLst>
          </p:cNvPr>
          <p:cNvSpPr/>
          <p:nvPr/>
        </p:nvSpPr>
        <p:spPr>
          <a:xfrm>
            <a:off x="-7348" y="3397010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0E5F33-D744-C84B-9611-84AE891DA676}"/>
              </a:ext>
            </a:extLst>
          </p:cNvPr>
          <p:cNvSpPr/>
          <p:nvPr/>
        </p:nvSpPr>
        <p:spPr>
          <a:xfrm>
            <a:off x="-7348" y="5358170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08685E-133B-3841-86F7-767B02FFC11D}"/>
              </a:ext>
            </a:extLst>
          </p:cNvPr>
          <p:cNvSpPr/>
          <p:nvPr/>
        </p:nvSpPr>
        <p:spPr>
          <a:xfrm>
            <a:off x="-7348" y="689191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68048" y="3385419"/>
            <a:ext cx="670487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EPIC is an all-volunteer community project that launched in September 2019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-28306" y="5341307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ANYONE CAN MINE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397547" y="6868621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FIND OUT MORE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274702" y="3976569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b="1" dirty="0">
                <a:solidFill>
                  <a:schemeClr val="tx2"/>
                </a:solidFill>
                <a:latin typeface="Gotham HTF Black" pitchFamily="2" charset="77"/>
              </a:rPr>
              <a:t>100% PRIVATE TRANSACTIONS</a:t>
            </a:r>
          </a:p>
          <a:p>
            <a:pPr algn="ctr"/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based on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Mimblewimble</a:t>
            </a:r>
            <a:endParaRPr lang="en-US" sz="1050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259" y="6084437"/>
            <a:ext cx="348333" cy="348333"/>
          </a:xfrm>
          <a:prstGeom prst="rect">
            <a:avLst/>
          </a:prstGeom>
        </p:spPr>
      </p:pic>
      <p:sp>
        <p:nvSpPr>
          <p:cNvPr id="26" name="Pie 25">
            <a:extLst>
              <a:ext uri="{FF2B5EF4-FFF2-40B4-BE49-F238E27FC236}">
                <a16:creationId xmlns:a16="http://schemas.microsoft.com/office/drawing/2014/main" id="{D0C341CC-F1B9-4140-9F38-4FB1786E3B96}"/>
              </a:ext>
            </a:extLst>
          </p:cNvPr>
          <p:cNvSpPr/>
          <p:nvPr/>
        </p:nvSpPr>
        <p:spPr>
          <a:xfrm>
            <a:off x="628317" y="5794487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9764" y="6077578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:a16="http://schemas.microsoft.com/office/drawing/2014/main" id="{0909127F-E8F1-EE42-B6CA-889C5FC59097}"/>
              </a:ext>
            </a:extLst>
          </p:cNvPr>
          <p:cNvSpPr/>
          <p:nvPr/>
        </p:nvSpPr>
        <p:spPr>
          <a:xfrm>
            <a:off x="627979" y="5797459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8951" y="5833951"/>
            <a:ext cx="94509" cy="9450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2" b="25132"/>
          <a:stretch/>
        </p:blipFill>
        <p:spPr>
          <a:xfrm>
            <a:off x="3670480" y="3820459"/>
            <a:ext cx="2746821" cy="115841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BA1D575-2112-B447-99B0-039898A021AB}"/>
              </a:ext>
            </a:extLst>
          </p:cNvPr>
          <p:cNvGrpSpPr/>
          <p:nvPr/>
        </p:nvGrpSpPr>
        <p:grpSpPr>
          <a:xfrm>
            <a:off x="685425" y="1356797"/>
            <a:ext cx="5384136" cy="1724406"/>
            <a:chOff x="407214" y="1408405"/>
            <a:chExt cx="6082785" cy="194816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A84F1D9-5666-0643-8499-FC41064DD8D0}"/>
                </a:ext>
              </a:extLst>
            </p:cNvPr>
            <p:cNvGrpSpPr/>
            <p:nvPr/>
          </p:nvGrpSpPr>
          <p:grpSpPr>
            <a:xfrm>
              <a:off x="407214" y="1408405"/>
              <a:ext cx="6082785" cy="1290707"/>
              <a:chOff x="407214" y="2022218"/>
              <a:chExt cx="3967951" cy="841960"/>
            </a:xfrm>
          </p:grpSpPr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CE64F86E-6678-774F-B3B8-6A9D1C44F96B}"/>
                  </a:ext>
                </a:extLst>
              </p:cNvPr>
              <p:cNvSpPr/>
              <p:nvPr/>
            </p:nvSpPr>
            <p:spPr>
              <a:xfrm rot="9000000">
                <a:off x="407214" y="2022218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Hexagon 296">
                <a:extLst>
                  <a:ext uri="{FF2B5EF4-FFF2-40B4-BE49-F238E27FC236}">
                    <a16:creationId xmlns:a16="http://schemas.microsoft.com/office/drawing/2014/main" id="{85BBB127-B14C-A44C-A581-208B23993CEF}"/>
                  </a:ext>
                </a:extLst>
              </p:cNvPr>
              <p:cNvSpPr/>
              <p:nvPr/>
            </p:nvSpPr>
            <p:spPr>
              <a:xfrm rot="9000000">
                <a:off x="1407959" y="2028061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Hexagon 297">
                <a:extLst>
                  <a:ext uri="{FF2B5EF4-FFF2-40B4-BE49-F238E27FC236}">
                    <a16:creationId xmlns:a16="http://schemas.microsoft.com/office/drawing/2014/main" id="{4D7715C7-D04E-784B-983C-A42648461F80}"/>
                  </a:ext>
                </a:extLst>
              </p:cNvPr>
              <p:cNvSpPr/>
              <p:nvPr/>
            </p:nvSpPr>
            <p:spPr>
              <a:xfrm rot="9000000">
                <a:off x="2408703" y="2025820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Hexagon 298">
                <a:extLst>
                  <a:ext uri="{FF2B5EF4-FFF2-40B4-BE49-F238E27FC236}">
                    <a16:creationId xmlns:a16="http://schemas.microsoft.com/office/drawing/2014/main" id="{A693136F-5B64-6646-95F0-432AED6CAD21}"/>
                  </a:ext>
                </a:extLst>
              </p:cNvPr>
              <p:cNvSpPr/>
              <p:nvPr/>
            </p:nvSpPr>
            <p:spPr>
              <a:xfrm rot="9000000">
                <a:off x="3409448" y="2031663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C173690-0A8E-324C-8733-E4B7795F712E}"/>
                </a:ext>
              </a:extLst>
            </p:cNvPr>
            <p:cNvGrpSpPr/>
            <p:nvPr/>
          </p:nvGrpSpPr>
          <p:grpSpPr>
            <a:xfrm>
              <a:off x="570744" y="1550173"/>
              <a:ext cx="5762073" cy="1010127"/>
              <a:chOff x="407214" y="2022218"/>
              <a:chExt cx="4802799" cy="841960"/>
            </a:xfrm>
            <a:solidFill>
              <a:srgbClr val="9B7D28"/>
            </a:solidFill>
          </p:grpSpPr>
          <p:sp>
            <p:nvSpPr>
              <p:cNvPr id="304" name="Hexagon 303">
                <a:extLst>
                  <a:ext uri="{FF2B5EF4-FFF2-40B4-BE49-F238E27FC236}">
                    <a16:creationId xmlns:a16="http://schemas.microsoft.com/office/drawing/2014/main" id="{504C18F3-14A4-6442-A295-84578A2D5574}"/>
                  </a:ext>
                </a:extLst>
              </p:cNvPr>
              <p:cNvSpPr/>
              <p:nvPr/>
            </p:nvSpPr>
            <p:spPr>
              <a:xfrm rot="9000000">
                <a:off x="407214" y="2022218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Hexagon 304">
                <a:extLst>
                  <a:ext uri="{FF2B5EF4-FFF2-40B4-BE49-F238E27FC236}">
                    <a16:creationId xmlns:a16="http://schemas.microsoft.com/office/drawing/2014/main" id="{C3C18E59-BAFD-414D-8B13-E50124C406E7}"/>
                  </a:ext>
                </a:extLst>
              </p:cNvPr>
              <p:cNvSpPr/>
              <p:nvPr/>
            </p:nvSpPr>
            <p:spPr>
              <a:xfrm rot="9000000">
                <a:off x="1686241" y="2028061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Hexagon 305">
                <a:extLst>
                  <a:ext uri="{FF2B5EF4-FFF2-40B4-BE49-F238E27FC236}">
                    <a16:creationId xmlns:a16="http://schemas.microsoft.com/office/drawing/2014/main" id="{7B2769FD-4B40-254A-8FF2-109A439A7FEF}"/>
                  </a:ext>
                </a:extLst>
              </p:cNvPr>
              <p:cNvSpPr/>
              <p:nvPr/>
            </p:nvSpPr>
            <p:spPr>
              <a:xfrm rot="9000000">
                <a:off x="2965268" y="2025820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Hexagon 306">
                <a:extLst>
                  <a:ext uri="{FF2B5EF4-FFF2-40B4-BE49-F238E27FC236}">
                    <a16:creationId xmlns:a16="http://schemas.microsoft.com/office/drawing/2014/main" id="{E275AB7D-4FC4-E346-BEE0-FF22413FC289}"/>
                  </a:ext>
                </a:extLst>
              </p:cNvPr>
              <p:cNvSpPr/>
              <p:nvPr/>
            </p:nvSpPr>
            <p:spPr>
              <a:xfrm rot="9000000">
                <a:off x="4244296" y="2031663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16E11A-4B28-6548-A7E6-1A9FECA7A365}"/>
                </a:ext>
              </a:extLst>
            </p:cNvPr>
            <p:cNvSpPr txBox="1"/>
            <p:nvPr/>
          </p:nvSpPr>
          <p:spPr>
            <a:xfrm>
              <a:off x="697802" y="2764738"/>
              <a:ext cx="914400" cy="5618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NO</a:t>
              </a:r>
              <a:b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ICO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792A5F62-A031-6049-B8B0-3C417E45AD5D}"/>
                </a:ext>
              </a:extLst>
            </p:cNvPr>
            <p:cNvSpPr txBox="1"/>
            <p:nvPr/>
          </p:nvSpPr>
          <p:spPr>
            <a:xfrm>
              <a:off x="2235981" y="2789607"/>
              <a:ext cx="914400" cy="5618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NO</a:t>
              </a:r>
              <a:b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PREMINE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D33361E8-90C6-724C-AB24-E6AB4FE934F1}"/>
                </a:ext>
              </a:extLst>
            </p:cNvPr>
            <p:cNvSpPr txBox="1"/>
            <p:nvPr/>
          </p:nvSpPr>
          <p:spPr>
            <a:xfrm>
              <a:off x="3767479" y="2792818"/>
              <a:ext cx="914400" cy="558640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NO</a:t>
              </a:r>
              <a:b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VC’s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AA889D8E-73C1-B647-8D29-0E0C906D5E59}"/>
                </a:ext>
              </a:extLst>
            </p:cNvPr>
            <p:cNvSpPr txBox="1"/>
            <p:nvPr/>
          </p:nvSpPr>
          <p:spPr>
            <a:xfrm>
              <a:off x="5320093" y="2797931"/>
              <a:ext cx="914400" cy="558640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NO</a:t>
              </a:r>
              <a:b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COMPANY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B01C28C-827B-444A-93C1-4AA76BF7C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67573" y="1699136"/>
              <a:ext cx="657620" cy="65762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B72C045-CB15-B14E-AE67-50DC7DF41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21696" y="1708018"/>
              <a:ext cx="636112" cy="636112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7E4E9E8B-D0CB-B04F-A733-5F8B6AF43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1418" y="1699118"/>
              <a:ext cx="621207" cy="621207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E7D2DAA0-60C1-E348-BB87-C25D676AF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806894" y="1632035"/>
              <a:ext cx="827663" cy="827663"/>
            </a:xfrm>
            <a:prstGeom prst="rect">
              <a:avLst/>
            </a:prstGeom>
          </p:spPr>
        </p:pic>
      </p:grpSp>
      <p:sp>
        <p:nvSpPr>
          <p:cNvPr id="34" name="32-point Star 33">
            <a:extLst>
              <a:ext uri="{FF2B5EF4-FFF2-40B4-BE49-F238E27FC236}">
                <a16:creationId xmlns:a16="http://schemas.microsoft.com/office/drawing/2014/main" id="{E10F90F0-FCC3-9441-A173-DC18E9B5C6B4}"/>
              </a:ext>
            </a:extLst>
          </p:cNvPr>
          <p:cNvSpPr/>
          <p:nvPr/>
        </p:nvSpPr>
        <p:spPr>
          <a:xfrm>
            <a:off x="5134094" y="53215"/>
            <a:ext cx="1638824" cy="1638824"/>
          </a:xfrm>
          <a:prstGeom prst="star32">
            <a:avLst>
              <a:gd name="adj" fmla="val 43080"/>
            </a:avLst>
          </a:prstGeom>
          <a:solidFill>
            <a:schemeClr val="bg2"/>
          </a:solidFill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85E2E3-9E1F-ED4F-8180-B89BD846BED8}"/>
              </a:ext>
            </a:extLst>
          </p:cNvPr>
          <p:cNvSpPr txBox="1"/>
          <p:nvPr/>
        </p:nvSpPr>
        <p:spPr>
          <a:xfrm rot="928590">
            <a:off x="4988181" y="358787"/>
            <a:ext cx="2012017" cy="90850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FAIR</a:t>
            </a:r>
            <a:b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LAUNCHED</a:t>
            </a:r>
          </a:p>
          <a:p>
            <a:pPr algn="ctr"/>
            <a:br>
              <a:rPr lang="en-US" sz="400" b="1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b="1" dirty="0">
                <a:solidFill>
                  <a:schemeClr val="tx2"/>
                </a:solidFill>
                <a:latin typeface="Gotham HTF Black" pitchFamily="2" charset="77"/>
              </a:rPr>
              <a:t>100%</a:t>
            </a:r>
            <a:b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sz="1050" b="1" dirty="0" err="1">
                <a:solidFill>
                  <a:schemeClr val="tx2"/>
                </a:solidFill>
                <a:latin typeface="Gotham HTF Book" pitchFamily="2" charset="77"/>
              </a:rPr>
              <a:t>PoW</a:t>
            </a:r>
            <a:r>
              <a:rPr lang="en-US" sz="1050" b="1" dirty="0">
                <a:solidFill>
                  <a:schemeClr val="tx2"/>
                </a:solidFill>
                <a:latin typeface="Gotham HTF Book" pitchFamily="2" charset="77"/>
              </a:rPr>
              <a:t> Mined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9290F7B-5AFC-FE49-BFF9-4C4322A76D77}"/>
              </a:ext>
            </a:extLst>
          </p:cNvPr>
          <p:cNvSpPr txBox="1"/>
          <p:nvPr/>
        </p:nvSpPr>
        <p:spPr>
          <a:xfrm>
            <a:off x="365147" y="4532630"/>
            <a:ext cx="1424618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ADDRESS</a:t>
            </a:r>
            <a:b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</a:br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INVISIBLE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E73E992-16E9-AA4E-B7C3-F6C81707A5B0}"/>
              </a:ext>
            </a:extLst>
          </p:cNvPr>
          <p:cNvSpPr txBox="1"/>
          <p:nvPr/>
        </p:nvSpPr>
        <p:spPr>
          <a:xfrm>
            <a:off x="1633176" y="4532630"/>
            <a:ext cx="1424618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AMOUNT</a:t>
            </a:r>
            <a:b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</a:br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INVISIBLE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A9049165-492A-0D47-AF38-3C7BEC75572C}"/>
              </a:ext>
            </a:extLst>
          </p:cNvPr>
          <p:cNvSpPr txBox="1"/>
          <p:nvPr/>
        </p:nvSpPr>
        <p:spPr>
          <a:xfrm>
            <a:off x="3579764" y="5024366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b="1" dirty="0">
                <a:solidFill>
                  <a:schemeClr val="tx2"/>
                </a:solidFill>
                <a:latin typeface="Gotham HTF Black" pitchFamily="2" charset="77"/>
              </a:rPr>
              <a:t>BITCOIN STANDARD MONETARY POLICY</a:t>
            </a:r>
            <a:endParaRPr lang="en-US" sz="1050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A897F5D-09FE-564B-8EF6-EFFA9B6B60B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29802" y="4437348"/>
            <a:ext cx="483595" cy="48359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AF48955-82A9-E541-8961-0BE767FB9363}"/>
              </a:ext>
            </a:extLst>
          </p:cNvPr>
          <p:cNvGrpSpPr/>
          <p:nvPr/>
        </p:nvGrpSpPr>
        <p:grpSpPr>
          <a:xfrm>
            <a:off x="4103760" y="5774002"/>
            <a:ext cx="853046" cy="853046"/>
            <a:chOff x="3844152" y="5746318"/>
            <a:chExt cx="952500" cy="95250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C57A1C5D-E300-3045-B2E6-29310491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844152" y="5746318"/>
              <a:ext cx="952500" cy="952500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EB5FDE8-F3EE-0A4C-A558-201E5ECF3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059512" y="5967244"/>
              <a:ext cx="540005" cy="540005"/>
            </a:xfrm>
            <a:prstGeom prst="rect">
              <a:avLst/>
            </a:prstGeom>
          </p:spPr>
        </p:pic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4E93D045-CE31-2E43-B28B-7D31554DB054}"/>
              </a:ext>
            </a:extLst>
          </p:cNvPr>
          <p:cNvSpPr txBox="1"/>
          <p:nvPr/>
        </p:nvSpPr>
        <p:spPr>
          <a:xfrm>
            <a:off x="4899564" y="5949822"/>
            <a:ext cx="1374323" cy="75050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*	True smartphone mining coming Q1 2021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0" y="8903950"/>
            <a:ext cx="6860786" cy="236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983BBB-061A-FC4F-AF5D-A8B2B6EEC71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50990" y="7333338"/>
            <a:ext cx="2136983" cy="135100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9173C37-AA2D-3049-9A6E-EEB44333095B}"/>
              </a:ext>
            </a:extLst>
          </p:cNvPr>
          <p:cNvPicPr>
            <a:picLocks noChangeAspect="1"/>
          </p:cNvPicPr>
          <p:nvPr/>
        </p:nvPicPr>
        <p:blipFill>
          <a:blip r:embed="rId27"/>
          <a:srcRect/>
          <a:stretch/>
        </p:blipFill>
        <p:spPr>
          <a:xfrm>
            <a:off x="1866293" y="7275857"/>
            <a:ext cx="1292248" cy="221726"/>
          </a:xfrm>
          <a:prstGeom prst="rect">
            <a:avLst/>
          </a:prstGeom>
        </p:spPr>
      </p:pic>
      <p:sp>
        <p:nvSpPr>
          <p:cNvPr id="317" name="TextBox 316">
            <a:extLst>
              <a:ext uri="{FF2B5EF4-FFF2-40B4-BE49-F238E27FC236}">
                <a16:creationId xmlns:a16="http://schemas.microsoft.com/office/drawing/2014/main" id="{57A31B08-5160-724E-87A8-BB4ADCDD993E}"/>
              </a:ext>
            </a:extLst>
          </p:cNvPr>
          <p:cNvSpPr txBox="1"/>
          <p:nvPr/>
        </p:nvSpPr>
        <p:spPr>
          <a:xfrm>
            <a:off x="397547" y="7317084"/>
            <a:ext cx="1161766" cy="178734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TRADED ON: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79BF8080-A877-0842-A5B4-C3037D07CCC3}"/>
              </a:ext>
            </a:extLst>
          </p:cNvPr>
          <p:cNvSpPr txBox="1"/>
          <p:nvPr/>
        </p:nvSpPr>
        <p:spPr>
          <a:xfrm>
            <a:off x="4849269" y="7317084"/>
            <a:ext cx="1424618" cy="21447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COMMUNITY: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06FF01BD-EA51-4F4F-AED9-16CEFA9F229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saturation sat="0"/>
                    </a14:imgEffect>
                    <a14:imgEffect>
                      <a14:brightnessContrast bright="-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9905" y="7946190"/>
            <a:ext cx="326272" cy="326272"/>
          </a:xfrm>
          <a:prstGeom prst="rect">
            <a:avLst/>
          </a:prstGeom>
        </p:spPr>
      </p:pic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3D8AAEC0-9BB7-6648-94FA-FD7A3616060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3042" y="8322585"/>
            <a:ext cx="279999" cy="279999"/>
          </a:xfrm>
          <a:prstGeom prst="rect">
            <a:avLst/>
          </a:prstGeom>
        </p:spPr>
      </p:pic>
      <p:pic>
        <p:nvPicPr>
          <p:cNvPr id="58" name="Picture 57" descr="A close up of a sign&#10;&#10;Description automatically generated">
            <a:extLst>
              <a:ext uri="{FF2B5EF4-FFF2-40B4-BE49-F238E27FC236}">
                <a16:creationId xmlns:a16="http://schemas.microsoft.com/office/drawing/2014/main" id="{20C00202-B3DC-1E4F-8256-91E2B2B58A6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731316" y="7636105"/>
            <a:ext cx="499786" cy="261677"/>
          </a:xfrm>
          <a:prstGeom prst="rect">
            <a:avLst/>
          </a:prstGeom>
        </p:spPr>
      </p:pic>
      <p:sp>
        <p:nvSpPr>
          <p:cNvPr id="319" name="TextBox 318">
            <a:extLst>
              <a:ext uri="{FF2B5EF4-FFF2-40B4-BE49-F238E27FC236}">
                <a16:creationId xmlns:a16="http://schemas.microsoft.com/office/drawing/2014/main" id="{857CEAF1-D7A5-6C49-85E5-DE54D0ADBE2A}"/>
              </a:ext>
            </a:extLst>
          </p:cNvPr>
          <p:cNvSpPr txBox="1"/>
          <p:nvPr/>
        </p:nvSpPr>
        <p:spPr>
          <a:xfrm>
            <a:off x="5231103" y="8370881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Epic Cash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5AF5B46-5D7E-AC49-902D-9C166813F93E}"/>
              </a:ext>
            </a:extLst>
          </p:cNvPr>
          <p:cNvSpPr txBox="1"/>
          <p:nvPr/>
        </p:nvSpPr>
        <p:spPr>
          <a:xfrm>
            <a:off x="5231103" y="8018783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@</a:t>
            </a:r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EpicCashTech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E2BD0BF0-3C7C-E548-9EA0-BA2E1EFC581F}"/>
              </a:ext>
            </a:extLst>
          </p:cNvPr>
          <p:cNvSpPr txBox="1"/>
          <p:nvPr/>
        </p:nvSpPr>
        <p:spPr>
          <a:xfrm>
            <a:off x="5231103" y="7662894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t.me</a:t>
            </a:r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/</a:t>
            </a:r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EpicCash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pic>
        <p:nvPicPr>
          <p:cNvPr id="1026" name="Picture 2" descr="Uniswap (v2) Trade Volume, Trade Pairs, and Info | CoinGecko">
            <a:extLst>
              <a:ext uri="{FF2B5EF4-FFF2-40B4-BE49-F238E27FC236}">
                <a16:creationId xmlns:a16="http://schemas.microsoft.com/office/drawing/2014/main" id="{5DEF6B65-5B3F-3949-9020-A959F9E6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saturation sat="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0" y="7557502"/>
            <a:ext cx="405325" cy="4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2522CC6-CD23-074D-8C2D-ED255DA1625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saturation sat="0"/>
                    </a14:imgEffect>
                    <a14:imgEffect>
                      <a14:brightnessContrast bright="-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641" y="8303928"/>
            <a:ext cx="302432" cy="302432"/>
          </a:xfrm>
          <a:prstGeom prst="rect">
            <a:avLst/>
          </a:prstGeom>
        </p:spPr>
      </p:pic>
      <p:pic>
        <p:nvPicPr>
          <p:cNvPr id="62" name="Picture 61" descr="A close up of a sign&#10;&#10;Description automatically generated">
            <a:extLst>
              <a:ext uri="{FF2B5EF4-FFF2-40B4-BE49-F238E27FC236}">
                <a16:creationId xmlns:a16="http://schemas.microsoft.com/office/drawing/2014/main" id="{7282A212-9218-6940-B765-C6CE948E19D7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saturation sat="0"/>
                    </a14:imgEffect>
                    <a14:imgEffect>
                      <a14:brightnessContrast bright="-33000"/>
                    </a14:imgEffect>
                  </a14:imgLayer>
                </a14:imgProps>
              </a:ext>
            </a:extLst>
          </a:blip>
          <a:srcRect r="61116"/>
          <a:stretch/>
        </p:blipFill>
        <p:spPr>
          <a:xfrm>
            <a:off x="426770" y="7969611"/>
            <a:ext cx="307064" cy="289185"/>
          </a:xfrm>
          <a:prstGeom prst="rect">
            <a:avLst/>
          </a:prstGeom>
        </p:spPr>
      </p:pic>
      <p:sp>
        <p:nvSpPr>
          <p:cNvPr id="322" name="TextBox 321">
            <a:extLst>
              <a:ext uri="{FF2B5EF4-FFF2-40B4-BE49-F238E27FC236}">
                <a16:creationId xmlns:a16="http://schemas.microsoft.com/office/drawing/2014/main" id="{85BB9A8B-3D25-074F-A45D-8A256464F725}"/>
              </a:ext>
            </a:extLst>
          </p:cNvPr>
          <p:cNvSpPr txBox="1"/>
          <p:nvPr/>
        </p:nvSpPr>
        <p:spPr>
          <a:xfrm>
            <a:off x="868616" y="8369217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Citex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670B8FF-C817-0440-8533-3D48F4A468C9}"/>
              </a:ext>
            </a:extLst>
          </p:cNvPr>
          <p:cNvSpPr txBox="1"/>
          <p:nvPr/>
        </p:nvSpPr>
        <p:spPr>
          <a:xfrm>
            <a:off x="868616" y="8017119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Vitex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743699EF-0648-E747-8074-2CCA61F40F5D}"/>
              </a:ext>
            </a:extLst>
          </p:cNvPr>
          <p:cNvSpPr txBox="1"/>
          <p:nvPr/>
        </p:nvSpPr>
        <p:spPr>
          <a:xfrm>
            <a:off x="868616" y="7661230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Uniswap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3061</TotalTime>
  <Words>100</Words>
  <Application>Microsoft Macintosh PowerPoint</Application>
  <PresentationFormat>Letter Paper (8.5x11 in)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</vt:lpstr>
      <vt:lpstr>Gotham HTF Black</vt:lpstr>
      <vt:lpstr>Gotham HTF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Spencer Lambert</cp:lastModifiedBy>
  <cp:revision>42</cp:revision>
  <cp:lastPrinted>2020-07-19T12:20:33Z</cp:lastPrinted>
  <dcterms:created xsi:type="dcterms:W3CDTF">2020-07-14T13:42:50Z</dcterms:created>
  <dcterms:modified xsi:type="dcterms:W3CDTF">2020-07-30T06:26:37Z</dcterms:modified>
</cp:coreProperties>
</file>