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60" r:id="rId2"/>
  </p:sldIdLst>
  <p:sldSz cx="9144000" cy="1155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6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F2F2F2"/>
    <a:srgbClr val="E8E8E8"/>
    <a:srgbClr val="FFFFFF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270" d="100"/>
          <a:sy n="270" d="100"/>
        </p:scale>
        <p:origin x="-8576" y="-14616"/>
      </p:cViewPr>
      <p:guideLst>
        <p:guide orient="horz" pos="36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978178520484803E-3"/>
          <c:y val="1.9902752721128448E-2"/>
          <c:w val="0.99100218214795155"/>
          <c:h val="0.95061413998511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90 days %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BE9B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220-C143-8B71-434B510EC0F7}"/>
              </c:ext>
            </c:extLst>
          </c:dPt>
          <c:dLbls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Gotham HTF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220-C143-8B71-434B510EC0F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tham HTF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MWC</c:v>
                </c:pt>
                <c:pt idx="1">
                  <c:v>Grin</c:v>
                </c:pt>
                <c:pt idx="2">
                  <c:v>Beam</c:v>
                </c:pt>
                <c:pt idx="3">
                  <c:v>Dash</c:v>
                </c:pt>
                <c:pt idx="4">
                  <c:v>Monero</c:v>
                </c:pt>
                <c:pt idx="5">
                  <c:v>Zcoin</c:v>
                </c:pt>
                <c:pt idx="6">
                  <c:v>Zcash</c:v>
                </c:pt>
                <c:pt idx="7">
                  <c:v>Epic Cash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-0.35610000000000003</c:v>
                </c:pt>
                <c:pt idx="1">
                  <c:v>-3.6999999999999998E-2</c:v>
                </c:pt>
                <c:pt idx="2">
                  <c:v>5.1299999999999998E-2</c:v>
                </c:pt>
                <c:pt idx="3">
                  <c:v>0.1404</c:v>
                </c:pt>
                <c:pt idx="4">
                  <c:v>0.46289999999999998</c:v>
                </c:pt>
                <c:pt idx="5">
                  <c:v>0.50119999999999998</c:v>
                </c:pt>
                <c:pt idx="6">
                  <c:v>1.1454</c:v>
                </c:pt>
                <c:pt idx="7" formatCode="0%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20-C143-8B71-434B510EC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443600688"/>
        <c:axId val="553261920"/>
      </c:barChart>
      <c:catAx>
        <c:axId val="4436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2857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261920"/>
        <c:crosses val="autoZero"/>
        <c:auto val="1"/>
        <c:lblAlgn val="ctr"/>
        <c:lblOffset val="100"/>
        <c:noMultiLvlLbl val="0"/>
      </c:catAx>
      <c:valAx>
        <c:axId val="55326192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4360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978178520484803E-3"/>
          <c:y val="1.9902752721128448E-2"/>
          <c:w val="0.99100218214795155"/>
          <c:h val="0.95061413998511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90 days %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BE9B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4F-FC42-8883-73C9DDF04106}"/>
              </c:ext>
            </c:extLst>
          </c:dPt>
          <c:dLbls>
            <c:dLbl>
              <c:idx val="7"/>
              <c:numFmt formatCode="#,,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Gotham HTF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24F-FC42-8883-73C9DDF04106}"/>
                </c:ext>
              </c:extLst>
            </c:dLbl>
            <c:numFmt formatCode="#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tham HTF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MWC</c:v>
                </c:pt>
                <c:pt idx="1">
                  <c:v>Grin</c:v>
                </c:pt>
                <c:pt idx="2">
                  <c:v>Beam</c:v>
                </c:pt>
                <c:pt idx="3">
                  <c:v>Dash</c:v>
                </c:pt>
                <c:pt idx="4">
                  <c:v>Monero</c:v>
                </c:pt>
                <c:pt idx="5">
                  <c:v>Zcoin</c:v>
                </c:pt>
                <c:pt idx="6">
                  <c:v>Zcash</c:v>
                </c:pt>
                <c:pt idx="7">
                  <c:v>Epic Cash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156021002</c:v>
                </c:pt>
                <c:pt idx="1">
                  <c:v>25562027</c:v>
                </c:pt>
                <c:pt idx="2">
                  <c:v>28124639</c:v>
                </c:pt>
                <c:pt idx="3">
                  <c:v>890091986</c:v>
                </c:pt>
                <c:pt idx="4">
                  <c:v>1540620265</c:v>
                </c:pt>
                <c:pt idx="5">
                  <c:v>73155475</c:v>
                </c:pt>
                <c:pt idx="6">
                  <c:v>936386547</c:v>
                </c:pt>
                <c:pt idx="7">
                  <c:v>2716864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4F-FC42-8883-73C9DDF04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443600688"/>
        <c:axId val="553261920"/>
      </c:barChart>
      <c:catAx>
        <c:axId val="4436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  <a:ea typeface="+mn-ea"/>
                <a:cs typeface="+mn-cs"/>
              </a:defRPr>
            </a:pPr>
            <a:endParaRPr lang="en-US"/>
          </a:p>
        </c:txPr>
        <c:crossAx val="553261920"/>
        <c:crosses val="autoZero"/>
        <c:auto val="1"/>
        <c:lblAlgn val="ctr"/>
        <c:lblOffset val="300"/>
        <c:noMultiLvlLbl val="0"/>
      </c:catAx>
      <c:valAx>
        <c:axId val="5532619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44360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1130"/>
            <a:ext cx="7772400" cy="40229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069268"/>
            <a:ext cx="6858000" cy="278988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15219"/>
            <a:ext cx="1971675" cy="97926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15219"/>
            <a:ext cx="5800725" cy="97926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880832"/>
            <a:ext cx="7886700" cy="48067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733035"/>
            <a:ext cx="7886700" cy="25277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076094"/>
            <a:ext cx="3886200" cy="7331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076094"/>
            <a:ext cx="3886200" cy="7331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15221"/>
            <a:ext cx="7886700" cy="223351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832682"/>
            <a:ext cx="3868340" cy="13882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220936"/>
            <a:ext cx="3868340" cy="6208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832682"/>
            <a:ext cx="3887391" cy="13882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220936"/>
            <a:ext cx="3887391" cy="6208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4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70361"/>
            <a:ext cx="2949178" cy="26962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663768"/>
            <a:ext cx="4629150" cy="8211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466624"/>
            <a:ext cx="2949178" cy="6422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70361"/>
            <a:ext cx="2949178" cy="26962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663768"/>
            <a:ext cx="4629150" cy="82118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466624"/>
            <a:ext cx="2949178" cy="6422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15221"/>
            <a:ext cx="7886700" cy="2233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076094"/>
            <a:ext cx="7886700" cy="733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710158"/>
            <a:ext cx="2057400" cy="61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710158"/>
            <a:ext cx="3086100" cy="61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710158"/>
            <a:ext cx="2057400" cy="615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2" userDrawn="1">
          <p15:clr>
            <a:srgbClr val="F26B43"/>
          </p15:clr>
        </p15:guide>
        <p15:guide id="2" pos="5208" userDrawn="1">
          <p15:clr>
            <a:srgbClr val="F26B43"/>
          </p15:clr>
        </p15:guide>
        <p15:guide id="3" orient="horz" pos="258" userDrawn="1">
          <p15:clr>
            <a:srgbClr val="F26B43"/>
          </p15:clr>
        </p15:guide>
        <p15:guide id="4" orient="horz" pos="70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4324" y="8588094"/>
            <a:ext cx="9139676" cy="20410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57C7B3-0525-444B-A51D-B38FD177D498}"/>
              </a:ext>
            </a:extLst>
          </p:cNvPr>
          <p:cNvSpPr/>
          <p:nvPr/>
        </p:nvSpPr>
        <p:spPr>
          <a:xfrm>
            <a:off x="7886702" y="10162223"/>
            <a:ext cx="796925" cy="45719"/>
          </a:xfrm>
          <a:prstGeom prst="rect">
            <a:avLst/>
          </a:prstGeom>
          <a:solidFill>
            <a:srgbClr val="BE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FBD6B0-7135-254A-B17E-571FE05F3691}"/>
              </a:ext>
            </a:extLst>
          </p:cNvPr>
          <p:cNvGrpSpPr/>
          <p:nvPr/>
        </p:nvGrpSpPr>
        <p:grpSpPr>
          <a:xfrm>
            <a:off x="0" y="-7649"/>
            <a:ext cx="9144000" cy="4792461"/>
            <a:chOff x="0" y="2873663"/>
            <a:chExt cx="9144000" cy="47924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002CB7-6C89-034F-BA53-D06BCAD80B66}"/>
                </a:ext>
              </a:extLst>
            </p:cNvPr>
            <p:cNvSpPr/>
            <p:nvPr/>
          </p:nvSpPr>
          <p:spPr>
            <a:xfrm>
              <a:off x="0" y="2873663"/>
              <a:ext cx="9144000" cy="44182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69FB4C-8DE3-9243-94FD-4ED0BDDF68B1}"/>
                </a:ext>
              </a:extLst>
            </p:cNvPr>
            <p:cNvGrpSpPr/>
            <p:nvPr/>
          </p:nvGrpSpPr>
          <p:grpSpPr>
            <a:xfrm>
              <a:off x="7435312" y="6567407"/>
              <a:ext cx="1598016" cy="1098717"/>
              <a:chOff x="7435312" y="6567407"/>
              <a:chExt cx="1598016" cy="1098717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C2CCFCE-2274-5347-A47C-D4B3EBD528EE}"/>
                  </a:ext>
                </a:extLst>
              </p:cNvPr>
              <p:cNvSpPr/>
              <p:nvPr/>
            </p:nvSpPr>
            <p:spPr>
              <a:xfrm>
                <a:off x="7470535" y="6751724"/>
                <a:ext cx="1562793" cy="914400"/>
              </a:xfrm>
              <a:custGeom>
                <a:avLst/>
                <a:gdLst>
                  <a:gd name="connsiteX0" fmla="*/ 415637 w 1562793"/>
                  <a:gd name="connsiteY0" fmla="*/ 847898 h 914400"/>
                  <a:gd name="connsiteX1" fmla="*/ 66502 w 1562793"/>
                  <a:gd name="connsiteY1" fmla="*/ 548640 h 914400"/>
                  <a:gd name="connsiteX2" fmla="*/ 249382 w 1562793"/>
                  <a:gd name="connsiteY2" fmla="*/ 565266 h 914400"/>
                  <a:gd name="connsiteX3" fmla="*/ 0 w 1562793"/>
                  <a:gd name="connsiteY3" fmla="*/ 266008 h 914400"/>
                  <a:gd name="connsiteX4" fmla="*/ 232757 w 1562793"/>
                  <a:gd name="connsiteY4" fmla="*/ 216131 h 914400"/>
                  <a:gd name="connsiteX5" fmla="*/ 266008 w 1562793"/>
                  <a:gd name="connsiteY5" fmla="*/ 0 h 914400"/>
                  <a:gd name="connsiteX6" fmla="*/ 548640 w 1562793"/>
                  <a:gd name="connsiteY6" fmla="*/ 332509 h 914400"/>
                  <a:gd name="connsiteX7" fmla="*/ 1047404 w 1562793"/>
                  <a:gd name="connsiteY7" fmla="*/ 49877 h 914400"/>
                  <a:gd name="connsiteX8" fmla="*/ 1014153 w 1562793"/>
                  <a:gd name="connsiteY8" fmla="*/ 282633 h 914400"/>
                  <a:gd name="connsiteX9" fmla="*/ 1280160 w 1562793"/>
                  <a:gd name="connsiteY9" fmla="*/ 216131 h 914400"/>
                  <a:gd name="connsiteX10" fmla="*/ 1363288 w 1562793"/>
                  <a:gd name="connsiteY10" fmla="*/ 399011 h 914400"/>
                  <a:gd name="connsiteX11" fmla="*/ 1562793 w 1562793"/>
                  <a:gd name="connsiteY11" fmla="*/ 465513 h 914400"/>
                  <a:gd name="connsiteX12" fmla="*/ 448888 w 1562793"/>
                  <a:gd name="connsiteY12" fmla="*/ 914400 h 914400"/>
                  <a:gd name="connsiteX13" fmla="*/ 415637 w 1562793"/>
                  <a:gd name="connsiteY13" fmla="*/ 84789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2793" h="914400">
                    <a:moveTo>
                      <a:pt x="415637" y="847898"/>
                    </a:moveTo>
                    <a:lnTo>
                      <a:pt x="66502" y="548640"/>
                    </a:lnTo>
                    <a:lnTo>
                      <a:pt x="249382" y="565266"/>
                    </a:lnTo>
                    <a:lnTo>
                      <a:pt x="0" y="266008"/>
                    </a:lnTo>
                    <a:lnTo>
                      <a:pt x="232757" y="216131"/>
                    </a:lnTo>
                    <a:lnTo>
                      <a:pt x="266008" y="0"/>
                    </a:lnTo>
                    <a:lnTo>
                      <a:pt x="548640" y="332509"/>
                    </a:lnTo>
                    <a:lnTo>
                      <a:pt x="1047404" y="49877"/>
                    </a:lnTo>
                    <a:lnTo>
                      <a:pt x="1014153" y="282633"/>
                    </a:lnTo>
                    <a:lnTo>
                      <a:pt x="1280160" y="216131"/>
                    </a:lnTo>
                    <a:lnTo>
                      <a:pt x="1363288" y="399011"/>
                    </a:lnTo>
                    <a:lnTo>
                      <a:pt x="1562793" y="465513"/>
                    </a:lnTo>
                    <a:lnTo>
                      <a:pt x="448888" y="914400"/>
                    </a:lnTo>
                    <a:lnTo>
                      <a:pt x="415637" y="8478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05B4B94-C39F-3E48-A998-38C3D804DC1B}"/>
                  </a:ext>
                </a:extLst>
              </p:cNvPr>
              <p:cNvSpPr/>
              <p:nvPr/>
            </p:nvSpPr>
            <p:spPr>
              <a:xfrm>
                <a:off x="7435312" y="6567407"/>
                <a:ext cx="1421969" cy="751668"/>
              </a:xfrm>
              <a:custGeom>
                <a:avLst/>
                <a:gdLst>
                  <a:gd name="connsiteX0" fmla="*/ 275095 w 1421969"/>
                  <a:gd name="connsiteY0" fmla="*/ 685800 h 751668"/>
                  <a:gd name="connsiteX1" fmla="*/ 0 w 1421969"/>
                  <a:gd name="connsiteY1" fmla="*/ 631556 h 751668"/>
                  <a:gd name="connsiteX2" fmla="*/ 232474 w 1421969"/>
                  <a:gd name="connsiteY2" fmla="*/ 608308 h 751668"/>
                  <a:gd name="connsiteX3" fmla="*/ 54244 w 1421969"/>
                  <a:gd name="connsiteY3" fmla="*/ 275095 h 751668"/>
                  <a:gd name="connsiteX4" fmla="*/ 333213 w 1421969"/>
                  <a:gd name="connsiteY4" fmla="*/ 569562 h 751668"/>
                  <a:gd name="connsiteX5" fmla="*/ 441702 w 1421969"/>
                  <a:gd name="connsiteY5" fmla="*/ 329339 h 751668"/>
                  <a:gd name="connsiteX6" fmla="*/ 360335 w 1421969"/>
                  <a:gd name="connsiteY6" fmla="*/ 0 h 751668"/>
                  <a:gd name="connsiteX7" fmla="*/ 538566 w 1421969"/>
                  <a:gd name="connsiteY7" fmla="*/ 360335 h 751668"/>
                  <a:gd name="connsiteX8" fmla="*/ 728420 w 1421969"/>
                  <a:gd name="connsiteY8" fmla="*/ 89115 h 751668"/>
                  <a:gd name="connsiteX9" fmla="*/ 906651 w 1421969"/>
                  <a:gd name="connsiteY9" fmla="*/ 457200 h 751668"/>
                  <a:gd name="connsiteX10" fmla="*/ 1309607 w 1421969"/>
                  <a:gd name="connsiteY10" fmla="*/ 193729 h 751668"/>
                  <a:gd name="connsiteX11" fmla="*/ 1104254 w 1421969"/>
                  <a:gd name="connsiteY11" fmla="*/ 534691 h 751668"/>
                  <a:gd name="connsiteX12" fmla="*/ 1421969 w 1421969"/>
                  <a:gd name="connsiteY12" fmla="*/ 511444 h 751668"/>
                  <a:gd name="connsiteX13" fmla="*/ 1189495 w 1421969"/>
                  <a:gd name="connsiteY13" fmla="*/ 666427 h 751668"/>
                  <a:gd name="connsiteX14" fmla="*/ 1321230 w 1421969"/>
                  <a:gd name="connsiteY14" fmla="*/ 732295 h 751668"/>
                  <a:gd name="connsiteX15" fmla="*/ 1061634 w 1421969"/>
                  <a:gd name="connsiteY15" fmla="*/ 751668 h 751668"/>
                  <a:gd name="connsiteX16" fmla="*/ 511444 w 1421969"/>
                  <a:gd name="connsiteY16" fmla="*/ 743918 h 751668"/>
                  <a:gd name="connsiteX17" fmla="*/ 275095 w 1421969"/>
                  <a:gd name="connsiteY17" fmla="*/ 685800 h 75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1969" h="751668">
                    <a:moveTo>
                      <a:pt x="275095" y="685800"/>
                    </a:moveTo>
                    <a:lnTo>
                      <a:pt x="0" y="631556"/>
                    </a:lnTo>
                    <a:lnTo>
                      <a:pt x="232474" y="608308"/>
                    </a:lnTo>
                    <a:lnTo>
                      <a:pt x="54244" y="275095"/>
                    </a:lnTo>
                    <a:lnTo>
                      <a:pt x="333213" y="569562"/>
                    </a:lnTo>
                    <a:lnTo>
                      <a:pt x="441702" y="329339"/>
                    </a:lnTo>
                    <a:lnTo>
                      <a:pt x="360335" y="0"/>
                    </a:lnTo>
                    <a:lnTo>
                      <a:pt x="538566" y="360335"/>
                    </a:lnTo>
                    <a:lnTo>
                      <a:pt x="728420" y="89115"/>
                    </a:lnTo>
                    <a:lnTo>
                      <a:pt x="906651" y="457200"/>
                    </a:lnTo>
                    <a:lnTo>
                      <a:pt x="1309607" y="193729"/>
                    </a:lnTo>
                    <a:lnTo>
                      <a:pt x="1104254" y="534691"/>
                    </a:lnTo>
                    <a:lnTo>
                      <a:pt x="1421969" y="511444"/>
                    </a:lnTo>
                    <a:lnTo>
                      <a:pt x="1189495" y="666427"/>
                    </a:lnTo>
                    <a:lnTo>
                      <a:pt x="1321230" y="732295"/>
                    </a:lnTo>
                    <a:lnTo>
                      <a:pt x="1061634" y="751668"/>
                    </a:lnTo>
                    <a:lnTo>
                      <a:pt x="511444" y="743918"/>
                    </a:lnTo>
                    <a:lnTo>
                      <a:pt x="275095" y="6858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11377999"/>
            <a:ext cx="9144000" cy="177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32C2DCB-7215-9443-B970-45A91E9EE797}"/>
              </a:ext>
            </a:extLst>
          </p:cNvPr>
          <p:cNvSpPr/>
          <p:nvPr/>
        </p:nvSpPr>
        <p:spPr>
          <a:xfrm>
            <a:off x="8171371" y="11380537"/>
            <a:ext cx="928459" cy="16158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450" dirty="0">
                <a:solidFill>
                  <a:schemeClr val="bg2"/>
                </a:solidFill>
                <a:latin typeface="Gotham HTF Book" pitchFamily="2" charset="77"/>
              </a:rPr>
              <a:t>Version 01 – 7</a:t>
            </a:r>
            <a:r>
              <a:rPr lang="en-US" sz="45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45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FC461C-36AE-B747-869C-5EAADB191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036653"/>
              </p:ext>
            </p:extLst>
          </p:nvPr>
        </p:nvGraphicFramePr>
        <p:xfrm>
          <a:off x="301977" y="-471683"/>
          <a:ext cx="8468720" cy="10209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B35B5A76-3077-7841-B2C5-5587C0F2C878}"/>
              </a:ext>
            </a:extLst>
          </p:cNvPr>
          <p:cNvGrpSpPr/>
          <p:nvPr/>
        </p:nvGrpSpPr>
        <p:grpSpPr>
          <a:xfrm>
            <a:off x="606415" y="8004243"/>
            <a:ext cx="8163782" cy="531590"/>
            <a:chOff x="606415" y="10827499"/>
            <a:chExt cx="8163782" cy="53159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853803" y="10962637"/>
              <a:ext cx="916394" cy="261315"/>
            </a:xfrm>
            <a:prstGeom prst="rect">
              <a:avLst/>
            </a:prstGeom>
          </p:spPr>
        </p:pic>
        <p:pic>
          <p:nvPicPr>
            <p:cNvPr id="52" name="Picture 5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1B8716E-9FFC-154C-AEE6-CCECABF98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2206" y="10889350"/>
              <a:ext cx="407889" cy="407889"/>
            </a:xfrm>
            <a:prstGeom prst="rect">
              <a:avLst/>
            </a:prstGeom>
          </p:spPr>
        </p:pic>
        <p:pic>
          <p:nvPicPr>
            <p:cNvPr id="55" name="Picture 5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75FA59A-7D95-B44A-A473-BD93B62E6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6509" y="10996793"/>
              <a:ext cx="604743" cy="193003"/>
            </a:xfrm>
            <a:prstGeom prst="rect">
              <a:avLst/>
            </a:prstGeom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11C3AE1B-CE04-9C4D-A239-2476E380D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76508" y="10827499"/>
              <a:ext cx="759415" cy="531590"/>
            </a:xfrm>
            <a:prstGeom prst="rect">
              <a:avLst/>
            </a:prstGeom>
          </p:spPr>
        </p:pic>
        <p:pic>
          <p:nvPicPr>
            <p:cNvPr id="59" name="Picture 58" descr="A close up of a sign&#10;&#10;Description automatically generated">
              <a:extLst>
                <a:ext uri="{FF2B5EF4-FFF2-40B4-BE49-F238E27FC236}">
                  <a16:creationId xmlns:a16="http://schemas.microsoft.com/office/drawing/2014/main" id="{31A0AD77-6CAD-B143-B647-FFAB76F9F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08893" y="10923710"/>
              <a:ext cx="809160" cy="339169"/>
            </a:xfrm>
            <a:prstGeom prst="rect">
              <a:avLst/>
            </a:prstGeom>
          </p:spPr>
        </p:pic>
        <p:pic>
          <p:nvPicPr>
            <p:cNvPr id="61" name="Picture 60" descr="A picture containing drawing, sign&#10;&#10;Description automatically generated">
              <a:extLst>
                <a:ext uri="{FF2B5EF4-FFF2-40B4-BE49-F238E27FC236}">
                  <a16:creationId xmlns:a16="http://schemas.microsoft.com/office/drawing/2014/main" id="{3DD07F4D-CF03-564B-8FD7-0E31012A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0297" y="10993543"/>
              <a:ext cx="604743" cy="199503"/>
            </a:xfrm>
            <a:prstGeom prst="rect">
              <a:avLst/>
            </a:prstGeom>
          </p:spPr>
        </p:pic>
        <p:pic>
          <p:nvPicPr>
            <p:cNvPr id="63" name="Picture 62" descr="A close up of a sign&#10;&#10;Description automatically generated">
              <a:extLst>
                <a:ext uri="{FF2B5EF4-FFF2-40B4-BE49-F238E27FC236}">
                  <a16:creationId xmlns:a16="http://schemas.microsoft.com/office/drawing/2014/main" id="{20C35309-5661-444F-8040-C48CFC5AA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91646" y="10981121"/>
              <a:ext cx="844597" cy="224346"/>
            </a:xfrm>
            <a:prstGeom prst="rect">
              <a:avLst/>
            </a:prstGeom>
          </p:spPr>
        </p:pic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FB4F94FE-5073-F440-B6F8-39CDF7E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6415" y="10832621"/>
              <a:ext cx="487239" cy="521346"/>
            </a:xfrm>
            <a:prstGeom prst="rect">
              <a:avLst/>
            </a:prstGeom>
          </p:spPr>
        </p:pic>
      </p:grpSp>
      <p:graphicFrame>
        <p:nvGraphicFramePr>
          <p:cNvPr id="97" name="Chart 96">
            <a:extLst>
              <a:ext uri="{FF2B5EF4-FFF2-40B4-BE49-F238E27FC236}">
                <a16:creationId xmlns:a16="http://schemas.microsoft.com/office/drawing/2014/main" id="{FE1BDBD6-4393-6848-AA4E-AC8033179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041843"/>
              </p:ext>
            </p:extLst>
          </p:nvPr>
        </p:nvGraphicFramePr>
        <p:xfrm>
          <a:off x="301977" y="8697379"/>
          <a:ext cx="8468720" cy="184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68" name="Graphic 67">
            <a:extLst>
              <a:ext uri="{FF2B5EF4-FFF2-40B4-BE49-F238E27FC236}">
                <a16:creationId xmlns:a16="http://schemas.microsoft.com/office/drawing/2014/main" id="{02E8F7FB-6C1F-CD4A-B594-A6E805826B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77089" y="9195454"/>
            <a:ext cx="1356241" cy="1356241"/>
          </a:xfrm>
          <a:prstGeom prst="rect">
            <a:avLst/>
          </a:prstGeom>
        </p:spPr>
      </p:pic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160D8907-F10C-DE47-8179-38C7C2C37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73823"/>
              </p:ext>
            </p:extLst>
          </p:nvPr>
        </p:nvGraphicFramePr>
        <p:xfrm>
          <a:off x="393783" y="10860537"/>
          <a:ext cx="8289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230">
                  <a:extLst>
                    <a:ext uri="{9D8B030D-6E8A-4147-A177-3AD203B41FA5}">
                      <a16:colId xmlns:a16="http://schemas.microsoft.com/office/drawing/2014/main" val="509801527"/>
                    </a:ext>
                  </a:extLst>
                </a:gridCol>
                <a:gridCol w="1036230">
                  <a:extLst>
                    <a:ext uri="{9D8B030D-6E8A-4147-A177-3AD203B41FA5}">
                      <a16:colId xmlns:a16="http://schemas.microsoft.com/office/drawing/2014/main" val="121136512"/>
                    </a:ext>
                  </a:extLst>
                </a:gridCol>
                <a:gridCol w="1036230">
                  <a:extLst>
                    <a:ext uri="{9D8B030D-6E8A-4147-A177-3AD203B41FA5}">
                      <a16:colId xmlns:a16="http://schemas.microsoft.com/office/drawing/2014/main" val="1532302073"/>
                    </a:ext>
                  </a:extLst>
                </a:gridCol>
                <a:gridCol w="1036230">
                  <a:extLst>
                    <a:ext uri="{9D8B030D-6E8A-4147-A177-3AD203B41FA5}">
                      <a16:colId xmlns:a16="http://schemas.microsoft.com/office/drawing/2014/main" val="3053141300"/>
                    </a:ext>
                  </a:extLst>
                </a:gridCol>
                <a:gridCol w="1036230">
                  <a:extLst>
                    <a:ext uri="{9D8B030D-6E8A-4147-A177-3AD203B41FA5}">
                      <a16:colId xmlns:a16="http://schemas.microsoft.com/office/drawing/2014/main" val="694943782"/>
                    </a:ext>
                  </a:extLst>
                </a:gridCol>
                <a:gridCol w="1036230">
                  <a:extLst>
                    <a:ext uri="{9D8B030D-6E8A-4147-A177-3AD203B41FA5}">
                      <a16:colId xmlns:a16="http://schemas.microsoft.com/office/drawing/2014/main" val="1897735263"/>
                    </a:ext>
                  </a:extLst>
                </a:gridCol>
                <a:gridCol w="1036230">
                  <a:extLst>
                    <a:ext uri="{9D8B030D-6E8A-4147-A177-3AD203B41FA5}">
                      <a16:colId xmlns:a16="http://schemas.microsoft.com/office/drawing/2014/main" val="829347555"/>
                    </a:ext>
                  </a:extLst>
                </a:gridCol>
                <a:gridCol w="1036230">
                  <a:extLst>
                    <a:ext uri="{9D8B030D-6E8A-4147-A177-3AD203B41FA5}">
                      <a16:colId xmlns:a16="http://schemas.microsoft.com/office/drawing/2014/main" val="424682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otham HTF" pitchFamily="2" charset="77"/>
                        </a:rPr>
                        <a:t>$15.09</a:t>
                      </a:r>
                    </a:p>
                  </a:txBody>
                  <a:tcPr marL="9525" marR="952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otham HTF" pitchFamily="2" charset="77"/>
                        </a:rPr>
                        <a:t>$0.52</a:t>
                      </a:r>
                    </a:p>
                  </a:txBody>
                  <a:tcPr marL="9525" marR="952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otham HTF" pitchFamily="2" charset="77"/>
                        </a:rPr>
                        <a:t>$0.41</a:t>
                      </a:r>
                    </a:p>
                  </a:txBody>
                  <a:tcPr marL="9525" marR="952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otham HTF" pitchFamily="2" charset="77"/>
                        </a:rPr>
                        <a:t>$92.35</a:t>
                      </a:r>
                    </a:p>
                  </a:txBody>
                  <a:tcPr marL="9525" marR="952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otham HTF" pitchFamily="2" charset="77"/>
                        </a:rPr>
                        <a:t>$90.67</a:t>
                      </a:r>
                    </a:p>
                  </a:txBody>
                  <a:tcPr marL="9525" marR="952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otham HTF" pitchFamily="2" charset="77"/>
                        </a:rPr>
                        <a:t>$6.83</a:t>
                      </a:r>
                    </a:p>
                  </a:txBody>
                  <a:tcPr marL="9525" marR="952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otham HTF" pitchFamily="2" charset="77"/>
                        </a:rPr>
                        <a:t>$95.10</a:t>
                      </a:r>
                    </a:p>
                  </a:txBody>
                  <a:tcPr marL="9525" marR="952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BE9B30"/>
                          </a:solidFill>
                          <a:effectLst/>
                          <a:latin typeface="Gotham HTF" pitchFamily="2" charset="77"/>
                        </a:rPr>
                        <a:t>$0.38</a:t>
                      </a:r>
                    </a:p>
                  </a:txBody>
                  <a:tcPr marL="9525" marR="952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86904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8B39FE28-408F-8540-8A26-4CF4845A7EE9}"/>
              </a:ext>
            </a:extLst>
          </p:cNvPr>
          <p:cNvSpPr txBox="1"/>
          <p:nvPr/>
        </p:nvSpPr>
        <p:spPr>
          <a:xfrm>
            <a:off x="273877" y="4598873"/>
            <a:ext cx="5839801" cy="37226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135000"/>
              </a:lnSpc>
            </a:pPr>
            <a:r>
              <a:rPr lang="en-US" sz="2200" b="1" dirty="0">
                <a:solidFill>
                  <a:schemeClr val="tx2"/>
                </a:solidFill>
                <a:latin typeface="Gotham HTF Black" pitchFamily="2" charset="77"/>
              </a:rPr>
              <a:t>TOP PRIVACY COINS BY PRICE PERFORMANCE </a:t>
            </a:r>
            <a:br>
              <a:rPr lang="en-US" sz="2000" b="1" dirty="0">
                <a:solidFill>
                  <a:schemeClr val="tx2"/>
                </a:solidFill>
                <a:latin typeface="Gotham HTF Black" pitchFamily="2" charset="77"/>
              </a:rPr>
            </a:b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(6th May to 6</a:t>
            </a:r>
            <a:r>
              <a:rPr lang="en-US" sz="1200" baseline="30000" dirty="0">
                <a:solidFill>
                  <a:schemeClr val="tx2"/>
                </a:solidFill>
                <a:latin typeface="Gotham HTF Book" pitchFamily="2" charset="77"/>
              </a:rPr>
              <a:t>th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 Aug 2020) </a:t>
            </a:r>
            <a:endParaRPr lang="en-US" sz="20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651FAA-C7FC-7146-8D18-99D44B4740BE}"/>
              </a:ext>
            </a:extLst>
          </p:cNvPr>
          <p:cNvSpPr txBox="1"/>
          <p:nvPr/>
        </p:nvSpPr>
        <p:spPr>
          <a:xfrm>
            <a:off x="273878" y="5351347"/>
            <a:ext cx="2334678" cy="37226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135000"/>
              </a:lnSpc>
            </a:pPr>
            <a:r>
              <a:rPr lang="en-US" sz="1400" b="1" dirty="0">
                <a:solidFill>
                  <a:srgbClr val="BE9B30"/>
                </a:solidFill>
                <a:latin typeface="Gotham HTF Black" pitchFamily="2" charset="77"/>
              </a:rPr>
              <a:t>GROWTH</a:t>
            </a:r>
            <a:r>
              <a:rPr lang="en-US" sz="900" dirty="0">
                <a:solidFill>
                  <a:srgbClr val="BE9B30"/>
                </a:solidFill>
                <a:latin typeface="Gotham HTF Book" pitchFamily="2" charset="77"/>
              </a:rPr>
              <a:t> </a:t>
            </a:r>
            <a:endParaRPr lang="en-US" sz="1200" dirty="0">
              <a:solidFill>
                <a:srgbClr val="BE9B30"/>
              </a:solidFill>
              <a:latin typeface="Gotham HTF Book" pitchFamily="2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0B630A-D858-D046-8D51-8CF6DC2ED97D}"/>
              </a:ext>
            </a:extLst>
          </p:cNvPr>
          <p:cNvSpPr txBox="1"/>
          <p:nvPr/>
        </p:nvSpPr>
        <p:spPr>
          <a:xfrm>
            <a:off x="273877" y="8661381"/>
            <a:ext cx="2334678" cy="37226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135000"/>
              </a:lnSpc>
            </a:pPr>
            <a:r>
              <a:rPr lang="en-US" sz="1400" b="1" dirty="0">
                <a:solidFill>
                  <a:srgbClr val="BE9B30"/>
                </a:solidFill>
                <a:latin typeface="Gotham HTF Black" pitchFamily="2" charset="77"/>
              </a:rPr>
              <a:t>MARKET CAP</a:t>
            </a:r>
            <a:endParaRPr lang="en-US" sz="1200" dirty="0">
              <a:solidFill>
                <a:srgbClr val="BE9B30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05EB14-2873-7148-A109-317462B25EF1}"/>
              </a:ext>
            </a:extLst>
          </p:cNvPr>
          <p:cNvSpPr txBox="1"/>
          <p:nvPr/>
        </p:nvSpPr>
        <p:spPr>
          <a:xfrm>
            <a:off x="273877" y="10575709"/>
            <a:ext cx="2334678" cy="37226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135000"/>
              </a:lnSpc>
            </a:pPr>
            <a:r>
              <a:rPr lang="en-US" sz="1400" b="1" dirty="0">
                <a:solidFill>
                  <a:srgbClr val="BE9B30"/>
                </a:solidFill>
                <a:latin typeface="Gotham HTF Black" pitchFamily="2" charset="77"/>
              </a:rPr>
              <a:t>PRICE</a:t>
            </a:r>
            <a:endParaRPr lang="en-US" sz="1200" dirty="0">
              <a:solidFill>
                <a:srgbClr val="BE9B30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3395</TotalTime>
  <Words>42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51</cp:revision>
  <cp:lastPrinted>2020-07-19T12:20:33Z</cp:lastPrinted>
  <dcterms:created xsi:type="dcterms:W3CDTF">2020-07-14T13:42:50Z</dcterms:created>
  <dcterms:modified xsi:type="dcterms:W3CDTF">2020-08-07T14:25:46Z</dcterms:modified>
</cp:coreProperties>
</file>