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pitchFamily="2" charset="77"/>
      <p:regular r:id="rId7"/>
      <p:bold r:id="rId8"/>
    </p:embeddedFont>
    <p:embeddedFont>
      <p:font typeface="Gotham HTF Black" pitchFamily="2" charset="77"/>
      <p:bold r:id="rId9"/>
    </p:embeddedFont>
    <p:embeddedFont>
      <p:font typeface="Gotham HTF Book" pitchFamily="2" charset="77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BEBEB"/>
    <a:srgbClr val="EA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5170"/>
  </p:normalViewPr>
  <p:slideViewPr>
    <p:cSldViewPr snapToGrid="0" snapToObjects="1" showGuides="1">
      <p:cViewPr>
        <p:scale>
          <a:sx n="151" d="100"/>
          <a:sy n="151" d="100"/>
        </p:scale>
        <p:origin x="2040" y="3096"/>
      </p:cViewPr>
      <p:guideLst>
        <p:guide orient="horz" pos="1746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336584C0-561E-594A-8056-4E1FBDE8F179}"/>
              </a:ext>
            </a:extLst>
          </p:cNvPr>
          <p:cNvSpPr txBox="1"/>
          <p:nvPr/>
        </p:nvSpPr>
        <p:spPr>
          <a:xfrm>
            <a:off x="1405265" y="4100887"/>
            <a:ext cx="2782174" cy="283846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endParaRPr lang="en-US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EE42-D781-44DE-9B95-5E515619DC75}"/>
              </a:ext>
            </a:extLst>
          </p:cNvPr>
          <p:cNvSpPr/>
          <p:nvPr/>
        </p:nvSpPr>
        <p:spPr>
          <a:xfrm>
            <a:off x="1401049" y="3163306"/>
            <a:ext cx="2749808" cy="934761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" pitchFamily="2" charset="77"/>
              </a:rPr>
              <a:t>NO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75BD85-29A6-B94F-9A16-83BD020B7823}"/>
              </a:ext>
            </a:extLst>
          </p:cNvPr>
          <p:cNvSpPr txBox="1"/>
          <p:nvPr/>
        </p:nvSpPr>
        <p:spPr>
          <a:xfrm>
            <a:off x="4153121" y="3933057"/>
            <a:ext cx="2711722" cy="44933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D679A8-7068-8F48-AF62-6B63FAB2286A}"/>
              </a:ext>
            </a:extLst>
          </p:cNvPr>
          <p:cNvSpPr txBox="1"/>
          <p:nvPr/>
        </p:nvSpPr>
        <p:spPr>
          <a:xfrm>
            <a:off x="-15068" y="4100858"/>
            <a:ext cx="1427538" cy="2804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F71E9DE-3949-C642-B38A-33E0B640E6FF}"/>
              </a:ext>
            </a:extLst>
          </p:cNvPr>
          <p:cNvSpPr txBox="1"/>
          <p:nvPr/>
        </p:nvSpPr>
        <p:spPr>
          <a:xfrm>
            <a:off x="1398981" y="4714464"/>
            <a:ext cx="2750744" cy="3304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3349B1-9002-374B-BDCA-7818358FEE1C}"/>
              </a:ext>
            </a:extLst>
          </p:cNvPr>
          <p:cNvSpPr txBox="1"/>
          <p:nvPr/>
        </p:nvSpPr>
        <p:spPr>
          <a:xfrm>
            <a:off x="4153120" y="5369436"/>
            <a:ext cx="2711722" cy="35417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90810BC-529C-5C47-A1EB-5DA64DEC5EFC}"/>
              </a:ext>
            </a:extLst>
          </p:cNvPr>
          <p:cNvSpPr txBox="1"/>
          <p:nvPr/>
        </p:nvSpPr>
        <p:spPr>
          <a:xfrm>
            <a:off x="4153121" y="4716827"/>
            <a:ext cx="2711722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5ECCE0-757D-9E44-B126-335EC966B32C}"/>
              </a:ext>
            </a:extLst>
          </p:cNvPr>
          <p:cNvSpPr txBox="1"/>
          <p:nvPr/>
        </p:nvSpPr>
        <p:spPr>
          <a:xfrm>
            <a:off x="-6610" y="3143366"/>
            <a:ext cx="1411876" cy="964213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90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050" b="1" dirty="0">
                <a:latin typeface="Gotham HTF" pitchFamily="2" charset="77"/>
              </a:rPr>
              <a:t>TRUSTLESS</a:t>
            </a:r>
            <a:br>
              <a:rPr lang="en-US" sz="1050" b="1" dirty="0">
                <a:latin typeface="Gotham HTF" pitchFamily="2" charset="77"/>
              </a:rPr>
            </a:br>
            <a:r>
              <a:rPr lang="en-US" sz="1050" b="1" dirty="0">
                <a:latin typeface="Gotham HTF" pitchFamily="2" charset="77"/>
              </a:rPr>
              <a:t>SETUP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7331F27-ADFE-5F43-857C-32CF6345FDC7}"/>
              </a:ext>
            </a:extLst>
          </p:cNvPr>
          <p:cNvSpPr txBox="1"/>
          <p:nvPr/>
        </p:nvSpPr>
        <p:spPr>
          <a:xfrm>
            <a:off x="4153121" y="5044150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80F11C-EB06-2F47-AB6C-A8DF5C8476B7}"/>
              </a:ext>
            </a:extLst>
          </p:cNvPr>
          <p:cNvSpPr txBox="1"/>
          <p:nvPr/>
        </p:nvSpPr>
        <p:spPr>
          <a:xfrm>
            <a:off x="4153121" y="4382647"/>
            <a:ext cx="2710050" cy="336216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F5D802-9064-134C-97DF-383F53703EFA}"/>
              </a:ext>
            </a:extLst>
          </p:cNvPr>
          <p:cNvSpPr txBox="1"/>
          <p:nvPr/>
        </p:nvSpPr>
        <p:spPr>
          <a:xfrm>
            <a:off x="1398981" y="5044150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545B27-B371-8843-85F4-67BE80BB406B}"/>
              </a:ext>
            </a:extLst>
          </p:cNvPr>
          <p:cNvSpPr txBox="1"/>
          <p:nvPr/>
        </p:nvSpPr>
        <p:spPr>
          <a:xfrm>
            <a:off x="1398981" y="4382647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4"/>
            <a:ext cx="6858000" cy="93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1403092" y="911603"/>
            <a:ext cx="2754115" cy="80912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4149224" y="911815"/>
            <a:ext cx="2708133" cy="808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26699" y="1076422"/>
            <a:ext cx="1169154" cy="466857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8FA719F2-D32F-7A42-A051-96F7C220E52F}"/>
              </a:ext>
            </a:extLst>
          </p:cNvPr>
          <p:cNvSpPr txBox="1"/>
          <p:nvPr/>
        </p:nvSpPr>
        <p:spPr>
          <a:xfrm>
            <a:off x="1561194" y="119009"/>
            <a:ext cx="4796934" cy="71415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Gotham HTF Black" pitchFamily="2" charset="77"/>
              </a:rPr>
              <a:t>ARRR vs EPIC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4D550E1-2B6D-7B4A-AA1F-26D3EA286A58}"/>
              </a:ext>
            </a:extLst>
          </p:cNvPr>
          <p:cNvSpPr txBox="1"/>
          <p:nvPr/>
        </p:nvSpPr>
        <p:spPr>
          <a:xfrm>
            <a:off x="5096138" y="5449158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2021</a:t>
            </a: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9B316FC0-3432-5A42-8B1F-94DE5F9F1EC1}"/>
              </a:ext>
            </a:extLst>
          </p:cNvPr>
          <p:cNvSpPr>
            <a:spLocks/>
          </p:cNvSpPr>
          <p:nvPr/>
        </p:nvSpPr>
        <p:spPr bwMode="auto">
          <a:xfrm>
            <a:off x="5474276" y="4799477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31B4448-C742-1D45-A401-4E09976F3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16"/>
          <a:stretch/>
        </p:blipFill>
        <p:spPr>
          <a:xfrm>
            <a:off x="1813414" y="1037410"/>
            <a:ext cx="2027058" cy="561920"/>
          </a:xfrm>
          <a:prstGeom prst="rect">
            <a:avLst/>
          </a:prstGeom>
        </p:spPr>
      </p:pic>
      <p:sp>
        <p:nvSpPr>
          <p:cNvPr id="343" name="Freeform 342">
            <a:extLst>
              <a:ext uri="{FF2B5EF4-FFF2-40B4-BE49-F238E27FC236}">
                <a16:creationId xmlns:a16="http://schemas.microsoft.com/office/drawing/2014/main" id="{8BE3D1FD-F721-D045-9C93-17D30E655E1F}"/>
              </a:ext>
            </a:extLst>
          </p:cNvPr>
          <p:cNvSpPr>
            <a:spLocks/>
          </p:cNvSpPr>
          <p:nvPr/>
        </p:nvSpPr>
        <p:spPr bwMode="auto">
          <a:xfrm>
            <a:off x="5474276" y="5129163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AA676B91-D50A-A949-BEAE-BC66885F31E7}"/>
              </a:ext>
            </a:extLst>
          </p:cNvPr>
          <p:cNvSpPr>
            <a:spLocks/>
          </p:cNvSpPr>
          <p:nvPr/>
        </p:nvSpPr>
        <p:spPr bwMode="auto">
          <a:xfrm>
            <a:off x="2728025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8F8784B-4062-1F4F-B00F-24AE6674DC58}"/>
              </a:ext>
            </a:extLst>
          </p:cNvPr>
          <p:cNvSpPr>
            <a:spLocks/>
          </p:cNvSpPr>
          <p:nvPr/>
        </p:nvSpPr>
        <p:spPr bwMode="auto">
          <a:xfrm>
            <a:off x="5479038" y="4467660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b="1" dirty="0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71A78E28-9B8C-024C-82BF-55B335CCD5BE}"/>
              </a:ext>
            </a:extLst>
          </p:cNvPr>
          <p:cNvSpPr>
            <a:spLocks/>
          </p:cNvSpPr>
          <p:nvPr/>
        </p:nvSpPr>
        <p:spPr bwMode="auto">
          <a:xfrm>
            <a:off x="2728025" y="512880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352773FA-99B2-5745-B65D-852CE0A3A07B}"/>
              </a:ext>
            </a:extLst>
          </p:cNvPr>
          <p:cNvSpPr>
            <a:spLocks/>
          </p:cNvSpPr>
          <p:nvPr/>
        </p:nvSpPr>
        <p:spPr bwMode="auto">
          <a:xfrm>
            <a:off x="2728025" y="479911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F2223B-3706-AA45-86EB-2029C72BB7FA}"/>
              </a:ext>
            </a:extLst>
          </p:cNvPr>
          <p:cNvGrpSpPr/>
          <p:nvPr/>
        </p:nvGrpSpPr>
        <p:grpSpPr>
          <a:xfrm>
            <a:off x="-7348" y="4100857"/>
            <a:ext cx="1412614" cy="280465"/>
            <a:chOff x="-7348" y="3107279"/>
            <a:chExt cx="6872696" cy="766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96FDEF-9F86-0646-8CA1-1AB026907337}"/>
                </a:ext>
              </a:extLst>
            </p:cNvPr>
            <p:cNvSpPr/>
            <p:nvPr/>
          </p:nvSpPr>
          <p:spPr>
            <a:xfrm>
              <a:off x="-7348" y="3111633"/>
              <a:ext cx="6872691" cy="5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Gotham HTF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70E732-FECE-004F-A935-36E5B227791F}"/>
                </a:ext>
              </a:extLst>
            </p:cNvPr>
            <p:cNvSpPr txBox="1"/>
            <p:nvPr/>
          </p:nvSpPr>
          <p:spPr>
            <a:xfrm>
              <a:off x="88614" y="3107279"/>
              <a:ext cx="6776734" cy="76673"/>
            </a:xfrm>
            <a:prstGeom prst="rect">
              <a:avLst/>
            </a:prstGeom>
            <a:grp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MINING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9F825F-6C46-014F-B92B-62CED077FA74}"/>
              </a:ext>
            </a:extLst>
          </p:cNvPr>
          <p:cNvSpPr txBox="1"/>
          <p:nvPr/>
        </p:nvSpPr>
        <p:spPr>
          <a:xfrm>
            <a:off x="-16184880" y="-43891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FDFC84-2F04-A44E-BAA1-92EC581095EC}"/>
              </a:ext>
            </a:extLst>
          </p:cNvPr>
          <p:cNvSpPr txBox="1"/>
          <p:nvPr/>
        </p:nvSpPr>
        <p:spPr>
          <a:xfrm>
            <a:off x="-12203" y="1718684"/>
            <a:ext cx="1417469" cy="702265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MAX SUPPLY</a:t>
            </a:r>
            <a:br>
              <a:rPr lang="en-US" dirty="0"/>
            </a:br>
            <a:r>
              <a:rPr lang="en-US" sz="800" b="0" dirty="0"/>
              <a:t>(ALREADY EMITTED)</a:t>
            </a:r>
            <a:endParaRPr lang="en-US" b="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2B46FF-6143-1B45-BAE9-2C3F31D285BC}"/>
              </a:ext>
            </a:extLst>
          </p:cNvPr>
          <p:cNvSpPr txBox="1"/>
          <p:nvPr/>
        </p:nvSpPr>
        <p:spPr>
          <a:xfrm>
            <a:off x="-8927" y="2435080"/>
            <a:ext cx="1414193" cy="708286"/>
          </a:xfrm>
          <a:prstGeom prst="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MOBILE TRANSACTION GENERATION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A2B6BA-CBAE-4A4B-B60C-4222F035B835}"/>
              </a:ext>
            </a:extLst>
          </p:cNvPr>
          <p:cNvSpPr txBox="1"/>
          <p:nvPr/>
        </p:nvSpPr>
        <p:spPr>
          <a:xfrm>
            <a:off x="1417469" y="1718684"/>
            <a:ext cx="2732256" cy="7014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200M</a:t>
            </a:r>
          </a:p>
          <a:p>
            <a:r>
              <a:rPr lang="en-US" sz="800" dirty="0"/>
              <a:t>(90%)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EC6438-3203-C847-9AEA-3F34201E1A48}"/>
              </a:ext>
            </a:extLst>
          </p:cNvPr>
          <p:cNvSpPr txBox="1"/>
          <p:nvPr/>
        </p:nvSpPr>
        <p:spPr>
          <a:xfrm>
            <a:off x="1417469" y="2417077"/>
            <a:ext cx="2738818" cy="74298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dirty="0"/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0E02CC-FF10-DC48-916B-C077626BDB9C}"/>
              </a:ext>
            </a:extLst>
          </p:cNvPr>
          <p:cNvSpPr txBox="1"/>
          <p:nvPr/>
        </p:nvSpPr>
        <p:spPr>
          <a:xfrm>
            <a:off x="4157210" y="3156370"/>
            <a:ext cx="2688589" cy="36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EC1F1C1-DBE4-AE48-AB3E-6B17E1AEA911}"/>
              </a:ext>
            </a:extLst>
          </p:cNvPr>
          <p:cNvSpPr txBox="1"/>
          <p:nvPr/>
        </p:nvSpPr>
        <p:spPr>
          <a:xfrm>
            <a:off x="4149224" y="2414432"/>
            <a:ext cx="2715618" cy="7480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YES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895032B-591E-704C-82BD-CE3CE5DDBF14}"/>
              </a:ext>
            </a:extLst>
          </p:cNvPr>
          <p:cNvSpPr txBox="1"/>
          <p:nvPr/>
        </p:nvSpPr>
        <p:spPr>
          <a:xfrm>
            <a:off x="1848" y="4382647"/>
            <a:ext cx="1403418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ASIC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1D30EC-85C3-D149-B3CB-D126FEF4791E}"/>
              </a:ext>
            </a:extLst>
          </p:cNvPr>
          <p:cNvSpPr txBox="1"/>
          <p:nvPr/>
        </p:nvSpPr>
        <p:spPr>
          <a:xfrm>
            <a:off x="-8927" y="4714464"/>
            <a:ext cx="1414193" cy="3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GPU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AC08BDE-0D01-DF44-B521-B35EA0072F30}"/>
              </a:ext>
            </a:extLst>
          </p:cNvPr>
          <p:cNvSpPr txBox="1"/>
          <p:nvPr/>
        </p:nvSpPr>
        <p:spPr>
          <a:xfrm>
            <a:off x="-5687" y="5044150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CPU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253C5DA-5FE1-0D40-87A0-49E3F8B3CFEF}"/>
              </a:ext>
            </a:extLst>
          </p:cNvPr>
          <p:cNvSpPr txBox="1"/>
          <p:nvPr/>
        </p:nvSpPr>
        <p:spPr>
          <a:xfrm>
            <a:off x="-12202" y="5374640"/>
            <a:ext cx="1417468" cy="335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MOBILE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6003D3-AE52-B747-B795-ABE4D66BA6EB}"/>
              </a:ext>
            </a:extLst>
          </p:cNvPr>
          <p:cNvSpPr txBox="1"/>
          <p:nvPr/>
        </p:nvSpPr>
        <p:spPr>
          <a:xfrm>
            <a:off x="4149224" y="3143365"/>
            <a:ext cx="2703610" cy="95084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 b="1">
                <a:solidFill>
                  <a:schemeClr val="tx2"/>
                </a:solidFill>
                <a:latin typeface="Gotham HTF" pitchFamily="2" charset="77"/>
              </a:defRPr>
            </a:lvl1pPr>
          </a:lstStyle>
          <a:p>
            <a:r>
              <a:rPr lang="en-US" sz="12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4EF1A8-4F38-064E-8734-1D22E0254DEE}"/>
              </a:ext>
            </a:extLst>
          </p:cNvPr>
          <p:cNvSpPr txBox="1"/>
          <p:nvPr/>
        </p:nvSpPr>
        <p:spPr>
          <a:xfrm>
            <a:off x="1398981" y="5371775"/>
            <a:ext cx="2750744" cy="33787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6A8D1-4303-1F41-B5F3-22CC72F289DC}"/>
              </a:ext>
            </a:extLst>
          </p:cNvPr>
          <p:cNvSpPr txBox="1"/>
          <p:nvPr/>
        </p:nvSpPr>
        <p:spPr>
          <a:xfrm>
            <a:off x="3034145" y="-346364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698B735-BDFD-1E49-A601-4DF4163673D5}"/>
              </a:ext>
            </a:extLst>
          </p:cNvPr>
          <p:cNvCxnSpPr>
            <a:cxnSpLocks/>
          </p:cNvCxnSpPr>
          <p:nvPr/>
        </p:nvCxnSpPr>
        <p:spPr>
          <a:xfrm>
            <a:off x="-4348" y="3138383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>
            <a:extLst>
              <a:ext uri="{FF2B5EF4-FFF2-40B4-BE49-F238E27FC236}">
                <a16:creationId xmlns:a16="http://schemas.microsoft.com/office/drawing/2014/main" id="{8A921AE6-ED0C-614F-84E0-EFEF585E3AD6}"/>
              </a:ext>
            </a:extLst>
          </p:cNvPr>
          <p:cNvSpPr>
            <a:spLocks/>
          </p:cNvSpPr>
          <p:nvPr/>
        </p:nvSpPr>
        <p:spPr bwMode="auto">
          <a:xfrm>
            <a:off x="2728025" y="5464696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8F250B-BC77-4BAA-9026-747A8D9ABF7E}"/>
              </a:ext>
            </a:extLst>
          </p:cNvPr>
          <p:cNvSpPr txBox="1"/>
          <p:nvPr/>
        </p:nvSpPr>
        <p:spPr>
          <a:xfrm>
            <a:off x="4149224" y="1722763"/>
            <a:ext cx="2701235" cy="7109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latin typeface="Gotham HTF" pitchFamily="2" charset="77"/>
              </a:rPr>
              <a:t>21M</a:t>
            </a:r>
            <a:br>
              <a:rPr lang="en-US" sz="1200" b="1" dirty="0">
                <a:latin typeface="Gotham HTF" pitchFamily="2" charset="77"/>
              </a:rPr>
            </a:br>
            <a:r>
              <a:rPr lang="en-US" sz="800" dirty="0">
                <a:latin typeface="Gotham HTF" pitchFamily="2" charset="77"/>
              </a:rPr>
              <a:t>(55%)</a:t>
            </a:r>
            <a:endParaRPr lang="en-US" sz="1200" dirty="0">
              <a:latin typeface="Gotham HTF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B38239-C048-AA4F-AFF3-A95ED9B7A8D2}"/>
              </a:ext>
            </a:extLst>
          </p:cNvPr>
          <p:cNvSpPr/>
          <p:nvPr/>
        </p:nvSpPr>
        <p:spPr>
          <a:xfrm>
            <a:off x="17545" y="5716171"/>
            <a:ext cx="6840455" cy="3252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1CDF3BE-6417-9D47-85FA-BE9FA001FE91}"/>
              </a:ext>
            </a:extLst>
          </p:cNvPr>
          <p:cNvGrpSpPr/>
          <p:nvPr/>
        </p:nvGrpSpPr>
        <p:grpSpPr>
          <a:xfrm>
            <a:off x="-7347" y="7454068"/>
            <a:ext cx="1412613" cy="590823"/>
            <a:chOff x="-7348" y="3107446"/>
            <a:chExt cx="6872691" cy="26619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14153-CA44-1746-A206-383ACDDF1D6A}"/>
                </a:ext>
              </a:extLst>
            </p:cNvPr>
            <p:cNvSpPr/>
            <p:nvPr/>
          </p:nvSpPr>
          <p:spPr>
            <a:xfrm>
              <a:off x="-7348" y="3107446"/>
              <a:ext cx="6872691" cy="266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37C122-FB0F-D947-81EC-B88B3BE0B817}"/>
                </a:ext>
              </a:extLst>
            </p:cNvPr>
            <p:cNvSpPr txBox="1"/>
            <p:nvPr/>
          </p:nvSpPr>
          <p:spPr>
            <a:xfrm>
              <a:off x="28402" y="3144719"/>
              <a:ext cx="6836941" cy="126214"/>
            </a:xfrm>
            <a:prstGeom prst="rect">
              <a:avLst/>
            </a:prstGeom>
            <a:grpFill/>
          </p:spPr>
          <p:txBody>
            <a:bodyPr wrap="square" lIns="0" rIns="0" rtlCol="0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PAID</a:t>
              </a:r>
              <a:b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</a:br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INFLUENCERS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F5C0218-501B-914F-9CFF-C4DFFC0713FD}"/>
              </a:ext>
            </a:extLst>
          </p:cNvPr>
          <p:cNvSpPr txBox="1"/>
          <p:nvPr/>
        </p:nvSpPr>
        <p:spPr>
          <a:xfrm>
            <a:off x="4149725" y="7433573"/>
            <a:ext cx="2713445" cy="62836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58C8043-51C4-C546-8E86-B6C1B64700E2}"/>
              </a:ext>
            </a:extLst>
          </p:cNvPr>
          <p:cNvSpPr txBox="1"/>
          <p:nvPr/>
        </p:nvSpPr>
        <p:spPr>
          <a:xfrm>
            <a:off x="4149224" y="6751466"/>
            <a:ext cx="2691231" cy="676144"/>
          </a:xfrm>
          <a:prstGeom prst="rect">
            <a:avLst/>
          </a:prstGeom>
          <a:solidFill>
            <a:schemeClr val="bg2"/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Triple Proof of Work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44C5486-CF5E-1749-B71D-FCABD31F3B06}"/>
              </a:ext>
            </a:extLst>
          </p:cNvPr>
          <p:cNvSpPr txBox="1"/>
          <p:nvPr/>
        </p:nvSpPr>
        <p:spPr>
          <a:xfrm>
            <a:off x="1398063" y="6767434"/>
            <a:ext cx="2751662" cy="69213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200" dirty="0">
                <a:latin typeface="Gotham HTF" pitchFamily="2" charset="77"/>
              </a:rPr>
              <a:t>Delayed Proof of Work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2DE3227-4B04-EE46-BA29-51E88436C4F0}"/>
              </a:ext>
            </a:extLst>
          </p:cNvPr>
          <p:cNvSpPr txBox="1"/>
          <p:nvPr/>
        </p:nvSpPr>
        <p:spPr>
          <a:xfrm>
            <a:off x="1403092" y="8048474"/>
            <a:ext cx="2750030" cy="92012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-snarks, Tor</a:t>
            </a:r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184C4D-F5A7-5C43-B861-4BD384ECD22F}"/>
              </a:ext>
            </a:extLst>
          </p:cNvPr>
          <p:cNvSpPr txBox="1"/>
          <p:nvPr/>
        </p:nvSpPr>
        <p:spPr>
          <a:xfrm>
            <a:off x="4282982" y="8120064"/>
            <a:ext cx="2382587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Gotham HTF" pitchFamily="2" charset="77"/>
              </a:rPr>
              <a:t>Mimblewimble blockchain: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B9C12F-025F-E948-A880-AD130C596B3F}"/>
              </a:ext>
            </a:extLst>
          </p:cNvPr>
          <p:cNvGrpSpPr/>
          <p:nvPr/>
        </p:nvGrpSpPr>
        <p:grpSpPr>
          <a:xfrm>
            <a:off x="-4725" y="6767441"/>
            <a:ext cx="1409991" cy="686635"/>
            <a:chOff x="-79957" y="3144443"/>
            <a:chExt cx="6859935" cy="174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05FFC2-E0BC-C142-BBD1-ABAEB011F3E8}"/>
                </a:ext>
              </a:extLst>
            </p:cNvPr>
            <p:cNvSpPr/>
            <p:nvPr/>
          </p:nvSpPr>
          <p:spPr>
            <a:xfrm>
              <a:off x="-79957" y="3144443"/>
              <a:ext cx="6859935" cy="170547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FAE3F-A948-9445-841F-5AD352489328}"/>
                </a:ext>
              </a:extLst>
            </p:cNvPr>
            <p:cNvSpPr txBox="1"/>
            <p:nvPr/>
          </p:nvSpPr>
          <p:spPr>
            <a:xfrm>
              <a:off x="-79952" y="3149267"/>
              <a:ext cx="6791593" cy="16930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SECURITY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7F0FEEF-49DE-474A-8445-04001ED48B8C}"/>
              </a:ext>
            </a:extLst>
          </p:cNvPr>
          <p:cNvGrpSpPr/>
          <p:nvPr/>
        </p:nvGrpSpPr>
        <p:grpSpPr>
          <a:xfrm>
            <a:off x="-7347" y="8041954"/>
            <a:ext cx="1412613" cy="932272"/>
            <a:chOff x="-7348" y="3106638"/>
            <a:chExt cx="6872691" cy="1649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8B57A-5867-A844-B6FB-1E23366B61D6}"/>
                </a:ext>
              </a:extLst>
            </p:cNvPr>
            <p:cNvSpPr/>
            <p:nvPr/>
          </p:nvSpPr>
          <p:spPr>
            <a:xfrm>
              <a:off x="-7348" y="3108174"/>
              <a:ext cx="6872691" cy="163416"/>
            </a:xfrm>
            <a:prstGeom prst="rect">
              <a:avLst/>
            </a:prstGeom>
            <a:solidFill>
              <a:schemeClr val="accent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D1B22F-3369-414E-9415-FD3E1CEC5448}"/>
                </a:ext>
              </a:extLst>
            </p:cNvPr>
            <p:cNvSpPr txBox="1"/>
            <p:nvPr/>
          </p:nvSpPr>
          <p:spPr>
            <a:xfrm>
              <a:off x="28402" y="3106638"/>
              <a:ext cx="6836941" cy="164952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PRIVACY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E2BD26-FDDF-A444-A497-80ADF34CCEAD}"/>
              </a:ext>
            </a:extLst>
          </p:cNvPr>
          <p:cNvCxnSpPr>
            <a:cxnSpLocks/>
          </p:cNvCxnSpPr>
          <p:nvPr/>
        </p:nvCxnSpPr>
        <p:spPr>
          <a:xfrm>
            <a:off x="10341" y="745148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872D23-64C9-AE49-A9C2-ABBDA853489D}"/>
              </a:ext>
            </a:extLst>
          </p:cNvPr>
          <p:cNvCxnSpPr>
            <a:cxnSpLocks/>
          </p:cNvCxnSpPr>
          <p:nvPr/>
        </p:nvCxnSpPr>
        <p:spPr>
          <a:xfrm>
            <a:off x="5171" y="8041020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2C2B1-117A-1048-B4FC-093C3FFE0A8E}"/>
              </a:ext>
            </a:extLst>
          </p:cNvPr>
          <p:cNvGrpSpPr/>
          <p:nvPr/>
        </p:nvGrpSpPr>
        <p:grpSpPr>
          <a:xfrm>
            <a:off x="2174" y="6043365"/>
            <a:ext cx="1403229" cy="725820"/>
            <a:chOff x="-21910" y="3243430"/>
            <a:chExt cx="6827037" cy="12266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B0E5F33-D744-C84B-9611-84AE891DA676}"/>
                </a:ext>
              </a:extLst>
            </p:cNvPr>
            <p:cNvSpPr/>
            <p:nvPr/>
          </p:nvSpPr>
          <p:spPr>
            <a:xfrm>
              <a:off x="-21910" y="3243430"/>
              <a:ext cx="6826370" cy="12266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Gotham HTF" pitchFamily="2" charset="7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F87CF8D-F3F0-D847-82FB-4302500E8024}"/>
                </a:ext>
              </a:extLst>
            </p:cNvPr>
            <p:cNvSpPr txBox="1"/>
            <p:nvPr/>
          </p:nvSpPr>
          <p:spPr>
            <a:xfrm>
              <a:off x="-7353" y="3244532"/>
              <a:ext cx="6812480" cy="116996"/>
            </a:xfrm>
            <a:prstGeom prst="rect">
              <a:avLst/>
            </a:prstGeom>
            <a:noFill/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chemeClr val="tx2"/>
                  </a:solidFill>
                  <a:latin typeface="Gotham HTF" pitchFamily="2" charset="77"/>
                </a:rPr>
                <a:t>TRADES PREDOMINANTLY ON: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561193" y="6030480"/>
            <a:ext cx="2398467" cy="731353"/>
          </a:xfrm>
          <a:prstGeom prst="rect">
            <a:avLst/>
          </a:prstGeom>
          <a:noFill/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latin typeface="Gotham HTF" pitchFamily="2" charset="77"/>
              </a:rPr>
              <a:t>Centralized</a:t>
            </a:r>
            <a:br>
              <a:rPr lang="en-US" sz="1400" b="1" dirty="0">
                <a:latin typeface="Gotham HTF" pitchFamily="2" charset="77"/>
              </a:rPr>
            </a:br>
            <a:r>
              <a:rPr lang="en-US" sz="1400" b="1" dirty="0">
                <a:latin typeface="Gotham HTF" pitchFamily="2" charset="77"/>
              </a:rPr>
              <a:t>exchange platforms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EB8AA0B-A923-0146-97D4-052753343777}"/>
              </a:ext>
            </a:extLst>
          </p:cNvPr>
          <p:cNvSpPr txBox="1"/>
          <p:nvPr/>
        </p:nvSpPr>
        <p:spPr>
          <a:xfrm>
            <a:off x="4149224" y="6045732"/>
            <a:ext cx="2715618" cy="71379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3600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Decentralized</a:t>
            </a:r>
            <a:b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exchange platforms</a:t>
            </a:r>
            <a:b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</a:br>
            <a:r>
              <a:rPr lang="en-US" sz="1200" dirty="0" err="1">
                <a:latin typeface="Gotham HTF" pitchFamily="2" charset="77"/>
              </a:rPr>
              <a:t>Uniswap</a:t>
            </a:r>
            <a:r>
              <a:rPr lang="en-US" sz="1200" dirty="0">
                <a:latin typeface="Gotham HTF" pitchFamily="2" charset="77"/>
              </a:rPr>
              <a:t>, </a:t>
            </a:r>
            <a:r>
              <a:rPr lang="en-US" sz="1200" dirty="0" err="1">
                <a:latin typeface="Gotham HTF" pitchFamily="2" charset="77"/>
              </a:rPr>
              <a:t>StellarX</a:t>
            </a:r>
            <a:r>
              <a:rPr lang="en-US" sz="1200" dirty="0">
                <a:latin typeface="Gotham HTF" pitchFamily="2" charset="77"/>
              </a:rPr>
              <a:t>, </a:t>
            </a:r>
            <a:r>
              <a:rPr lang="en-US" sz="1200" dirty="0" err="1">
                <a:latin typeface="Gotham HTF" pitchFamily="2" charset="77"/>
              </a:rPr>
              <a:t>ViteX</a:t>
            </a:r>
            <a:endParaRPr lang="en-US" sz="1200" dirty="0">
              <a:latin typeface="Gotham HTF" pitchFamily="2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5F4FF2-63A6-8047-AD57-C3FB33D169C1}"/>
              </a:ext>
            </a:extLst>
          </p:cNvPr>
          <p:cNvCxnSpPr>
            <a:cxnSpLocks/>
          </p:cNvCxnSpPr>
          <p:nvPr/>
        </p:nvCxnSpPr>
        <p:spPr>
          <a:xfrm>
            <a:off x="-4348" y="5983036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F3017-5CB3-9C49-A5F2-F3ECF575F660}"/>
              </a:ext>
            </a:extLst>
          </p:cNvPr>
          <p:cNvCxnSpPr>
            <a:cxnSpLocks/>
          </p:cNvCxnSpPr>
          <p:nvPr/>
        </p:nvCxnSpPr>
        <p:spPr>
          <a:xfrm>
            <a:off x="10341" y="6759189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3406EB-00D0-7545-BB86-A205EF2F662C}"/>
              </a:ext>
            </a:extLst>
          </p:cNvPr>
          <p:cNvSpPr txBox="1"/>
          <p:nvPr/>
        </p:nvSpPr>
        <p:spPr>
          <a:xfrm>
            <a:off x="4149725" y="7455707"/>
            <a:ext cx="2713445" cy="56719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endParaRPr lang="en-US" b="1" dirty="0">
              <a:latin typeface="Gotham HTF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55BBF1-EA79-8E49-88ED-0C6574BB3E1B}"/>
              </a:ext>
            </a:extLst>
          </p:cNvPr>
          <p:cNvCxnSpPr>
            <a:cxnSpLocks/>
          </p:cNvCxnSpPr>
          <p:nvPr/>
        </p:nvCxnSpPr>
        <p:spPr>
          <a:xfrm>
            <a:off x="10341" y="745570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76A403-9B82-EF4D-ADA5-CD7D44A82004}"/>
              </a:ext>
            </a:extLst>
          </p:cNvPr>
          <p:cNvSpPr/>
          <p:nvPr/>
        </p:nvSpPr>
        <p:spPr>
          <a:xfrm>
            <a:off x="1432193" y="7628988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 Book" pitchFamily="2" charset="77"/>
              </a:rPr>
              <a:t>YES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72F9D-80CC-184A-919E-7114F64BA064}"/>
              </a:ext>
            </a:extLst>
          </p:cNvPr>
          <p:cNvSpPr/>
          <p:nvPr/>
        </p:nvSpPr>
        <p:spPr>
          <a:xfrm>
            <a:off x="4149835" y="7622786"/>
            <a:ext cx="27028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tx2"/>
                </a:solidFill>
                <a:latin typeface="Gotham HTF Book" pitchFamily="2" charset="77"/>
              </a:rPr>
              <a:t>NO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FFF9B9-EAE1-1E45-8EF0-8DAB7E96012A}"/>
              </a:ext>
            </a:extLst>
          </p:cNvPr>
          <p:cNvCxnSpPr>
            <a:cxnSpLocks/>
          </p:cNvCxnSpPr>
          <p:nvPr/>
        </p:nvCxnSpPr>
        <p:spPr>
          <a:xfrm>
            <a:off x="-11889" y="4098067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7BD33C-089B-084B-8811-09759153EA81}"/>
              </a:ext>
            </a:extLst>
          </p:cNvPr>
          <p:cNvCxnSpPr>
            <a:cxnSpLocks/>
          </p:cNvCxnSpPr>
          <p:nvPr/>
        </p:nvCxnSpPr>
        <p:spPr>
          <a:xfrm>
            <a:off x="-11889" y="2414432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-1" y="8972182"/>
            <a:ext cx="6864843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4153121" y="8972182"/>
            <a:ext cx="2719569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C7A8B-5185-9740-810D-64D7E09A443F}"/>
              </a:ext>
            </a:extLst>
          </p:cNvPr>
          <p:cNvSpPr txBox="1"/>
          <p:nvPr/>
        </p:nvSpPr>
        <p:spPr>
          <a:xfrm>
            <a:off x="166182" y="8968599"/>
            <a:ext cx="4929956" cy="229832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EC210404 - ARRR vs EPIC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D2A194-4DA9-6943-A0F6-D3E42C4C21C0}"/>
              </a:ext>
            </a:extLst>
          </p:cNvPr>
          <p:cNvSpPr txBox="1"/>
          <p:nvPr/>
        </p:nvSpPr>
        <p:spPr>
          <a:xfrm>
            <a:off x="4146605" y="5709651"/>
            <a:ext cx="2699714" cy="330492"/>
          </a:xfrm>
          <a:prstGeom prst="rect">
            <a:avLst/>
          </a:prstGeom>
          <a:solidFill>
            <a:schemeClr val="bg2"/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8296FE-D1A1-A44A-8AD8-CEF27DBA2AE2}"/>
              </a:ext>
            </a:extLst>
          </p:cNvPr>
          <p:cNvSpPr txBox="1"/>
          <p:nvPr/>
        </p:nvSpPr>
        <p:spPr>
          <a:xfrm>
            <a:off x="1392465" y="5709651"/>
            <a:ext cx="2750744" cy="330492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rIns="0" rtlCol="0" anchor="ctr">
            <a:noAutofit/>
          </a:bodyPr>
          <a:lstStyle/>
          <a:p>
            <a:pPr algn="ctr"/>
            <a:endParaRPr lang="en-US" sz="1200" dirty="0">
              <a:solidFill>
                <a:schemeClr val="tx2"/>
              </a:solidFill>
              <a:latin typeface="Gotham HTF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EF6CF6-85B5-4743-92EE-369CEB4469CC}"/>
              </a:ext>
            </a:extLst>
          </p:cNvPr>
          <p:cNvSpPr txBox="1"/>
          <p:nvPr/>
        </p:nvSpPr>
        <p:spPr>
          <a:xfrm>
            <a:off x="-12203" y="5709651"/>
            <a:ext cx="1410953" cy="330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TPU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7BBC25-1B1B-874D-A6E8-51E2E5E1CF0F}"/>
              </a:ext>
            </a:extLst>
          </p:cNvPr>
          <p:cNvSpPr txBox="1"/>
          <p:nvPr/>
        </p:nvSpPr>
        <p:spPr>
          <a:xfrm>
            <a:off x="5100266" y="5778644"/>
            <a:ext cx="926050" cy="173603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  <a:latin typeface="Gotham HTF" pitchFamily="2" charset="77"/>
              </a:rPr>
              <a:t>2022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E55967D-C692-FB4D-9893-1DF7ED0A7727}"/>
              </a:ext>
            </a:extLst>
          </p:cNvPr>
          <p:cNvSpPr>
            <a:spLocks/>
          </p:cNvSpPr>
          <p:nvPr/>
        </p:nvSpPr>
        <p:spPr bwMode="auto">
          <a:xfrm>
            <a:off x="2732153" y="5794182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3E787F2-1979-6A43-BC39-E829DC4DF48D}"/>
              </a:ext>
            </a:extLst>
          </p:cNvPr>
          <p:cNvCxnSpPr>
            <a:cxnSpLocks/>
          </p:cNvCxnSpPr>
          <p:nvPr/>
        </p:nvCxnSpPr>
        <p:spPr>
          <a:xfrm>
            <a:off x="2494" y="6049885"/>
            <a:ext cx="6862348" cy="0"/>
          </a:xfrm>
          <a:prstGeom prst="line">
            <a:avLst/>
          </a:prstGeom>
          <a:ln w="22225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5DBEA6-742B-274A-8759-7C214856D65B}"/>
              </a:ext>
            </a:extLst>
          </p:cNvPr>
          <p:cNvSpPr/>
          <p:nvPr/>
        </p:nvSpPr>
        <p:spPr>
          <a:xfrm>
            <a:off x="4198314" y="8249974"/>
            <a:ext cx="27048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tx2"/>
                </a:solidFill>
                <a:latin typeface="Gotham HTF" pitchFamily="2" charset="77"/>
              </a:rPr>
              <a:t>CoinJoin</a:t>
            </a:r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, Dandelion++, Cut-Through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96E2D4-E07E-1A49-AAE1-E9D784DD6BD8}"/>
              </a:ext>
            </a:extLst>
          </p:cNvPr>
          <p:cNvSpPr txBox="1"/>
          <p:nvPr/>
        </p:nvSpPr>
        <p:spPr>
          <a:xfrm>
            <a:off x="4282982" y="8544938"/>
            <a:ext cx="2187854" cy="2157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Gotham HTF" pitchFamily="2" charset="77"/>
              </a:rPr>
              <a:t>Send transactions through: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E0229C-BBBD-AD46-ABAF-5B2920E4F931}"/>
              </a:ext>
            </a:extLst>
          </p:cNvPr>
          <p:cNvSpPr/>
          <p:nvPr/>
        </p:nvSpPr>
        <p:spPr>
          <a:xfrm>
            <a:off x="4198314" y="8662719"/>
            <a:ext cx="11472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" pitchFamily="2" charset="77"/>
              </a:rPr>
              <a:t>Tor + I2P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4434</TotalTime>
  <Words>93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Gotham HTF</vt:lpstr>
      <vt:lpstr>Gotham HTF Black</vt:lpstr>
      <vt:lpstr>Calibri</vt:lpstr>
      <vt:lpstr>Gotham HTF 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85</cp:revision>
  <cp:lastPrinted>2020-07-19T12:20:33Z</cp:lastPrinted>
  <dcterms:created xsi:type="dcterms:W3CDTF">2020-07-14T13:42:50Z</dcterms:created>
  <dcterms:modified xsi:type="dcterms:W3CDTF">2021-04-24T13:50:06Z</dcterms:modified>
</cp:coreProperties>
</file>