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5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171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2827"/>
    <a:srgbClr val="D79E4D"/>
    <a:srgbClr val="C7AC65"/>
    <a:srgbClr val="F8931A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4354" autoAdjust="0"/>
  </p:normalViewPr>
  <p:slideViewPr>
    <p:cSldViewPr snapToGrid="0">
      <p:cViewPr>
        <p:scale>
          <a:sx n="156" d="100"/>
          <a:sy n="156" d="100"/>
        </p:scale>
        <p:origin x="1896" y="144"/>
      </p:cViewPr>
      <p:guideLst>
        <p:guide pos="2160"/>
        <p:guide orient="horz" pos="816"/>
        <p:guide orient="horz" pos="5171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08/11/2021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08/11/2021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08/11/2021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08/11/2021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08/11/2021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08/11/2021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08/11/2021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08/11/2021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08/11/2021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08/11/2021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08/11/2021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08/11/2021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9.png"/><Relationship Id="rId19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E54D36-133C-0C41-81B3-0F7B034BD368}"/>
              </a:ext>
            </a:extLst>
          </p:cNvPr>
          <p:cNvSpPr/>
          <p:nvPr/>
        </p:nvSpPr>
        <p:spPr>
          <a:xfrm>
            <a:off x="0" y="1316"/>
            <a:ext cx="6858000" cy="9135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60285-50B7-4042-8038-78B028208B53}"/>
              </a:ext>
            </a:extLst>
          </p:cNvPr>
          <p:cNvSpPr txBox="1"/>
          <p:nvPr/>
        </p:nvSpPr>
        <p:spPr>
          <a:xfrm>
            <a:off x="657225" y="1167276"/>
            <a:ext cx="5543550" cy="67855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ar-SA" b="1" dirty="0">
                <a:solidFill>
                  <a:schemeClr val="tx2"/>
                </a:solidFill>
              </a:rPr>
              <a:t>ما هو </a:t>
            </a:r>
            <a:r>
              <a:rPr lang="en-US" b="1" dirty="0">
                <a:solidFill>
                  <a:schemeClr val="tx2"/>
                </a:solidFill>
              </a:rPr>
              <a:t> ECR? </a:t>
            </a:r>
            <a:endParaRPr lang="en-BE" b="1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endParaRPr lang="en-US" sz="3200" b="1" dirty="0">
              <a:solidFill>
                <a:schemeClr val="tx2"/>
              </a:solidFill>
              <a:latin typeface="Gotham HTF Black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50F03-9CB4-F644-A7AD-73A702EE6236}"/>
              </a:ext>
            </a:extLst>
          </p:cNvPr>
          <p:cNvSpPr/>
          <p:nvPr/>
        </p:nvSpPr>
        <p:spPr>
          <a:xfrm>
            <a:off x="657225" y="1689842"/>
            <a:ext cx="5543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200" dirty="0">
                <a:solidFill>
                  <a:schemeClr val="tx2"/>
                </a:solidFill>
              </a:rPr>
              <a:t>ECR</a:t>
            </a:r>
            <a:r>
              <a:rPr lang="ar-SA" sz="1200" dirty="0">
                <a:solidFill>
                  <a:schemeClr val="tx2"/>
                </a:solidFill>
              </a:rPr>
              <a:t> هو رمز النظام الأساسي الأصلي للنظام البيئي للتجارة اللامركزية </a:t>
            </a:r>
            <a:r>
              <a:rPr lang="en-US" sz="1200" dirty="0">
                <a:solidFill>
                  <a:schemeClr val="tx2"/>
                </a:solidFill>
              </a:rPr>
              <a:t>Epicenter</a:t>
            </a:r>
            <a:r>
              <a:rPr lang="ar-SA" sz="1200" dirty="0">
                <a:solidFill>
                  <a:schemeClr val="tx2"/>
                </a:solidFill>
              </a:rPr>
              <a:t>. إنه أيضًا مكون الأسهم في </a:t>
            </a:r>
            <a:r>
              <a:rPr lang="en-US" sz="1200" dirty="0">
                <a:solidFill>
                  <a:schemeClr val="tx2"/>
                </a:solidFill>
              </a:rPr>
              <a:t>Epicenter DAO</a:t>
            </a:r>
            <a:r>
              <a:rPr lang="ar-SA" sz="1200" dirty="0">
                <a:solidFill>
                  <a:schemeClr val="tx2"/>
                </a:solidFill>
              </a:rPr>
              <a:t>.</a:t>
            </a:r>
            <a:endParaRPr lang="en-BE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8F42-6C84-A249-9376-B09F7C2D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ECR on a page v01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256D-9475-C446-B6C7-AD2DE14D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8D870-3D14-BE4A-8323-E83FC054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60" y="288716"/>
            <a:ext cx="2092284" cy="349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6CE47-8F06-8D47-BD0F-C6BCECD601D7}"/>
              </a:ext>
            </a:extLst>
          </p:cNvPr>
          <p:cNvSpPr txBox="1"/>
          <p:nvPr/>
        </p:nvSpPr>
        <p:spPr>
          <a:xfrm>
            <a:off x="723485" y="2612080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ar-SA" dirty="0"/>
              <a:t>فوائد لمالكيها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69586-E59F-C243-A0EA-727366F3E758}"/>
              </a:ext>
            </a:extLst>
          </p:cNvPr>
          <p:cNvSpPr txBox="1"/>
          <p:nvPr/>
        </p:nvSpPr>
        <p:spPr>
          <a:xfrm>
            <a:off x="3747673" y="2612080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/>
              <a:t>ECR </a:t>
            </a:r>
            <a:r>
              <a:rPr lang="ar-SA" dirty="0"/>
              <a:t>تستخدم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36A3C-3CC1-6C4F-B99F-1751AA1EF386}"/>
              </a:ext>
            </a:extLst>
          </p:cNvPr>
          <p:cNvSpPr/>
          <p:nvPr/>
        </p:nvSpPr>
        <p:spPr>
          <a:xfrm>
            <a:off x="657225" y="3031373"/>
            <a:ext cx="2771775" cy="1673832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ar-SA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أرباح حكومية لطرح العملة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ar-SA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الشراء العكسي</a:t>
            </a: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 + </a:t>
            </a:r>
            <a:r>
              <a:rPr lang="ar-SA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الحرق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ar-SA" sz="1100" dirty="0">
                <a:solidFill>
                  <a:srgbClr val="000000"/>
                </a:solidFill>
                <a:latin typeface="Gotham HTF Book" pitchFamily="2" charset="77"/>
              </a:rPr>
              <a:t>الوصول إلى أصول جديدة</a:t>
            </a:r>
            <a:b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(EDX, EON, EMPL, EYE, EFX, ECHO)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ar-SA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مضاربة</a:t>
            </a: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 + </a:t>
            </a:r>
            <a:r>
              <a:rPr lang="ar-SA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تمويل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83B95-3A01-8D4C-B1F2-FA9E00EDD0B2}"/>
              </a:ext>
            </a:extLst>
          </p:cNvPr>
          <p:cNvSpPr/>
          <p:nvPr/>
        </p:nvSpPr>
        <p:spPr>
          <a:xfrm>
            <a:off x="3677730" y="3031565"/>
            <a:ext cx="2519363" cy="1673832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ar-SA" sz="1100" dirty="0">
                <a:solidFill>
                  <a:srgbClr val="000000"/>
                </a:solidFill>
                <a:latin typeface="Gotham HTF Book" pitchFamily="2" charset="77"/>
              </a:rPr>
              <a:t>المشاركة في </a:t>
            </a:r>
            <a:r>
              <a:rPr lang="ar-SA" sz="1100" dirty="0" err="1">
                <a:solidFill>
                  <a:srgbClr val="000000"/>
                </a:solidFill>
                <a:latin typeface="Gotham HTF Book" pitchFamily="2" charset="77"/>
              </a:rPr>
              <a:t>الحوكمة</a:t>
            </a:r>
            <a:endParaRPr lang="ar-SA" sz="1100" dirty="0">
              <a:solidFill>
                <a:srgbClr val="000000"/>
              </a:solidFill>
              <a:latin typeface="Gotham HTF Book" pitchFamily="2" charset="77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ar-SA" sz="1100" dirty="0">
                <a:solidFill>
                  <a:schemeClr val="tx2"/>
                </a:solidFill>
              </a:rPr>
              <a:t>الوصول إلى حد ائتمان </a:t>
            </a:r>
            <a:r>
              <a:rPr lang="en-US" sz="1100" dirty="0">
                <a:solidFill>
                  <a:schemeClr val="tx2"/>
                </a:solidFill>
              </a:rPr>
              <a:t>EUSD</a:t>
            </a:r>
            <a:r>
              <a:rPr lang="ar-SA" sz="1100" dirty="0">
                <a:solidFill>
                  <a:schemeClr val="tx2"/>
                </a:solidFill>
              </a:rPr>
              <a:t> باستخدام </a:t>
            </a:r>
            <a:r>
              <a:rPr lang="en-US" sz="1100" dirty="0">
                <a:solidFill>
                  <a:schemeClr val="tx2"/>
                </a:solidFill>
              </a:rPr>
              <a:t>EPIC</a:t>
            </a:r>
            <a:r>
              <a:rPr lang="ar-SA" sz="1100" dirty="0">
                <a:solidFill>
                  <a:schemeClr val="tx2"/>
                </a:solidFill>
              </a:rPr>
              <a:t> كضمان</a:t>
            </a:r>
            <a:endParaRPr lang="en-BE" sz="1100" dirty="0">
              <a:solidFill>
                <a:schemeClr val="tx2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($2,000 in EPIC = $1,000 EUSD </a:t>
            </a:r>
            <a:r>
              <a:rPr lang="ar-SA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قوة الصرف</a:t>
            </a: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)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A7E05-2F9C-2048-8466-D39F3D5FDEF8}"/>
              </a:ext>
            </a:extLst>
          </p:cNvPr>
          <p:cNvSpPr txBox="1"/>
          <p:nvPr/>
        </p:nvSpPr>
        <p:spPr>
          <a:xfrm>
            <a:off x="723485" y="4949232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/>
              <a:t>Howey safe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E15A95-3671-4443-B4B2-586DAF03B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0529" y="260411"/>
            <a:ext cx="416564" cy="4044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1A6B276-0475-9E43-A564-CAD72D727082}"/>
              </a:ext>
            </a:extLst>
          </p:cNvPr>
          <p:cNvSpPr/>
          <p:nvPr/>
        </p:nvSpPr>
        <p:spPr>
          <a:xfrm>
            <a:off x="1207901" y="5499059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E3675-7E19-1440-973C-BBD7C6BD2EF6}"/>
              </a:ext>
            </a:extLst>
          </p:cNvPr>
          <p:cNvSpPr/>
          <p:nvPr/>
        </p:nvSpPr>
        <p:spPr>
          <a:xfrm>
            <a:off x="2462174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4B2ED5-B5FB-B94B-9ABE-FF911A324062}"/>
              </a:ext>
            </a:extLst>
          </p:cNvPr>
          <p:cNvSpPr/>
          <p:nvPr/>
        </p:nvSpPr>
        <p:spPr>
          <a:xfrm>
            <a:off x="3716447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E2CCD6-4A72-2843-95A2-BE5F861F07E9}"/>
              </a:ext>
            </a:extLst>
          </p:cNvPr>
          <p:cNvSpPr/>
          <p:nvPr/>
        </p:nvSpPr>
        <p:spPr>
          <a:xfrm>
            <a:off x="4970719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E2C42-9939-344E-AE8D-79312E6928E8}"/>
              </a:ext>
            </a:extLst>
          </p:cNvPr>
          <p:cNvSpPr txBox="1"/>
          <p:nvPr/>
        </p:nvSpPr>
        <p:spPr>
          <a:xfrm>
            <a:off x="1255937" y="6147802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4763" algn="ctr">
              <a:lnSpc>
                <a:spcPct val="85000"/>
              </a:lnSpc>
            </a:pPr>
            <a:r>
              <a:rPr lang="ar-SA" sz="1100" b="1" dirty="0">
                <a:solidFill>
                  <a:schemeClr val="tx2"/>
                </a:solidFill>
                <a:latin typeface="Gotham HTF Black" pitchFamily="2" charset="77"/>
              </a:rPr>
              <a:t>لا طرح للعملة</a:t>
            </a:r>
            <a:endParaRPr lang="en-US" sz="11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12840E-F95D-4042-9C85-4763FE040565}"/>
              </a:ext>
            </a:extLst>
          </p:cNvPr>
          <p:cNvSpPr txBox="1"/>
          <p:nvPr/>
        </p:nvSpPr>
        <p:spPr>
          <a:xfrm>
            <a:off x="2569578" y="6136733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ar-SA" sz="1100" b="1" dirty="0">
                <a:solidFill>
                  <a:schemeClr val="tx2"/>
                </a:solidFill>
                <a:latin typeface="Gotham HTF Black" pitchFamily="2" charset="77"/>
              </a:rPr>
              <a:t>لا تعدين مسبق</a:t>
            </a:r>
            <a:endParaRPr lang="en-US" sz="11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FCBD6-AF03-4041-A3FB-1A5757F50B03}"/>
              </a:ext>
            </a:extLst>
          </p:cNvPr>
          <p:cNvSpPr txBox="1"/>
          <p:nvPr/>
        </p:nvSpPr>
        <p:spPr>
          <a:xfrm>
            <a:off x="3571354" y="6136733"/>
            <a:ext cx="894266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ar-SA" sz="1100" b="1" dirty="0">
                <a:solidFill>
                  <a:schemeClr val="tx2"/>
                </a:solidFill>
                <a:latin typeface="Gotham HTF Black" pitchFamily="2" charset="77"/>
              </a:rPr>
              <a:t>لا مضاربة استثمار</a:t>
            </a:r>
            <a:endParaRPr lang="en-US" sz="11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15890-1485-8849-B42A-25273B841F25}"/>
              </a:ext>
            </a:extLst>
          </p:cNvPr>
          <p:cNvSpPr txBox="1"/>
          <p:nvPr/>
        </p:nvSpPr>
        <p:spPr>
          <a:xfrm>
            <a:off x="4671806" y="6136733"/>
            <a:ext cx="1271299" cy="30088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ar-SA" sz="1100" b="1" dirty="0">
                <a:solidFill>
                  <a:schemeClr val="tx2"/>
                </a:solidFill>
                <a:latin typeface="Gotham HTF Black" pitchFamily="2" charset="77"/>
              </a:rPr>
              <a:t>لا شركة</a:t>
            </a:r>
            <a:endParaRPr lang="en-US" sz="11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D02BAAC-44F1-8145-BC40-25E2391A6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490" y="5630323"/>
            <a:ext cx="337607" cy="33760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204BEFA-027D-6E44-842B-B138207A5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3108" y="5655035"/>
            <a:ext cx="326565" cy="32656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3189680-4E95-3C41-98DD-27D95698A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1196" y="5655783"/>
            <a:ext cx="318914" cy="3189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5DA87D3-DE93-B64A-B67A-AAADC6C26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11462" y="5597311"/>
            <a:ext cx="424903" cy="4249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084854-EAB3-054E-9EDF-464878F07372}"/>
              </a:ext>
            </a:extLst>
          </p:cNvPr>
          <p:cNvSpPr txBox="1"/>
          <p:nvPr/>
        </p:nvSpPr>
        <p:spPr>
          <a:xfrm>
            <a:off x="729464" y="6829396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ar-SA" dirty="0"/>
              <a:t>متوفر على</a:t>
            </a:r>
            <a:r>
              <a:rPr lang="en-US" dirty="0"/>
              <a:t>:</a:t>
            </a:r>
          </a:p>
        </p:txBody>
      </p:sp>
      <p:pic>
        <p:nvPicPr>
          <p:cNvPr id="31" name="Picture 3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F4C6780-AB75-DB4B-8BCB-A2B734518CB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397"/>
          <a:stretch/>
        </p:blipFill>
        <p:spPr>
          <a:xfrm>
            <a:off x="3033473" y="7452309"/>
            <a:ext cx="907903" cy="208956"/>
          </a:xfrm>
          <a:prstGeom prst="rect">
            <a:avLst/>
          </a:prstGeom>
          <a:noFill/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555B399-B807-8344-BB39-9CE26FF5ED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963" y="7271544"/>
            <a:ext cx="793372" cy="544147"/>
          </a:xfrm>
          <a:prstGeom prst="rect">
            <a:avLst/>
          </a:prstGeom>
        </p:spPr>
      </p:pic>
      <p:pic>
        <p:nvPicPr>
          <p:cNvPr id="42" name="Picture 41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A3F3B84A-8C96-F841-B985-2605AAC17C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-4000" contras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39" y="7375385"/>
            <a:ext cx="972907" cy="3364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37C1456-3EFE-E645-8BE7-2C40AE4479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61" y="7298496"/>
            <a:ext cx="430359" cy="4303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CB6770E-6499-3544-986A-3D2637D3E8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94" y="7391454"/>
            <a:ext cx="672465" cy="2493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D3C2BE-D25A-F449-9E54-C124EE4F5E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71" y="7229841"/>
            <a:ext cx="609546" cy="609546"/>
          </a:xfrm>
          <a:prstGeom prst="rect">
            <a:avLst/>
          </a:prstGeom>
        </p:spPr>
      </p:pic>
      <p:sp>
        <p:nvSpPr>
          <p:cNvPr id="50" name="Right Bracket 49">
            <a:extLst>
              <a:ext uri="{FF2B5EF4-FFF2-40B4-BE49-F238E27FC236}">
                <a16:creationId xmlns:a16="http://schemas.microsoft.com/office/drawing/2014/main" id="{DF1D057E-9F97-A242-BDA6-55CC3C8CB698}"/>
              </a:ext>
            </a:extLst>
          </p:cNvPr>
          <p:cNvSpPr/>
          <p:nvPr/>
        </p:nvSpPr>
        <p:spPr>
          <a:xfrm rot="5400000">
            <a:off x="5091245" y="6813352"/>
            <a:ext cx="134526" cy="2084532"/>
          </a:xfrm>
          <a:prstGeom prst="rightBracket">
            <a:avLst>
              <a:gd name="adj" fmla="val 113600"/>
            </a:avLst>
          </a:prstGeom>
          <a:ln w="12700" cap="rnd"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6E51F8-0FA7-EB47-AB63-F5004D63155F}"/>
              </a:ext>
            </a:extLst>
          </p:cNvPr>
          <p:cNvSpPr txBox="1"/>
          <p:nvPr/>
        </p:nvSpPr>
        <p:spPr>
          <a:xfrm>
            <a:off x="4574510" y="7792322"/>
            <a:ext cx="1189835" cy="214940"/>
          </a:xfrm>
          <a:prstGeom prst="rect">
            <a:avLst/>
          </a:prstGeom>
          <a:solidFill>
            <a:schemeClr val="bg2"/>
          </a:solidFill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Coming Soon</a:t>
            </a:r>
            <a:endParaRPr lang="en-US" sz="105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5515354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40545</TotalTime>
  <Words>104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 Black</vt:lpstr>
      <vt:lpstr>Gotham HTF Book</vt:lpstr>
      <vt:lpstr>System Font Regular</vt:lpstr>
      <vt:lpstr>Advent_Internal-Conference-Template_MASTER_V005 ts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Ghassan Al-ouf</cp:lastModifiedBy>
  <cp:revision>566</cp:revision>
  <dcterms:created xsi:type="dcterms:W3CDTF">2018-04-12T15:48:13Z</dcterms:created>
  <dcterms:modified xsi:type="dcterms:W3CDTF">2021-11-08T18:41:15Z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