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"/>
  </p:notesMasterIdLst>
  <p:sldIdLst>
    <p:sldId id="322" r:id="rId5"/>
    <p:sldId id="323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793" userDrawn="1">
          <p15:clr>
            <a:srgbClr val="A4A3A4"/>
          </p15:clr>
        </p15:guide>
        <p15:guide id="4" orient="horz" pos="5216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E4D"/>
    <a:srgbClr val="C7AC65"/>
    <a:srgbClr val="F8931A"/>
    <a:srgbClr val="282827"/>
    <a:srgbClr val="666666"/>
    <a:srgbClr val="D9D9D9"/>
    <a:srgbClr val="0A3C5A"/>
    <a:srgbClr val="00B0E6"/>
    <a:srgbClr val="0084AD"/>
    <a:srgbClr val="36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15" autoAdjust="0"/>
    <p:restoredTop sz="94284" autoAdjust="0"/>
  </p:normalViewPr>
  <p:slideViewPr>
    <p:cSldViewPr snapToGrid="0">
      <p:cViewPr>
        <p:scale>
          <a:sx n="100" d="100"/>
          <a:sy n="100" d="100"/>
        </p:scale>
        <p:origin x="918" y="-2934"/>
      </p:cViewPr>
      <p:guideLst>
        <p:guide pos="2160"/>
        <p:guide orient="horz" pos="793"/>
        <p:guide orient="horz" pos="5216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CEE8D5-DDC9-B249-B648-0D1312B51E45}"/>
              </a:ext>
            </a:extLst>
          </p:cNvPr>
          <p:cNvSpPr/>
          <p:nvPr userDrawn="1"/>
        </p:nvSpPr>
        <p:spPr bwMode="white">
          <a:xfrm>
            <a:off x="3047167" y="3672945"/>
            <a:ext cx="1659376" cy="18171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white">
          <a:xfrm>
            <a:off x="0" y="1820334"/>
            <a:ext cx="1525191" cy="36713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B4AC4-00FE-6345-812F-F7D914B3113A}"/>
              </a:ext>
            </a:extLst>
          </p:cNvPr>
          <p:cNvSpPr/>
          <p:nvPr userDrawn="1"/>
        </p:nvSpPr>
        <p:spPr bwMode="white">
          <a:xfrm>
            <a:off x="1518940" y="3659717"/>
            <a:ext cx="1525191" cy="3649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C3ECC-1F7B-5F42-AF38-D7A8E0566EC7}"/>
              </a:ext>
            </a:extLst>
          </p:cNvPr>
          <p:cNvSpPr/>
          <p:nvPr userDrawn="1"/>
        </p:nvSpPr>
        <p:spPr bwMode="white">
          <a:xfrm>
            <a:off x="1525191" y="1827743"/>
            <a:ext cx="769739" cy="183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735F9-5F1E-2C4D-8AD7-9530BDBB5E7D}"/>
              </a:ext>
            </a:extLst>
          </p:cNvPr>
          <p:cNvSpPr/>
          <p:nvPr userDrawn="1"/>
        </p:nvSpPr>
        <p:spPr bwMode="white">
          <a:xfrm>
            <a:off x="3044131" y="0"/>
            <a:ext cx="1518940" cy="3663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6A670E-E298-9349-B9E8-B1DC1E7DC4B4}"/>
              </a:ext>
            </a:extLst>
          </p:cNvPr>
          <p:cNvSpPr/>
          <p:nvPr userDrawn="1"/>
        </p:nvSpPr>
        <p:spPr bwMode="white">
          <a:xfrm>
            <a:off x="3044131" y="5491693"/>
            <a:ext cx="769739" cy="1817159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ED52AD-3D25-0148-BB55-14C5D9A4A4B4}"/>
              </a:ext>
            </a:extLst>
          </p:cNvPr>
          <p:cNvSpPr/>
          <p:nvPr userDrawn="1"/>
        </p:nvSpPr>
        <p:spPr bwMode="white">
          <a:xfrm>
            <a:off x="2294023" y="2956"/>
            <a:ext cx="750108" cy="1817379"/>
          </a:xfrm>
          <a:prstGeom prst="rect">
            <a:avLst/>
          </a:prstGeom>
          <a:solidFill>
            <a:srgbClr val="CC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3CD551-6BB9-7340-B531-66B01F8C57FE}"/>
              </a:ext>
            </a:extLst>
          </p:cNvPr>
          <p:cNvSpPr/>
          <p:nvPr userDrawn="1"/>
        </p:nvSpPr>
        <p:spPr bwMode="white">
          <a:xfrm>
            <a:off x="1913849" y="911755"/>
            <a:ext cx="384870" cy="9159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111DCF-5E23-E849-A307-A25DC8839825}"/>
              </a:ext>
            </a:extLst>
          </p:cNvPr>
          <p:cNvSpPr/>
          <p:nvPr userDrawn="1"/>
        </p:nvSpPr>
        <p:spPr bwMode="white">
          <a:xfrm>
            <a:off x="1140321" y="7308851"/>
            <a:ext cx="384870" cy="915988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F2650C-86F3-C641-AF7E-0EAB6895DA8F}"/>
              </a:ext>
            </a:extLst>
          </p:cNvPr>
          <p:cNvSpPr/>
          <p:nvPr userDrawn="1"/>
        </p:nvSpPr>
        <p:spPr bwMode="white">
          <a:xfrm>
            <a:off x="2296286" y="7302845"/>
            <a:ext cx="747845" cy="18411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3ABAC8-A258-C444-8BDE-0E2B06C2C61B}"/>
              </a:ext>
            </a:extLst>
          </p:cNvPr>
          <p:cNvGrpSpPr/>
          <p:nvPr userDrawn="1"/>
        </p:nvGrpSpPr>
        <p:grpSpPr>
          <a:xfrm>
            <a:off x="3815892" y="7308849"/>
            <a:ext cx="747178" cy="1835151"/>
            <a:chOff x="6783808" y="5481637"/>
            <a:chExt cx="1368426" cy="137443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078722B-5212-8840-9340-46D316C74B8C}"/>
                </a:ext>
              </a:extLst>
            </p:cNvPr>
            <p:cNvSpPr/>
            <p:nvPr userDrawn="1"/>
          </p:nvSpPr>
          <p:spPr bwMode="white">
            <a:xfrm>
              <a:off x="6783809" y="5481638"/>
              <a:ext cx="684213" cy="68699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43C1EBE-D789-104C-8A87-E01215FF7799}"/>
                </a:ext>
              </a:extLst>
            </p:cNvPr>
            <p:cNvSpPr/>
            <p:nvPr userDrawn="1"/>
          </p:nvSpPr>
          <p:spPr bwMode="white">
            <a:xfrm>
              <a:off x="6783808" y="6169084"/>
              <a:ext cx="684213" cy="6869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C62208-AE41-BC4A-AA78-CA58645C234E}"/>
                </a:ext>
              </a:extLst>
            </p:cNvPr>
            <p:cNvSpPr/>
            <p:nvPr userDrawn="1"/>
          </p:nvSpPr>
          <p:spPr bwMode="white">
            <a:xfrm>
              <a:off x="7468021" y="5481637"/>
              <a:ext cx="684213" cy="6869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940ABFB-398F-9B48-A0E1-18DDA3C76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9725" y="7681809"/>
            <a:ext cx="1559468" cy="108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1F869A-BF6E-B242-9BD9-26F1952DA973}"/>
              </a:ext>
            </a:extLst>
          </p:cNvPr>
          <p:cNvSpPr/>
          <p:nvPr/>
        </p:nvSpPr>
        <p:spPr>
          <a:xfrm>
            <a:off x="296862" y="1269354"/>
            <a:ext cx="6264276" cy="143116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A696E0-4719-7D4F-BC79-5B0B6030B6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A0C57-6070-1E4A-B2EA-240A6AB91C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03" b="-2156"/>
          <a:stretch/>
        </p:blipFill>
        <p:spPr>
          <a:xfrm>
            <a:off x="2345310" y="164619"/>
            <a:ext cx="2129658" cy="93509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013CCA9-D4EC-3B48-BE5B-4DDF45180F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9" t="6028" r="14231" b="51876"/>
          <a:stretch/>
        </p:blipFill>
        <p:spPr>
          <a:xfrm>
            <a:off x="464311" y="1381166"/>
            <a:ext cx="1578962" cy="1179431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12700" stA="30000" endPos="19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32D254-8D25-9543-B034-1F37C22F8B8E}"/>
              </a:ext>
            </a:extLst>
          </p:cNvPr>
          <p:cNvSpPr/>
          <p:nvPr/>
        </p:nvSpPr>
        <p:spPr>
          <a:xfrm>
            <a:off x="2112577" y="1404867"/>
            <a:ext cx="43792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Bitcoin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awalnya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dibayangkan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sebagai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media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pertukaran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tetapi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telah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berevolusi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menjadi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emas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digital,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berfungsi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hampir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semata-mata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sebagai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penyimpanan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Potensi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tersebut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masih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ada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untuk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penyimpanan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nilai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kriptografi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terintegrasi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dengan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media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pertukaran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yang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dapat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digunakan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namun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hingga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saat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ini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potensi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tersebut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belum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sepenuhnya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terealisasi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C1689-D283-8D44-9214-5E8508179BDA}"/>
              </a:ext>
            </a:extLst>
          </p:cNvPr>
          <p:cNvSpPr/>
          <p:nvPr/>
        </p:nvSpPr>
        <p:spPr>
          <a:xfrm>
            <a:off x="462832" y="2836337"/>
            <a:ext cx="25565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adalah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implementasi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perangkat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lunak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baru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dari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Standar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Bitcoin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asli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, yang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diperbarui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ke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teknologi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terbaru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Blockchain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Mimblewimble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berbasis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rantai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EPIC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mencakup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peningkatan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dalam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semua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atribut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yang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diperlukan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untuk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menumbuhkan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adopsi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massal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: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F4502A61-54CA-F841-B004-4F3AA53673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4716" y="2945248"/>
            <a:ext cx="3294684" cy="12294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B2704E3-99BA-7F41-B114-2AA272BA651D}"/>
              </a:ext>
            </a:extLst>
          </p:cNvPr>
          <p:cNvGrpSpPr/>
          <p:nvPr/>
        </p:nvGrpSpPr>
        <p:grpSpPr>
          <a:xfrm>
            <a:off x="296863" y="4848512"/>
            <a:ext cx="6332538" cy="372443"/>
            <a:chOff x="296863" y="4487206"/>
            <a:chExt cx="6332538" cy="37244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517F149-9EE6-5F4C-9261-42B71F29052B}"/>
                </a:ext>
              </a:extLst>
            </p:cNvPr>
            <p:cNvSpPr/>
            <p:nvPr/>
          </p:nvSpPr>
          <p:spPr>
            <a:xfrm>
              <a:off x="296863" y="4487206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46DC8FB-84B3-114F-A426-24F457B66D48}"/>
                </a:ext>
              </a:extLst>
            </p:cNvPr>
            <p:cNvSpPr txBox="1"/>
            <p:nvPr/>
          </p:nvSpPr>
          <p:spPr bwMode="auto">
            <a:xfrm>
              <a:off x="317126" y="4544760"/>
              <a:ext cx="16970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FUNGSIBILITAS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89E4730-ACE1-C64D-85A1-2D94AC143AE7}"/>
                </a:ext>
              </a:extLst>
            </p:cNvPr>
            <p:cNvSpPr txBox="1"/>
            <p:nvPr/>
          </p:nvSpPr>
          <p:spPr bwMode="auto">
            <a:xfrm>
              <a:off x="1754722" y="4508043"/>
              <a:ext cx="4874679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Tidak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ada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koin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tercemar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– yang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wajib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menampilkan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CoinJoin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tingkat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protokol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,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mengatur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ulang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riwayat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kepemilikan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setiap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kali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koin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dihabiskan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04B6EC9-1FCE-084A-AE79-A07C77272DB5}"/>
              </a:ext>
            </a:extLst>
          </p:cNvPr>
          <p:cNvGrpSpPr/>
          <p:nvPr/>
        </p:nvGrpSpPr>
        <p:grpSpPr>
          <a:xfrm>
            <a:off x="296863" y="5280863"/>
            <a:ext cx="6194972" cy="372443"/>
            <a:chOff x="296863" y="4945359"/>
            <a:chExt cx="6194972" cy="37244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7463B08-0CEE-5E43-AEA6-3E599BB9706F}"/>
                </a:ext>
              </a:extLst>
            </p:cNvPr>
            <p:cNvSpPr/>
            <p:nvPr/>
          </p:nvSpPr>
          <p:spPr>
            <a:xfrm>
              <a:off x="296863" y="4945359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692E475-DE95-744B-8010-01DF8F517101}"/>
                </a:ext>
              </a:extLst>
            </p:cNvPr>
            <p:cNvSpPr txBox="1"/>
            <p:nvPr/>
          </p:nvSpPr>
          <p:spPr bwMode="auto">
            <a:xfrm>
              <a:off x="317126" y="5015083"/>
              <a:ext cx="16970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SKALABILITAS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B804829-89FC-6C4E-9009-305B91DA647C}"/>
                </a:ext>
              </a:extLst>
            </p:cNvPr>
            <p:cNvSpPr txBox="1"/>
            <p:nvPr/>
          </p:nvSpPr>
          <p:spPr bwMode="auto">
            <a:xfrm>
              <a:off x="1754722" y="4965495"/>
              <a:ext cx="4346648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Protokol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ringan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,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cepat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, mobile-native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memungkinkan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model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penskalaan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Layer 1 yang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dominan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1F87C17-8B1D-DE43-9431-3F175A2D7C0A}"/>
              </a:ext>
            </a:extLst>
          </p:cNvPr>
          <p:cNvGrpSpPr/>
          <p:nvPr/>
        </p:nvGrpSpPr>
        <p:grpSpPr>
          <a:xfrm>
            <a:off x="296863" y="5685918"/>
            <a:ext cx="6264274" cy="400110"/>
            <a:chOff x="296863" y="5385972"/>
            <a:chExt cx="6264274" cy="40011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E636CB1-B812-FA40-B395-640F68F3294C}"/>
                </a:ext>
              </a:extLst>
            </p:cNvPr>
            <p:cNvSpPr/>
            <p:nvPr/>
          </p:nvSpPr>
          <p:spPr>
            <a:xfrm>
              <a:off x="296863" y="5403512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7E54F23-F3E7-9842-A615-85A6F9E8332A}"/>
                </a:ext>
              </a:extLst>
            </p:cNvPr>
            <p:cNvSpPr txBox="1"/>
            <p:nvPr/>
          </p:nvSpPr>
          <p:spPr bwMode="auto">
            <a:xfrm>
              <a:off x="317126" y="5385972"/>
              <a:ext cx="256178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SENSOR</a:t>
              </a:r>
              <a:b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</a:b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RESISTAN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F7F1275-5222-AF48-AFBF-B9310965EF6F}"/>
                </a:ext>
              </a:extLst>
            </p:cNvPr>
            <p:cNvSpPr txBox="1"/>
            <p:nvPr/>
          </p:nvSpPr>
          <p:spPr bwMode="auto">
            <a:xfrm>
              <a:off x="1739784" y="5421803"/>
              <a:ext cx="4821353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Transaksi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tidak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dapat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disensor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berdasarkan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alamat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atau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jumlah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karena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tidak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ada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alamat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permanen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atau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data yang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dapat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diamati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secara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eksternal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yang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disimpan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dalam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rantai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B11A55-80EC-184D-BEB4-B39E112022FA}"/>
              </a:ext>
            </a:extLst>
          </p:cNvPr>
          <p:cNvGrpSpPr/>
          <p:nvPr/>
        </p:nvGrpSpPr>
        <p:grpSpPr>
          <a:xfrm>
            <a:off x="296863" y="6118640"/>
            <a:ext cx="6264275" cy="416862"/>
            <a:chOff x="296863" y="5861310"/>
            <a:chExt cx="6264275" cy="41686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B1A143B-9B69-344B-91BE-3D3367201EA5}"/>
                </a:ext>
              </a:extLst>
            </p:cNvPr>
            <p:cNvSpPr/>
            <p:nvPr/>
          </p:nvSpPr>
          <p:spPr>
            <a:xfrm>
              <a:off x="296863" y="5878062"/>
              <a:ext cx="6194972" cy="40011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30F8130-F9AC-E646-AB67-BF8766FB0F0F}"/>
                </a:ext>
              </a:extLst>
            </p:cNvPr>
            <p:cNvSpPr txBox="1"/>
            <p:nvPr/>
          </p:nvSpPr>
          <p:spPr bwMode="auto">
            <a:xfrm>
              <a:off x="317126" y="5861310"/>
              <a:ext cx="256178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SENTRALISASI</a:t>
              </a:r>
              <a:b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</a:b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RESISTAN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89F4824-187D-C34B-A431-35D6B61C6010}"/>
                </a:ext>
              </a:extLst>
            </p:cNvPr>
            <p:cNvSpPr txBox="1"/>
            <p:nvPr/>
          </p:nvSpPr>
          <p:spPr bwMode="auto">
            <a:xfrm>
              <a:off x="1739784" y="5905965"/>
              <a:ext cx="4821354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Ditambang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pada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komputer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rumah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biasa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,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menggunakan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CPU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dari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AMD dan Intel,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bersama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dengan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GPU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dari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AMD dan Nvidia -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meratakan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lapangan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bermain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untuk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penambang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skala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kecil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170FAD-D8FF-6B43-94A7-F97A23DEFBBE}"/>
              </a:ext>
            </a:extLst>
          </p:cNvPr>
          <p:cNvGrpSpPr/>
          <p:nvPr/>
        </p:nvGrpSpPr>
        <p:grpSpPr>
          <a:xfrm>
            <a:off x="296863" y="6542054"/>
            <a:ext cx="6194972" cy="438582"/>
            <a:chOff x="296863" y="6310871"/>
            <a:chExt cx="6194972" cy="438582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5D111FE-9174-944B-977B-CE0A0A68146C}"/>
                </a:ext>
              </a:extLst>
            </p:cNvPr>
            <p:cNvSpPr/>
            <p:nvPr/>
          </p:nvSpPr>
          <p:spPr>
            <a:xfrm>
              <a:off x="296863" y="6363881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9F8B840-BE57-834C-B132-DE02DCDA31B3}"/>
                </a:ext>
              </a:extLst>
            </p:cNvPr>
            <p:cNvSpPr txBox="1"/>
            <p:nvPr/>
          </p:nvSpPr>
          <p:spPr bwMode="auto">
            <a:xfrm>
              <a:off x="317126" y="6310871"/>
              <a:ext cx="2561784" cy="438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PENGATURAN</a:t>
              </a:r>
            </a:p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KOMPATIBILITAS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7396580-5843-3741-B7B9-8977448DF958}"/>
                </a:ext>
              </a:extLst>
            </p:cNvPr>
            <p:cNvSpPr txBox="1"/>
            <p:nvPr/>
          </p:nvSpPr>
          <p:spPr bwMode="auto">
            <a:xfrm>
              <a:off x="1754722" y="6379713"/>
              <a:ext cx="4714986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Pengguna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berinteraksi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langsung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dengan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blockchain -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tidak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ada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perantara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kustodian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atau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node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tepercaya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pihak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ketiga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yang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diperlukan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1F756D-AB0A-7C4E-86D1-0F3AC94F8DAA}"/>
              </a:ext>
            </a:extLst>
          </p:cNvPr>
          <p:cNvGrpSpPr/>
          <p:nvPr/>
        </p:nvGrpSpPr>
        <p:grpSpPr>
          <a:xfrm>
            <a:off x="296863" y="7041060"/>
            <a:ext cx="6194972" cy="372443"/>
            <a:chOff x="296863" y="6822036"/>
            <a:chExt cx="6194972" cy="37244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42D0BD5-5450-5F46-A2B6-38D0F21657C7}"/>
                </a:ext>
              </a:extLst>
            </p:cNvPr>
            <p:cNvSpPr/>
            <p:nvPr/>
          </p:nvSpPr>
          <p:spPr>
            <a:xfrm>
              <a:off x="296863" y="6822036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11BEA05-6E94-0F41-AF7B-46ABEB303C1A}"/>
                </a:ext>
              </a:extLst>
            </p:cNvPr>
            <p:cNvSpPr txBox="1"/>
            <p:nvPr/>
          </p:nvSpPr>
          <p:spPr bwMode="auto">
            <a:xfrm>
              <a:off x="317126" y="6877374"/>
              <a:ext cx="16970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AKSEBILITAS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5748C26-4A36-8446-AA9A-DA872E4253FF}"/>
                </a:ext>
              </a:extLst>
            </p:cNvPr>
            <p:cNvSpPr txBox="1"/>
            <p:nvPr/>
          </p:nvSpPr>
          <p:spPr bwMode="auto">
            <a:xfrm>
              <a:off x="1754722" y="6840062"/>
              <a:ext cx="4714986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Siapa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pun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dapat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menambang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dengan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komputer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rumah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biasa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,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atau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bahkan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(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segera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) pada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perangkat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seluler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-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potensi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besar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bagi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pengguna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unbanked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dalam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mengembangkan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ekonomi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82A7427-1C80-A64F-A15F-74F4E24070B3}"/>
              </a:ext>
            </a:extLst>
          </p:cNvPr>
          <p:cNvGrpSpPr/>
          <p:nvPr/>
        </p:nvGrpSpPr>
        <p:grpSpPr>
          <a:xfrm>
            <a:off x="354333" y="7592872"/>
            <a:ext cx="6206805" cy="1169551"/>
            <a:chOff x="380834" y="7268931"/>
            <a:chExt cx="9236293" cy="174039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D963B0-CD3C-DE47-BF7E-79136D8C01B0}"/>
                </a:ext>
              </a:extLst>
            </p:cNvPr>
            <p:cNvSpPr txBox="1"/>
            <p:nvPr/>
          </p:nvSpPr>
          <p:spPr>
            <a:xfrm>
              <a:off x="548132" y="8238645"/>
              <a:ext cx="581539" cy="3339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otham HTF Black" pitchFamily="2" charset="77"/>
                </a:rPr>
                <a:t>TANPA</a:t>
              </a:r>
              <a:b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</a:br>
              <a:r>
                <a:rPr lang="en-US" sz="1100" b="1" dirty="0">
                  <a:solidFill>
                    <a:schemeClr val="bg1"/>
                  </a:solidFill>
                  <a:latin typeface="Gotham HTF Book" pitchFamily="2" charset="77"/>
                </a:rPr>
                <a:t>ICO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E6E188B-3B0A-BE47-A82E-23F8C6D66A0D}"/>
                </a:ext>
              </a:extLst>
            </p:cNvPr>
            <p:cNvSpPr txBox="1"/>
            <p:nvPr/>
          </p:nvSpPr>
          <p:spPr>
            <a:xfrm>
              <a:off x="1652677" y="8253426"/>
              <a:ext cx="581539" cy="3339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otham HTF Black" pitchFamily="2" charset="77"/>
                </a:rPr>
                <a:t>TANPA</a:t>
              </a:r>
              <a:b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</a:br>
              <a:r>
                <a:rPr lang="en-US" sz="1100" b="1" dirty="0">
                  <a:solidFill>
                    <a:schemeClr val="bg1"/>
                  </a:solidFill>
                  <a:latin typeface="Gotham HTF Book" pitchFamily="2" charset="77"/>
                </a:rPr>
                <a:t>PRA TAMBANG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DC103A-AC54-9C4E-BD42-67D5B64128E3}"/>
                </a:ext>
              </a:extLst>
            </p:cNvPr>
            <p:cNvSpPr txBox="1"/>
            <p:nvPr/>
          </p:nvSpPr>
          <p:spPr>
            <a:xfrm>
              <a:off x="2774651" y="8255334"/>
              <a:ext cx="581539" cy="332042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otham HTF Black" pitchFamily="2" charset="77"/>
                </a:rPr>
                <a:t>TANPA</a:t>
              </a:r>
              <a:b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</a:br>
              <a:r>
                <a:rPr lang="en-US" sz="1100" b="1" dirty="0">
                  <a:solidFill>
                    <a:schemeClr val="bg1"/>
                  </a:solidFill>
                  <a:latin typeface="Gotham HTF Book" pitchFamily="2" charset="77"/>
                </a:rPr>
                <a:t>VC’s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85C5B5-FA51-2648-9714-90DC98AEE9C6}"/>
                </a:ext>
              </a:extLst>
            </p:cNvPr>
            <p:cNvSpPr txBox="1"/>
            <p:nvPr/>
          </p:nvSpPr>
          <p:spPr>
            <a:xfrm>
              <a:off x="3909596" y="8258373"/>
              <a:ext cx="581539" cy="332042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otham HTF Black" pitchFamily="2" charset="77"/>
                </a:rPr>
                <a:t>TANPA</a:t>
              </a:r>
              <a:b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</a:br>
              <a:r>
                <a:rPr lang="en-US" sz="1100" b="1" dirty="0">
                  <a:solidFill>
                    <a:schemeClr val="bg1"/>
                  </a:solidFill>
                  <a:latin typeface="Gotham HTF Book" pitchFamily="2" charset="77"/>
                </a:rPr>
                <a:t>PERUSAHAAN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63CB4CA-5A4D-9C45-B829-0444E7E83FD9}"/>
                </a:ext>
              </a:extLst>
            </p:cNvPr>
            <p:cNvGrpSpPr/>
            <p:nvPr/>
          </p:nvGrpSpPr>
          <p:grpSpPr>
            <a:xfrm>
              <a:off x="1502372" y="7371537"/>
              <a:ext cx="941519" cy="758559"/>
              <a:chOff x="1566465" y="5351740"/>
              <a:chExt cx="941519" cy="758559"/>
            </a:xfrm>
          </p:grpSpPr>
          <p:sp>
            <p:nvSpPr>
              <p:cNvPr id="34" name="Hexagon 33">
                <a:extLst>
                  <a:ext uri="{FF2B5EF4-FFF2-40B4-BE49-F238E27FC236}">
                    <a16:creationId xmlns:a16="http://schemas.microsoft.com/office/drawing/2014/main" id="{3702E9E7-D558-664D-BA04-73DF49B7B4DE}"/>
                  </a:ext>
                </a:extLst>
              </p:cNvPr>
              <p:cNvSpPr/>
              <p:nvPr/>
            </p:nvSpPr>
            <p:spPr>
              <a:xfrm rot="9000000">
                <a:off x="1566465" y="5351740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5" name="Hexagon 34">
                <a:extLst>
                  <a:ext uri="{FF2B5EF4-FFF2-40B4-BE49-F238E27FC236}">
                    <a16:creationId xmlns:a16="http://schemas.microsoft.com/office/drawing/2014/main" id="{4B86D999-239A-CB4F-A62C-9E40EADB3FED}"/>
                  </a:ext>
                </a:extLst>
              </p:cNvPr>
              <p:cNvSpPr/>
              <p:nvPr/>
            </p:nvSpPr>
            <p:spPr>
              <a:xfrm rot="9000000">
                <a:off x="1670702" y="5434846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B7B9A4EE-DB43-7F4E-B2F9-5C660E7545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837543" y="5519219"/>
                <a:ext cx="418233" cy="390873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8C97CD6-98F9-1745-A17F-243CBA36473A}"/>
                </a:ext>
              </a:extLst>
            </p:cNvPr>
            <p:cNvGrpSpPr/>
            <p:nvPr/>
          </p:nvGrpSpPr>
          <p:grpSpPr>
            <a:xfrm>
              <a:off x="3745450" y="7374819"/>
              <a:ext cx="941519" cy="758559"/>
              <a:chOff x="3517801" y="5355022"/>
              <a:chExt cx="941519" cy="758559"/>
            </a:xfrm>
          </p:grpSpPr>
          <p:sp>
            <p:nvSpPr>
              <p:cNvPr id="38" name="Hexagon 37">
                <a:extLst>
                  <a:ext uri="{FF2B5EF4-FFF2-40B4-BE49-F238E27FC236}">
                    <a16:creationId xmlns:a16="http://schemas.microsoft.com/office/drawing/2014/main" id="{67C79F3F-6019-AA46-957C-F7DD599FAF8E}"/>
                  </a:ext>
                </a:extLst>
              </p:cNvPr>
              <p:cNvSpPr/>
              <p:nvPr/>
            </p:nvSpPr>
            <p:spPr>
              <a:xfrm rot="9000000">
                <a:off x="3517801" y="5355022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9" name="Hexagon 38">
                <a:extLst>
                  <a:ext uri="{FF2B5EF4-FFF2-40B4-BE49-F238E27FC236}">
                    <a16:creationId xmlns:a16="http://schemas.microsoft.com/office/drawing/2014/main" id="{3C3FEACC-F988-9349-8EBB-CCB88776D34D}"/>
                  </a:ext>
                </a:extLst>
              </p:cNvPr>
              <p:cNvSpPr/>
              <p:nvPr/>
            </p:nvSpPr>
            <p:spPr>
              <a:xfrm rot="9000000">
                <a:off x="3622509" y="5437414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1A4742FF-343C-2440-8CEF-F2FFE232F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779902" y="5524499"/>
                <a:ext cx="404554" cy="378089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3700EDC-7554-844F-9F4C-535C7B4728EE}"/>
                </a:ext>
              </a:extLst>
            </p:cNvPr>
            <p:cNvGrpSpPr/>
            <p:nvPr/>
          </p:nvGrpSpPr>
          <p:grpSpPr>
            <a:xfrm>
              <a:off x="380834" y="7366213"/>
              <a:ext cx="941519" cy="758559"/>
              <a:chOff x="590796" y="5346416"/>
              <a:chExt cx="941519" cy="758559"/>
            </a:xfrm>
          </p:grpSpPr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2A465B78-2187-594D-B39D-6A02B6361E64}"/>
                  </a:ext>
                </a:extLst>
              </p:cNvPr>
              <p:cNvSpPr/>
              <p:nvPr/>
            </p:nvSpPr>
            <p:spPr>
              <a:xfrm rot="9000000">
                <a:off x="590796" y="5346416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id="{10B38B8C-8A72-9549-8349-7DCD9A0EF34F}"/>
                  </a:ext>
                </a:extLst>
              </p:cNvPr>
              <p:cNvSpPr/>
              <p:nvPr/>
            </p:nvSpPr>
            <p:spPr>
              <a:xfrm rot="9000000">
                <a:off x="694798" y="5430679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B7A9B12E-64CD-9344-8C37-8DB72106A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35142" y="5519209"/>
                <a:ext cx="395075" cy="369230"/>
              </a:xfrm>
              <a:prstGeom prst="rect">
                <a:avLst/>
              </a:prstGeom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CB2FD46-2BA5-644F-8945-4A9AC4B312F0}"/>
                </a:ext>
              </a:extLst>
            </p:cNvPr>
            <p:cNvGrpSpPr/>
            <p:nvPr/>
          </p:nvGrpSpPr>
          <p:grpSpPr>
            <a:xfrm>
              <a:off x="2623911" y="7369495"/>
              <a:ext cx="941519" cy="758559"/>
              <a:chOff x="2542133" y="5349698"/>
              <a:chExt cx="941519" cy="758559"/>
            </a:xfrm>
          </p:grpSpPr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B5846D9B-264B-1D4A-8FD9-566B92AA4F40}"/>
                  </a:ext>
                </a:extLst>
              </p:cNvPr>
              <p:cNvSpPr/>
              <p:nvPr/>
            </p:nvSpPr>
            <p:spPr>
              <a:xfrm rot="9000000">
                <a:off x="2542133" y="5349698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E47ADEB3-D894-8249-A672-52937187E118}"/>
                  </a:ext>
                </a:extLst>
              </p:cNvPr>
              <p:cNvSpPr/>
              <p:nvPr/>
            </p:nvSpPr>
            <p:spPr>
              <a:xfrm rot="9000000">
                <a:off x="2646605" y="5433248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AC4FAE56-2C72-7947-99D0-E2C51E8E17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752921" y="5479336"/>
                <a:ext cx="526376" cy="491943"/>
              </a:xfrm>
              <a:prstGeom prst="rect">
                <a:avLst/>
              </a:prstGeom>
            </p:spPr>
          </p:pic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E69C51B-0255-374B-A5D4-786C2D5621AB}"/>
                </a:ext>
              </a:extLst>
            </p:cNvPr>
            <p:cNvSpPr/>
            <p:nvPr/>
          </p:nvSpPr>
          <p:spPr>
            <a:xfrm>
              <a:off x="5238183" y="7268931"/>
              <a:ext cx="4378944" cy="1740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dirty="0">
                  <a:solidFill>
                    <a:schemeClr val="bg1"/>
                  </a:solidFill>
                  <a:latin typeface="Gotham HTF Book" pitchFamily="2" charset="77"/>
                </a:rPr>
                <a:t>Epic Cash </a:t>
              </a:r>
              <a:r>
                <a:rPr lang="en-GB" sz="1000" dirty="0" err="1">
                  <a:solidFill>
                    <a:schemeClr val="bg1"/>
                  </a:solidFill>
                  <a:latin typeface="Gotham HTF Book" pitchFamily="2" charset="77"/>
                </a:rPr>
                <a:t>mematuhi</a:t>
              </a:r>
              <a:r>
                <a:rPr lang="en-GB" sz="1000" dirty="0">
                  <a:solidFill>
                    <a:schemeClr val="bg1"/>
                  </a:solidFill>
                  <a:latin typeface="Gotham HTF Book" pitchFamily="2" charset="77"/>
                </a:rPr>
                <a:t> Howey, yang </a:t>
              </a:r>
              <a:r>
                <a:rPr lang="en-GB" sz="1000" dirty="0" err="1">
                  <a:solidFill>
                    <a:schemeClr val="bg1"/>
                  </a:solidFill>
                  <a:latin typeface="Gotham HTF Book" pitchFamily="2" charset="77"/>
                </a:rPr>
                <a:t>dirancang</a:t>
              </a:r>
              <a:r>
                <a:rPr lang="en-GB" sz="10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GB" sz="1000" dirty="0" err="1">
                  <a:solidFill>
                    <a:schemeClr val="bg1"/>
                  </a:solidFill>
                  <a:latin typeface="Gotham HTF Book" pitchFamily="2" charset="77"/>
                </a:rPr>
                <a:t>untuk</a:t>
              </a:r>
              <a:r>
                <a:rPr lang="en-GB" sz="10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GB" sz="1000" dirty="0" err="1">
                  <a:solidFill>
                    <a:schemeClr val="bg1"/>
                  </a:solidFill>
                  <a:latin typeface="Gotham HTF Book" pitchFamily="2" charset="77"/>
                </a:rPr>
                <a:t>mencapai</a:t>
              </a:r>
              <a:r>
                <a:rPr lang="en-GB" sz="10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GB" sz="1000" dirty="0" err="1">
                  <a:solidFill>
                    <a:schemeClr val="bg1"/>
                  </a:solidFill>
                  <a:latin typeface="Gotham HTF Book" pitchFamily="2" charset="77"/>
                </a:rPr>
                <a:t>skor</a:t>
              </a:r>
              <a:r>
                <a:rPr lang="en-GB" sz="1000" dirty="0">
                  <a:solidFill>
                    <a:schemeClr val="bg1"/>
                  </a:solidFill>
                  <a:latin typeface="Gotham HTF Book" pitchFamily="2" charset="77"/>
                </a:rPr>
                <a:t> "1" oleh Dewan </a:t>
              </a:r>
              <a:r>
                <a:rPr lang="en-GB" sz="1000" dirty="0" err="1">
                  <a:solidFill>
                    <a:schemeClr val="bg1"/>
                  </a:solidFill>
                  <a:latin typeface="Gotham HTF Book" pitchFamily="2" charset="77"/>
                </a:rPr>
                <a:t>Peringkat</a:t>
              </a:r>
              <a:r>
                <a:rPr lang="en-GB" sz="10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GB" sz="1000" dirty="0" err="1">
                  <a:solidFill>
                    <a:schemeClr val="bg1"/>
                  </a:solidFill>
                  <a:latin typeface="Gotham HTF Book" pitchFamily="2" charset="77"/>
                </a:rPr>
                <a:t>Kripto</a:t>
              </a:r>
              <a:r>
                <a:rPr lang="en-GB" sz="1000" dirty="0">
                  <a:solidFill>
                    <a:schemeClr val="bg1"/>
                  </a:solidFill>
                  <a:latin typeface="Gotham HTF Book" pitchFamily="2" charset="77"/>
                </a:rPr>
                <a:t>. 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dirty="0">
                  <a:solidFill>
                    <a:schemeClr val="bg1"/>
                  </a:solidFill>
                  <a:latin typeface="Gotham HTF Book" pitchFamily="2" charset="77"/>
                </a:rPr>
                <a:t>Epic Cash </a:t>
              </a:r>
              <a:r>
                <a:rPr lang="en-GB" sz="1000" dirty="0" err="1">
                  <a:solidFill>
                    <a:schemeClr val="bg1"/>
                  </a:solidFill>
                  <a:latin typeface="Gotham HTF Book" pitchFamily="2" charset="77"/>
                </a:rPr>
                <a:t>adalah</a:t>
              </a:r>
              <a:r>
                <a:rPr lang="en-GB" sz="1000" dirty="0">
                  <a:solidFill>
                    <a:schemeClr val="bg1"/>
                  </a:solidFill>
                  <a:latin typeface="Gotham HTF Book" pitchFamily="2" charset="77"/>
                </a:rPr>
                <a:t> 100% Proof-Of-Work yang </a:t>
              </a:r>
              <a:r>
                <a:rPr lang="en-GB" sz="1000" dirty="0" err="1">
                  <a:solidFill>
                    <a:schemeClr val="bg1"/>
                  </a:solidFill>
                  <a:latin typeface="Gotham HTF Book" pitchFamily="2" charset="77"/>
                </a:rPr>
                <a:t>ditambang</a:t>
              </a:r>
              <a:r>
                <a:rPr lang="en-GB" sz="1000" dirty="0">
                  <a:solidFill>
                    <a:schemeClr val="bg1"/>
                  </a:solidFill>
                  <a:latin typeface="Gotham HTF Book" pitchFamily="2" charset="77"/>
                </a:rPr>
                <a:t>, </a:t>
              </a:r>
              <a:r>
                <a:rPr lang="en-GB" sz="1000" dirty="0" err="1">
                  <a:solidFill>
                    <a:schemeClr val="bg1"/>
                  </a:solidFill>
                  <a:latin typeface="Gotham HTF Book" pitchFamily="2" charset="77"/>
                </a:rPr>
                <a:t>tanpa</a:t>
              </a:r>
              <a:r>
                <a:rPr lang="en-GB" sz="1000" dirty="0">
                  <a:solidFill>
                    <a:schemeClr val="bg1"/>
                  </a:solidFill>
                  <a:latin typeface="Gotham HTF Book" pitchFamily="2" charset="77"/>
                </a:rPr>
                <a:t> node </a:t>
              </a:r>
              <a:r>
                <a:rPr lang="en-GB" sz="1000" dirty="0" err="1">
                  <a:solidFill>
                    <a:schemeClr val="bg1"/>
                  </a:solidFill>
                  <a:latin typeface="Gotham HTF Book" pitchFamily="2" charset="77"/>
                </a:rPr>
                <a:t>khusus</a:t>
              </a:r>
              <a:r>
                <a:rPr lang="en-GB" sz="1000" dirty="0">
                  <a:solidFill>
                    <a:schemeClr val="bg1"/>
                  </a:solidFill>
                  <a:latin typeface="Gotham HTF Book" pitchFamily="2" charset="77"/>
                </a:rPr>
                <a:t>.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10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91D0F7-0C7E-CD4D-B927-F529EEC0CC4C}"/>
              </a:ext>
            </a:extLst>
          </p:cNvPr>
          <p:cNvGrpSpPr/>
          <p:nvPr/>
        </p:nvGrpSpPr>
        <p:grpSpPr>
          <a:xfrm>
            <a:off x="296863" y="4408925"/>
            <a:ext cx="6332538" cy="372443"/>
            <a:chOff x="296863" y="4112790"/>
            <a:chExt cx="6332538" cy="3724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7F513FC-53BC-8D41-8783-DDBCD218A642}"/>
                </a:ext>
              </a:extLst>
            </p:cNvPr>
            <p:cNvSpPr/>
            <p:nvPr/>
          </p:nvSpPr>
          <p:spPr>
            <a:xfrm>
              <a:off x="296863" y="4112790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A3F34F0-AB6B-754E-9E0D-EABEEFAC3114}"/>
                </a:ext>
              </a:extLst>
            </p:cNvPr>
            <p:cNvSpPr txBox="1"/>
            <p:nvPr/>
          </p:nvSpPr>
          <p:spPr bwMode="auto">
            <a:xfrm>
              <a:off x="317126" y="4170344"/>
              <a:ext cx="16970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KELANGKAAN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0995A8C-C97E-3842-AF8F-06E4CD98F695}"/>
                </a:ext>
              </a:extLst>
            </p:cNvPr>
            <p:cNvSpPr txBox="1"/>
            <p:nvPr/>
          </p:nvSpPr>
          <p:spPr bwMode="auto">
            <a:xfrm>
              <a:off x="1754722" y="4133627"/>
              <a:ext cx="4874679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Suplai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maksimum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21jt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koin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yang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ditambang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PoW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dengan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jadwal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emisi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dipercepat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untuk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mencocokkan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Gotham HTF Book" pitchFamily="2" charset="77"/>
                </a:rPr>
                <a:t>pasokan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BTC pada Mei 2028.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1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3D5B430-2331-DB45-8C7D-4403D35FFA8F}"/>
              </a:ext>
            </a:extLst>
          </p:cNvPr>
          <p:cNvSpPr/>
          <p:nvPr/>
        </p:nvSpPr>
        <p:spPr>
          <a:xfrm>
            <a:off x="296862" y="1283177"/>
            <a:ext cx="6264276" cy="168327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B2CC14-621A-1041-B880-A30D97D4EBE8}"/>
              </a:ext>
            </a:extLst>
          </p:cNvPr>
          <p:cNvSpPr/>
          <p:nvPr/>
        </p:nvSpPr>
        <p:spPr>
          <a:xfrm>
            <a:off x="3675440" y="1392311"/>
            <a:ext cx="265278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Sementara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EPIC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berfungsi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sebagai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toko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kriptografi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nilai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stablecoin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berpasangan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, EUSD,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berfungsi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sebagai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media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pertukaran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Token ECR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menyediakan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tata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kelola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untuk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ekosistem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Epicenter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dan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menyediakan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backstop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untuk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nilai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tukar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EUSD.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0B99C-8D39-A246-98B8-644A971CE5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565E0-D8C4-204F-BA79-B5EAB6B427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9086" y="193033"/>
            <a:ext cx="1419828" cy="99388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1A0792B5-BEB9-D642-968C-FD329DE60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1" y="1612998"/>
            <a:ext cx="2581535" cy="1190482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6434F3E6-E11F-E24B-9489-88450A06D2DA}"/>
              </a:ext>
            </a:extLst>
          </p:cNvPr>
          <p:cNvSpPr txBox="1"/>
          <p:nvPr/>
        </p:nvSpPr>
        <p:spPr bwMode="auto">
          <a:xfrm>
            <a:off x="3665647" y="3136092"/>
            <a:ext cx="20247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spcAft>
                <a:spcPts val="169"/>
              </a:spcAft>
            </a:pPr>
            <a:r>
              <a:rPr lang="en-US" sz="1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nilai</a:t>
            </a:r>
            <a:r>
              <a:rPr lang="en-US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Epic Cash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431D10B-549C-544C-AF7D-1D29F56B971E}"/>
              </a:ext>
            </a:extLst>
          </p:cNvPr>
          <p:cNvSpPr/>
          <p:nvPr/>
        </p:nvSpPr>
        <p:spPr>
          <a:xfrm>
            <a:off x="1097513" y="2991665"/>
            <a:ext cx="2688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1 EUSD = $1 </a:t>
            </a:r>
            <a:endParaRPr lang="en-US" sz="3200" b="1" dirty="0">
              <a:latin typeface="Gotham HTF Black" pitchFamily="2" charset="77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B19E6C7-411A-2C49-82FC-D24FAFA9DF06}"/>
              </a:ext>
            </a:extLst>
          </p:cNvPr>
          <p:cNvSpPr/>
          <p:nvPr/>
        </p:nvSpPr>
        <p:spPr>
          <a:xfrm>
            <a:off x="296863" y="3618434"/>
            <a:ext cx="62642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EUSD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adalah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token ERC20, yang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diimplementasikan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melalui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kontrak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pintar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pada blockchain Ethereum.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Pemegang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EUSD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selalu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dijamin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senilai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$ 1 EPIC,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terlepas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dari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cetakan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saat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ini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31BCCD7-755E-1549-AC9B-0EE1D40EDBDE}"/>
              </a:ext>
            </a:extLst>
          </p:cNvPr>
          <p:cNvSpPr/>
          <p:nvPr/>
        </p:nvSpPr>
        <p:spPr>
          <a:xfrm>
            <a:off x="253321" y="7854148"/>
            <a:ext cx="6364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Dengan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EPIC / ECR / EUSD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sebagai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inti,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aplikasi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DeFi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mudah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berlapis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di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atasnya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Beberapa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sudah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dikembangkan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,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dengan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beberapa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rilis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dijadwalkan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untuk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00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musim </a:t>
            </a:r>
            <a:r>
              <a:rPr lang="en-GB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mendatang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 </a:t>
            </a:r>
          </a:p>
        </p:txBody>
      </p:sp>
      <p:sp>
        <p:nvSpPr>
          <p:cNvPr id="91" name="Slide Number Placeholder 2">
            <a:extLst>
              <a:ext uri="{FF2B5EF4-FFF2-40B4-BE49-F238E27FC236}">
                <a16:creationId xmlns:a16="http://schemas.microsoft.com/office/drawing/2014/main" id="{F423C255-D50F-CD40-8A6C-A7FEEEA2F5AE}"/>
              </a:ext>
            </a:extLst>
          </p:cNvPr>
          <p:cNvSpPr txBox="1">
            <a:spLocks/>
          </p:cNvSpPr>
          <p:nvPr/>
        </p:nvSpPr>
        <p:spPr>
          <a:xfrm>
            <a:off x="258814" y="8531565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59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Epic Epicenter </a:t>
            </a:r>
            <a:r>
              <a:rPr lang="en-US"/>
              <a:t>info v1.4</a:t>
            </a:r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BB05A09-AD84-F24D-8F8D-F880181DBFF2}"/>
              </a:ext>
            </a:extLst>
          </p:cNvPr>
          <p:cNvSpPr/>
          <p:nvPr/>
        </p:nvSpPr>
        <p:spPr>
          <a:xfrm>
            <a:off x="1" y="4481041"/>
            <a:ext cx="6857999" cy="31909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0C592C-149F-FF44-9A41-7398680B1C56}"/>
              </a:ext>
            </a:extLst>
          </p:cNvPr>
          <p:cNvSpPr/>
          <p:nvPr/>
        </p:nvSpPr>
        <p:spPr>
          <a:xfrm>
            <a:off x="296862" y="6651445"/>
            <a:ext cx="6274695" cy="7161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92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r>
              <a:rPr lang="en-US" sz="1000" b="1" dirty="0" err="1">
                <a:solidFill>
                  <a:srgbClr val="D79E4D"/>
                </a:solidFill>
                <a:latin typeface="Gotham HTF Black" pitchFamily="2" charset="77"/>
              </a:rPr>
              <a:t>Didikukung</a:t>
            </a:r>
            <a:r>
              <a:rPr lang="en-US" sz="1000" b="1" dirty="0">
                <a:solidFill>
                  <a:srgbClr val="D79E4D"/>
                </a:solidFill>
                <a:latin typeface="Gotham HTF Black" pitchFamily="2" charset="77"/>
              </a:rPr>
              <a:t> oleh Epicenter Equity Corp , </a:t>
            </a:r>
            <a:r>
              <a:rPr lang="en-US" sz="1000" b="1" dirty="0" err="1">
                <a:solidFill>
                  <a:schemeClr val="bg1"/>
                </a:solidFill>
                <a:latin typeface="Gotham HTF Black" pitchFamily="2" charset="77"/>
              </a:rPr>
              <a:t>organisasi</a:t>
            </a:r>
            <a:r>
              <a:rPr lang="en-US" sz="1000" b="1" dirty="0">
                <a:solidFill>
                  <a:schemeClr val="bg1"/>
                </a:solidFill>
                <a:latin typeface="Gotham HTF Black" pitchFamily="2" charset="77"/>
              </a:rPr>
              <a:t> </a:t>
            </a:r>
            <a:r>
              <a:rPr lang="en-US" sz="1000" b="1" dirty="0" err="1">
                <a:solidFill>
                  <a:schemeClr val="bg1"/>
                </a:solidFill>
                <a:latin typeface="Gotham HTF Black" pitchFamily="2" charset="77"/>
              </a:rPr>
              <a:t>nirlaba</a:t>
            </a:r>
            <a:r>
              <a:rPr lang="en-US" sz="1000" b="1" dirty="0">
                <a:solidFill>
                  <a:schemeClr val="bg1"/>
                </a:solidFill>
                <a:latin typeface="Gotham HTF Black" pitchFamily="2" charset="77"/>
              </a:rPr>
              <a:t> </a:t>
            </a:r>
            <a:r>
              <a:rPr lang="en-US" sz="1000" b="1" dirty="0" err="1">
                <a:solidFill>
                  <a:schemeClr val="bg1"/>
                </a:solidFill>
                <a:latin typeface="Gotham HTF Black" pitchFamily="2" charset="77"/>
              </a:rPr>
              <a:t>swasta</a:t>
            </a:r>
            <a:r>
              <a:rPr lang="en-US" sz="1000" b="1" dirty="0">
                <a:solidFill>
                  <a:schemeClr val="bg1"/>
                </a:solidFill>
                <a:latin typeface="Gotham HTF Black" pitchFamily="2" charset="77"/>
              </a:rPr>
              <a:t> yang </a:t>
            </a:r>
            <a:r>
              <a:rPr lang="en-US" sz="1000" b="1" dirty="0" err="1">
                <a:solidFill>
                  <a:schemeClr val="bg1"/>
                </a:solidFill>
                <a:latin typeface="Gotham HTF Black" pitchFamily="2" charset="77"/>
              </a:rPr>
              <a:t>memfasilitasi</a:t>
            </a:r>
            <a:r>
              <a:rPr lang="en-US" sz="1000" b="1" dirty="0">
                <a:solidFill>
                  <a:schemeClr val="bg1"/>
                </a:solidFill>
                <a:latin typeface="Gotham HTF Black" pitchFamily="2" charset="77"/>
              </a:rPr>
              <a:t> </a:t>
            </a:r>
            <a:r>
              <a:rPr lang="en-US" sz="1000" b="1" dirty="0" err="1">
                <a:solidFill>
                  <a:schemeClr val="bg1"/>
                </a:solidFill>
                <a:latin typeface="Gotham HTF Black" pitchFamily="2" charset="77"/>
              </a:rPr>
              <a:t>konversi</a:t>
            </a:r>
            <a:r>
              <a:rPr lang="en-US" sz="1000" b="1" dirty="0">
                <a:solidFill>
                  <a:schemeClr val="bg1"/>
                </a:solidFill>
                <a:latin typeface="Gotham HTF Black" pitchFamily="2" charset="77"/>
              </a:rPr>
              <a:t> EUSD/USD </a:t>
            </a:r>
            <a:r>
              <a:rPr lang="en-US" sz="1000" b="1" dirty="0" err="1">
                <a:solidFill>
                  <a:schemeClr val="bg1"/>
                </a:solidFill>
                <a:latin typeface="Gotham HTF Black" pitchFamily="2" charset="77"/>
              </a:rPr>
              <a:t>melalui</a:t>
            </a:r>
            <a:r>
              <a:rPr lang="en-US" sz="1000" b="1" dirty="0">
                <a:solidFill>
                  <a:schemeClr val="bg1"/>
                </a:solidFill>
                <a:latin typeface="Gotham HTF Black" pitchFamily="2" charset="77"/>
              </a:rPr>
              <a:t> </a:t>
            </a:r>
            <a:r>
              <a:rPr lang="en-US" sz="1000" b="1" dirty="0" err="1">
                <a:solidFill>
                  <a:schemeClr val="bg1"/>
                </a:solidFill>
                <a:latin typeface="Gotham HTF Black" pitchFamily="2" charset="77"/>
              </a:rPr>
              <a:t>penyediaan</a:t>
            </a:r>
            <a:r>
              <a:rPr lang="en-US" sz="1000" b="1" dirty="0">
                <a:solidFill>
                  <a:schemeClr val="bg1"/>
                </a:solidFill>
                <a:latin typeface="Gotham HTF Black" pitchFamily="2" charset="77"/>
              </a:rPr>
              <a:t> modal dan </a:t>
            </a:r>
            <a:r>
              <a:rPr lang="en-US" sz="1000" b="1" dirty="0" err="1">
                <a:solidFill>
                  <a:schemeClr val="bg1"/>
                </a:solidFill>
                <a:latin typeface="Gotham HTF Black" pitchFamily="2" charset="77"/>
              </a:rPr>
              <a:t>likuiditas</a:t>
            </a:r>
            <a:r>
              <a:rPr lang="en-US" sz="1000" b="1" dirty="0">
                <a:solidFill>
                  <a:schemeClr val="bg1"/>
                </a:solidFill>
                <a:latin typeface="Gotham HTF Black" pitchFamily="2" charset="77"/>
              </a:rPr>
              <a:t> </a:t>
            </a:r>
            <a:r>
              <a:rPr lang="en-US" sz="1000" b="1" dirty="0" err="1">
                <a:solidFill>
                  <a:schemeClr val="bg1"/>
                </a:solidFill>
                <a:latin typeface="Gotham HTF Black" pitchFamily="2" charset="77"/>
              </a:rPr>
              <a:t>secara</a:t>
            </a:r>
            <a:r>
              <a:rPr lang="en-US" sz="1000" b="1" dirty="0">
                <a:solidFill>
                  <a:schemeClr val="bg1"/>
                </a:solidFill>
                <a:latin typeface="Gotham HTF Black" pitchFamily="2" charset="77"/>
              </a:rPr>
              <a:t> </a:t>
            </a:r>
            <a:r>
              <a:rPr lang="en-US" sz="1000" b="1" dirty="0" err="1">
                <a:solidFill>
                  <a:schemeClr val="bg1"/>
                </a:solidFill>
                <a:latin typeface="Gotham HTF Black" pitchFamily="2" charset="77"/>
              </a:rPr>
              <a:t>serempak</a:t>
            </a:r>
            <a:r>
              <a:rPr lang="en-US" sz="1000" b="1" dirty="0">
                <a:solidFill>
                  <a:schemeClr val="bg1"/>
                </a:solidFill>
                <a:latin typeface="Gotham HTF Black" pitchFamily="2" charset="77"/>
              </a:rPr>
              <a:t> </a:t>
            </a:r>
            <a:r>
              <a:rPr lang="en-US" sz="1000" b="1" dirty="0" err="1">
                <a:solidFill>
                  <a:schemeClr val="bg1"/>
                </a:solidFill>
                <a:latin typeface="Gotham HTF Black" pitchFamily="2" charset="77"/>
              </a:rPr>
              <a:t>dengan</a:t>
            </a:r>
            <a:r>
              <a:rPr lang="en-US" sz="1000" b="1" dirty="0">
                <a:solidFill>
                  <a:schemeClr val="bg1"/>
                </a:solidFill>
                <a:latin typeface="Gotham HTF Black" pitchFamily="2" charset="77"/>
              </a:rPr>
              <a:t> </a:t>
            </a:r>
            <a:r>
              <a:rPr lang="en-US" sz="1000" b="1" dirty="0" err="1">
                <a:solidFill>
                  <a:schemeClr val="bg1"/>
                </a:solidFill>
                <a:latin typeface="Gotham HTF Black" pitchFamily="2" charset="77"/>
              </a:rPr>
              <a:t>mitra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</a:rPr>
              <a:t>.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42DEA91-C61C-B94D-9C46-4B26E8AC89BA}"/>
              </a:ext>
            </a:extLst>
          </p:cNvPr>
          <p:cNvSpPr/>
          <p:nvPr/>
        </p:nvSpPr>
        <p:spPr>
          <a:xfrm>
            <a:off x="249691" y="4658547"/>
            <a:ext cx="6367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err="1">
                <a:solidFill>
                  <a:sysClr val="windowText" lastClr="000000"/>
                </a:solidFill>
                <a:latin typeface="Gotham HTF Book" pitchFamily="2" charset="77"/>
              </a:rPr>
              <a:t>Episentrum</a:t>
            </a:r>
            <a:r>
              <a:rPr lang="en-GB" dirty="0">
                <a:solidFill>
                  <a:sysClr val="windowText" lastClr="000000"/>
                </a:solidFill>
                <a:latin typeface="Gotham HTF Book" pitchFamily="2" charset="77"/>
              </a:rPr>
              <a:t> </a:t>
            </a:r>
            <a:r>
              <a:rPr lang="en-GB" dirty="0" err="1">
                <a:solidFill>
                  <a:sysClr val="windowText" lastClr="000000"/>
                </a:solidFill>
                <a:latin typeface="Gotham HTF Book" pitchFamily="2" charset="77"/>
              </a:rPr>
              <a:t>terdiri</a:t>
            </a:r>
            <a:r>
              <a:rPr lang="en-GB" dirty="0">
                <a:solidFill>
                  <a:sysClr val="windowText" lastClr="000000"/>
                </a:solidFill>
                <a:latin typeface="Gotham HTF Book" pitchFamily="2" charset="77"/>
              </a:rPr>
              <a:t> </a:t>
            </a:r>
            <a:r>
              <a:rPr lang="en-GB" dirty="0" err="1">
                <a:solidFill>
                  <a:sysClr val="windowText" lastClr="000000"/>
                </a:solidFill>
                <a:latin typeface="Gotham HTF Book" pitchFamily="2" charset="77"/>
              </a:rPr>
              <a:t>dari</a:t>
            </a:r>
            <a:r>
              <a:rPr lang="en-GB" dirty="0">
                <a:solidFill>
                  <a:sysClr val="windowText" lastClr="000000"/>
                </a:solidFill>
                <a:latin typeface="Gotham HTF Book" pitchFamily="2" charset="77"/>
              </a:rPr>
              <a:t> 3 </a:t>
            </a:r>
            <a:r>
              <a:rPr lang="en-GB" dirty="0" err="1">
                <a:solidFill>
                  <a:sysClr val="windowText" lastClr="000000"/>
                </a:solidFill>
                <a:latin typeface="Gotham HTF Book" pitchFamily="2" charset="77"/>
              </a:rPr>
              <a:t>komponen</a:t>
            </a:r>
            <a:r>
              <a:rPr lang="en-GB" dirty="0">
                <a:solidFill>
                  <a:sysClr val="windowText" lastClr="000000"/>
                </a:solidFill>
                <a:latin typeface="Gotham HTF Book" pitchFamily="2" charset="77"/>
              </a:rPr>
              <a:t> yang </a:t>
            </a:r>
            <a:r>
              <a:rPr lang="en-GB" dirty="0" err="1">
                <a:solidFill>
                  <a:sysClr val="windowText" lastClr="000000"/>
                </a:solidFill>
                <a:latin typeface="Gotham HTF Book" pitchFamily="2" charset="77"/>
              </a:rPr>
              <a:t>dapat</a:t>
            </a:r>
            <a:r>
              <a:rPr lang="en-GB" dirty="0">
                <a:solidFill>
                  <a:sysClr val="windowText" lastClr="000000"/>
                </a:solidFill>
                <a:latin typeface="Gotham HTF Book" pitchFamily="2" charset="77"/>
              </a:rPr>
              <a:t> </a:t>
            </a:r>
            <a:r>
              <a:rPr lang="en-GB" dirty="0" err="1">
                <a:solidFill>
                  <a:sysClr val="windowText" lastClr="000000"/>
                </a:solidFill>
                <a:latin typeface="Gotham HTF Book" pitchFamily="2" charset="77"/>
              </a:rPr>
              <a:t>dikompresi</a:t>
            </a:r>
            <a:r>
              <a:rPr lang="en-GB" dirty="0">
                <a:solidFill>
                  <a:sysClr val="windowText" lastClr="000000"/>
                </a:solidFill>
                <a:latin typeface="Gotham HTF Book" pitchFamily="2" charset="77"/>
              </a:rPr>
              <a:t>: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28CAA36-5D23-9D48-BD20-6507D862B254}"/>
              </a:ext>
            </a:extLst>
          </p:cNvPr>
          <p:cNvSpPr/>
          <p:nvPr/>
        </p:nvSpPr>
        <p:spPr>
          <a:xfrm>
            <a:off x="274682" y="6119943"/>
            <a:ext cx="147071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  <a:latin typeface="Gotham HTF Book" pitchFamily="2" charset="77"/>
              </a:rPr>
              <a:t>Nilai </a:t>
            </a:r>
            <a:r>
              <a:rPr lang="en-GB" sz="900" dirty="0" err="1">
                <a:solidFill>
                  <a:sysClr val="windowText" lastClr="000000"/>
                </a:solidFill>
                <a:latin typeface="Gotham HTF Book" pitchFamily="2" charset="77"/>
              </a:rPr>
              <a:t>dari</a:t>
            </a:r>
            <a:r>
              <a:rPr lang="en-GB" sz="900" dirty="0">
                <a:solidFill>
                  <a:sysClr val="windowText" lastClr="000000"/>
                </a:solidFill>
                <a:latin typeface="Gotham HTF Book" pitchFamily="2" charset="77"/>
              </a:rPr>
              <a:t> </a:t>
            </a:r>
            <a:r>
              <a:rPr lang="en-GB" sz="900" dirty="0" err="1">
                <a:solidFill>
                  <a:sysClr val="windowText" lastClr="000000"/>
                </a:solidFill>
                <a:latin typeface="Gotham HTF Book" pitchFamily="2" charset="77"/>
              </a:rPr>
              <a:t>sebuah</a:t>
            </a:r>
            <a:r>
              <a:rPr lang="en-GB" sz="900" dirty="0">
                <a:solidFill>
                  <a:sysClr val="windowText" lastClr="000000"/>
                </a:solidFill>
                <a:latin typeface="Gotham HTF Book" pitchFamily="2" charset="77"/>
              </a:rPr>
              <a:t> pasar</a:t>
            </a:r>
            <a:endParaRPr lang="en-US" sz="900" dirty="0">
              <a:solidFill>
                <a:sysClr val="windowText" lastClr="000000"/>
              </a:solidFill>
              <a:latin typeface="Gotham HTF Book" pitchFamily="2" charset="77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12CF2CC-21EF-3D48-AC5B-EBDFDD917067}"/>
              </a:ext>
            </a:extLst>
          </p:cNvPr>
          <p:cNvSpPr/>
          <p:nvPr/>
        </p:nvSpPr>
        <p:spPr>
          <a:xfrm>
            <a:off x="1763921" y="6119943"/>
            <a:ext cx="17273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  <a:latin typeface="Gotham HTF Book" pitchFamily="2" charset="77"/>
              </a:rPr>
              <a:t>Tata </a:t>
            </a:r>
            <a:r>
              <a:rPr lang="en-GB" sz="900" dirty="0" err="1">
                <a:solidFill>
                  <a:sysClr val="windowText" lastClr="000000"/>
                </a:solidFill>
                <a:latin typeface="Gotham HTF Book" pitchFamily="2" charset="77"/>
              </a:rPr>
              <a:t>kelola</a:t>
            </a:r>
            <a:r>
              <a:rPr lang="en-GB" sz="900" dirty="0">
                <a:solidFill>
                  <a:sysClr val="windowText" lastClr="000000"/>
                </a:solidFill>
                <a:latin typeface="Gotham HTF Book" pitchFamily="2" charset="77"/>
              </a:rPr>
              <a:t> </a:t>
            </a:r>
            <a:r>
              <a:rPr lang="en-GB" sz="900" dirty="0" err="1">
                <a:solidFill>
                  <a:sysClr val="windowText" lastClr="000000"/>
                </a:solidFill>
                <a:latin typeface="Gotham HTF Book" pitchFamily="2" charset="77"/>
              </a:rPr>
              <a:t>utilitas</a:t>
            </a:r>
            <a:r>
              <a:rPr lang="en-GB" sz="900" dirty="0">
                <a:solidFill>
                  <a:sysClr val="windowText" lastClr="000000"/>
                </a:solidFill>
                <a:latin typeface="Gotham HTF Book" pitchFamily="2" charset="77"/>
              </a:rPr>
              <a:t> </a:t>
            </a:r>
            <a:r>
              <a:rPr lang="en-GB" sz="900" dirty="0" err="1">
                <a:solidFill>
                  <a:sysClr val="windowText" lastClr="000000"/>
                </a:solidFill>
                <a:latin typeface="Gotham HTF Book" pitchFamily="2" charset="77"/>
              </a:rPr>
              <a:t>ekosistem</a:t>
            </a:r>
            <a:r>
              <a:rPr lang="en-GB" sz="900" dirty="0">
                <a:solidFill>
                  <a:sysClr val="windowText" lastClr="000000"/>
                </a:solidFill>
                <a:latin typeface="Gotham HTF Book" pitchFamily="2" charset="77"/>
              </a:rPr>
              <a:t> 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C38D422-6EF4-564C-8DBD-D959AE3CE99C}"/>
              </a:ext>
            </a:extLst>
          </p:cNvPr>
          <p:cNvSpPr/>
          <p:nvPr/>
        </p:nvSpPr>
        <p:spPr>
          <a:xfrm>
            <a:off x="3492507" y="6123426"/>
            <a:ext cx="1470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00" dirty="0" err="1">
                <a:solidFill>
                  <a:sysClr val="windowText" lastClr="000000"/>
                </a:solidFill>
                <a:latin typeface="Gotham HTF Book" pitchFamily="2" charset="77"/>
              </a:rPr>
              <a:t>Algoritma</a:t>
            </a:r>
            <a:r>
              <a:rPr lang="en-GB" sz="900" dirty="0">
                <a:solidFill>
                  <a:sysClr val="windowText" lastClr="000000"/>
                </a:solidFill>
                <a:latin typeface="Gotham HTF Book" pitchFamily="2" charset="77"/>
              </a:rPr>
              <a:t> </a:t>
            </a:r>
            <a:r>
              <a:rPr lang="en-GB" sz="900" dirty="0" err="1">
                <a:solidFill>
                  <a:sysClr val="windowText" lastClr="000000"/>
                </a:solidFill>
                <a:latin typeface="Gotham HTF Book" pitchFamily="2" charset="77"/>
              </a:rPr>
              <a:t>Dipatok</a:t>
            </a:r>
            <a:r>
              <a:rPr lang="en-GB" sz="900" dirty="0">
                <a:solidFill>
                  <a:sysClr val="windowText" lastClr="000000"/>
                </a:solidFill>
                <a:latin typeface="Gotham HTF Book" pitchFamily="2" charset="77"/>
              </a:rPr>
              <a:t> </a:t>
            </a:r>
            <a:r>
              <a:rPr lang="en-GB" sz="900" dirty="0" err="1">
                <a:solidFill>
                  <a:sysClr val="windowText" lastClr="000000"/>
                </a:solidFill>
                <a:latin typeface="Gotham HTF Book" pitchFamily="2" charset="77"/>
              </a:rPr>
              <a:t>lunak</a:t>
            </a:r>
            <a:endParaRPr lang="en-GB" sz="900" dirty="0">
              <a:solidFill>
                <a:sysClr val="windowText" lastClr="000000"/>
              </a:solidFill>
              <a:latin typeface="Gotham HTF Book" pitchFamily="2" charset="77"/>
            </a:endParaRPr>
          </a:p>
          <a:p>
            <a:pPr algn="ctr"/>
            <a:r>
              <a:rPr lang="en-GB" sz="900" dirty="0" err="1">
                <a:solidFill>
                  <a:sysClr val="windowText" lastClr="000000"/>
                </a:solidFill>
                <a:latin typeface="Gotham HTF Book" pitchFamily="2" charset="77"/>
              </a:rPr>
              <a:t>Untuk</a:t>
            </a:r>
            <a:r>
              <a:rPr lang="en-GB" sz="900" dirty="0">
                <a:solidFill>
                  <a:sysClr val="windowText" lastClr="000000"/>
                </a:solidFill>
                <a:latin typeface="Gotham HTF Book" pitchFamily="2" charset="77"/>
              </a:rPr>
              <a:t> dollar AS</a:t>
            </a:r>
            <a:endParaRPr lang="en-US" sz="900" dirty="0">
              <a:solidFill>
                <a:sysClr val="windowText" lastClr="000000"/>
              </a:solidFill>
              <a:latin typeface="Gotham HTF Book" pitchFamily="2" charset="77"/>
            </a:endParaRPr>
          </a:p>
        </p:txBody>
      </p:sp>
      <p:sp>
        <p:nvSpPr>
          <p:cNvPr id="100" name="Hexagon 99">
            <a:extLst>
              <a:ext uri="{FF2B5EF4-FFF2-40B4-BE49-F238E27FC236}">
                <a16:creationId xmlns:a16="http://schemas.microsoft.com/office/drawing/2014/main" id="{75A489A5-ECD7-C543-8C46-B71A640F2406}"/>
              </a:ext>
            </a:extLst>
          </p:cNvPr>
          <p:cNvSpPr/>
          <p:nvPr/>
        </p:nvSpPr>
        <p:spPr>
          <a:xfrm rot="5400000">
            <a:off x="399330" y="6768658"/>
            <a:ext cx="550423" cy="494542"/>
          </a:xfrm>
          <a:prstGeom prst="hexagon">
            <a:avLst>
              <a:gd name="adj" fmla="val 31779"/>
              <a:gd name="vf" fmla="val 11547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69"/>
              </a:spcAft>
            </a:pPr>
            <a:endParaRPr lang="en-US" sz="200" dirty="0">
              <a:solidFill>
                <a:schemeClr val="tx1"/>
              </a:solidFill>
            </a:endParaRPr>
          </a:p>
        </p:txBody>
      </p:sp>
      <p:sp>
        <p:nvSpPr>
          <p:cNvPr id="105" name="Hexagon 104">
            <a:extLst>
              <a:ext uri="{FF2B5EF4-FFF2-40B4-BE49-F238E27FC236}">
                <a16:creationId xmlns:a16="http://schemas.microsoft.com/office/drawing/2014/main" id="{38944287-FBA4-D546-9747-239C517C43E6}"/>
              </a:ext>
            </a:extLst>
          </p:cNvPr>
          <p:cNvSpPr/>
          <p:nvPr/>
        </p:nvSpPr>
        <p:spPr>
          <a:xfrm rot="5400000">
            <a:off x="468173" y="6836530"/>
            <a:ext cx="410005" cy="368380"/>
          </a:xfrm>
          <a:prstGeom prst="hexagon">
            <a:avLst>
              <a:gd name="adj" fmla="val 31779"/>
              <a:gd name="vf" fmla="val 11547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69"/>
              </a:spcAft>
            </a:pPr>
            <a:endParaRPr lang="en-US" sz="200" dirty="0">
              <a:solidFill>
                <a:schemeClr val="tx1"/>
              </a:solidFill>
            </a:endParaRP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1BC09813-9F68-7947-97FC-BA73D71020D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6"/>
          <a:stretch/>
        </p:blipFill>
        <p:spPr>
          <a:xfrm>
            <a:off x="513985" y="6947239"/>
            <a:ext cx="327639" cy="152338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AD671CE1-9887-A943-80A0-0AC23FBC747F}"/>
              </a:ext>
            </a:extLst>
          </p:cNvPr>
          <p:cNvSpPr/>
          <p:nvPr/>
        </p:nvSpPr>
        <p:spPr>
          <a:xfrm>
            <a:off x="296863" y="5270102"/>
            <a:ext cx="1458913" cy="83522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3999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  <a:t>1. EPIC CASH</a:t>
            </a:r>
            <a:b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</a:br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PoW mimblewimble coin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7E881D4-0E9A-9A4B-9B89-E26CD8B724CE}"/>
              </a:ext>
            </a:extLst>
          </p:cNvPr>
          <p:cNvSpPr/>
          <p:nvPr/>
        </p:nvSpPr>
        <p:spPr>
          <a:xfrm>
            <a:off x="1902123" y="5270102"/>
            <a:ext cx="1458913" cy="83522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3999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  <a:t>2. ECR</a:t>
            </a:r>
            <a:b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</a:br>
            <a:r>
              <a:rPr 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ERC20 token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  <a:latin typeface="Gotham HTF Book" pitchFamily="2" charset="77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5393B10-EC8C-8148-AC93-823D28331D36}"/>
              </a:ext>
            </a:extLst>
          </p:cNvPr>
          <p:cNvSpPr/>
          <p:nvPr/>
        </p:nvSpPr>
        <p:spPr>
          <a:xfrm>
            <a:off x="3507383" y="5270102"/>
            <a:ext cx="1458913" cy="83522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3999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  <a:t>3. EUSD</a:t>
            </a:r>
            <a:b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</a:br>
            <a:r>
              <a:rPr 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ERC20 token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  <a:latin typeface="Gotham HTF Book" pitchFamily="2" charset="77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9C81C70-CA8A-A547-8223-CC5A79114DF7}"/>
              </a:ext>
            </a:extLst>
          </p:cNvPr>
          <p:cNvSpPr/>
          <p:nvPr/>
        </p:nvSpPr>
        <p:spPr>
          <a:xfrm>
            <a:off x="5112643" y="5266464"/>
            <a:ext cx="1458914" cy="835225"/>
          </a:xfrm>
          <a:prstGeom prst="rect">
            <a:avLst/>
          </a:prstGeom>
          <a:solidFill>
            <a:srgbClr val="D79E4D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Gotham HTF Black" pitchFamily="2" charset="77"/>
              </a:rPr>
              <a:t>TUMBUH:</a:t>
            </a:r>
            <a:br>
              <a:rPr lang="en-GB" sz="900" b="1" dirty="0">
                <a:solidFill>
                  <a:schemeClr val="bg1"/>
                </a:solidFill>
                <a:latin typeface="Gotham HTF Black" pitchFamily="2" charset="77"/>
              </a:rPr>
            </a:br>
            <a:r>
              <a:rPr lang="en-GB" sz="900" dirty="0" err="1">
                <a:solidFill>
                  <a:schemeClr val="bg1"/>
                </a:solidFill>
                <a:latin typeface="Gotham HTF Book" pitchFamily="2" charset="77"/>
              </a:rPr>
              <a:t>Aset</a:t>
            </a:r>
            <a:r>
              <a:rPr lang="en-GB" sz="9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900" dirty="0" err="1">
                <a:solidFill>
                  <a:schemeClr val="bg1"/>
                </a:solidFill>
                <a:latin typeface="Gotham HTF Book" pitchFamily="2" charset="77"/>
              </a:rPr>
              <a:t>dApp</a:t>
            </a:r>
            <a:r>
              <a:rPr lang="en-GB" sz="9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900" dirty="0" err="1">
                <a:solidFill>
                  <a:schemeClr val="bg1"/>
                </a:solidFill>
                <a:latin typeface="Gotham HTF Book" pitchFamily="2" charset="77"/>
              </a:rPr>
              <a:t>baru</a:t>
            </a:r>
            <a:r>
              <a:rPr lang="en-GB" sz="900" dirty="0">
                <a:solidFill>
                  <a:schemeClr val="bg1"/>
                </a:solidFill>
                <a:latin typeface="Gotham HTF Book" pitchFamily="2" charset="77"/>
              </a:rPr>
              <a:t> yang </a:t>
            </a:r>
            <a:r>
              <a:rPr lang="en-GB" sz="900" dirty="0" err="1">
                <a:solidFill>
                  <a:schemeClr val="bg1"/>
                </a:solidFill>
                <a:latin typeface="Gotham HTF Book" pitchFamily="2" charset="77"/>
              </a:rPr>
              <a:t>direncanakan</a:t>
            </a:r>
            <a:r>
              <a:rPr lang="en-GB" sz="9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900" dirty="0" err="1">
                <a:solidFill>
                  <a:schemeClr val="bg1"/>
                </a:solidFill>
                <a:latin typeface="Gotham HTF Book" pitchFamily="2" charset="77"/>
              </a:rPr>
              <a:t>rilis</a:t>
            </a:r>
            <a:r>
              <a:rPr lang="en-GB" sz="9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900" dirty="0" err="1">
                <a:solidFill>
                  <a:schemeClr val="bg1"/>
                </a:solidFill>
                <a:latin typeface="Gotham HTF Book" pitchFamily="2" charset="77"/>
              </a:rPr>
              <a:t>untuk</a:t>
            </a:r>
            <a:r>
              <a:rPr lang="en-GB" sz="9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900" dirty="0" err="1">
                <a:solidFill>
                  <a:schemeClr val="bg1"/>
                </a:solidFill>
                <a:latin typeface="Gotham HTF Book" pitchFamily="2" charset="77"/>
              </a:rPr>
              <a:t>mendorong</a:t>
            </a:r>
            <a:r>
              <a:rPr lang="en-GB" sz="9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900" dirty="0" err="1">
                <a:solidFill>
                  <a:schemeClr val="bg1"/>
                </a:solidFill>
                <a:latin typeface="Gotham HTF Book" pitchFamily="2" charset="77"/>
              </a:rPr>
              <a:t>utilitas</a:t>
            </a:r>
            <a:r>
              <a:rPr lang="en-GB" sz="900" dirty="0">
                <a:solidFill>
                  <a:schemeClr val="bg1"/>
                </a:solidFill>
                <a:latin typeface="Gotham HTF Book" pitchFamily="2" charset="77"/>
              </a:rPr>
              <a:t> dan </a:t>
            </a:r>
            <a:r>
              <a:rPr lang="en-GB" sz="900" dirty="0" err="1">
                <a:solidFill>
                  <a:schemeClr val="bg1"/>
                </a:solidFill>
                <a:latin typeface="Gotham HTF Book" pitchFamily="2" charset="77"/>
              </a:rPr>
              <a:t>pengguna</a:t>
            </a:r>
            <a:r>
              <a:rPr lang="en-GB" sz="9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GB" sz="900" dirty="0" err="1">
                <a:solidFill>
                  <a:schemeClr val="bg1"/>
                </a:solidFill>
                <a:latin typeface="Gotham HTF Book" pitchFamily="2" charset="77"/>
              </a:rPr>
              <a:t>DeFi</a:t>
            </a:r>
            <a:endParaRPr lang="en-GB" sz="9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12C89FC-EBC6-D149-878A-BEB3EB16EA41}"/>
              </a:ext>
            </a:extLst>
          </p:cNvPr>
          <p:cNvGrpSpPr/>
          <p:nvPr/>
        </p:nvGrpSpPr>
        <p:grpSpPr>
          <a:xfrm>
            <a:off x="3969159" y="5135213"/>
            <a:ext cx="535260" cy="550423"/>
            <a:chOff x="4637841" y="468313"/>
            <a:chExt cx="1322539" cy="1360004"/>
          </a:xfrm>
        </p:grpSpPr>
        <p:sp>
          <p:nvSpPr>
            <p:cNvPr id="112" name="Hexagon 111">
              <a:extLst>
                <a:ext uri="{FF2B5EF4-FFF2-40B4-BE49-F238E27FC236}">
                  <a16:creationId xmlns:a16="http://schemas.microsoft.com/office/drawing/2014/main" id="{6FFAE3BF-AD1A-EA4C-A140-0DE6F6CF125D}"/>
                </a:ext>
              </a:extLst>
            </p:cNvPr>
            <p:cNvSpPr/>
            <p:nvPr/>
          </p:nvSpPr>
          <p:spPr>
            <a:xfrm rot="5400000">
              <a:off x="4652411" y="537349"/>
              <a:ext cx="1360004" cy="1221932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3" name="Hexagon 112">
              <a:extLst>
                <a:ext uri="{FF2B5EF4-FFF2-40B4-BE49-F238E27FC236}">
                  <a16:creationId xmlns:a16="http://schemas.microsoft.com/office/drawing/2014/main" id="{3F56F295-5390-A743-8F5F-81BD193F4B54}"/>
                </a:ext>
              </a:extLst>
            </p:cNvPr>
            <p:cNvSpPr/>
            <p:nvPr/>
          </p:nvSpPr>
          <p:spPr>
            <a:xfrm rot="5400000">
              <a:off x="4822509" y="705050"/>
              <a:ext cx="1013055" cy="910207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rgbClr val="92D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4" name="Title 1">
              <a:extLst>
                <a:ext uri="{FF2B5EF4-FFF2-40B4-BE49-F238E27FC236}">
                  <a16:creationId xmlns:a16="http://schemas.microsoft.com/office/drawing/2014/main" id="{A1E10456-D06D-7443-81FF-8DC12DC77785}"/>
                </a:ext>
              </a:extLst>
            </p:cNvPr>
            <p:cNvSpPr txBox="1">
              <a:spLocks/>
            </p:cNvSpPr>
            <p:nvPr/>
          </p:nvSpPr>
          <p:spPr>
            <a:xfrm>
              <a:off x="4637841" y="950373"/>
              <a:ext cx="1322539" cy="411013"/>
            </a:xfrm>
            <a:prstGeom prst="rect">
              <a:avLst/>
            </a:prstGeom>
            <a:noFill/>
          </p:spPr>
          <p:txBody>
            <a:bodyPr vert="horz" lIns="72000" tIns="54000" rIns="72000" bIns="36000" rtlCol="0" anchor="ctr" anchorCtr="0">
              <a:noAutofit/>
            </a:bodyPr>
            <a:lstStyle>
              <a:lvl1pPr algn="l" defTabSz="51435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1800" b="1" i="0" kern="1200" cap="all" baseline="0" dirty="0">
                  <a:solidFill>
                    <a:schemeClr val="accent2"/>
                  </a:solidFill>
                  <a:latin typeface="Gotham HTF Black" pitchFamily="2" charset="77"/>
                  <a:ea typeface="+mj-ea"/>
                  <a:cs typeface="Arial" pitchFamily="34" charset="0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en-GB" sz="900" dirty="0">
                  <a:solidFill>
                    <a:schemeClr val="bg1"/>
                  </a:solidFill>
                </a:rPr>
                <a:t>EUSD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D36F606-7D8D-9245-B75B-C34A56D5EDED}"/>
              </a:ext>
            </a:extLst>
          </p:cNvPr>
          <p:cNvGrpSpPr/>
          <p:nvPr/>
        </p:nvGrpSpPr>
        <p:grpSpPr>
          <a:xfrm>
            <a:off x="2347540" y="5135213"/>
            <a:ext cx="611966" cy="550423"/>
            <a:chOff x="3712886" y="4490121"/>
            <a:chExt cx="1206958" cy="1085580"/>
          </a:xfrm>
        </p:grpSpPr>
        <p:sp>
          <p:nvSpPr>
            <p:cNvPr id="116" name="Hexagon 115">
              <a:extLst>
                <a:ext uri="{FF2B5EF4-FFF2-40B4-BE49-F238E27FC236}">
                  <a16:creationId xmlns:a16="http://schemas.microsoft.com/office/drawing/2014/main" id="{B4D91615-7218-814F-953C-C534EF8C570F}"/>
                </a:ext>
              </a:extLst>
            </p:cNvPr>
            <p:cNvSpPr/>
            <p:nvPr/>
          </p:nvSpPr>
          <p:spPr>
            <a:xfrm rot="5400000">
              <a:off x="3758076" y="4545227"/>
              <a:ext cx="1085580" cy="975368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accent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7" name="Hexagon 116">
              <a:extLst>
                <a:ext uri="{FF2B5EF4-FFF2-40B4-BE49-F238E27FC236}">
                  <a16:creationId xmlns:a16="http://schemas.microsoft.com/office/drawing/2014/main" id="{1C47B378-8BB8-8846-9948-64D08FE0E6DC}"/>
                </a:ext>
              </a:extLst>
            </p:cNvPr>
            <p:cNvSpPr/>
            <p:nvPr/>
          </p:nvSpPr>
          <p:spPr>
            <a:xfrm rot="5400000">
              <a:off x="3896546" y="4684134"/>
              <a:ext cx="808639" cy="726544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8" name="Title 1">
              <a:extLst>
                <a:ext uri="{FF2B5EF4-FFF2-40B4-BE49-F238E27FC236}">
                  <a16:creationId xmlns:a16="http://schemas.microsoft.com/office/drawing/2014/main" id="{A03462D3-8EA7-2E4C-8FF0-35580C6BC843}"/>
                </a:ext>
              </a:extLst>
            </p:cNvPr>
            <p:cNvSpPr txBox="1">
              <a:spLocks/>
            </p:cNvSpPr>
            <p:nvPr/>
          </p:nvSpPr>
          <p:spPr>
            <a:xfrm>
              <a:off x="3712886" y="4857993"/>
              <a:ext cx="1206958" cy="344994"/>
            </a:xfrm>
            <a:prstGeom prst="rect">
              <a:avLst/>
            </a:prstGeom>
            <a:noFill/>
          </p:spPr>
          <p:txBody>
            <a:bodyPr vert="horz" lIns="40500" tIns="30375" rIns="40500" bIns="20250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b="1" i="0" kern="1200" cap="all" baseline="0" dirty="0">
                  <a:solidFill>
                    <a:schemeClr val="accent2"/>
                  </a:solidFill>
                  <a:latin typeface="Gotham HTF Black" pitchFamily="2" charset="77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GB" sz="900" dirty="0">
                  <a:solidFill>
                    <a:schemeClr val="bg1"/>
                  </a:solidFill>
                </a:rPr>
                <a:t>ECR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FBF46B8-A3CA-6747-897C-BF97E3904112}"/>
              </a:ext>
            </a:extLst>
          </p:cNvPr>
          <p:cNvGrpSpPr/>
          <p:nvPr/>
        </p:nvGrpSpPr>
        <p:grpSpPr>
          <a:xfrm>
            <a:off x="719292" y="5135213"/>
            <a:ext cx="611966" cy="550423"/>
            <a:chOff x="848119" y="3817970"/>
            <a:chExt cx="1206958" cy="1085580"/>
          </a:xfrm>
        </p:grpSpPr>
        <p:sp>
          <p:nvSpPr>
            <p:cNvPr id="120" name="Hexagon 119">
              <a:extLst>
                <a:ext uri="{FF2B5EF4-FFF2-40B4-BE49-F238E27FC236}">
                  <a16:creationId xmlns:a16="http://schemas.microsoft.com/office/drawing/2014/main" id="{EDFC27A4-6EB5-D44E-AA2D-E4FD58F22188}"/>
                </a:ext>
              </a:extLst>
            </p:cNvPr>
            <p:cNvSpPr/>
            <p:nvPr/>
          </p:nvSpPr>
          <p:spPr>
            <a:xfrm rot="5400000">
              <a:off x="905327" y="3873076"/>
              <a:ext cx="1085580" cy="975368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21" name="Hexagon 120">
              <a:extLst>
                <a:ext uri="{FF2B5EF4-FFF2-40B4-BE49-F238E27FC236}">
                  <a16:creationId xmlns:a16="http://schemas.microsoft.com/office/drawing/2014/main" id="{DA9869D6-3888-8D4C-AD40-302356A0198F}"/>
                </a:ext>
              </a:extLst>
            </p:cNvPr>
            <p:cNvSpPr/>
            <p:nvPr/>
          </p:nvSpPr>
          <p:spPr>
            <a:xfrm rot="5400000">
              <a:off x="1041103" y="4006938"/>
              <a:ext cx="808639" cy="726544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22" name="Title 1">
              <a:extLst>
                <a:ext uri="{FF2B5EF4-FFF2-40B4-BE49-F238E27FC236}">
                  <a16:creationId xmlns:a16="http://schemas.microsoft.com/office/drawing/2014/main" id="{C2997A27-7B23-5248-8556-4F9F37953A7D}"/>
                </a:ext>
              </a:extLst>
            </p:cNvPr>
            <p:cNvSpPr txBox="1">
              <a:spLocks/>
            </p:cNvSpPr>
            <p:nvPr/>
          </p:nvSpPr>
          <p:spPr>
            <a:xfrm>
              <a:off x="848119" y="4189268"/>
              <a:ext cx="1206958" cy="344994"/>
            </a:xfrm>
            <a:prstGeom prst="rect">
              <a:avLst/>
            </a:prstGeom>
            <a:noFill/>
          </p:spPr>
          <p:txBody>
            <a:bodyPr vert="horz" lIns="40500" tIns="30375" rIns="40500" bIns="20250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b="1" i="0" kern="1200" cap="all" baseline="0" dirty="0">
                  <a:solidFill>
                    <a:schemeClr val="accent2"/>
                  </a:solidFill>
                  <a:latin typeface="Gotham HTF Black" pitchFamily="2" charset="77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GB" sz="900" dirty="0"/>
                <a:t>EPIC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B6F59EF-FBAB-774B-B502-0141E9C77CF5}"/>
              </a:ext>
            </a:extLst>
          </p:cNvPr>
          <p:cNvSpPr txBox="1"/>
          <p:nvPr/>
        </p:nvSpPr>
        <p:spPr bwMode="auto">
          <a:xfrm>
            <a:off x="373293" y="1317088"/>
            <a:ext cx="1465466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1050" b="1" dirty="0">
                <a:solidFill>
                  <a:schemeClr val="accent2"/>
                </a:solidFill>
                <a:latin typeface="Gotham HTF Black" pitchFamily="2" charset="77"/>
              </a:rPr>
              <a:t>EXTER’S PYRAMID</a:t>
            </a:r>
          </a:p>
        </p:txBody>
      </p:sp>
    </p:spTree>
    <p:extLst>
      <p:ext uri="{BB962C8B-B14F-4D97-AF65-F5344CB8AC3E}">
        <p14:creationId xmlns:p14="http://schemas.microsoft.com/office/powerpoint/2010/main" val="99085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BD9A30"/>
      </a:hlink>
      <a:folHlink>
        <a:srgbClr val="BD9B3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Props1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36284</TotalTime>
  <Words>482</Words>
  <Application>Microsoft Office PowerPoint</Application>
  <PresentationFormat>Letter Paper (8.5x11 in)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Gotham HTF Black</vt:lpstr>
      <vt:lpstr>Gotham HTF Book</vt:lpstr>
      <vt:lpstr>Advent_Internal-Conference-Template_MASTER_V005 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USER</cp:lastModifiedBy>
  <cp:revision>533</cp:revision>
  <dcterms:created xsi:type="dcterms:W3CDTF">2018-04-12T15:48:13Z</dcterms:created>
  <dcterms:modified xsi:type="dcterms:W3CDTF">2021-03-20T12:25:50Z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