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6"/>
  </p:notesMasterIdLst>
  <p:sldIdLst>
    <p:sldId id="322" r:id="rId5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793" userDrawn="1">
          <p15:clr>
            <a:srgbClr val="A4A3A4"/>
          </p15:clr>
        </p15:guide>
        <p15:guide id="4" orient="horz" pos="5193" userDrawn="1">
          <p15:clr>
            <a:srgbClr val="A4A3A4"/>
          </p15:clr>
        </p15:guide>
        <p15:guide id="5" pos="2001" userDrawn="1">
          <p15:clr>
            <a:srgbClr val="A4A3A4"/>
          </p15:clr>
        </p15:guide>
        <p15:guide id="6" pos="23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9E4D"/>
    <a:srgbClr val="C7AC65"/>
    <a:srgbClr val="F8931A"/>
    <a:srgbClr val="282827"/>
    <a:srgbClr val="666666"/>
    <a:srgbClr val="D9D9D9"/>
    <a:srgbClr val="0A3C5A"/>
    <a:srgbClr val="00B0E6"/>
    <a:srgbClr val="0084AD"/>
    <a:srgbClr val="367E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686" autoAdjust="0"/>
    <p:restoredTop sz="94284" autoAdjust="0"/>
  </p:normalViewPr>
  <p:slideViewPr>
    <p:cSldViewPr snapToGrid="0">
      <p:cViewPr>
        <p:scale>
          <a:sx n="100" d="100"/>
          <a:sy n="100" d="100"/>
        </p:scale>
        <p:origin x="888" y="-2940"/>
      </p:cViewPr>
      <p:guideLst>
        <p:guide pos="2160"/>
        <p:guide orient="horz" pos="793"/>
        <p:guide orient="horz" pos="5193"/>
        <p:guide pos="2001"/>
        <p:guide pos="23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-120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A9518-A6F0-41B7-BAA2-12C228E5F127}" type="datetimeFigureOut">
              <a:rPr lang="en-US" smtClean="0"/>
              <a:t>3/21/2021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8F627-D2E9-4B61-95B4-541160A89C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3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4563071" cy="9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187603" y="4001500"/>
            <a:ext cx="3582388" cy="683029"/>
          </a:xfrm>
          <a:noFill/>
        </p:spPr>
        <p:txBody>
          <a:bodyPr anchor="t"/>
          <a:lstStyle>
            <a:lvl1pPr>
              <a:lnSpc>
                <a:spcPts val="1913"/>
              </a:lnSpc>
              <a:tabLst>
                <a:tab pos="161628" algn="l"/>
              </a:tabLst>
              <a:defRPr sz="1800" b="1" i="0" cap="all" baseline="0">
                <a:solidFill>
                  <a:schemeClr val="accent2"/>
                </a:solidFill>
                <a:latin typeface="Gotham HTF Black" pitchFamily="2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3190639" y="4693524"/>
            <a:ext cx="3576314" cy="487680"/>
          </a:xfrm>
        </p:spPr>
        <p:txBody>
          <a:bodyPr>
            <a:noAutofit/>
          </a:bodyPr>
          <a:lstStyle>
            <a:lvl1pPr marL="0" indent="0">
              <a:buNone/>
              <a:defRPr sz="1013" b="0" i="0" cap="all" baseline="0">
                <a:solidFill>
                  <a:schemeClr val="bg1"/>
                </a:solidFill>
                <a:latin typeface="Gotham HTF Book" pitchFamily="2" charset="77"/>
              </a:defRPr>
            </a:lvl1pPr>
            <a:lvl2pPr marL="97334" indent="0">
              <a:buNone/>
              <a:defRPr sz="900" b="0">
                <a:latin typeface="+mn-lt"/>
              </a:defRPr>
            </a:lvl2pPr>
            <a:lvl3pPr marL="223242" indent="0">
              <a:buNone/>
              <a:defRPr sz="900" b="0">
                <a:latin typeface="+mn-lt"/>
              </a:defRPr>
            </a:lvl3pPr>
            <a:lvl4pPr marL="354509" indent="0">
              <a:buNone/>
              <a:defRPr sz="900" b="0">
                <a:latin typeface="+mn-lt"/>
              </a:defRPr>
            </a:lvl4pPr>
            <a:lvl5pPr marL="480417" indent="0">
              <a:buNone/>
              <a:defRPr sz="900" b="0">
                <a:latin typeface="+mn-lt"/>
              </a:defRPr>
            </a:lvl5pPr>
          </a:lstStyle>
          <a:p>
            <a:pPr lvl="0"/>
            <a:r>
              <a:rPr lang="en-US" dirty="0"/>
              <a:t>Subtitle / Date goes here</a:t>
            </a:r>
          </a:p>
        </p:txBody>
      </p:sp>
    </p:spTree>
    <p:extLst>
      <p:ext uri="{BB962C8B-B14F-4D97-AF65-F5344CB8AC3E}">
        <p14:creationId xmlns:p14="http://schemas.microsoft.com/office/powerpoint/2010/main" val="25367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8FCA-151F-C541-9AD2-E23FD704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CA8EC8-0597-8D46-A3D6-14301C74E0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1BC0-C4E4-1248-9539-942F5F23DC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9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_ withtitle_long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96863" y="1820864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>
            <a:lvl2pPr marL="97334" indent="-97334">
              <a:spcBef>
                <a:spcPts val="338"/>
              </a:spcBef>
              <a:defRPr/>
            </a:lvl2pPr>
            <a:lvl3pPr marL="227707" indent="-97334">
              <a:defRPr/>
            </a:lvl3pPr>
            <a:lvl4pPr marL="351830" indent="-91976">
              <a:defRPr/>
            </a:lvl4pPr>
            <a:lvl5pPr marL="482203" indent="-98227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4"/>
            <a:ext cx="6264276" cy="480432"/>
          </a:xfrm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1361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3"/>
            <a:ext cx="6264276" cy="477463"/>
          </a:xfrm>
          <a:noFill/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9489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862" y="468313"/>
            <a:ext cx="6264277" cy="475615"/>
          </a:xfrm>
          <a:prstGeom prst="rect">
            <a:avLst/>
          </a:prstGeom>
          <a:noFill/>
        </p:spPr>
        <p:txBody>
          <a:bodyPr vert="horz" lIns="72000" tIns="54000" rIns="72000" bIns="36000" rtlCol="0" anchor="b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863" y="1820863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214909" y="877824"/>
            <a:ext cx="6428184" cy="7315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990FB-0950-7A4B-B2F5-4CF2AB113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242659" y="853156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bg1"/>
                </a:solidFill>
              </a:defRPr>
            </a:lvl1pPr>
          </a:lstStyle>
          <a:p>
            <a:fld id="{01EC1BC0-C4E4-1248-9539-942F5F23D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5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9" r:id="rId3"/>
    <p:sldLayoutId id="2147483680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lang="en-US" sz="1800" b="1" i="0" kern="1200" cap="all" baseline="0" dirty="0">
          <a:solidFill>
            <a:schemeClr val="accent2"/>
          </a:solidFill>
          <a:latin typeface="Gotham HTF Black" pitchFamily="2" charset="77"/>
          <a:ea typeface="+mj-ea"/>
          <a:cs typeface="Arial" pitchFamily="34" charset="0"/>
        </a:defRPr>
      </a:lvl1pPr>
    </p:titleStyle>
    <p:bodyStyle>
      <a:lvl1pPr marL="0" indent="0" algn="l" defTabSz="514350" rtl="0" eaLnBrk="1" latinLnBrk="0" hangingPunct="1">
        <a:lnSpc>
          <a:spcPct val="100000"/>
        </a:lnSpc>
        <a:spcBef>
          <a:spcPts val="675"/>
        </a:spcBef>
        <a:spcAft>
          <a:spcPts val="169"/>
        </a:spcAft>
        <a:buClr>
          <a:schemeClr val="tx1"/>
        </a:buClr>
        <a:buSzPct val="100000"/>
        <a:buFont typeface="Arial" panose="020B0604020202020204" pitchFamily="34" charset="0"/>
        <a:buNone/>
        <a:defRPr sz="112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1pPr>
      <a:lvl2pPr marL="97334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1013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2pPr>
      <a:lvl3pPr marL="227707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SzPct val="112000"/>
        <a:buFont typeface="Arial" panose="020B0604020202020204" pitchFamily="34" charset="0"/>
        <a:buChar char="◦"/>
        <a:defRPr sz="900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3pPr>
      <a:lvl4pPr marL="351830" indent="-91976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788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4pPr>
      <a:lvl5pPr marL="482203" indent="-98227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-"/>
        <a:defRPr sz="67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3" pos="4320" userDrawn="1">
          <p15:clr>
            <a:srgbClr val="F26B43"/>
          </p15:clr>
        </p15:guide>
        <p15:guide id="4" pos="476" userDrawn="1">
          <p15:clr>
            <a:srgbClr val="F26B43"/>
          </p15:clr>
        </p15:guide>
        <p15:guide id="5" pos="961" userDrawn="1">
          <p15:clr>
            <a:srgbClr val="F26B43"/>
          </p15:clr>
        </p15:guide>
        <p15:guide id="6" pos="1446" userDrawn="1">
          <p15:clr>
            <a:srgbClr val="F26B43"/>
          </p15:clr>
        </p15:guide>
        <p15:guide id="7" pos="1918" userDrawn="1">
          <p15:clr>
            <a:srgbClr val="F26B43"/>
          </p15:clr>
        </p15:guide>
        <p15:guide id="8" pos="2415" userDrawn="1">
          <p15:clr>
            <a:srgbClr val="F26B43"/>
          </p15:clr>
        </p15:guide>
        <p15:guide id="9" pos="2874" userDrawn="1">
          <p15:clr>
            <a:srgbClr val="F26B43"/>
          </p15:clr>
        </p15:guide>
        <p15:guide id="10" pos="3359" userDrawn="1">
          <p15:clr>
            <a:srgbClr val="F26B43"/>
          </p15:clr>
        </p15:guide>
        <p15:guide id="11" pos="3844" userDrawn="1">
          <p15:clr>
            <a:srgbClr val="F26B43"/>
          </p15:clr>
        </p15:guide>
        <p15:guide id="12" orient="horz" pos="1147" userDrawn="1">
          <p15:clr>
            <a:srgbClr val="F26B43"/>
          </p15:clr>
        </p15:guide>
        <p15:guide id="13" orient="horz" pos="2305" userDrawn="1">
          <p15:clr>
            <a:srgbClr val="F26B43"/>
          </p15:clr>
        </p15:guide>
        <p15:guide id="14" orient="horz" pos="3455" userDrawn="1">
          <p15:clr>
            <a:srgbClr val="F26B43"/>
          </p15:clr>
        </p15:guide>
        <p15:guide id="15" orient="horz" pos="4604" userDrawn="1">
          <p15:clr>
            <a:srgbClr val="F26B43"/>
          </p15:clr>
        </p15:guide>
        <p15:guide id="16" orient="horz" pos="5760" userDrawn="1">
          <p15:clr>
            <a:srgbClr val="F26B43"/>
          </p15:clr>
        </p15:guide>
        <p15:guide id="17" orient="horz" userDrawn="1">
          <p15:clr>
            <a:srgbClr val="F26B43"/>
          </p15:clr>
        </p15:guide>
        <p15:guide id="18" orient="horz" pos="544" userDrawn="1">
          <p15:clr>
            <a:srgbClr val="F26B43"/>
          </p15:clr>
        </p15:guide>
        <p15:guide id="19" pos="187" userDrawn="1">
          <p15:clr>
            <a:srgbClr val="F26B43"/>
          </p15:clr>
        </p15:guide>
        <p15:guide id="20" pos="4133" userDrawn="1">
          <p15:clr>
            <a:srgbClr val="F26B43"/>
          </p15:clr>
        </p15:guide>
        <p15:guide id="21" orient="horz" pos="5443" userDrawn="1">
          <p15:clr>
            <a:srgbClr val="F26B43"/>
          </p15:clr>
        </p15:guide>
        <p15:guide id="22" orient="horz" pos="29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ssl.microsofttranslator.com/bv.aspx?ref=TVert&amp;from=&amp;to=id&amp;a=epic.tech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3AC01FA4-EB6D-0E4D-833B-2CBAC379F5EF}"/>
              </a:ext>
            </a:extLst>
          </p:cNvPr>
          <p:cNvSpPr/>
          <p:nvPr/>
        </p:nvSpPr>
        <p:spPr>
          <a:xfrm>
            <a:off x="287846" y="6957183"/>
            <a:ext cx="6264275" cy="997961"/>
          </a:xfrm>
          <a:prstGeom prst="roundRect">
            <a:avLst>
              <a:gd name="adj" fmla="val 7789"/>
            </a:avLst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C794B1A-FEE8-3246-B8DF-3DDFE7C9007E}"/>
              </a:ext>
            </a:extLst>
          </p:cNvPr>
          <p:cNvSpPr/>
          <p:nvPr/>
        </p:nvSpPr>
        <p:spPr>
          <a:xfrm>
            <a:off x="296863" y="2227821"/>
            <a:ext cx="6264275" cy="2357593"/>
          </a:xfrm>
          <a:prstGeom prst="roundRect">
            <a:avLst>
              <a:gd name="adj" fmla="val 2886"/>
            </a:avLst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3A92744-8138-F047-95AA-1851E59943D9}"/>
              </a:ext>
            </a:extLst>
          </p:cNvPr>
          <p:cNvSpPr/>
          <p:nvPr/>
        </p:nvSpPr>
        <p:spPr>
          <a:xfrm>
            <a:off x="-9640" y="8981995"/>
            <a:ext cx="6867640" cy="172068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1F869A-BF6E-B242-9BD9-26F1952DA973}"/>
              </a:ext>
            </a:extLst>
          </p:cNvPr>
          <p:cNvSpPr/>
          <p:nvPr/>
        </p:nvSpPr>
        <p:spPr>
          <a:xfrm>
            <a:off x="0" y="1316"/>
            <a:ext cx="6858000" cy="1236306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04810FD-D8CD-6943-9BD9-ED86C1C47EF4}"/>
              </a:ext>
            </a:extLst>
          </p:cNvPr>
          <p:cNvSpPr/>
          <p:nvPr/>
        </p:nvSpPr>
        <p:spPr>
          <a:xfrm>
            <a:off x="0" y="1135483"/>
            <a:ext cx="6858000" cy="52801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EC1689-D283-8D44-9214-5E8508179BDA}"/>
              </a:ext>
            </a:extLst>
          </p:cNvPr>
          <p:cNvSpPr/>
          <p:nvPr/>
        </p:nvSpPr>
        <p:spPr>
          <a:xfrm>
            <a:off x="398754" y="1746161"/>
            <a:ext cx="60293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sz="900" dirty="0">
                <a:latin typeface="Gotham HTF Book" pitchFamily="2" charset="77"/>
                <a:cs typeface="Arial" pitchFamily="34" charset="0"/>
              </a:rPr>
              <a:t>Ketika </a:t>
            </a:r>
            <a:r>
              <a:rPr lang="en-GB" sz="900" dirty="0" err="1">
                <a:latin typeface="Gotham HTF Book" pitchFamily="2" charset="77"/>
                <a:cs typeface="Arial" pitchFamily="34" charset="0"/>
              </a:rPr>
              <a:t>kuantitas</a:t>
            </a:r>
            <a:r>
              <a:rPr lang="en-GB" sz="9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900" dirty="0" err="1">
                <a:latin typeface="Gotham HTF Book" pitchFamily="2" charset="77"/>
                <a:cs typeface="Arial" pitchFamily="34" charset="0"/>
              </a:rPr>
              <a:t>sewenang-wenang</a:t>
            </a:r>
            <a:r>
              <a:rPr lang="en-GB" sz="9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900" dirty="0" err="1">
                <a:latin typeface="Gotham HTF Book" pitchFamily="2" charset="77"/>
                <a:cs typeface="Arial" pitchFamily="34" charset="0"/>
              </a:rPr>
              <a:t>dapat</a:t>
            </a:r>
            <a:r>
              <a:rPr lang="en-GB" sz="9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900" dirty="0" err="1">
                <a:latin typeface="Gotham HTF Book" pitchFamily="2" charset="77"/>
                <a:cs typeface="Arial" pitchFamily="34" charset="0"/>
              </a:rPr>
              <a:t>dibuat</a:t>
            </a:r>
            <a:r>
              <a:rPr lang="en-GB" sz="9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900" dirty="0" err="1">
                <a:latin typeface="Gotham HTF Book" pitchFamily="2" charset="77"/>
                <a:cs typeface="Arial" pitchFamily="34" charset="0"/>
              </a:rPr>
              <a:t>tidak</a:t>
            </a:r>
            <a:r>
              <a:rPr lang="en-GB" sz="9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900" dirty="0" err="1">
                <a:latin typeface="Gotham HTF Book" pitchFamily="2" charset="77"/>
                <a:cs typeface="Arial" pitchFamily="34" charset="0"/>
              </a:rPr>
              <a:t>ada</a:t>
            </a:r>
            <a:r>
              <a:rPr lang="en-GB" sz="900" dirty="0">
                <a:latin typeface="Gotham HTF Book" pitchFamily="2" charset="77"/>
                <a:cs typeface="Arial" pitchFamily="34" charset="0"/>
              </a:rPr>
              <a:t> yang </a:t>
            </a:r>
            <a:r>
              <a:rPr lang="en-GB" sz="900" dirty="0" err="1">
                <a:latin typeface="Gotham HTF Book" pitchFamily="2" charset="77"/>
                <a:cs typeface="Arial" pitchFamily="34" charset="0"/>
              </a:rPr>
              <a:t>menghentikan</a:t>
            </a:r>
            <a:r>
              <a:rPr lang="en-GB" sz="9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900" dirty="0" err="1">
                <a:latin typeface="Gotham HTF Book" pitchFamily="2" charset="77"/>
                <a:cs typeface="Arial" pitchFamily="34" charset="0"/>
              </a:rPr>
              <a:t>mereka</a:t>
            </a:r>
            <a:r>
              <a:rPr lang="en-GB" sz="900" dirty="0">
                <a:latin typeface="Gotham HTF Book" pitchFamily="2" charset="77"/>
                <a:cs typeface="Arial" pitchFamily="34" charset="0"/>
              </a:rPr>
              <a:t> yang </a:t>
            </a:r>
            <a:r>
              <a:rPr lang="en-GB" sz="900" dirty="0" err="1">
                <a:latin typeface="Gotham HTF Book" pitchFamily="2" charset="77"/>
                <a:cs typeface="Arial" pitchFamily="34" charset="0"/>
              </a:rPr>
              <a:t>mengontrol</a:t>
            </a:r>
            <a:r>
              <a:rPr lang="en-GB" sz="9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900" dirty="0" err="1">
                <a:latin typeface="Gotham HTF Book" pitchFamily="2" charset="77"/>
                <a:cs typeface="Arial" pitchFamily="34" charset="0"/>
              </a:rPr>
              <a:t>pencetakan</a:t>
            </a:r>
            <a:r>
              <a:rPr lang="en-GB" sz="9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900" dirty="0" err="1">
                <a:latin typeface="Gotham HTF Book" pitchFamily="2" charset="77"/>
                <a:cs typeface="Arial" pitchFamily="34" charset="0"/>
              </a:rPr>
              <a:t>dari</a:t>
            </a:r>
            <a:r>
              <a:rPr lang="en-GB" sz="9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900" dirty="0" err="1">
                <a:latin typeface="Gotham HTF Book" pitchFamily="2" charset="77"/>
                <a:cs typeface="Arial" pitchFamily="34" charset="0"/>
              </a:rPr>
              <a:t>membuat</a:t>
            </a:r>
            <a:r>
              <a:rPr lang="en-GB" sz="9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900" dirty="0" err="1">
                <a:latin typeface="Gotham HTF Book" pitchFamily="2" charset="77"/>
                <a:cs typeface="Arial" pitchFamily="34" charset="0"/>
              </a:rPr>
              <a:t>lebih</a:t>
            </a:r>
            <a:r>
              <a:rPr lang="en-GB" sz="9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900" dirty="0" err="1">
                <a:latin typeface="Gotham HTF Book" pitchFamily="2" charset="77"/>
                <a:cs typeface="Arial" pitchFamily="34" charset="0"/>
              </a:rPr>
              <a:t>banyak</a:t>
            </a:r>
            <a:r>
              <a:rPr lang="en-GB" sz="900" dirty="0">
                <a:latin typeface="Gotham HTF Book" pitchFamily="2" charset="77"/>
                <a:cs typeface="Arial" pitchFamily="34" charset="0"/>
              </a:rPr>
              <a:t>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174055-76E9-8B4A-88A7-30281C635755}"/>
              </a:ext>
            </a:extLst>
          </p:cNvPr>
          <p:cNvSpPr/>
          <p:nvPr/>
        </p:nvSpPr>
        <p:spPr>
          <a:xfrm>
            <a:off x="398754" y="1226543"/>
            <a:ext cx="54263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err="1">
                <a:latin typeface="Gotham HTF Black" pitchFamily="2" charset="77"/>
                <a:cs typeface="Arial" pitchFamily="34" charset="0"/>
              </a:rPr>
              <a:t>Mengapa</a:t>
            </a:r>
            <a:r>
              <a:rPr lang="en-GB" b="1" dirty="0">
                <a:latin typeface="Gotham HTF Black" pitchFamily="2" charset="77"/>
                <a:cs typeface="Arial" pitchFamily="34" charset="0"/>
              </a:rPr>
              <a:t> </a:t>
            </a:r>
            <a:r>
              <a:rPr lang="en-GB" b="1" dirty="0" err="1">
                <a:latin typeface="Gotham HTF Black" pitchFamily="2" charset="77"/>
                <a:cs typeface="Arial" pitchFamily="34" charset="0"/>
              </a:rPr>
              <a:t>itu</a:t>
            </a:r>
            <a:r>
              <a:rPr lang="en-GB" b="1" dirty="0">
                <a:latin typeface="Gotham HTF Black" pitchFamily="2" charset="77"/>
                <a:cs typeface="Arial" pitchFamily="34" charset="0"/>
              </a:rPr>
              <a:t> </a:t>
            </a:r>
            <a:r>
              <a:rPr lang="en-GB" b="1" dirty="0" err="1">
                <a:latin typeface="Gotham HTF Black" pitchFamily="2" charset="77"/>
                <a:cs typeface="Arial" pitchFamily="34" charset="0"/>
              </a:rPr>
              <a:t>penting</a:t>
            </a:r>
            <a:r>
              <a:rPr lang="en-GB" b="1" dirty="0">
                <a:latin typeface="Gotham HTF Black" pitchFamily="2" charset="77"/>
                <a:cs typeface="Arial" pitchFamily="34" charset="0"/>
              </a:rPr>
              <a:t> </a:t>
            </a:r>
            <a:r>
              <a:rPr lang="en-GB" b="1" dirty="0" err="1">
                <a:latin typeface="Gotham HTF Black" pitchFamily="2" charset="77"/>
                <a:cs typeface="Arial" pitchFamily="34" charset="0"/>
              </a:rPr>
              <a:t>untuk</a:t>
            </a:r>
            <a:r>
              <a:rPr lang="en-GB" b="1" dirty="0">
                <a:latin typeface="Gotham HTF Black" pitchFamily="2" charset="77"/>
                <a:cs typeface="Arial" pitchFamily="34" charset="0"/>
              </a:rPr>
              <a:t> </a:t>
            </a:r>
            <a:r>
              <a:rPr lang="en-GB" b="1" dirty="0" err="1">
                <a:latin typeface="Gotham HTF Black" pitchFamily="2" charset="77"/>
                <a:cs typeface="Arial" pitchFamily="34" charset="0"/>
              </a:rPr>
              <a:t>sebuah</a:t>
            </a:r>
            <a:r>
              <a:rPr lang="en-GB" b="1" dirty="0">
                <a:latin typeface="Gotham HTF Black" pitchFamily="2" charset="77"/>
                <a:cs typeface="Arial" pitchFamily="34" charset="0"/>
              </a:rPr>
              <a:t> </a:t>
            </a:r>
            <a:r>
              <a:rPr lang="en-GB" b="1" dirty="0" err="1">
                <a:latin typeface="Gotham HTF Black" pitchFamily="2" charset="77"/>
                <a:cs typeface="Arial" pitchFamily="34" charset="0"/>
              </a:rPr>
              <a:t>mata</a:t>
            </a:r>
            <a:r>
              <a:rPr lang="en-GB" b="1" dirty="0">
                <a:latin typeface="Gotham HTF Black" pitchFamily="2" charset="77"/>
                <a:cs typeface="Arial" pitchFamily="34" charset="0"/>
              </a:rPr>
              <a:t> uang?</a:t>
            </a:r>
            <a:endParaRPr lang="en-US" b="1" dirty="0">
              <a:latin typeface="Gotham HTF Black" pitchFamily="2" charset="77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B0CB2C6-49FC-DD42-B676-C9C2B9FE1FED}"/>
              </a:ext>
            </a:extLst>
          </p:cNvPr>
          <p:cNvSpPr/>
          <p:nvPr/>
        </p:nvSpPr>
        <p:spPr>
          <a:xfrm>
            <a:off x="398753" y="8958813"/>
            <a:ext cx="602937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sz="6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Scarcity One Pager v0.3 24</a:t>
            </a:r>
            <a:r>
              <a:rPr lang="en-GB" sz="600" baseline="30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th</a:t>
            </a:r>
            <a:r>
              <a:rPr lang="en-GB" sz="6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Feb 2021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9D2B13D-BDE7-5C42-B051-3D524B4157D1}"/>
              </a:ext>
            </a:extLst>
          </p:cNvPr>
          <p:cNvSpPr/>
          <p:nvPr/>
        </p:nvSpPr>
        <p:spPr>
          <a:xfrm>
            <a:off x="285496" y="181621"/>
            <a:ext cx="329769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4200" b="1" dirty="0">
                <a:solidFill>
                  <a:schemeClr val="bg1"/>
                </a:solidFill>
                <a:latin typeface="Gotham HTF Black" pitchFamily="2" charset="77"/>
                <a:cs typeface="Arial" pitchFamily="34" charset="0"/>
              </a:rPr>
              <a:t>KELANGKAAN</a:t>
            </a:r>
            <a:endParaRPr lang="en-US" sz="4200" b="1" dirty="0">
              <a:solidFill>
                <a:schemeClr val="bg1"/>
              </a:solidFill>
              <a:latin typeface="Gotham HTF Black" pitchFamily="2" charset="77"/>
            </a:endParaRPr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66BD756-6FEA-B246-9859-0277DD4044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808" y="274885"/>
            <a:ext cx="1530574" cy="611176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829695AA-7765-A44E-9B09-171DD076C7FE}"/>
              </a:ext>
            </a:extLst>
          </p:cNvPr>
          <p:cNvGrpSpPr/>
          <p:nvPr/>
        </p:nvGrpSpPr>
        <p:grpSpPr>
          <a:xfrm>
            <a:off x="571784" y="2313753"/>
            <a:ext cx="5712822" cy="2056482"/>
            <a:chOff x="501449" y="2720913"/>
            <a:chExt cx="6074954" cy="2289786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A394EB4A-70F4-7042-80CA-70FDF2B3EE15}"/>
                </a:ext>
              </a:extLst>
            </p:cNvPr>
            <p:cNvSpPr/>
            <p:nvPr/>
          </p:nvSpPr>
          <p:spPr>
            <a:xfrm>
              <a:off x="709284" y="3927972"/>
              <a:ext cx="4934607" cy="811934"/>
            </a:xfrm>
            <a:custGeom>
              <a:avLst/>
              <a:gdLst>
                <a:gd name="connsiteX0" fmla="*/ 0 w 4934607"/>
                <a:gd name="connsiteY0" fmla="*/ 664147 h 811934"/>
                <a:gd name="connsiteX1" fmla="*/ 136635 w 4934607"/>
                <a:gd name="connsiteY1" fmla="*/ 769251 h 811934"/>
                <a:gd name="connsiteX2" fmla="*/ 430924 w 4934607"/>
                <a:gd name="connsiteY2" fmla="*/ 658892 h 811934"/>
                <a:gd name="connsiteX3" fmla="*/ 651642 w 4934607"/>
                <a:gd name="connsiteY3" fmla="*/ 721954 h 811934"/>
                <a:gd name="connsiteX4" fmla="*/ 840828 w 4934607"/>
                <a:gd name="connsiteY4" fmla="*/ 601085 h 811934"/>
                <a:gd name="connsiteX5" fmla="*/ 1077311 w 4934607"/>
                <a:gd name="connsiteY5" fmla="*/ 706189 h 811934"/>
                <a:gd name="connsiteX6" fmla="*/ 1319049 w 4934607"/>
                <a:gd name="connsiteY6" fmla="*/ 611595 h 811934"/>
                <a:gd name="connsiteX7" fmla="*/ 1492469 w 4934607"/>
                <a:gd name="connsiteY7" fmla="*/ 685168 h 811934"/>
                <a:gd name="connsiteX8" fmla="*/ 1718442 w 4934607"/>
                <a:gd name="connsiteY8" fmla="*/ 643126 h 811934"/>
                <a:gd name="connsiteX9" fmla="*/ 1912883 w 4934607"/>
                <a:gd name="connsiteY9" fmla="*/ 711444 h 811934"/>
                <a:gd name="connsiteX10" fmla="*/ 2128345 w 4934607"/>
                <a:gd name="connsiteY10" fmla="*/ 664147 h 811934"/>
                <a:gd name="connsiteX11" fmla="*/ 2380593 w 4934607"/>
                <a:gd name="connsiteY11" fmla="*/ 695678 h 811934"/>
                <a:gd name="connsiteX12" fmla="*/ 2522483 w 4934607"/>
                <a:gd name="connsiteY12" fmla="*/ 727209 h 811934"/>
                <a:gd name="connsiteX13" fmla="*/ 2701159 w 4934607"/>
                <a:gd name="connsiteY13" fmla="*/ 763995 h 811934"/>
                <a:gd name="connsiteX14" fmla="*/ 2885090 w 4934607"/>
                <a:gd name="connsiteY14" fmla="*/ 811292 h 811934"/>
                <a:gd name="connsiteX15" fmla="*/ 2921876 w 4934607"/>
                <a:gd name="connsiteY15" fmla="*/ 727209 h 811934"/>
                <a:gd name="connsiteX16" fmla="*/ 3200400 w 4934607"/>
                <a:gd name="connsiteY16" fmla="*/ 795526 h 811934"/>
                <a:gd name="connsiteX17" fmla="*/ 3463159 w 4934607"/>
                <a:gd name="connsiteY17" fmla="*/ 800782 h 811934"/>
                <a:gd name="connsiteX18" fmla="*/ 3694387 w 4934607"/>
                <a:gd name="connsiteY18" fmla="*/ 748230 h 811934"/>
                <a:gd name="connsiteX19" fmla="*/ 3899338 w 4934607"/>
                <a:gd name="connsiteY19" fmla="*/ 732464 h 811934"/>
                <a:gd name="connsiteX20" fmla="*/ 3978166 w 4934607"/>
                <a:gd name="connsiteY20" fmla="*/ 790271 h 811934"/>
                <a:gd name="connsiteX21" fmla="*/ 4162097 w 4934607"/>
                <a:gd name="connsiteY21" fmla="*/ 700933 h 811934"/>
                <a:gd name="connsiteX22" fmla="*/ 4403835 w 4934607"/>
                <a:gd name="connsiteY22" fmla="*/ 700933 h 811934"/>
                <a:gd name="connsiteX23" fmla="*/ 4524704 w 4934607"/>
                <a:gd name="connsiteY23" fmla="*/ 690423 h 811934"/>
                <a:gd name="connsiteX24" fmla="*/ 4608787 w 4934607"/>
                <a:gd name="connsiteY24" fmla="*/ 417154 h 811934"/>
                <a:gd name="connsiteX25" fmla="*/ 4729656 w 4934607"/>
                <a:gd name="connsiteY25" fmla="*/ 96589 h 811934"/>
                <a:gd name="connsiteX26" fmla="*/ 4813738 w 4934607"/>
                <a:gd name="connsiteY26" fmla="*/ 206947 h 811934"/>
                <a:gd name="connsiteX27" fmla="*/ 4871545 w 4934607"/>
                <a:gd name="connsiteY27" fmla="*/ 7251 h 811934"/>
                <a:gd name="connsiteX28" fmla="*/ 4934607 w 4934607"/>
                <a:gd name="connsiteY28" fmla="*/ 17761 h 811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934607" h="811934">
                  <a:moveTo>
                    <a:pt x="0" y="664147"/>
                  </a:moveTo>
                  <a:cubicBezTo>
                    <a:pt x="32407" y="717137"/>
                    <a:pt x="64814" y="770127"/>
                    <a:pt x="136635" y="769251"/>
                  </a:cubicBezTo>
                  <a:cubicBezTo>
                    <a:pt x="208456" y="768375"/>
                    <a:pt x="345090" y="666775"/>
                    <a:pt x="430924" y="658892"/>
                  </a:cubicBezTo>
                  <a:cubicBezTo>
                    <a:pt x="516758" y="651009"/>
                    <a:pt x="583325" y="731589"/>
                    <a:pt x="651642" y="721954"/>
                  </a:cubicBezTo>
                  <a:cubicBezTo>
                    <a:pt x="719959" y="712320"/>
                    <a:pt x="769883" y="603712"/>
                    <a:pt x="840828" y="601085"/>
                  </a:cubicBezTo>
                  <a:cubicBezTo>
                    <a:pt x="911773" y="598458"/>
                    <a:pt x="997608" y="704437"/>
                    <a:pt x="1077311" y="706189"/>
                  </a:cubicBezTo>
                  <a:cubicBezTo>
                    <a:pt x="1157014" y="707941"/>
                    <a:pt x="1249856" y="615098"/>
                    <a:pt x="1319049" y="611595"/>
                  </a:cubicBezTo>
                  <a:cubicBezTo>
                    <a:pt x="1388242" y="608092"/>
                    <a:pt x="1425903" y="679913"/>
                    <a:pt x="1492469" y="685168"/>
                  </a:cubicBezTo>
                  <a:cubicBezTo>
                    <a:pt x="1559035" y="690423"/>
                    <a:pt x="1648373" y="638747"/>
                    <a:pt x="1718442" y="643126"/>
                  </a:cubicBezTo>
                  <a:cubicBezTo>
                    <a:pt x="1788511" y="647505"/>
                    <a:pt x="1844566" y="707941"/>
                    <a:pt x="1912883" y="711444"/>
                  </a:cubicBezTo>
                  <a:cubicBezTo>
                    <a:pt x="1981200" y="714948"/>
                    <a:pt x="2050393" y="666775"/>
                    <a:pt x="2128345" y="664147"/>
                  </a:cubicBezTo>
                  <a:cubicBezTo>
                    <a:pt x="2206297" y="661519"/>
                    <a:pt x="2314903" y="685168"/>
                    <a:pt x="2380593" y="695678"/>
                  </a:cubicBezTo>
                  <a:cubicBezTo>
                    <a:pt x="2446283" y="706188"/>
                    <a:pt x="2522483" y="727209"/>
                    <a:pt x="2522483" y="727209"/>
                  </a:cubicBezTo>
                  <a:cubicBezTo>
                    <a:pt x="2575911" y="738595"/>
                    <a:pt x="2640725" y="749981"/>
                    <a:pt x="2701159" y="763995"/>
                  </a:cubicBezTo>
                  <a:cubicBezTo>
                    <a:pt x="2761593" y="778009"/>
                    <a:pt x="2848304" y="817423"/>
                    <a:pt x="2885090" y="811292"/>
                  </a:cubicBezTo>
                  <a:cubicBezTo>
                    <a:pt x="2921876" y="805161"/>
                    <a:pt x="2869324" y="729837"/>
                    <a:pt x="2921876" y="727209"/>
                  </a:cubicBezTo>
                  <a:cubicBezTo>
                    <a:pt x="2974428" y="724581"/>
                    <a:pt x="3110186" y="783264"/>
                    <a:pt x="3200400" y="795526"/>
                  </a:cubicBezTo>
                  <a:cubicBezTo>
                    <a:pt x="3290614" y="807788"/>
                    <a:pt x="3380828" y="808665"/>
                    <a:pt x="3463159" y="800782"/>
                  </a:cubicBezTo>
                  <a:cubicBezTo>
                    <a:pt x="3545490" y="792899"/>
                    <a:pt x="3621691" y="759616"/>
                    <a:pt x="3694387" y="748230"/>
                  </a:cubicBezTo>
                  <a:cubicBezTo>
                    <a:pt x="3767083" y="736844"/>
                    <a:pt x="3852042" y="725457"/>
                    <a:pt x="3899338" y="732464"/>
                  </a:cubicBezTo>
                  <a:cubicBezTo>
                    <a:pt x="3946635" y="739471"/>
                    <a:pt x="3934373" y="795526"/>
                    <a:pt x="3978166" y="790271"/>
                  </a:cubicBezTo>
                  <a:cubicBezTo>
                    <a:pt x="4021959" y="785016"/>
                    <a:pt x="4091152" y="715823"/>
                    <a:pt x="4162097" y="700933"/>
                  </a:cubicBezTo>
                  <a:cubicBezTo>
                    <a:pt x="4233042" y="686043"/>
                    <a:pt x="4343401" y="702685"/>
                    <a:pt x="4403835" y="700933"/>
                  </a:cubicBezTo>
                  <a:cubicBezTo>
                    <a:pt x="4464269" y="699181"/>
                    <a:pt x="4490545" y="737719"/>
                    <a:pt x="4524704" y="690423"/>
                  </a:cubicBezTo>
                  <a:cubicBezTo>
                    <a:pt x="4558863" y="643127"/>
                    <a:pt x="4574628" y="516126"/>
                    <a:pt x="4608787" y="417154"/>
                  </a:cubicBezTo>
                  <a:cubicBezTo>
                    <a:pt x="4642946" y="318182"/>
                    <a:pt x="4695498" y="131623"/>
                    <a:pt x="4729656" y="96589"/>
                  </a:cubicBezTo>
                  <a:cubicBezTo>
                    <a:pt x="4763815" y="61554"/>
                    <a:pt x="4790090" y="221837"/>
                    <a:pt x="4813738" y="206947"/>
                  </a:cubicBezTo>
                  <a:cubicBezTo>
                    <a:pt x="4837386" y="192057"/>
                    <a:pt x="4851400" y="38782"/>
                    <a:pt x="4871545" y="7251"/>
                  </a:cubicBezTo>
                  <a:cubicBezTo>
                    <a:pt x="4891690" y="-24280"/>
                    <a:pt x="4921469" y="59802"/>
                    <a:pt x="4934607" y="17761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FB591153-E6EA-8848-8BAF-EBB056432281}"/>
                </a:ext>
              </a:extLst>
            </p:cNvPr>
            <p:cNvSpPr/>
            <p:nvPr/>
          </p:nvSpPr>
          <p:spPr>
            <a:xfrm>
              <a:off x="5523022" y="3220372"/>
              <a:ext cx="719959" cy="914547"/>
            </a:xfrm>
            <a:custGeom>
              <a:avLst/>
              <a:gdLst>
                <a:gd name="connsiteX0" fmla="*/ 0 w 719959"/>
                <a:gd name="connsiteY0" fmla="*/ 914547 h 914547"/>
                <a:gd name="connsiteX1" fmla="*/ 57807 w 719959"/>
                <a:gd name="connsiteY1" fmla="*/ 709595 h 914547"/>
                <a:gd name="connsiteX2" fmla="*/ 105104 w 719959"/>
                <a:gd name="connsiteY2" fmla="*/ 756892 h 914547"/>
                <a:gd name="connsiteX3" fmla="*/ 178676 w 719959"/>
                <a:gd name="connsiteY3" fmla="*/ 646533 h 914547"/>
                <a:gd name="connsiteX4" fmla="*/ 273269 w 719959"/>
                <a:gd name="connsiteY4" fmla="*/ 709595 h 914547"/>
                <a:gd name="connsiteX5" fmla="*/ 310055 w 719959"/>
                <a:gd name="connsiteY5" fmla="*/ 599237 h 914547"/>
                <a:gd name="connsiteX6" fmla="*/ 425669 w 719959"/>
                <a:gd name="connsiteY6" fmla="*/ 683320 h 914547"/>
                <a:gd name="connsiteX7" fmla="*/ 493986 w 719959"/>
                <a:gd name="connsiteY7" fmla="*/ 578216 h 914547"/>
                <a:gd name="connsiteX8" fmla="*/ 541283 w 719959"/>
                <a:gd name="connsiteY8" fmla="*/ 147292 h 914547"/>
                <a:gd name="connsiteX9" fmla="*/ 562304 w 719959"/>
                <a:gd name="connsiteY9" fmla="*/ 121016 h 914547"/>
                <a:gd name="connsiteX10" fmla="*/ 630621 w 719959"/>
                <a:gd name="connsiteY10" fmla="*/ 199844 h 914547"/>
                <a:gd name="connsiteX11" fmla="*/ 656897 w 719959"/>
                <a:gd name="connsiteY11" fmla="*/ 26423 h 914547"/>
                <a:gd name="connsiteX12" fmla="*/ 677918 w 719959"/>
                <a:gd name="connsiteY12" fmla="*/ 78975 h 914547"/>
                <a:gd name="connsiteX13" fmla="*/ 693683 w 719959"/>
                <a:gd name="connsiteY13" fmla="*/ 147 h 914547"/>
                <a:gd name="connsiteX14" fmla="*/ 719959 w 719959"/>
                <a:gd name="connsiteY14" fmla="*/ 63209 h 914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9959" h="914547">
                  <a:moveTo>
                    <a:pt x="0" y="914547"/>
                  </a:moveTo>
                  <a:cubicBezTo>
                    <a:pt x="20145" y="825209"/>
                    <a:pt x="40290" y="735871"/>
                    <a:pt x="57807" y="709595"/>
                  </a:cubicBezTo>
                  <a:cubicBezTo>
                    <a:pt x="75324" y="683319"/>
                    <a:pt x="84959" y="767402"/>
                    <a:pt x="105104" y="756892"/>
                  </a:cubicBezTo>
                  <a:cubicBezTo>
                    <a:pt x="125249" y="746382"/>
                    <a:pt x="150649" y="654416"/>
                    <a:pt x="178676" y="646533"/>
                  </a:cubicBezTo>
                  <a:cubicBezTo>
                    <a:pt x="206703" y="638650"/>
                    <a:pt x="251373" y="717478"/>
                    <a:pt x="273269" y="709595"/>
                  </a:cubicBezTo>
                  <a:cubicBezTo>
                    <a:pt x="295165" y="701712"/>
                    <a:pt x="284655" y="603616"/>
                    <a:pt x="310055" y="599237"/>
                  </a:cubicBezTo>
                  <a:cubicBezTo>
                    <a:pt x="335455" y="594858"/>
                    <a:pt x="395014" y="686823"/>
                    <a:pt x="425669" y="683320"/>
                  </a:cubicBezTo>
                  <a:cubicBezTo>
                    <a:pt x="456324" y="679817"/>
                    <a:pt x="474717" y="667554"/>
                    <a:pt x="493986" y="578216"/>
                  </a:cubicBezTo>
                  <a:cubicBezTo>
                    <a:pt x="513255" y="488878"/>
                    <a:pt x="541283" y="147292"/>
                    <a:pt x="541283" y="147292"/>
                  </a:cubicBezTo>
                  <a:cubicBezTo>
                    <a:pt x="552669" y="71092"/>
                    <a:pt x="547414" y="112257"/>
                    <a:pt x="562304" y="121016"/>
                  </a:cubicBezTo>
                  <a:cubicBezTo>
                    <a:pt x="577194" y="129775"/>
                    <a:pt x="614856" y="215609"/>
                    <a:pt x="630621" y="199844"/>
                  </a:cubicBezTo>
                  <a:cubicBezTo>
                    <a:pt x="646386" y="184079"/>
                    <a:pt x="649014" y="46568"/>
                    <a:pt x="656897" y="26423"/>
                  </a:cubicBezTo>
                  <a:cubicBezTo>
                    <a:pt x="664780" y="6278"/>
                    <a:pt x="671787" y="83354"/>
                    <a:pt x="677918" y="78975"/>
                  </a:cubicBezTo>
                  <a:cubicBezTo>
                    <a:pt x="684049" y="74596"/>
                    <a:pt x="686676" y="2775"/>
                    <a:pt x="693683" y="147"/>
                  </a:cubicBezTo>
                  <a:cubicBezTo>
                    <a:pt x="700690" y="-2481"/>
                    <a:pt x="710324" y="30364"/>
                    <a:pt x="719959" y="63209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CB6D260-9A16-5F4E-AA20-F7214697B7BC}"/>
                </a:ext>
              </a:extLst>
            </p:cNvPr>
            <p:cNvGrpSpPr/>
            <p:nvPr/>
          </p:nvGrpSpPr>
          <p:grpSpPr>
            <a:xfrm>
              <a:off x="6223421" y="2720913"/>
              <a:ext cx="352982" cy="2120316"/>
              <a:chOff x="6231236" y="2401249"/>
              <a:chExt cx="352982" cy="2120316"/>
            </a:xfrm>
          </p:grpSpPr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70C3CDF-EA59-D045-8DC6-CFA3A22ACF21}"/>
                  </a:ext>
                </a:extLst>
              </p:cNvPr>
              <p:cNvSpPr txBox="1"/>
              <p:nvPr/>
            </p:nvSpPr>
            <p:spPr bwMode="auto">
              <a:xfrm>
                <a:off x="6231236" y="4336899"/>
                <a:ext cx="239168" cy="1846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 anchor="t" anchorCtr="0">
                <a:spAutoFit/>
              </a:bodyPr>
              <a:lstStyle/>
              <a:p>
                <a:pPr fontAlgn="b">
                  <a:spcAft>
                    <a:spcPts val="300"/>
                  </a:spcAft>
                </a:pPr>
                <a:r>
                  <a:rPr lang="en-US" sz="600" dirty="0">
                    <a:latin typeface="Gotham HTF Book" pitchFamily="2" charset="77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D4C8CBB-477B-B540-BE43-3DB1CCF06B5B}"/>
                  </a:ext>
                </a:extLst>
              </p:cNvPr>
              <p:cNvSpPr txBox="1"/>
              <p:nvPr/>
            </p:nvSpPr>
            <p:spPr bwMode="auto">
              <a:xfrm>
                <a:off x="6231236" y="3691683"/>
                <a:ext cx="349776" cy="1846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 anchor="t" anchorCtr="0">
                <a:spAutoFit/>
              </a:bodyPr>
              <a:lstStyle/>
              <a:p>
                <a:pPr fontAlgn="b">
                  <a:spcAft>
                    <a:spcPts val="300"/>
                  </a:spcAft>
                </a:pPr>
                <a:r>
                  <a:rPr lang="en-US" sz="600" dirty="0">
                    <a:latin typeface="Gotham HTF Book" pitchFamily="2" charset="77"/>
                    <a:cs typeface="Arial" pitchFamily="34" charset="0"/>
                  </a:rPr>
                  <a:t>30%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172C548-CB1A-7044-A671-FAD08C330A02}"/>
                  </a:ext>
                </a:extLst>
              </p:cNvPr>
              <p:cNvSpPr txBox="1"/>
              <p:nvPr/>
            </p:nvSpPr>
            <p:spPr bwMode="auto">
              <a:xfrm>
                <a:off x="6231236" y="3046466"/>
                <a:ext cx="352982" cy="1846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 anchor="t" anchorCtr="0">
                <a:spAutoFit/>
              </a:bodyPr>
              <a:lstStyle/>
              <a:p>
                <a:pPr fontAlgn="b">
                  <a:spcAft>
                    <a:spcPts val="300"/>
                  </a:spcAft>
                </a:pPr>
                <a:r>
                  <a:rPr lang="en-US" sz="600" dirty="0">
                    <a:latin typeface="Gotham HTF Book" pitchFamily="2" charset="77"/>
                    <a:cs typeface="Arial" pitchFamily="34" charset="0"/>
                  </a:rPr>
                  <a:t>60%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58531CCD-25B1-3947-8130-2DFA0A3BEEA4}"/>
                  </a:ext>
                </a:extLst>
              </p:cNvPr>
              <p:cNvSpPr txBox="1"/>
              <p:nvPr/>
            </p:nvSpPr>
            <p:spPr bwMode="auto">
              <a:xfrm>
                <a:off x="6231236" y="2401249"/>
                <a:ext cx="352982" cy="1846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 anchor="t" anchorCtr="0">
                <a:spAutoFit/>
              </a:bodyPr>
              <a:lstStyle/>
              <a:p>
                <a:pPr fontAlgn="b">
                  <a:spcAft>
                    <a:spcPts val="300"/>
                  </a:spcAft>
                </a:pPr>
                <a:r>
                  <a:rPr lang="en-US" sz="600" dirty="0">
                    <a:latin typeface="Gotham HTF Book" pitchFamily="2" charset="77"/>
                    <a:cs typeface="Arial" pitchFamily="34" charset="0"/>
                  </a:rPr>
                  <a:t>90%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F43CE0C-AEE5-F945-8ACB-320257BD8C76}"/>
                </a:ext>
              </a:extLst>
            </p:cNvPr>
            <p:cNvGrpSpPr/>
            <p:nvPr/>
          </p:nvGrpSpPr>
          <p:grpSpPr>
            <a:xfrm>
              <a:off x="501449" y="4779867"/>
              <a:ext cx="5825473" cy="230832"/>
              <a:chOff x="501449" y="4460203"/>
              <a:chExt cx="5825473" cy="230832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269FA5F1-F372-004F-BDC2-1EC851998901}"/>
                  </a:ext>
                </a:extLst>
              </p:cNvPr>
              <p:cNvGrpSpPr/>
              <p:nvPr/>
            </p:nvGrpSpPr>
            <p:grpSpPr>
              <a:xfrm>
                <a:off x="501449" y="4460203"/>
                <a:ext cx="5825473" cy="230832"/>
                <a:chOff x="259875" y="4460203"/>
                <a:chExt cx="5825473" cy="230832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A861BF5-34D8-CB46-AF25-85AFF11BCC50}"/>
                    </a:ext>
                  </a:extLst>
                </p:cNvPr>
                <p:cNvSpPr txBox="1"/>
                <p:nvPr/>
              </p:nvSpPr>
              <p:spPr bwMode="auto">
                <a:xfrm>
                  <a:off x="259875" y="4460203"/>
                  <a:ext cx="452368" cy="2308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rtlCol="0" anchor="t" anchorCtr="0">
                  <a:spAutoFit/>
                </a:bodyPr>
                <a:lstStyle/>
                <a:p>
                  <a:pPr algn="ctr" fontAlgn="b">
                    <a:spcAft>
                      <a:spcPts val="300"/>
                    </a:spcAft>
                  </a:pPr>
                  <a:r>
                    <a:rPr lang="en-US" sz="800" dirty="0">
                      <a:latin typeface="Gotham HTF Book" pitchFamily="2" charset="77"/>
                      <a:cs typeface="Arial" pitchFamily="34" charset="0"/>
                    </a:rPr>
                    <a:t>2016</a:t>
                  </a: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5B1BDBF8-0FEB-6549-8768-E3211B9F6B67}"/>
                    </a:ext>
                  </a:extLst>
                </p:cNvPr>
                <p:cNvSpPr txBox="1"/>
                <p:nvPr/>
              </p:nvSpPr>
              <p:spPr bwMode="auto">
                <a:xfrm>
                  <a:off x="1421058" y="4460203"/>
                  <a:ext cx="356188" cy="2154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rtlCol="0" anchor="t" anchorCtr="0">
                  <a:spAutoFit/>
                </a:bodyPr>
                <a:lstStyle/>
                <a:p>
                  <a:pPr algn="ctr" fontAlgn="b">
                    <a:spcAft>
                      <a:spcPts val="300"/>
                    </a:spcAft>
                  </a:pPr>
                  <a:r>
                    <a:rPr lang="en-US" sz="800" dirty="0">
                      <a:latin typeface="Gotham HTF Book" pitchFamily="2" charset="77"/>
                      <a:cs typeface="Arial" pitchFamily="34" charset="0"/>
                    </a:rPr>
                    <a:t>2017</a:t>
                  </a: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777C2712-A101-294A-8F44-CBB3EFF00215}"/>
                    </a:ext>
                  </a:extLst>
                </p:cNvPr>
                <p:cNvSpPr txBox="1"/>
                <p:nvPr/>
              </p:nvSpPr>
              <p:spPr bwMode="auto">
                <a:xfrm>
                  <a:off x="2486061" y="4460203"/>
                  <a:ext cx="356188" cy="2154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rtlCol="0" anchor="t" anchorCtr="0">
                  <a:spAutoFit/>
                </a:bodyPr>
                <a:lstStyle/>
                <a:p>
                  <a:pPr algn="ctr" fontAlgn="b">
                    <a:spcAft>
                      <a:spcPts val="300"/>
                    </a:spcAft>
                  </a:pPr>
                  <a:r>
                    <a:rPr lang="en-US" sz="800" dirty="0">
                      <a:latin typeface="Gotham HTF Book" pitchFamily="2" charset="77"/>
                      <a:cs typeface="Arial" pitchFamily="34" charset="0"/>
                    </a:rPr>
                    <a:t>2018</a:t>
                  </a: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27D4BA82-FF6D-424B-A310-CDB0183A3452}"/>
                    </a:ext>
                  </a:extLst>
                </p:cNvPr>
                <p:cNvSpPr txBox="1"/>
                <p:nvPr/>
              </p:nvSpPr>
              <p:spPr bwMode="auto">
                <a:xfrm>
                  <a:off x="3551064" y="4460203"/>
                  <a:ext cx="356188" cy="2154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rtlCol="0" anchor="t" anchorCtr="0">
                  <a:spAutoFit/>
                </a:bodyPr>
                <a:lstStyle/>
                <a:p>
                  <a:pPr algn="ctr" fontAlgn="b">
                    <a:spcAft>
                      <a:spcPts val="300"/>
                    </a:spcAft>
                  </a:pPr>
                  <a:r>
                    <a:rPr lang="en-US" sz="800" dirty="0">
                      <a:latin typeface="Gotham HTF Book" pitchFamily="2" charset="77"/>
                      <a:cs typeface="Arial" pitchFamily="34" charset="0"/>
                    </a:rPr>
                    <a:t>2019</a:t>
                  </a:r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A5B0F1FA-0C23-C24A-9AF6-EDD7A7C64671}"/>
                    </a:ext>
                  </a:extLst>
                </p:cNvPr>
                <p:cNvSpPr txBox="1"/>
                <p:nvPr/>
              </p:nvSpPr>
              <p:spPr bwMode="auto">
                <a:xfrm>
                  <a:off x="4616067" y="4460203"/>
                  <a:ext cx="380233" cy="2154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rtlCol="0" anchor="t" anchorCtr="0">
                  <a:spAutoFit/>
                </a:bodyPr>
                <a:lstStyle/>
                <a:p>
                  <a:pPr algn="ctr" fontAlgn="b">
                    <a:spcAft>
                      <a:spcPts val="300"/>
                    </a:spcAft>
                  </a:pPr>
                  <a:r>
                    <a:rPr lang="en-US" sz="800" dirty="0">
                      <a:latin typeface="Gotham HTF Book" pitchFamily="2" charset="77"/>
                      <a:cs typeface="Arial" pitchFamily="34" charset="0"/>
                    </a:rPr>
                    <a:t>2020</a:t>
                  </a: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80FE84DE-47A8-6840-B5EC-4E06B14AA1C6}"/>
                    </a:ext>
                  </a:extLst>
                </p:cNvPr>
                <p:cNvSpPr txBox="1"/>
                <p:nvPr/>
              </p:nvSpPr>
              <p:spPr bwMode="auto">
                <a:xfrm>
                  <a:off x="5705115" y="4460203"/>
                  <a:ext cx="380233" cy="2154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rtlCol="0" anchor="t" anchorCtr="0">
                  <a:spAutoFit/>
                </a:bodyPr>
                <a:lstStyle/>
                <a:p>
                  <a:pPr algn="ctr" fontAlgn="b">
                    <a:spcAft>
                      <a:spcPts val="300"/>
                    </a:spcAft>
                  </a:pPr>
                  <a:r>
                    <a:rPr lang="en-US" sz="800" dirty="0">
                      <a:latin typeface="Gotham HTF Book" pitchFamily="2" charset="77"/>
                      <a:cs typeface="Arial" pitchFamily="34" charset="0"/>
                    </a:rPr>
                    <a:t>2021</a:t>
                  </a:r>
                </a:p>
              </p:txBody>
            </p:sp>
          </p:grp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A21DDF30-B342-584A-A4DF-D537CC812B4E}"/>
                  </a:ext>
                </a:extLst>
              </p:cNvPr>
              <p:cNvCxnSpPr/>
              <p:nvPr/>
            </p:nvCxnSpPr>
            <p:spPr>
              <a:xfrm flipH="1">
                <a:off x="575040" y="4460203"/>
                <a:ext cx="5539116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B6470439-1A87-6C42-966D-1C59F966FD1C}"/>
              </a:ext>
            </a:extLst>
          </p:cNvPr>
          <p:cNvSpPr/>
          <p:nvPr/>
        </p:nvSpPr>
        <p:spPr>
          <a:xfrm>
            <a:off x="841104" y="2659622"/>
            <a:ext cx="41659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200" dirty="0">
                <a:latin typeface="Gotham HTF Book" pitchFamily="2" charset="77"/>
                <a:cs typeface="Arial" pitchFamily="34" charset="0"/>
              </a:rPr>
              <a:t>PASOKAN CADANGAN CATATAN FEDERAL</a:t>
            </a:r>
            <a:br>
              <a:rPr lang="en-GB" sz="1200" dirty="0">
                <a:latin typeface="Gotham HTF Book" pitchFamily="2" charset="77"/>
                <a:cs typeface="Arial" pitchFamily="34" charset="0"/>
              </a:rPr>
            </a:br>
            <a:r>
              <a:rPr lang="fi-FI" sz="1200" b="1" dirty="0">
                <a:solidFill>
                  <a:schemeClr val="accent2"/>
                </a:solidFill>
                <a:latin typeface="Gotham HTF Black" pitchFamily="2" charset="77"/>
                <a:cs typeface="Arial" pitchFamily="34" charset="0"/>
              </a:rPr>
              <a:t>TELAH MENINGKAT &gt; 70% SELAMA SETAHUN TERAKHIR</a:t>
            </a:r>
          </a:p>
        </p:txBody>
      </p:sp>
      <p:pic>
        <p:nvPicPr>
          <p:cNvPr id="37" name="Picture 36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FE2C174A-3F98-9946-A33D-1077EB212A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628" y="4750534"/>
            <a:ext cx="1268968" cy="1082853"/>
          </a:xfrm>
          <a:prstGeom prst="roundRect">
            <a:avLst>
              <a:gd name="adj" fmla="val 6741"/>
            </a:avLst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CF52248-A198-F848-8DAF-867492131783}"/>
              </a:ext>
            </a:extLst>
          </p:cNvPr>
          <p:cNvSpPr txBox="1"/>
          <p:nvPr/>
        </p:nvSpPr>
        <p:spPr bwMode="auto">
          <a:xfrm>
            <a:off x="1934343" y="5031522"/>
            <a:ext cx="222945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spAutoFit/>
          </a:bodyPr>
          <a:lstStyle/>
          <a:p>
            <a:pPr fontAlgn="b">
              <a:spcAft>
                <a:spcPts val="300"/>
              </a:spcAft>
            </a:pPr>
            <a:r>
              <a:rPr lang="en-US" sz="1200" dirty="0">
                <a:latin typeface="Gotham HTF Book" pitchFamily="2" charset="77"/>
                <a:cs typeface="Arial" pitchFamily="34" charset="0"/>
              </a:rPr>
              <a:t>"</a:t>
            </a:r>
            <a:r>
              <a:rPr lang="en-US" sz="1200" dirty="0" err="1">
                <a:latin typeface="Gotham HTF Book" pitchFamily="2" charset="77"/>
                <a:cs typeface="Arial" pitchFamily="34" charset="0"/>
              </a:rPr>
              <a:t>Beberapa</a:t>
            </a:r>
            <a:r>
              <a:rPr lang="en-US" sz="12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US" sz="1200" dirty="0" err="1">
                <a:latin typeface="Gotham HTF Book" pitchFamily="2" charset="77"/>
                <a:cs typeface="Arial" pitchFamily="34" charset="0"/>
              </a:rPr>
              <a:t>triliun</a:t>
            </a:r>
            <a:r>
              <a:rPr lang="en-US" sz="12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US" sz="1200" dirty="0" err="1">
                <a:latin typeface="Gotham HTF Book" pitchFamily="2" charset="77"/>
                <a:cs typeface="Arial" pitchFamily="34" charset="0"/>
              </a:rPr>
              <a:t>untuk</a:t>
            </a:r>
            <a:r>
              <a:rPr lang="en-US" sz="12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US" sz="1200" dirty="0" err="1">
                <a:latin typeface="Gotham HTF Book" pitchFamily="2" charset="77"/>
                <a:cs typeface="Arial" pitchFamily="34" charset="0"/>
              </a:rPr>
              <a:t>teman-teman</a:t>
            </a:r>
            <a:r>
              <a:rPr lang="en-US" sz="12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US" sz="1200" dirty="0" err="1">
                <a:latin typeface="Gotham HTF Book" pitchFamily="2" charset="77"/>
                <a:cs typeface="Arial" pitchFamily="34" charset="0"/>
              </a:rPr>
              <a:t>saya</a:t>
            </a:r>
            <a:r>
              <a:rPr lang="en-US" sz="1200" dirty="0">
                <a:latin typeface="Gotham HTF Book" pitchFamily="2" charset="77"/>
                <a:cs typeface="Arial" pitchFamily="34" charset="0"/>
              </a:rPr>
              <a:t>, $ 1200 </a:t>
            </a:r>
            <a:r>
              <a:rPr lang="en-US" sz="1200" dirty="0" err="1">
                <a:latin typeface="Gotham HTF Book" pitchFamily="2" charset="77"/>
                <a:cs typeface="Arial" pitchFamily="34" charset="0"/>
              </a:rPr>
              <a:t>untuk</a:t>
            </a:r>
            <a:r>
              <a:rPr lang="en-US" sz="1200" dirty="0">
                <a:latin typeface="Gotham HTF Book" pitchFamily="2" charset="77"/>
                <a:cs typeface="Arial" pitchFamily="34" charset="0"/>
              </a:rPr>
              <a:t> Anda!"</a:t>
            </a:r>
          </a:p>
        </p:txBody>
      </p: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1755810F-E081-B344-9948-86076FF744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89" y="4714515"/>
            <a:ext cx="1169552" cy="1169552"/>
          </a:xfrm>
          <a:prstGeom prst="rect">
            <a:avLst/>
          </a:prstGeom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11E958B0-F89B-9446-9BC7-07F450A74FEC}"/>
              </a:ext>
            </a:extLst>
          </p:cNvPr>
          <p:cNvSpPr/>
          <p:nvPr/>
        </p:nvSpPr>
        <p:spPr>
          <a:xfrm>
            <a:off x="345931" y="5961380"/>
            <a:ext cx="61623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sz="900" dirty="0">
                <a:latin typeface="Gotham HTF Book" pitchFamily="2" charset="77"/>
                <a:cs typeface="Arial" pitchFamily="34" charset="0"/>
              </a:rPr>
              <a:t>EPIC </a:t>
            </a:r>
            <a:r>
              <a:rPr lang="en-GB" sz="900" dirty="0" err="1">
                <a:latin typeface="Gotham HTF Book" pitchFamily="2" charset="77"/>
                <a:cs typeface="Arial" pitchFamily="34" charset="0"/>
              </a:rPr>
              <a:t>adalah</a:t>
            </a:r>
            <a:r>
              <a:rPr lang="en-GB" sz="900" dirty="0">
                <a:latin typeface="Gotham HTF Book" pitchFamily="2" charset="77"/>
                <a:cs typeface="Arial" pitchFamily="34" charset="0"/>
              </a:rPr>
              <a:t> uang </a:t>
            </a:r>
            <a:r>
              <a:rPr lang="en-GB" sz="900" dirty="0" err="1">
                <a:latin typeface="Gotham HTF Book" pitchFamily="2" charset="77"/>
                <a:cs typeface="Arial" pitchFamily="34" charset="0"/>
              </a:rPr>
              <a:t>tersulit</a:t>
            </a:r>
            <a:r>
              <a:rPr lang="en-GB" sz="900" dirty="0">
                <a:latin typeface="Gotham HTF Book" pitchFamily="2" charset="77"/>
                <a:cs typeface="Arial" pitchFamily="34" charset="0"/>
              </a:rPr>
              <a:t> yang </a:t>
            </a:r>
            <a:r>
              <a:rPr lang="en-GB" sz="900" dirty="0" err="1">
                <a:latin typeface="Gotham HTF Book" pitchFamily="2" charset="77"/>
                <a:cs typeface="Arial" pitchFamily="34" charset="0"/>
              </a:rPr>
              <a:t>pernah</a:t>
            </a:r>
            <a:r>
              <a:rPr lang="en-GB" sz="9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900" dirty="0" err="1">
                <a:latin typeface="Gotham HTF Book" pitchFamily="2" charset="77"/>
                <a:cs typeface="Arial" pitchFamily="34" charset="0"/>
              </a:rPr>
              <a:t>diciptakan</a:t>
            </a:r>
            <a:r>
              <a:rPr lang="en-GB" sz="900" dirty="0">
                <a:latin typeface="Gotham HTF Book" pitchFamily="2" charset="77"/>
                <a:cs typeface="Arial" pitchFamily="34" charset="0"/>
              </a:rPr>
              <a:t>. </a:t>
            </a:r>
            <a:r>
              <a:rPr lang="en-GB" sz="900" dirty="0" err="1">
                <a:latin typeface="Gotham HTF Book" pitchFamily="2" charset="77"/>
                <a:cs typeface="Arial" pitchFamily="34" charset="0"/>
              </a:rPr>
              <a:t>Hanya</a:t>
            </a:r>
            <a:r>
              <a:rPr lang="en-GB" sz="9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900" dirty="0" err="1">
                <a:latin typeface="Gotham HTF Book" pitchFamily="2" charset="77"/>
                <a:cs typeface="Arial" pitchFamily="34" charset="0"/>
              </a:rPr>
              <a:t>ada</a:t>
            </a:r>
            <a:r>
              <a:rPr lang="en-GB" sz="900" dirty="0">
                <a:latin typeface="Gotham HTF Book" pitchFamily="2" charset="77"/>
                <a:cs typeface="Arial" pitchFamily="34" charset="0"/>
              </a:rPr>
              <a:t> 11.000 </a:t>
            </a:r>
            <a:r>
              <a:rPr lang="en-GB" sz="900" dirty="0" err="1">
                <a:latin typeface="Gotham HTF Book" pitchFamily="2" charset="77"/>
                <a:cs typeface="Arial" pitchFamily="34" charset="0"/>
              </a:rPr>
              <a:t>koin</a:t>
            </a:r>
            <a:r>
              <a:rPr lang="en-GB" sz="900" dirty="0">
                <a:latin typeface="Gotham HTF Book" pitchFamily="2" charset="77"/>
                <a:cs typeface="Arial" pitchFamily="34" charset="0"/>
              </a:rPr>
              <a:t> yang </a:t>
            </a:r>
            <a:r>
              <a:rPr lang="en-GB" sz="900" dirty="0" err="1">
                <a:latin typeface="Gotham HTF Book" pitchFamily="2" charset="77"/>
                <a:cs typeface="Arial" pitchFamily="34" charset="0"/>
              </a:rPr>
              <a:t>dikeluarkan</a:t>
            </a:r>
            <a:r>
              <a:rPr lang="en-GB" sz="9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900" dirty="0" err="1">
                <a:latin typeface="Gotham HTF Book" pitchFamily="2" charset="77"/>
                <a:cs typeface="Arial" pitchFamily="34" charset="0"/>
              </a:rPr>
              <a:t>setiap</a:t>
            </a:r>
            <a:r>
              <a:rPr lang="en-GB" sz="9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900" dirty="0" err="1">
                <a:latin typeface="Gotham HTF Book" pitchFamily="2" charset="77"/>
                <a:cs typeface="Arial" pitchFamily="34" charset="0"/>
              </a:rPr>
              <a:t>hari</a:t>
            </a:r>
            <a:r>
              <a:rPr lang="en-GB" sz="900" dirty="0">
                <a:latin typeface="Gotham HTF Book" pitchFamily="2" charset="77"/>
                <a:cs typeface="Arial" pitchFamily="34" charset="0"/>
              </a:rPr>
              <a:t>, </a:t>
            </a:r>
            <a:r>
              <a:rPr lang="en-GB" sz="900" dirty="0" err="1">
                <a:latin typeface="Gotham HTF Book" pitchFamily="2" charset="77"/>
                <a:cs typeface="Arial" pitchFamily="34" charset="0"/>
              </a:rPr>
              <a:t>angka</a:t>
            </a:r>
            <a:r>
              <a:rPr lang="en-GB" sz="900" dirty="0">
                <a:latin typeface="Gotham HTF Book" pitchFamily="2" charset="77"/>
                <a:cs typeface="Arial" pitchFamily="34" charset="0"/>
              </a:rPr>
              <a:t> yang </a:t>
            </a:r>
            <a:r>
              <a:rPr lang="en-GB" sz="900" dirty="0" err="1">
                <a:latin typeface="Gotham HTF Book" pitchFamily="2" charset="77"/>
                <a:cs typeface="Arial" pitchFamily="34" charset="0"/>
              </a:rPr>
              <a:t>dijamin</a:t>
            </a:r>
            <a:r>
              <a:rPr lang="en-GB" sz="9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900" dirty="0" err="1">
                <a:latin typeface="Gotham HTF Book" pitchFamily="2" charset="77"/>
                <a:cs typeface="Arial" pitchFamily="34" charset="0"/>
              </a:rPr>
              <a:t>menurun</a:t>
            </a:r>
            <a:r>
              <a:rPr lang="en-GB" sz="9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900" dirty="0" err="1">
                <a:latin typeface="Gotham HTF Book" pitchFamily="2" charset="77"/>
                <a:cs typeface="Arial" pitchFamily="34" charset="0"/>
              </a:rPr>
              <a:t>sebesar</a:t>
            </a:r>
            <a:r>
              <a:rPr lang="en-GB" sz="900" dirty="0">
                <a:latin typeface="Gotham HTF Book" pitchFamily="2" charset="77"/>
                <a:cs typeface="Arial" pitchFamily="34" charset="0"/>
              </a:rPr>
              <a:t> 50%, </a:t>
            </a:r>
            <a:r>
              <a:rPr lang="en-GB" sz="900" dirty="0" err="1">
                <a:latin typeface="Gotham HTF Book" pitchFamily="2" charset="77"/>
                <a:cs typeface="Arial" pitchFamily="34" charset="0"/>
              </a:rPr>
              <a:t>menjadi</a:t>
            </a:r>
            <a:r>
              <a:rPr lang="en-GB" sz="900" dirty="0">
                <a:latin typeface="Gotham HTF Book" pitchFamily="2" charset="77"/>
                <a:cs typeface="Arial" pitchFamily="34" charset="0"/>
              </a:rPr>
              <a:t> 5,5k </a:t>
            </a:r>
            <a:r>
              <a:rPr lang="en-GB" sz="900" dirty="0" err="1">
                <a:latin typeface="Gotham HTF Book" pitchFamily="2" charset="77"/>
                <a:cs typeface="Arial" pitchFamily="34" charset="0"/>
              </a:rPr>
              <a:t>koin</a:t>
            </a:r>
            <a:r>
              <a:rPr lang="en-GB" sz="900" dirty="0">
                <a:latin typeface="Gotham HTF Book" pitchFamily="2" charset="77"/>
                <a:cs typeface="Arial" pitchFamily="34" charset="0"/>
              </a:rPr>
              <a:t> pada </a:t>
            </a:r>
            <a:r>
              <a:rPr lang="en-GB" sz="900" dirty="0" err="1">
                <a:latin typeface="Gotham HTF Book" pitchFamily="2" charset="77"/>
                <a:cs typeface="Arial" pitchFamily="34" charset="0"/>
              </a:rPr>
              <a:t>Oktober</a:t>
            </a:r>
            <a:r>
              <a:rPr lang="en-GB" sz="900" dirty="0">
                <a:latin typeface="Gotham HTF Book" pitchFamily="2" charset="77"/>
                <a:cs typeface="Arial" pitchFamily="34" charset="0"/>
              </a:rPr>
              <a:t> 2021. Proses </a:t>
            </a:r>
            <a:r>
              <a:rPr lang="en-GB" sz="900" dirty="0" err="1">
                <a:latin typeface="Gotham HTF Book" pitchFamily="2" charset="77"/>
                <a:cs typeface="Arial" pitchFamily="34" charset="0"/>
              </a:rPr>
              <a:t>ini</a:t>
            </a:r>
            <a:r>
              <a:rPr lang="en-GB" sz="9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900" dirty="0" err="1">
                <a:latin typeface="Gotham HTF Book" pitchFamily="2" charset="77"/>
                <a:cs typeface="Arial" pitchFamily="34" charset="0"/>
              </a:rPr>
              <a:t>berlanjut</a:t>
            </a:r>
            <a:r>
              <a:rPr lang="en-GB" sz="9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900" dirty="0" err="1">
                <a:latin typeface="Gotham HTF Book" pitchFamily="2" charset="77"/>
                <a:cs typeface="Arial" pitchFamily="34" charset="0"/>
              </a:rPr>
              <a:t>sedemikian</a:t>
            </a:r>
            <a:r>
              <a:rPr lang="en-GB" sz="9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900" dirty="0" err="1">
                <a:latin typeface="Gotham HTF Book" pitchFamily="2" charset="77"/>
                <a:cs typeface="Arial" pitchFamily="34" charset="0"/>
              </a:rPr>
              <a:t>rupa</a:t>
            </a:r>
            <a:r>
              <a:rPr lang="en-GB" sz="9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900" dirty="0" err="1">
                <a:latin typeface="Gotham HTF Book" pitchFamily="2" charset="77"/>
                <a:cs typeface="Arial" pitchFamily="34" charset="0"/>
              </a:rPr>
              <a:t>sehingga</a:t>
            </a:r>
            <a:r>
              <a:rPr lang="en-GB" sz="900" dirty="0">
                <a:latin typeface="Gotham HTF Book" pitchFamily="2" charset="77"/>
                <a:cs typeface="Arial" pitchFamily="34" charset="0"/>
              </a:rPr>
              <a:t> pada Mei 2028, </a:t>
            </a:r>
            <a:r>
              <a:rPr lang="en-GB" sz="900" dirty="0" err="1">
                <a:latin typeface="Gotham HTF Book" pitchFamily="2" charset="77"/>
                <a:cs typeface="Arial" pitchFamily="34" charset="0"/>
              </a:rPr>
              <a:t>penciptaan</a:t>
            </a:r>
            <a:r>
              <a:rPr lang="en-GB" sz="9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900" dirty="0" err="1">
                <a:latin typeface="Gotham HTF Book" pitchFamily="2" charset="77"/>
                <a:cs typeface="Arial" pitchFamily="34" charset="0"/>
              </a:rPr>
              <a:t>pasokan</a:t>
            </a:r>
            <a:r>
              <a:rPr lang="en-GB" sz="9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900" dirty="0" err="1">
                <a:latin typeface="Gotham HTF Book" pitchFamily="2" charset="77"/>
                <a:cs typeface="Arial" pitchFamily="34" charset="0"/>
              </a:rPr>
              <a:t>harian</a:t>
            </a:r>
            <a:r>
              <a:rPr lang="en-GB" sz="9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900" dirty="0" err="1">
                <a:latin typeface="Gotham HTF Book" pitchFamily="2" charset="77"/>
                <a:cs typeface="Arial" pitchFamily="34" charset="0"/>
              </a:rPr>
              <a:t>menurun</a:t>
            </a:r>
            <a:r>
              <a:rPr lang="en-GB" sz="9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900" dirty="0" err="1">
                <a:latin typeface="Gotham HTF Book" pitchFamily="2" charset="77"/>
                <a:cs typeface="Arial" pitchFamily="34" charset="0"/>
              </a:rPr>
              <a:t>sebesar</a:t>
            </a:r>
            <a:r>
              <a:rPr lang="en-GB" sz="900" dirty="0">
                <a:latin typeface="Gotham HTF Book" pitchFamily="2" charset="77"/>
                <a:cs typeface="Arial" pitchFamily="34" charset="0"/>
              </a:rPr>
              <a:t> 98%, </a:t>
            </a:r>
            <a:r>
              <a:rPr lang="en-GB" sz="900" dirty="0" err="1">
                <a:latin typeface="Gotham HTF Book" pitchFamily="2" charset="77"/>
                <a:cs typeface="Arial" pitchFamily="34" charset="0"/>
              </a:rPr>
              <a:t>dari</a:t>
            </a:r>
            <a:r>
              <a:rPr lang="en-GB" sz="900" dirty="0">
                <a:latin typeface="Gotham HTF Book" pitchFamily="2" charset="77"/>
                <a:cs typeface="Arial" pitchFamily="34" charset="0"/>
              </a:rPr>
              <a:t> 11.000 </a:t>
            </a:r>
            <a:r>
              <a:rPr lang="en-GB" sz="900" dirty="0" err="1">
                <a:latin typeface="Gotham HTF Book" pitchFamily="2" charset="77"/>
                <a:cs typeface="Arial" pitchFamily="34" charset="0"/>
              </a:rPr>
              <a:t>menjadi</a:t>
            </a:r>
            <a:r>
              <a:rPr lang="en-GB" sz="900" dirty="0">
                <a:latin typeface="Gotham HTF Book" pitchFamily="2" charset="77"/>
                <a:cs typeface="Arial" pitchFamily="34" charset="0"/>
              </a:rPr>
              <a:t> 210 </a:t>
            </a:r>
            <a:r>
              <a:rPr lang="en-GB" sz="900" dirty="0" err="1">
                <a:latin typeface="Gotham HTF Book" pitchFamily="2" charset="77"/>
                <a:cs typeface="Arial" pitchFamily="34" charset="0"/>
              </a:rPr>
              <a:t>koin</a:t>
            </a:r>
            <a:r>
              <a:rPr lang="en-GB" sz="9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900" dirty="0" err="1">
                <a:latin typeface="Gotham HTF Book" pitchFamily="2" charset="77"/>
                <a:cs typeface="Arial" pitchFamily="34" charset="0"/>
              </a:rPr>
              <a:t>setiap</a:t>
            </a:r>
            <a:r>
              <a:rPr lang="en-GB" sz="9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900" dirty="0" err="1">
                <a:latin typeface="Gotham HTF Book" pitchFamily="2" charset="77"/>
                <a:cs typeface="Arial" pitchFamily="34" charset="0"/>
              </a:rPr>
              <a:t>hari</a:t>
            </a:r>
            <a:r>
              <a:rPr lang="en-GB" sz="900" dirty="0">
                <a:latin typeface="Gotham HTF Book" pitchFamily="2" charset="77"/>
                <a:cs typeface="Arial" pitchFamily="34" charset="0"/>
              </a:rPr>
              <a:t>. </a:t>
            </a:r>
            <a:r>
              <a:rPr lang="en-GB" sz="900" dirty="0" err="1">
                <a:latin typeface="Gotham HTF Book" pitchFamily="2" charset="77"/>
                <a:cs typeface="Arial" pitchFamily="34" charset="0"/>
              </a:rPr>
              <a:t>Ini</a:t>
            </a:r>
            <a:r>
              <a:rPr lang="en-GB" sz="9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900" dirty="0" err="1">
                <a:latin typeface="Gotham HTF Book" pitchFamily="2" charset="77"/>
                <a:cs typeface="Arial" pitchFamily="34" charset="0"/>
              </a:rPr>
              <a:t>berkode</a:t>
            </a:r>
            <a:r>
              <a:rPr lang="en-GB" sz="9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900" dirty="0" err="1">
                <a:latin typeface="Gotham HTF Book" pitchFamily="2" charset="77"/>
                <a:cs typeface="Arial" pitchFamily="34" charset="0"/>
              </a:rPr>
              <a:t>keras</a:t>
            </a:r>
            <a:r>
              <a:rPr lang="en-GB" sz="900" dirty="0">
                <a:latin typeface="Gotham HTF Book" pitchFamily="2" charset="77"/>
                <a:cs typeface="Arial" pitchFamily="34" charset="0"/>
              </a:rPr>
              <a:t> dan </a:t>
            </a:r>
            <a:r>
              <a:rPr lang="en-GB" sz="900" dirty="0" err="1">
                <a:latin typeface="Gotham HTF Book" pitchFamily="2" charset="77"/>
                <a:cs typeface="Arial" pitchFamily="34" charset="0"/>
              </a:rPr>
              <a:t>tidak</a:t>
            </a:r>
            <a:r>
              <a:rPr lang="en-GB" sz="9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900" dirty="0" err="1">
                <a:latin typeface="Gotham HTF Book" pitchFamily="2" charset="77"/>
                <a:cs typeface="Arial" pitchFamily="34" charset="0"/>
              </a:rPr>
              <a:t>pernah</a:t>
            </a:r>
            <a:r>
              <a:rPr lang="en-GB" sz="9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900" dirty="0" err="1">
                <a:latin typeface="Gotham HTF Book" pitchFamily="2" charset="77"/>
                <a:cs typeface="Arial" pitchFamily="34" charset="0"/>
              </a:rPr>
              <a:t>bisa</a:t>
            </a:r>
            <a:r>
              <a:rPr lang="en-GB" sz="9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900" dirty="0" err="1">
                <a:latin typeface="Gotham HTF Book" pitchFamily="2" charset="77"/>
                <a:cs typeface="Arial" pitchFamily="34" charset="0"/>
              </a:rPr>
              <a:t>diubah</a:t>
            </a:r>
            <a:r>
              <a:rPr lang="en-GB" sz="900" dirty="0">
                <a:latin typeface="Gotham HTF Book" pitchFamily="2" charset="77"/>
                <a:cs typeface="Arial" pitchFamily="34" charset="0"/>
              </a:rPr>
              <a:t>. </a:t>
            </a:r>
            <a:r>
              <a:rPr lang="en-GB" sz="900" dirty="0" err="1">
                <a:latin typeface="Gotham HTF Book" pitchFamily="2" charset="77"/>
                <a:cs typeface="Arial" pitchFamily="34" charset="0"/>
              </a:rPr>
              <a:t>Tahan</a:t>
            </a:r>
            <a:r>
              <a:rPr lang="en-GB" sz="900" dirty="0">
                <a:latin typeface="Gotham HTF Book" pitchFamily="2" charset="77"/>
                <a:cs typeface="Arial" pitchFamily="34" charset="0"/>
              </a:rPr>
              <a:t> sensor, </a:t>
            </a:r>
            <a:r>
              <a:rPr lang="en-GB" sz="900" dirty="0" err="1">
                <a:latin typeface="Gotham HTF Book" pitchFamily="2" charset="77"/>
                <a:cs typeface="Arial" pitchFamily="34" charset="0"/>
              </a:rPr>
              <a:t>tidak</a:t>
            </a:r>
            <a:r>
              <a:rPr lang="en-GB" sz="9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900" dirty="0" err="1">
                <a:latin typeface="Gotham HTF Book" pitchFamily="2" charset="77"/>
                <a:cs typeface="Arial" pitchFamily="34" charset="0"/>
              </a:rPr>
              <a:t>dapat</a:t>
            </a:r>
            <a:r>
              <a:rPr lang="en-GB" sz="9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900" dirty="0" err="1">
                <a:latin typeface="Gotham HTF Book" pitchFamily="2" charset="77"/>
                <a:cs typeface="Arial" pitchFamily="34" charset="0"/>
              </a:rPr>
              <a:t>dikategrasikan</a:t>
            </a:r>
            <a:r>
              <a:rPr lang="en-GB" sz="900" dirty="0">
                <a:latin typeface="Gotham HTF Book" pitchFamily="2" charset="77"/>
                <a:cs typeface="Arial" pitchFamily="34" charset="0"/>
              </a:rPr>
              <a:t>, </a:t>
            </a:r>
            <a:r>
              <a:rPr lang="en-GB" sz="900" dirty="0" err="1">
                <a:latin typeface="Gotham HTF Book" pitchFamily="2" charset="77"/>
                <a:cs typeface="Arial" pitchFamily="34" charset="0"/>
              </a:rPr>
              <a:t>hemat</a:t>
            </a:r>
            <a:r>
              <a:rPr lang="en-GB" sz="9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900" dirty="0" err="1">
                <a:latin typeface="Gotham HTF Book" pitchFamily="2" charset="77"/>
                <a:cs typeface="Arial" pitchFamily="34" charset="0"/>
              </a:rPr>
              <a:t>biaya</a:t>
            </a:r>
            <a:r>
              <a:rPr lang="en-GB" sz="900" dirty="0">
                <a:latin typeface="Gotham HTF Book" pitchFamily="2" charset="77"/>
                <a:cs typeface="Arial" pitchFamily="34" charset="0"/>
              </a:rPr>
              <a:t>, </a:t>
            </a:r>
            <a:r>
              <a:rPr lang="en-GB" sz="900" dirty="0" err="1">
                <a:latin typeface="Gotham HTF Book" pitchFamily="2" charset="77"/>
                <a:cs typeface="Arial" pitchFamily="34" charset="0"/>
              </a:rPr>
              <a:t>hemat</a:t>
            </a:r>
            <a:r>
              <a:rPr lang="en-GB" sz="9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900" dirty="0" err="1">
                <a:latin typeface="Gotham HTF Book" pitchFamily="2" charset="77"/>
                <a:cs typeface="Arial" pitchFamily="34" charset="0"/>
              </a:rPr>
              <a:t>energi</a:t>
            </a:r>
            <a:r>
              <a:rPr lang="en-GB" sz="900" dirty="0">
                <a:latin typeface="Gotham HTF Book" pitchFamily="2" charset="77"/>
                <a:cs typeface="Arial" pitchFamily="34" charset="0"/>
              </a:rPr>
              <a:t>, uang </a:t>
            </a:r>
            <a:r>
              <a:rPr lang="en-GB" sz="900" dirty="0" err="1">
                <a:latin typeface="Gotham HTF Book" pitchFamily="2" charset="77"/>
                <a:cs typeface="Arial" pitchFamily="34" charset="0"/>
              </a:rPr>
              <a:t>elektronik</a:t>
            </a:r>
            <a:r>
              <a:rPr lang="en-GB" sz="900" dirty="0">
                <a:latin typeface="Gotham HTF Book" pitchFamily="2" charset="77"/>
                <a:cs typeface="Arial" pitchFamily="34" charset="0"/>
              </a:rPr>
              <a:t> P2P yang </a:t>
            </a:r>
            <a:r>
              <a:rPr lang="en-GB" sz="900" dirty="0" err="1">
                <a:latin typeface="Gotham HTF Book" pitchFamily="2" charset="77"/>
                <a:cs typeface="Arial" pitchFamily="34" charset="0"/>
              </a:rPr>
              <a:t>dapat</a:t>
            </a:r>
            <a:r>
              <a:rPr lang="en-GB" sz="900" dirty="0">
                <a:latin typeface="Gotham HTF Book" pitchFamily="2" charset="77"/>
                <a:cs typeface="Arial" pitchFamily="34" charset="0"/>
              </a:rPr>
              <a:t> di-fungible pada blockchain yang </a:t>
            </a:r>
            <a:r>
              <a:rPr lang="en-GB" sz="900" dirty="0" err="1">
                <a:latin typeface="Gotham HTF Book" pitchFamily="2" charset="77"/>
                <a:cs typeface="Arial" pitchFamily="34" charset="0"/>
              </a:rPr>
              <a:t>terbuka</a:t>
            </a:r>
            <a:r>
              <a:rPr lang="en-GB" sz="900" dirty="0">
                <a:latin typeface="Gotham HTF Book" pitchFamily="2" charset="77"/>
                <a:cs typeface="Arial" pitchFamily="34" charset="0"/>
              </a:rPr>
              <a:t>, </a:t>
            </a:r>
            <a:r>
              <a:rPr lang="en-GB" sz="900" dirty="0" err="1">
                <a:latin typeface="Gotham HTF Book" pitchFamily="2" charset="77"/>
                <a:cs typeface="Arial" pitchFamily="34" charset="0"/>
              </a:rPr>
              <a:t>publik</a:t>
            </a:r>
            <a:r>
              <a:rPr lang="en-GB" sz="900" dirty="0">
                <a:latin typeface="Gotham HTF Book" pitchFamily="2" charset="77"/>
                <a:cs typeface="Arial" pitchFamily="34" charset="0"/>
              </a:rPr>
              <a:t>, </a:t>
            </a:r>
            <a:r>
              <a:rPr lang="en-GB" sz="900" dirty="0" err="1">
                <a:latin typeface="Gotham HTF Book" pitchFamily="2" charset="77"/>
                <a:cs typeface="Arial" pitchFamily="34" charset="0"/>
              </a:rPr>
              <a:t>tanpa</a:t>
            </a:r>
            <a:r>
              <a:rPr lang="en-GB" sz="9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900" dirty="0" err="1">
                <a:latin typeface="Gotham HTF Book" pitchFamily="2" charset="77"/>
                <a:cs typeface="Arial" pitchFamily="34" charset="0"/>
              </a:rPr>
              <a:t>izin</a:t>
            </a:r>
            <a:r>
              <a:rPr lang="en-GB" sz="900" dirty="0">
                <a:latin typeface="Gotham HTF Book" pitchFamily="2" charset="77"/>
                <a:cs typeface="Arial" pitchFamily="34" charset="0"/>
              </a:rPr>
              <a:t>, </a:t>
            </a:r>
            <a:r>
              <a:rPr lang="en-GB" sz="900" dirty="0" err="1">
                <a:latin typeface="Gotham HTF Book" pitchFamily="2" charset="77"/>
                <a:cs typeface="Arial" pitchFamily="34" charset="0"/>
              </a:rPr>
              <a:t>tanpa</a:t>
            </a:r>
            <a:r>
              <a:rPr lang="en-GB" sz="9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900" dirty="0" err="1">
                <a:latin typeface="Gotham HTF Book" pitchFamily="2" charset="77"/>
                <a:cs typeface="Arial" pitchFamily="34" charset="0"/>
              </a:rPr>
              <a:t>batas</a:t>
            </a:r>
            <a:r>
              <a:rPr lang="en-GB" sz="900" dirty="0">
                <a:latin typeface="Gotham HTF Book" pitchFamily="2" charset="77"/>
                <a:cs typeface="Arial" pitchFamily="34" charset="0"/>
              </a:rPr>
              <a:t>, dan </a:t>
            </a:r>
            <a:r>
              <a:rPr lang="en-GB" sz="900" dirty="0" err="1">
                <a:latin typeface="Gotham HTF Book" pitchFamily="2" charset="77"/>
                <a:cs typeface="Arial" pitchFamily="34" charset="0"/>
              </a:rPr>
              <a:t>netral</a:t>
            </a:r>
            <a:r>
              <a:rPr lang="en-GB" sz="9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900" dirty="0" err="1">
                <a:latin typeface="Gotham HTF Book" pitchFamily="2" charset="77"/>
                <a:cs typeface="Arial" pitchFamily="34" charset="0"/>
              </a:rPr>
              <a:t>dianggap</a:t>
            </a:r>
            <a:r>
              <a:rPr lang="en-GB" sz="900" dirty="0">
                <a:latin typeface="Gotham HTF Book" pitchFamily="2" charset="77"/>
                <a:cs typeface="Arial" pitchFamily="34" charset="0"/>
              </a:rPr>
              <a:t> oleh </a:t>
            </a:r>
            <a:r>
              <a:rPr lang="en-GB" sz="900" dirty="0" err="1">
                <a:latin typeface="Gotham HTF Book" pitchFamily="2" charset="77"/>
                <a:cs typeface="Arial" pitchFamily="34" charset="0"/>
              </a:rPr>
              <a:t>banyak</a:t>
            </a:r>
            <a:r>
              <a:rPr lang="en-GB" sz="900" dirty="0">
                <a:latin typeface="Gotham HTF Book" pitchFamily="2" charset="77"/>
                <a:cs typeface="Arial" pitchFamily="34" charset="0"/>
              </a:rPr>
              <a:t> orang </a:t>
            </a:r>
            <a:r>
              <a:rPr lang="en-GB" sz="900" dirty="0" err="1">
                <a:latin typeface="Gotham HTF Book" pitchFamily="2" charset="77"/>
                <a:cs typeface="Arial" pitchFamily="34" charset="0"/>
              </a:rPr>
              <a:t>sebagai</a:t>
            </a:r>
            <a:r>
              <a:rPr lang="en-GB" sz="900" dirty="0">
                <a:latin typeface="Gotham HTF Book" pitchFamily="2" charset="77"/>
                <a:cs typeface="Arial" pitchFamily="34" charset="0"/>
              </a:rPr>
              <a:t> "</a:t>
            </a:r>
            <a:r>
              <a:rPr lang="en-GB" sz="900" dirty="0" err="1">
                <a:latin typeface="Gotham HTF Book" pitchFamily="2" charset="77"/>
                <a:cs typeface="Arial" pitchFamily="34" charset="0"/>
              </a:rPr>
              <a:t>Cawan</a:t>
            </a:r>
            <a:r>
              <a:rPr lang="en-GB" sz="9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900" dirty="0" err="1">
                <a:latin typeface="Gotham HTF Book" pitchFamily="2" charset="77"/>
                <a:cs typeface="Arial" pitchFamily="34" charset="0"/>
              </a:rPr>
              <a:t>Suci</a:t>
            </a:r>
            <a:r>
              <a:rPr lang="en-GB" sz="900" dirty="0">
                <a:latin typeface="Gotham HTF Book" pitchFamily="2" charset="77"/>
                <a:cs typeface="Arial" pitchFamily="34" charset="0"/>
              </a:rPr>
              <a:t> Uang". 21 </a:t>
            </a:r>
            <a:r>
              <a:rPr lang="en-GB" sz="900" dirty="0" err="1">
                <a:latin typeface="Gotham HTF Book" pitchFamily="2" charset="77"/>
                <a:cs typeface="Arial" pitchFamily="34" charset="0"/>
              </a:rPr>
              <a:t>juta</a:t>
            </a:r>
            <a:r>
              <a:rPr lang="en-GB" sz="9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900" dirty="0" err="1">
                <a:latin typeface="Gotham HTF Book" pitchFamily="2" charset="77"/>
                <a:cs typeface="Arial" pitchFamily="34" charset="0"/>
              </a:rPr>
              <a:t>koin</a:t>
            </a:r>
            <a:r>
              <a:rPr lang="en-GB" sz="9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900" dirty="0" err="1">
                <a:latin typeface="Gotham HTF Book" pitchFamily="2" charset="77"/>
                <a:cs typeface="Arial" pitchFamily="34" charset="0"/>
              </a:rPr>
              <a:t>untuk</a:t>
            </a:r>
            <a:r>
              <a:rPr lang="en-GB" sz="900" dirty="0">
                <a:latin typeface="Gotham HTF Book" pitchFamily="2" charset="77"/>
                <a:cs typeface="Arial" pitchFamily="34" charset="0"/>
              </a:rPr>
              <a:t> 8 </a:t>
            </a:r>
            <a:r>
              <a:rPr lang="en-GB" sz="900" dirty="0" err="1">
                <a:latin typeface="Gotham HTF Book" pitchFamily="2" charset="77"/>
                <a:cs typeface="Arial" pitchFamily="34" charset="0"/>
              </a:rPr>
              <a:t>miliar</a:t>
            </a:r>
            <a:r>
              <a:rPr lang="en-GB" sz="900" dirty="0">
                <a:latin typeface="Gotham HTF Book" pitchFamily="2" charset="77"/>
                <a:cs typeface="Arial" pitchFamily="34" charset="0"/>
              </a:rPr>
              <a:t> orang. </a:t>
            </a:r>
            <a:r>
              <a:rPr lang="en-GB" sz="900" dirty="0" err="1">
                <a:latin typeface="Gotham HTF Book" pitchFamily="2" charset="77"/>
                <a:cs typeface="Arial" pitchFamily="34" charset="0"/>
              </a:rPr>
              <a:t>Dapatkah</a:t>
            </a:r>
            <a:r>
              <a:rPr lang="en-GB" sz="900" dirty="0">
                <a:latin typeface="Gotham HTF Book" pitchFamily="2" charset="77"/>
                <a:cs typeface="Arial" pitchFamily="34" charset="0"/>
              </a:rPr>
              <a:t> Anda </a:t>
            </a:r>
            <a:r>
              <a:rPr lang="en-GB" sz="900" dirty="0" err="1">
                <a:latin typeface="Gotham HTF Book" pitchFamily="2" charset="77"/>
                <a:cs typeface="Arial" pitchFamily="34" charset="0"/>
              </a:rPr>
              <a:t>untuk</a:t>
            </a:r>
            <a:r>
              <a:rPr lang="en-GB" sz="9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900" dirty="0" err="1">
                <a:latin typeface="Gotham HTF Book" pitchFamily="2" charset="77"/>
                <a:cs typeface="Arial" pitchFamily="34" charset="0"/>
              </a:rPr>
              <a:t>tidak</a:t>
            </a:r>
            <a:r>
              <a:rPr lang="en-GB" sz="9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900" dirty="0" err="1">
                <a:latin typeface="Gotham HTF Book" pitchFamily="2" charset="77"/>
                <a:cs typeface="Arial" pitchFamily="34" charset="0"/>
              </a:rPr>
              <a:t>memiliki</a:t>
            </a:r>
            <a:r>
              <a:rPr lang="en-GB" sz="9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900" dirty="0" err="1">
                <a:latin typeface="Gotham HTF Book" pitchFamily="2" charset="77"/>
                <a:cs typeface="Arial" pitchFamily="34" charset="0"/>
              </a:rPr>
              <a:t>satu</a:t>
            </a:r>
            <a:r>
              <a:rPr lang="en-GB" sz="900" dirty="0">
                <a:latin typeface="Gotham HTF Book" pitchFamily="2" charset="77"/>
                <a:cs typeface="Arial" pitchFamily="34" charset="0"/>
              </a:rPr>
              <a:t>?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D7BEBAF-15E5-C741-8267-08217D03895E}"/>
              </a:ext>
            </a:extLst>
          </p:cNvPr>
          <p:cNvSpPr/>
          <p:nvPr/>
        </p:nvSpPr>
        <p:spPr>
          <a:xfrm>
            <a:off x="131890" y="6989499"/>
            <a:ext cx="26428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solidFill>
                  <a:schemeClr val="accent2"/>
                </a:solidFill>
                <a:latin typeface="Gotham HTF Black" pitchFamily="2" charset="77"/>
                <a:cs typeface="Arial" pitchFamily="34" charset="0"/>
              </a:rPr>
              <a:t>1 BTC $55k</a:t>
            </a:r>
            <a:endParaRPr lang="en-US" sz="2800" b="1" dirty="0">
              <a:solidFill>
                <a:schemeClr val="accent2"/>
              </a:solidFill>
              <a:latin typeface="Gotham HTF Black" pitchFamily="2" charset="77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78DD77F-0B75-DE44-8FF8-5C334DCFE030}"/>
              </a:ext>
            </a:extLst>
          </p:cNvPr>
          <p:cNvSpPr/>
          <p:nvPr/>
        </p:nvSpPr>
        <p:spPr>
          <a:xfrm>
            <a:off x="332493" y="7366913"/>
            <a:ext cx="2241693" cy="47469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GB" sz="2000" dirty="0" err="1">
                <a:latin typeface="Gotham HTF Book" pitchFamily="2" charset="77"/>
                <a:cs typeface="Arial" pitchFamily="34" charset="0"/>
              </a:rPr>
              <a:t>Pasokan</a:t>
            </a:r>
            <a:r>
              <a:rPr lang="en-GB" sz="2000" dirty="0">
                <a:latin typeface="Gotham HTF Book" pitchFamily="2" charset="77"/>
                <a:cs typeface="Arial" pitchFamily="34" charset="0"/>
              </a:rPr>
              <a:t>: 18.5m</a:t>
            </a:r>
            <a:endParaRPr lang="en-US" sz="2000" dirty="0">
              <a:latin typeface="Gotham HTF Book" pitchFamily="2" charset="77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A27174A1-59D4-4148-93D0-316D25D7792C}"/>
              </a:ext>
            </a:extLst>
          </p:cNvPr>
          <p:cNvSpPr/>
          <p:nvPr/>
        </p:nvSpPr>
        <p:spPr>
          <a:xfrm>
            <a:off x="4032037" y="6989499"/>
            <a:ext cx="26428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solidFill>
                  <a:schemeClr val="accent2"/>
                </a:solidFill>
                <a:latin typeface="Gotham HTF Black" pitchFamily="2" charset="77"/>
                <a:cs typeface="Arial" pitchFamily="34" charset="0"/>
              </a:rPr>
              <a:t>1 EPIC $1.12*</a:t>
            </a:r>
            <a:endParaRPr lang="en-US" sz="2800" b="1" dirty="0">
              <a:solidFill>
                <a:schemeClr val="accent2"/>
              </a:solidFill>
              <a:latin typeface="Gotham HTF Black" pitchFamily="2" charset="77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27F45CD-CD77-8047-A049-585D5B9678E2}"/>
              </a:ext>
            </a:extLst>
          </p:cNvPr>
          <p:cNvSpPr/>
          <p:nvPr/>
        </p:nvSpPr>
        <p:spPr>
          <a:xfrm>
            <a:off x="4232640" y="7366913"/>
            <a:ext cx="2241693" cy="47469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GB" sz="2000" dirty="0" err="1">
                <a:latin typeface="Gotham HTF Book" pitchFamily="2" charset="77"/>
                <a:cs typeface="Arial" pitchFamily="34" charset="0"/>
              </a:rPr>
              <a:t>Pasokan</a:t>
            </a:r>
            <a:r>
              <a:rPr lang="en-GB" sz="2000" dirty="0">
                <a:latin typeface="Gotham HTF Book" pitchFamily="2" charset="77"/>
                <a:cs typeface="Arial" pitchFamily="34" charset="0"/>
              </a:rPr>
              <a:t>: 10.6m</a:t>
            </a:r>
            <a:endParaRPr lang="en-US" sz="2000" dirty="0">
              <a:latin typeface="Gotham HTF Book" pitchFamily="2" charset="77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AFE7D26-94CD-2D4F-9878-D7A82D01B106}"/>
              </a:ext>
            </a:extLst>
          </p:cNvPr>
          <p:cNvSpPr/>
          <p:nvPr/>
        </p:nvSpPr>
        <p:spPr>
          <a:xfrm>
            <a:off x="4340155" y="7677153"/>
            <a:ext cx="22416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sz="800" dirty="0">
                <a:latin typeface="Gotham HTF Book" pitchFamily="2" charset="77"/>
                <a:cs typeface="Arial" pitchFamily="34" charset="0"/>
              </a:rPr>
              <a:t>* </a:t>
            </a:r>
            <a:r>
              <a:rPr lang="en-GB" sz="800" dirty="0" err="1">
                <a:latin typeface="Gotham HTF Book" pitchFamily="2" charset="77"/>
                <a:cs typeface="Arial" pitchFamily="34" charset="0"/>
              </a:rPr>
              <a:t>Tidak</a:t>
            </a:r>
            <a:r>
              <a:rPr lang="en-GB" sz="800" dirty="0">
                <a:latin typeface="Gotham HTF Book" pitchFamily="2" charset="77"/>
                <a:cs typeface="Arial" pitchFamily="34" charset="0"/>
              </a:rPr>
              <a:t> $1.12k, </a:t>
            </a:r>
            <a:r>
              <a:rPr lang="en-GB" sz="800" dirty="0" err="1">
                <a:latin typeface="Gotham HTF Book" pitchFamily="2" charset="77"/>
                <a:cs typeface="Arial" pitchFamily="34" charset="0"/>
              </a:rPr>
              <a:t>tapi</a:t>
            </a:r>
            <a:r>
              <a:rPr lang="en-GB" sz="8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800" dirty="0" err="1">
                <a:latin typeface="Gotham HTF Book" pitchFamily="2" charset="77"/>
                <a:cs typeface="Arial" pitchFamily="34" charset="0"/>
              </a:rPr>
              <a:t>harga</a:t>
            </a:r>
            <a:r>
              <a:rPr lang="en-GB" sz="8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800" dirty="0" err="1">
                <a:latin typeface="Gotham HTF Book" pitchFamily="2" charset="77"/>
                <a:cs typeface="Arial" pitchFamily="34" charset="0"/>
              </a:rPr>
              <a:t>kokain</a:t>
            </a:r>
            <a:endParaRPr lang="en-GB" sz="800" dirty="0">
              <a:latin typeface="Gotham HTF Book" pitchFamily="2" charset="77"/>
              <a:cs typeface="Arial" pitchFamily="34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8C41873-5725-E54D-B6F8-9FA96023F329}"/>
              </a:ext>
            </a:extLst>
          </p:cNvPr>
          <p:cNvGrpSpPr/>
          <p:nvPr/>
        </p:nvGrpSpPr>
        <p:grpSpPr>
          <a:xfrm>
            <a:off x="2665266" y="7063795"/>
            <a:ext cx="1445921" cy="580072"/>
            <a:chOff x="4215384" y="3393183"/>
            <a:chExt cx="2066926" cy="580072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07EADB3-214B-5441-82FF-E571A2A3C421}"/>
                </a:ext>
              </a:extLst>
            </p:cNvPr>
            <p:cNvCxnSpPr/>
            <p:nvPr/>
          </p:nvCxnSpPr>
          <p:spPr>
            <a:xfrm>
              <a:off x="4215384" y="3896862"/>
              <a:ext cx="2066926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6CDB9D2-7618-7347-8CD8-7A7FF4BC5C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03776" y="3393183"/>
              <a:ext cx="0" cy="58007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96B13F91-AF28-8646-91AB-809836EBF834}"/>
                </a:ext>
              </a:extLst>
            </p:cNvPr>
            <p:cNvSpPr/>
            <p:nvPr/>
          </p:nvSpPr>
          <p:spPr>
            <a:xfrm>
              <a:off x="4453127" y="3429000"/>
              <a:ext cx="1733617" cy="347466"/>
            </a:xfrm>
            <a:custGeom>
              <a:avLst/>
              <a:gdLst>
                <a:gd name="connsiteX0" fmla="*/ 0 w 1536192"/>
                <a:gd name="connsiteY0" fmla="*/ 0 h 429768"/>
                <a:gd name="connsiteX1" fmla="*/ 100584 w 1536192"/>
                <a:gd name="connsiteY1" fmla="*/ 246888 h 429768"/>
                <a:gd name="connsiteX2" fmla="*/ 585216 w 1536192"/>
                <a:gd name="connsiteY2" fmla="*/ 393192 h 429768"/>
                <a:gd name="connsiteX3" fmla="*/ 1536192 w 1536192"/>
                <a:gd name="connsiteY3" fmla="*/ 429768 h 429768"/>
                <a:gd name="connsiteX0" fmla="*/ 0 w 1536192"/>
                <a:gd name="connsiteY0" fmla="*/ 0 h 429768"/>
                <a:gd name="connsiteX1" fmla="*/ 182880 w 1536192"/>
                <a:gd name="connsiteY1" fmla="*/ 274320 h 429768"/>
                <a:gd name="connsiteX2" fmla="*/ 585216 w 1536192"/>
                <a:gd name="connsiteY2" fmla="*/ 393192 h 429768"/>
                <a:gd name="connsiteX3" fmla="*/ 1536192 w 1536192"/>
                <a:gd name="connsiteY3" fmla="*/ 429768 h 429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6192" h="429768">
                  <a:moveTo>
                    <a:pt x="0" y="0"/>
                  </a:moveTo>
                  <a:cubicBezTo>
                    <a:pt x="1524" y="90678"/>
                    <a:pt x="85344" y="208788"/>
                    <a:pt x="182880" y="274320"/>
                  </a:cubicBezTo>
                  <a:cubicBezTo>
                    <a:pt x="280416" y="339852"/>
                    <a:pt x="345948" y="362712"/>
                    <a:pt x="585216" y="393192"/>
                  </a:cubicBezTo>
                  <a:cubicBezTo>
                    <a:pt x="824484" y="423672"/>
                    <a:pt x="1180338" y="426720"/>
                    <a:pt x="1536192" y="429768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F59C3735-65F9-A64F-8850-C655A4E38AB8}"/>
              </a:ext>
            </a:extLst>
          </p:cNvPr>
          <p:cNvSpPr txBox="1"/>
          <p:nvPr/>
        </p:nvSpPr>
        <p:spPr bwMode="auto">
          <a:xfrm>
            <a:off x="2667061" y="7543898"/>
            <a:ext cx="158817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spAutoFit/>
          </a:bodyPr>
          <a:lstStyle/>
          <a:p>
            <a:pPr fontAlgn="b">
              <a:spcAft>
                <a:spcPts val="300"/>
              </a:spcAft>
            </a:pPr>
            <a:r>
              <a:rPr lang="en-US" sz="700" dirty="0" err="1">
                <a:latin typeface="Gotham HTF Book" pitchFamily="2" charset="77"/>
                <a:cs typeface="Arial" pitchFamily="34" charset="0"/>
              </a:rPr>
              <a:t>Pasokan</a:t>
            </a:r>
            <a:r>
              <a:rPr lang="en-US" sz="700" dirty="0">
                <a:latin typeface="Gotham HTF Book" pitchFamily="2" charset="77"/>
                <a:cs typeface="Arial" pitchFamily="34" charset="0"/>
              </a:rPr>
              <a:t> EPIC dan BTC </a:t>
            </a:r>
            <a:r>
              <a:rPr lang="en-US" sz="700" dirty="0" err="1">
                <a:latin typeface="Gotham HTF Book" pitchFamily="2" charset="77"/>
                <a:cs typeface="Arial" pitchFamily="34" charset="0"/>
              </a:rPr>
              <a:t>baru</a:t>
            </a:r>
            <a:r>
              <a:rPr lang="en-US" sz="7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US" sz="700" dirty="0" err="1">
                <a:latin typeface="Gotham HTF Book" pitchFamily="2" charset="77"/>
                <a:cs typeface="Arial" pitchFamily="34" charset="0"/>
              </a:rPr>
              <a:t>turun</a:t>
            </a:r>
            <a:r>
              <a:rPr lang="en-US" sz="7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US" sz="700" dirty="0" err="1">
                <a:latin typeface="Gotham HTF Book" pitchFamily="2" charset="77"/>
                <a:cs typeface="Arial" pitchFamily="34" charset="0"/>
              </a:rPr>
              <a:t>dari</a:t>
            </a:r>
            <a:r>
              <a:rPr lang="en-US" sz="7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US" sz="700" dirty="0" err="1">
                <a:latin typeface="Gotham HTF Book" pitchFamily="2" charset="77"/>
                <a:cs typeface="Arial" pitchFamily="34" charset="0"/>
              </a:rPr>
              <a:t>waktu</a:t>
            </a:r>
            <a:r>
              <a:rPr lang="en-US" sz="7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US" sz="700" dirty="0" err="1">
                <a:latin typeface="Gotham HTF Book" pitchFamily="2" charset="77"/>
                <a:cs typeface="Arial" pitchFamily="34" charset="0"/>
              </a:rPr>
              <a:t>ke</a:t>
            </a:r>
            <a:r>
              <a:rPr lang="en-US" sz="7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US" sz="700" dirty="0" err="1">
                <a:latin typeface="Gotham HTF Book" pitchFamily="2" charset="77"/>
                <a:cs typeface="Arial" pitchFamily="34" charset="0"/>
              </a:rPr>
              <a:t>waktu</a:t>
            </a:r>
            <a:r>
              <a:rPr lang="en-US" sz="7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US" sz="700" dirty="0" err="1">
                <a:latin typeface="Gotham HTF Book" pitchFamily="2" charset="77"/>
                <a:cs typeface="Arial" pitchFamily="34" charset="0"/>
              </a:rPr>
              <a:t>terlepas</a:t>
            </a:r>
            <a:r>
              <a:rPr lang="en-US" sz="7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US" sz="700" dirty="0" err="1">
                <a:latin typeface="Gotham HTF Book" pitchFamily="2" charset="77"/>
                <a:cs typeface="Arial" pitchFamily="34" charset="0"/>
              </a:rPr>
              <a:t>dari</a:t>
            </a:r>
            <a:r>
              <a:rPr lang="en-US" sz="7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US" sz="700" dirty="0" err="1">
                <a:latin typeface="Gotham HTF Book" pitchFamily="2" charset="77"/>
                <a:cs typeface="Arial" pitchFamily="34" charset="0"/>
              </a:rPr>
              <a:t>harga</a:t>
            </a:r>
            <a:endParaRPr lang="en-US" sz="700" dirty="0">
              <a:latin typeface="Gotham HTF Book" pitchFamily="2" charset="77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04ADBE-3FA2-1E4F-A980-C6FBDC2821E4}"/>
              </a:ext>
            </a:extLst>
          </p:cNvPr>
          <p:cNvSpPr txBox="1"/>
          <p:nvPr/>
        </p:nvSpPr>
        <p:spPr bwMode="auto">
          <a:xfrm>
            <a:off x="551789" y="4373698"/>
            <a:ext cx="4270721" cy="1846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spcBef>
                <a:spcPts val="600"/>
              </a:spcBef>
              <a:spcAft>
                <a:spcPts val="600"/>
              </a:spcAft>
              <a:defRPr sz="1000">
                <a:latin typeface="Gotham HTF Book" pitchFamily="2" charset="77"/>
                <a:cs typeface="Arial" pitchFamily="34" charset="0"/>
              </a:defRPr>
            </a:lvl1pPr>
          </a:lstStyle>
          <a:p>
            <a:r>
              <a:rPr lang="en-US" sz="600" dirty="0"/>
              <a:t>Source: Board of Governors of the Federal Reserve System (US)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B155E61-001F-B243-914B-4996A5C0ACEA}"/>
              </a:ext>
            </a:extLst>
          </p:cNvPr>
          <p:cNvSpPr/>
          <p:nvPr/>
        </p:nvSpPr>
        <p:spPr>
          <a:xfrm>
            <a:off x="359821" y="8112750"/>
            <a:ext cx="42026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ID" sz="800" b="0" i="0" dirty="0" err="1">
                <a:solidFill>
                  <a:srgbClr val="111111"/>
                </a:solidFill>
                <a:effectLst/>
                <a:latin typeface="Roboto"/>
              </a:rPr>
              <a:t>Konsensus</a:t>
            </a:r>
            <a:r>
              <a:rPr lang="en-ID" sz="800" b="0" i="0" dirty="0">
                <a:solidFill>
                  <a:srgbClr val="111111"/>
                </a:solidFill>
                <a:effectLst/>
                <a:latin typeface="Roboto"/>
              </a:rPr>
              <a:t> Nakamoto </a:t>
            </a:r>
            <a:r>
              <a:rPr lang="en-ID" sz="800" b="0" i="0" dirty="0" err="1">
                <a:solidFill>
                  <a:srgbClr val="111111"/>
                </a:solidFill>
                <a:effectLst/>
                <a:latin typeface="Roboto"/>
              </a:rPr>
              <a:t>sama</a:t>
            </a:r>
            <a:r>
              <a:rPr lang="en-ID" sz="800" b="0" i="0" dirty="0">
                <a:solidFill>
                  <a:srgbClr val="111111"/>
                </a:solidFill>
                <a:effectLst/>
                <a:latin typeface="Roboto"/>
              </a:rPr>
              <a:t>, </a:t>
            </a:r>
            <a:r>
              <a:rPr lang="en-ID" sz="800" b="0" i="0" dirty="0" err="1">
                <a:solidFill>
                  <a:srgbClr val="111111"/>
                </a:solidFill>
                <a:effectLst/>
                <a:latin typeface="Roboto"/>
              </a:rPr>
              <a:t>kurang</a:t>
            </a:r>
            <a:r>
              <a:rPr lang="en-ID" sz="800" b="0" i="0" dirty="0">
                <a:solidFill>
                  <a:srgbClr val="111111"/>
                </a:solidFill>
                <a:effectLst/>
                <a:latin typeface="Roboto"/>
              </a:rPr>
              <a:t> </a:t>
            </a:r>
            <a:r>
              <a:rPr lang="en-ID" sz="800" b="0" i="0" dirty="0" err="1">
                <a:solidFill>
                  <a:srgbClr val="111111"/>
                </a:solidFill>
                <a:effectLst/>
                <a:latin typeface="Roboto"/>
              </a:rPr>
              <a:t>terpusat</a:t>
            </a:r>
            <a:r>
              <a:rPr lang="en-ID" sz="800" b="0" i="0" dirty="0">
                <a:solidFill>
                  <a:srgbClr val="111111"/>
                </a:solidFill>
                <a:effectLst/>
                <a:latin typeface="Roboto"/>
              </a:rPr>
              <a:t>, </a:t>
            </a:r>
            <a:r>
              <a:rPr lang="en-ID" sz="800" b="0" i="0" dirty="0" err="1">
                <a:solidFill>
                  <a:srgbClr val="111111"/>
                </a:solidFill>
                <a:effectLst/>
                <a:latin typeface="Roboto"/>
              </a:rPr>
              <a:t>lebih</a:t>
            </a:r>
            <a:r>
              <a:rPr lang="en-ID" sz="800" b="0" i="0" dirty="0">
                <a:solidFill>
                  <a:srgbClr val="111111"/>
                </a:solidFill>
                <a:effectLst/>
                <a:latin typeface="Roboto"/>
              </a:rPr>
              <a:t> </a:t>
            </a:r>
            <a:r>
              <a:rPr lang="en-ID" sz="800" b="0" i="0" dirty="0" err="1">
                <a:solidFill>
                  <a:srgbClr val="111111"/>
                </a:solidFill>
                <a:effectLst/>
                <a:latin typeface="Roboto"/>
              </a:rPr>
              <a:t>murah</a:t>
            </a:r>
            <a:r>
              <a:rPr lang="en-ID" sz="800" b="0" i="0" dirty="0">
                <a:solidFill>
                  <a:srgbClr val="111111"/>
                </a:solidFill>
                <a:effectLst/>
                <a:latin typeface="Roboto"/>
              </a:rPr>
              <a:t>, </a:t>
            </a:r>
            <a:r>
              <a:rPr lang="en-ID" sz="800" b="0" i="0" dirty="0" err="1">
                <a:solidFill>
                  <a:srgbClr val="111111"/>
                </a:solidFill>
                <a:effectLst/>
                <a:latin typeface="Roboto"/>
              </a:rPr>
              <a:t>lebih</a:t>
            </a:r>
            <a:r>
              <a:rPr lang="en-ID" sz="800" b="0" i="0" dirty="0">
                <a:solidFill>
                  <a:srgbClr val="111111"/>
                </a:solidFill>
                <a:effectLst/>
                <a:latin typeface="Roboto"/>
              </a:rPr>
              <a:t> </a:t>
            </a:r>
            <a:r>
              <a:rPr lang="en-ID" sz="800" b="0" i="0" dirty="0" err="1">
                <a:solidFill>
                  <a:srgbClr val="111111"/>
                </a:solidFill>
                <a:effectLst/>
                <a:latin typeface="Roboto"/>
              </a:rPr>
              <a:t>sedikit</a:t>
            </a:r>
            <a:r>
              <a:rPr lang="en-ID" sz="800" b="0" i="0" dirty="0">
                <a:solidFill>
                  <a:srgbClr val="111111"/>
                </a:solidFill>
                <a:effectLst/>
                <a:latin typeface="Roboto"/>
              </a:rPr>
              <a:t> </a:t>
            </a:r>
            <a:r>
              <a:rPr lang="en-ID" sz="800" b="0" i="0" dirty="0" err="1">
                <a:solidFill>
                  <a:srgbClr val="111111"/>
                </a:solidFill>
                <a:effectLst/>
                <a:latin typeface="Roboto"/>
              </a:rPr>
              <a:t>dampak</a:t>
            </a:r>
            <a:r>
              <a:rPr lang="en-ID" sz="800" b="0" i="0" dirty="0">
                <a:solidFill>
                  <a:srgbClr val="111111"/>
                </a:solidFill>
                <a:effectLst/>
                <a:latin typeface="Roboto"/>
              </a:rPr>
              <a:t> </a:t>
            </a:r>
            <a:r>
              <a:rPr lang="en-ID" sz="800" b="0" i="0" dirty="0" err="1">
                <a:solidFill>
                  <a:srgbClr val="111111"/>
                </a:solidFill>
                <a:effectLst/>
                <a:latin typeface="Roboto"/>
              </a:rPr>
              <a:t>lingkungan</a:t>
            </a:r>
            <a:r>
              <a:rPr lang="en-ID" sz="800" b="0" i="0" dirty="0">
                <a:solidFill>
                  <a:srgbClr val="111111"/>
                </a:solidFill>
                <a:effectLst/>
                <a:latin typeface="Roboto"/>
              </a:rPr>
              <a:t>. Epic </a:t>
            </a:r>
            <a:r>
              <a:rPr lang="en-ID" sz="800" b="0" i="0" dirty="0" err="1">
                <a:solidFill>
                  <a:srgbClr val="111111"/>
                </a:solidFill>
                <a:effectLst/>
                <a:latin typeface="Roboto"/>
              </a:rPr>
              <a:t>bukan</a:t>
            </a:r>
            <a:r>
              <a:rPr lang="en-ID" sz="800" b="0" i="0" dirty="0">
                <a:solidFill>
                  <a:srgbClr val="111111"/>
                </a:solidFill>
                <a:effectLst/>
                <a:latin typeface="Roboto"/>
              </a:rPr>
              <a:t> Bitcoin </a:t>
            </a:r>
            <a:r>
              <a:rPr lang="en-ID" sz="800" b="0" i="0" dirty="0" err="1">
                <a:solidFill>
                  <a:srgbClr val="111111"/>
                </a:solidFill>
                <a:effectLst/>
                <a:latin typeface="Roboto"/>
              </a:rPr>
              <a:t>berikutnya</a:t>
            </a:r>
            <a:r>
              <a:rPr lang="en-ID" sz="800" b="0" i="0" dirty="0">
                <a:solidFill>
                  <a:srgbClr val="111111"/>
                </a:solidFill>
                <a:effectLst/>
                <a:latin typeface="Roboto"/>
              </a:rPr>
              <a:t> </a:t>
            </a:r>
            <a:r>
              <a:rPr lang="en-ID" sz="800" b="0" i="0" dirty="0" err="1">
                <a:solidFill>
                  <a:srgbClr val="111111"/>
                </a:solidFill>
                <a:effectLst/>
                <a:latin typeface="Roboto"/>
              </a:rPr>
              <a:t>atau</a:t>
            </a:r>
            <a:r>
              <a:rPr lang="en-ID" sz="800" b="0" i="0" dirty="0">
                <a:solidFill>
                  <a:srgbClr val="111111"/>
                </a:solidFill>
                <a:effectLst/>
                <a:latin typeface="Roboto"/>
              </a:rPr>
              <a:t> Bitcoin yang </a:t>
            </a:r>
            <a:r>
              <a:rPr lang="en-ID" sz="800" b="0" i="0" dirty="0" err="1">
                <a:solidFill>
                  <a:srgbClr val="111111"/>
                </a:solidFill>
                <a:effectLst/>
                <a:latin typeface="Roboto"/>
              </a:rPr>
              <a:t>lebih</a:t>
            </a:r>
            <a:r>
              <a:rPr lang="en-ID" sz="800" b="0" i="0" dirty="0">
                <a:solidFill>
                  <a:srgbClr val="111111"/>
                </a:solidFill>
                <a:effectLst/>
                <a:latin typeface="Roboto"/>
              </a:rPr>
              <a:t> </a:t>
            </a:r>
            <a:r>
              <a:rPr lang="en-ID" sz="800" b="0" i="0" dirty="0" err="1">
                <a:solidFill>
                  <a:srgbClr val="111111"/>
                </a:solidFill>
                <a:effectLst/>
                <a:latin typeface="Roboto"/>
              </a:rPr>
              <a:t>baik</a:t>
            </a:r>
            <a:r>
              <a:rPr lang="en-ID" sz="800" b="0" i="0" dirty="0">
                <a:solidFill>
                  <a:srgbClr val="111111"/>
                </a:solidFill>
                <a:effectLst/>
                <a:latin typeface="Roboto"/>
              </a:rPr>
              <a:t>. </a:t>
            </a:r>
            <a:r>
              <a:rPr lang="en-ID" sz="800" b="0" i="0" dirty="0" err="1">
                <a:solidFill>
                  <a:srgbClr val="111111"/>
                </a:solidFill>
                <a:effectLst/>
                <a:latin typeface="Roboto"/>
              </a:rPr>
              <a:t>Ini</a:t>
            </a:r>
            <a:r>
              <a:rPr lang="en-ID" sz="800" b="0" i="0" dirty="0">
                <a:solidFill>
                  <a:srgbClr val="111111"/>
                </a:solidFill>
                <a:effectLst/>
                <a:latin typeface="Roboto"/>
              </a:rPr>
              <a:t> </a:t>
            </a:r>
            <a:r>
              <a:rPr lang="en-ID" sz="800" b="0" i="0" dirty="0" err="1">
                <a:solidFill>
                  <a:srgbClr val="111111"/>
                </a:solidFill>
                <a:effectLst/>
                <a:latin typeface="Roboto"/>
              </a:rPr>
              <a:t>adalah</a:t>
            </a:r>
            <a:r>
              <a:rPr lang="en-ID" sz="800" b="0" i="0" dirty="0">
                <a:solidFill>
                  <a:srgbClr val="111111"/>
                </a:solidFill>
                <a:effectLst/>
                <a:latin typeface="Roboto"/>
              </a:rPr>
              <a:t> Bitcoin, </a:t>
            </a:r>
            <a:r>
              <a:rPr lang="en-ID" sz="800" b="0" i="0" dirty="0" err="1">
                <a:solidFill>
                  <a:srgbClr val="111111"/>
                </a:solidFill>
                <a:effectLst/>
                <a:latin typeface="Roboto"/>
              </a:rPr>
              <a:t>cara</a:t>
            </a:r>
            <a:r>
              <a:rPr lang="en-ID" sz="800" b="0" i="0" dirty="0">
                <a:solidFill>
                  <a:srgbClr val="111111"/>
                </a:solidFill>
                <a:effectLst/>
                <a:latin typeface="Roboto"/>
              </a:rPr>
              <a:t> </a:t>
            </a:r>
            <a:r>
              <a:rPr lang="en-ID" sz="800" b="0" i="0" dirty="0" err="1">
                <a:solidFill>
                  <a:srgbClr val="111111"/>
                </a:solidFill>
                <a:effectLst/>
                <a:latin typeface="Roboto"/>
              </a:rPr>
              <a:t>memulainya</a:t>
            </a:r>
            <a:r>
              <a:rPr lang="en-ID" sz="800" b="0" i="0" dirty="0">
                <a:solidFill>
                  <a:srgbClr val="111111"/>
                </a:solidFill>
                <a:effectLst/>
                <a:latin typeface="Roboto"/>
              </a:rPr>
              <a:t>: </a:t>
            </a:r>
            <a:r>
              <a:rPr lang="en-ID" sz="800" b="0" i="0" dirty="0" err="1">
                <a:solidFill>
                  <a:srgbClr val="111111"/>
                </a:solidFill>
                <a:effectLst/>
                <a:latin typeface="Roboto"/>
              </a:rPr>
              <a:t>cepat</a:t>
            </a:r>
            <a:r>
              <a:rPr lang="en-ID" sz="800" b="0" i="0" dirty="0">
                <a:solidFill>
                  <a:srgbClr val="111111"/>
                </a:solidFill>
                <a:effectLst/>
                <a:latin typeface="Roboto"/>
              </a:rPr>
              <a:t>, </a:t>
            </a:r>
            <a:r>
              <a:rPr lang="en-ID" sz="800" b="0" i="0" dirty="0" err="1">
                <a:solidFill>
                  <a:srgbClr val="111111"/>
                </a:solidFill>
                <a:effectLst/>
                <a:latin typeface="Roboto"/>
              </a:rPr>
              <a:t>dapat</a:t>
            </a:r>
            <a:r>
              <a:rPr lang="en-ID" sz="800" b="0" i="0" dirty="0">
                <a:solidFill>
                  <a:srgbClr val="111111"/>
                </a:solidFill>
                <a:effectLst/>
                <a:latin typeface="Roboto"/>
              </a:rPr>
              <a:t> </a:t>
            </a:r>
            <a:r>
              <a:rPr lang="en-ID" sz="800" b="0" i="0" dirty="0" err="1">
                <a:solidFill>
                  <a:srgbClr val="111111"/>
                </a:solidFill>
                <a:effectLst/>
                <a:latin typeface="Roboto"/>
              </a:rPr>
              <a:t>dikudingi</a:t>
            </a:r>
            <a:r>
              <a:rPr lang="en-ID" sz="800" b="0" i="0" dirty="0">
                <a:solidFill>
                  <a:srgbClr val="111111"/>
                </a:solidFill>
                <a:effectLst/>
                <a:latin typeface="Roboto"/>
              </a:rPr>
              <a:t> oleh orang-orang </a:t>
            </a:r>
            <a:r>
              <a:rPr lang="en-ID" sz="800" b="0" i="0" dirty="0" err="1">
                <a:solidFill>
                  <a:srgbClr val="111111"/>
                </a:solidFill>
                <a:effectLst/>
                <a:latin typeface="Roboto"/>
              </a:rPr>
              <a:t>biasa</a:t>
            </a:r>
            <a:r>
              <a:rPr lang="en-ID" sz="800" b="0" i="0" dirty="0">
                <a:solidFill>
                  <a:srgbClr val="111111"/>
                </a:solidFill>
                <a:effectLst/>
                <a:latin typeface="Roboto"/>
              </a:rPr>
              <a:t> </a:t>
            </a:r>
            <a:r>
              <a:rPr lang="en-ID" sz="800" b="0" i="0" dirty="0" err="1">
                <a:solidFill>
                  <a:srgbClr val="111111"/>
                </a:solidFill>
                <a:effectLst/>
                <a:latin typeface="Roboto"/>
              </a:rPr>
              <a:t>dengan</a:t>
            </a:r>
            <a:r>
              <a:rPr lang="en-ID" sz="800" b="0" i="0" dirty="0">
                <a:solidFill>
                  <a:srgbClr val="111111"/>
                </a:solidFill>
                <a:effectLst/>
                <a:latin typeface="Roboto"/>
              </a:rPr>
              <a:t> </a:t>
            </a:r>
            <a:r>
              <a:rPr lang="en-ID" sz="800" b="0" i="0" dirty="0" err="1">
                <a:solidFill>
                  <a:srgbClr val="111111"/>
                </a:solidFill>
                <a:effectLst/>
                <a:latin typeface="Roboto"/>
              </a:rPr>
              <a:t>komputer</a:t>
            </a:r>
            <a:r>
              <a:rPr lang="en-ID" sz="800" b="0" i="0" dirty="0">
                <a:solidFill>
                  <a:srgbClr val="111111"/>
                </a:solidFill>
                <a:effectLst/>
                <a:latin typeface="Roboto"/>
              </a:rPr>
              <a:t> </a:t>
            </a:r>
            <a:r>
              <a:rPr lang="en-ID" sz="800" b="0" i="0" dirty="0" err="1">
                <a:solidFill>
                  <a:srgbClr val="111111"/>
                </a:solidFill>
                <a:effectLst/>
                <a:latin typeface="Roboto"/>
              </a:rPr>
              <a:t>rumah</a:t>
            </a:r>
            <a:r>
              <a:rPr lang="en-ID" sz="800" b="0" i="0" dirty="0">
                <a:solidFill>
                  <a:srgbClr val="111111"/>
                </a:solidFill>
                <a:effectLst/>
                <a:latin typeface="Roboto"/>
              </a:rPr>
              <a:t>, </a:t>
            </a:r>
            <a:r>
              <a:rPr lang="en-ID" sz="800" b="0" i="0" dirty="0" err="1">
                <a:solidFill>
                  <a:srgbClr val="111111"/>
                </a:solidFill>
                <a:effectLst/>
                <a:latin typeface="Roboto"/>
              </a:rPr>
              <a:t>murah</a:t>
            </a:r>
            <a:r>
              <a:rPr lang="en-ID" sz="800" b="0" i="0" dirty="0">
                <a:solidFill>
                  <a:srgbClr val="111111"/>
                </a:solidFill>
                <a:effectLst/>
                <a:latin typeface="Roboto"/>
              </a:rPr>
              <a:t>, </a:t>
            </a:r>
            <a:r>
              <a:rPr lang="en-ID" sz="800" b="0" i="0" dirty="0" err="1">
                <a:solidFill>
                  <a:srgbClr val="111111"/>
                </a:solidFill>
                <a:effectLst/>
                <a:latin typeface="Roboto"/>
              </a:rPr>
              <a:t>berguna</a:t>
            </a:r>
            <a:r>
              <a:rPr lang="en-ID" sz="800" b="0" i="0" dirty="0">
                <a:solidFill>
                  <a:srgbClr val="111111"/>
                </a:solidFill>
                <a:effectLst/>
                <a:latin typeface="Roboto"/>
              </a:rPr>
              <a:t> </a:t>
            </a:r>
            <a:r>
              <a:rPr lang="en-ID" sz="800" b="0" i="0" dirty="0" err="1">
                <a:solidFill>
                  <a:srgbClr val="111111"/>
                </a:solidFill>
                <a:effectLst/>
                <a:latin typeface="Roboto"/>
              </a:rPr>
              <a:t>secara</a:t>
            </a:r>
            <a:r>
              <a:rPr lang="en-ID" sz="800" b="0" i="0" dirty="0">
                <a:solidFill>
                  <a:srgbClr val="111111"/>
                </a:solidFill>
                <a:effectLst/>
                <a:latin typeface="Roboto"/>
              </a:rPr>
              <a:t> </a:t>
            </a:r>
            <a:r>
              <a:rPr lang="en-ID" sz="800" b="0" i="0" dirty="0" err="1">
                <a:solidFill>
                  <a:srgbClr val="111111"/>
                </a:solidFill>
                <a:effectLst/>
                <a:latin typeface="Roboto"/>
              </a:rPr>
              <a:t>unik</a:t>
            </a:r>
            <a:r>
              <a:rPr lang="en-ID" sz="800" b="0" i="0" dirty="0">
                <a:solidFill>
                  <a:srgbClr val="111111"/>
                </a:solidFill>
                <a:effectLst/>
                <a:latin typeface="Roboto"/>
              </a:rPr>
              <a:t>. </a:t>
            </a:r>
            <a:r>
              <a:rPr lang="en-ID" sz="800" b="0" i="0" dirty="0" err="1">
                <a:solidFill>
                  <a:srgbClr val="111111"/>
                </a:solidFill>
                <a:effectLst/>
                <a:latin typeface="Roboto"/>
              </a:rPr>
              <a:t>Pelajari</a:t>
            </a:r>
            <a:r>
              <a:rPr lang="en-ID" sz="800" b="0" i="0" dirty="0">
                <a:solidFill>
                  <a:srgbClr val="111111"/>
                </a:solidFill>
                <a:effectLst/>
                <a:latin typeface="Roboto"/>
              </a:rPr>
              <a:t> </a:t>
            </a:r>
            <a:r>
              <a:rPr lang="en-ID" sz="800" b="0" i="0" dirty="0" err="1">
                <a:solidFill>
                  <a:srgbClr val="111111"/>
                </a:solidFill>
                <a:effectLst/>
                <a:latin typeface="Roboto"/>
              </a:rPr>
              <a:t>Lebih</a:t>
            </a:r>
            <a:r>
              <a:rPr lang="en-ID" sz="800" b="0" i="0" dirty="0">
                <a:solidFill>
                  <a:srgbClr val="111111"/>
                </a:solidFill>
                <a:effectLst/>
                <a:latin typeface="Roboto"/>
              </a:rPr>
              <a:t> </a:t>
            </a:r>
            <a:r>
              <a:rPr lang="en-ID" sz="800" b="0" i="0" dirty="0" err="1">
                <a:solidFill>
                  <a:srgbClr val="111111"/>
                </a:solidFill>
                <a:effectLst/>
                <a:latin typeface="Roboto"/>
              </a:rPr>
              <a:t>Lanjut</a:t>
            </a:r>
            <a:r>
              <a:rPr lang="en-ID" sz="800" b="0" i="0" dirty="0">
                <a:solidFill>
                  <a:srgbClr val="111111"/>
                </a:solidFill>
                <a:effectLst/>
                <a:latin typeface="Roboto"/>
              </a:rPr>
              <a:t> </a:t>
            </a:r>
            <a:r>
              <a:rPr lang="en-ID" sz="800" b="0" i="0" u="none" strike="noStrike" dirty="0" err="1">
                <a:solidFill>
                  <a:srgbClr val="1A0DAB"/>
                </a:solidFill>
                <a:effectLst/>
                <a:latin typeface="Roboto"/>
                <a:hlinkClick r:id="rId5"/>
              </a:rPr>
              <a:t>epic.tech</a:t>
            </a:r>
            <a:br>
              <a:rPr lang="en-ID" sz="800" dirty="0"/>
            </a:br>
            <a:endParaRPr lang="en-GB" sz="800" dirty="0">
              <a:latin typeface="Gotham HTF Book" pitchFamily="2" charset="77"/>
              <a:cs typeface="Arial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D1BD67D-84C9-E745-85D6-F0F4A06AC546}"/>
              </a:ext>
            </a:extLst>
          </p:cNvPr>
          <p:cNvGrpSpPr/>
          <p:nvPr/>
        </p:nvGrpSpPr>
        <p:grpSpPr>
          <a:xfrm>
            <a:off x="4773455" y="7987871"/>
            <a:ext cx="1866278" cy="835715"/>
            <a:chOff x="3670480" y="3690698"/>
            <a:chExt cx="2876684" cy="1288173"/>
          </a:xfrm>
        </p:grpSpPr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878CDC4E-EF1B-E94A-A808-66B814136A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6170" b="25132"/>
            <a:stretch/>
          </p:blipFill>
          <p:spPr>
            <a:xfrm>
              <a:off x="3670480" y="3915889"/>
              <a:ext cx="2746821" cy="1062982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C8EF7AD-DEF8-3C48-9122-540351735FEE}"/>
                </a:ext>
              </a:extLst>
            </p:cNvPr>
            <p:cNvSpPr txBox="1"/>
            <p:nvPr/>
          </p:nvSpPr>
          <p:spPr>
            <a:xfrm>
              <a:off x="3870987" y="3690698"/>
              <a:ext cx="2676177" cy="265226"/>
            </a:xfrm>
            <a:prstGeom prst="rect">
              <a:avLst/>
            </a:prstGeom>
            <a:noFill/>
          </p:spPr>
          <p:txBody>
            <a:bodyPr wrap="none" lIns="0" rtlCol="0" anchor="b">
              <a:noAutofit/>
            </a:bodyPr>
            <a:lstStyle/>
            <a:p>
              <a:pPr algn="r"/>
              <a:r>
                <a:rPr lang="en-US" sz="500" b="1" dirty="0">
                  <a:latin typeface="Gotham HTF" pitchFamily="2" charset="77"/>
                </a:rPr>
                <a:t>21M MAXIMUM SUPPLY DEC 2140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412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dvent_Internal-Conference-Template_MASTER_V005 ts">
  <a:themeElements>
    <a:clrScheme name="Custom 1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048BE"/>
      </a:accent1>
      <a:accent2>
        <a:srgbClr val="D79E4D"/>
      </a:accent2>
      <a:accent3>
        <a:srgbClr val="9B7D28"/>
      </a:accent3>
      <a:accent4>
        <a:srgbClr val="282827"/>
      </a:accent4>
      <a:accent5>
        <a:srgbClr val="BBBBBB"/>
      </a:accent5>
      <a:accent6>
        <a:srgbClr val="E3E3E3"/>
      </a:accent6>
      <a:hlink>
        <a:srgbClr val="D79E4D"/>
      </a:hlink>
      <a:folHlink>
        <a:srgbClr val="D79E4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952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square" rtlCol="0" anchor="t" anchorCtr="0">
        <a:spAutoFit/>
      </a:bodyPr>
      <a:lstStyle>
        <a:defPPr fontAlgn="b">
          <a:spcAft>
            <a:spcPts val="300"/>
          </a:spcAft>
          <a:defRPr sz="14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mageDownloadLink xmlns="e58fabb6-9446-4bf5-a05e-fa4e6ef88448">
      <Url xsi:nil="true"/>
      <Description xsi:nil="true"/>
    </ImageDownloadLink>
    <Meeting_x0020_Type xmlns="e58fabb6-9446-4bf5-a05e-fa4e6ef88448" xsi:nil="true"/>
    <Category xmlns="e58fabb6-9446-4bf5-a05e-fa4e6ef88448">Internal Templates</Category>
    <Surface_x0020_on_x0020_KC_x0020_Home xmlns="e58fabb6-9446-4bf5-a05e-fa4e6ef88448">false</Surface_x0020_on_x0020_KC_x0020_Home>
    <Display_x0020_Order xmlns="e58fabb6-9446-4bf5-a05e-fa4e6ef88448" xsi:nil="true"/>
    <Meeting_x0020_Category xmlns="e58fabb6-9446-4bf5-a05e-fa4e6ef88448" xsi:nil="true"/>
    <fullURL xmlns="e58fabb6-9446-4bf5-a05e-fa4e6ef88448" xsi:nil="true"/>
    <Show_x0020_as_x0020_Quick_x0020_Link xmlns="e58fabb6-9446-4bf5-a05e-fa4e6ef88448">false</Show_x0020_as_x0020_Quick_x0020_Link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7576D6F8EB8245B708F7A17FD81F5F" ma:contentTypeVersion="21" ma:contentTypeDescription="Create a new document." ma:contentTypeScope="" ma:versionID="de168e4dcbc3f581b1ae023475bb759b">
  <xsd:schema xmlns:xsd="http://www.w3.org/2001/XMLSchema" xmlns:xs="http://www.w3.org/2001/XMLSchema" xmlns:p="http://schemas.microsoft.com/office/2006/metadata/properties" xmlns:ns2="e58fabb6-9446-4bf5-a05e-fa4e6ef88448" xmlns:ns3="9f684ec6-0857-4470-8cdd-d47a3c7eb6af" targetNamespace="http://schemas.microsoft.com/office/2006/metadata/properties" ma:root="true" ma:fieldsID="1378702afda969161111c22e1aadef58" ns2:_="" ns3:_="">
    <xsd:import namespace="e58fabb6-9446-4bf5-a05e-fa4e6ef88448"/>
    <xsd:import namespace="9f684ec6-0857-4470-8cdd-d47a3c7eb6af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2:Display_x0020_Order" minOccurs="0"/>
                <xsd:element ref="ns2:ImageDownloadLink" minOccurs="0"/>
                <xsd:element ref="ns2:fullURL" minOccurs="0"/>
                <xsd:element ref="ns2:Meeting_x0020_Type" minOccurs="0"/>
                <xsd:element ref="ns2:Surface_x0020_on_x0020_KC_x0020_Home" minOccurs="0"/>
                <xsd:element ref="ns2:Meeting_x0020_Category" minOccurs="0"/>
                <xsd:element ref="ns2:Show_x0020_as_x0020_Quick_x0020_Link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8fabb6-9446-4bf5-a05e-fa4e6ef88448" elementFormDefault="qualified">
    <xsd:import namespace="http://schemas.microsoft.com/office/2006/documentManagement/types"/>
    <xsd:import namespace="http://schemas.microsoft.com/office/infopath/2007/PartnerControls"/>
    <xsd:element name="Category" ma:index="2" nillable="true" ma:displayName="Category" ma:format="Dropdown" ma:internalName="Category">
      <xsd:simpleType>
        <xsd:restriction base="dms:Choice">
          <xsd:enumeration value="Advent Fact Sheet"/>
          <xsd:enumeration value="Technology, Media and Telecom"/>
          <xsd:enumeration value="Business and Financial Services"/>
          <xsd:enumeration value="Healthcare"/>
          <xsd:enumeration value="Industrial"/>
          <xsd:enumeration value="Retail, Consumer and Leisure"/>
          <xsd:enumeration value="Advent Overview - NA"/>
          <xsd:enumeration value="Advent Overview - EU"/>
          <xsd:enumeration value="Case Studies - BFS"/>
          <xsd:enumeration value="Case Studies - HLC"/>
          <xsd:enumeration value="Case Studies - IND"/>
          <xsd:enumeration value="Case Studies - RCL"/>
          <xsd:enumeration value="Case Studies - TMT"/>
          <xsd:enumeration value="Placeholder1"/>
          <xsd:enumeration value="Placeholder2"/>
          <xsd:enumeration value="Inv. Prof.- Asia"/>
          <xsd:enumeration value="Inv. Prof. - EU"/>
          <xsd:enumeration value="Inv. Prof.- LatAm"/>
          <xsd:enumeration value="Inv. Prof. - NA"/>
          <xsd:enumeration value="OP - Asia"/>
          <xsd:enumeration value="Operating Partners - EU"/>
          <xsd:enumeration value="Operating Partners - LatAm"/>
          <xsd:enumeration value="Operating Partners - NA"/>
          <xsd:enumeration value="Sector Investment Lists"/>
          <xsd:enumeration value="Advent Logos"/>
          <xsd:enumeration value="Portfolio Company Logos"/>
          <xsd:enumeration value="European Deal Group - 2014"/>
          <xsd:enumeration value="European Deal Group - 2015"/>
          <xsd:enumeration value="European Deal Group - 2016"/>
          <xsd:enumeration value="European Deal Group - 2017"/>
          <xsd:enumeration value="European Deal Group - 2018"/>
          <xsd:enumeration value="Placeholder4"/>
          <xsd:enumeration value="Placeholder5"/>
          <xsd:enumeration value="Placeholder6"/>
          <xsd:enumeration value="Placeholder7"/>
          <xsd:enumeration value="NALACDGM"/>
          <xsd:enumeration value="Placeholder9"/>
          <xsd:enumeration value="Placeholder10"/>
          <xsd:enumeration value="CEO/OP Summits - 2014"/>
          <xsd:enumeration value="CEO/OP Summits - 2016"/>
          <xsd:enumeration value="CEO/OP Summits - 2017"/>
          <xsd:enumeration value="Placeholder14"/>
          <xsd:enumeration value="Placeholder15"/>
          <xsd:enumeration value="Placeholder16"/>
          <xsd:enumeration value="Placeholder17"/>
          <xsd:enumeration value="LPM - 2011"/>
          <xsd:enumeration value="LPM - 2012"/>
          <xsd:enumeration value="LPM - 2013"/>
          <xsd:enumeration value="LPM - 2014"/>
          <xsd:enumeration value="LPM - 2015"/>
          <xsd:enumeration value="LPM - 2016"/>
          <xsd:enumeration value="Placeholder24"/>
          <xsd:enumeration value="Placeholder25"/>
          <xsd:enumeration value="Placeholder26"/>
          <xsd:enumeration value="Placeholder27"/>
          <xsd:enumeration value="WWM - 2011"/>
          <xsd:enumeration value="WWM - 2012"/>
          <xsd:enumeration value="WWM - 2013"/>
          <xsd:enumeration value="WWM - 2014"/>
          <xsd:enumeration value="WWM - 2015"/>
          <xsd:enumeration value="WWM - 2016"/>
          <xsd:enumeration value="WWM - 2017"/>
          <xsd:enumeration value="WWM - 2018"/>
          <xsd:enumeration value="North America Offsites"/>
          <xsd:enumeration value="Latin America Offsites"/>
          <xsd:enumeration value="China Offsites"/>
          <xsd:enumeration value="Employee Color"/>
          <xsd:enumeration value="Employee B&amp;W"/>
          <xsd:enumeration value="Operating Partners"/>
          <xsd:enumeration value="ESG Case Studies"/>
          <xsd:enumeration value="Global Highlights Review"/>
          <xsd:enumeration value="Internal Templates"/>
          <xsd:enumeration value="Operating Partner Newsletters"/>
          <xsd:enumeration value="Press Releases"/>
          <xsd:enumeration value="Stationary"/>
        </xsd:restriction>
      </xsd:simpleType>
    </xsd:element>
    <xsd:element name="Display_x0020_Order" ma:index="3" nillable="true" ma:displayName="Display Order" ma:internalName="Display_x0020_Order">
      <xsd:simpleType>
        <xsd:restriction base="dms:Number"/>
      </xsd:simpleType>
    </xsd:element>
    <xsd:element name="ImageDownloadLink" ma:index="4" nillable="true" ma:displayName="ImageDownloadLink" ma:format="Hyperlink" ma:internalName="ImageDownload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fullURL" ma:index="6" nillable="true" ma:displayName="fullURL" ma:internalName="fullURL">
      <xsd:simpleType>
        <xsd:restriction base="dms:Text">
          <xsd:maxLength value="255"/>
        </xsd:restriction>
      </xsd:simpleType>
    </xsd:element>
    <xsd:element name="Meeting_x0020_Type" ma:index="8" nillable="true" ma:displayName="Meeting Type" ma:format="Dropdown" ma:internalName="Meeting_x0020_Type">
      <xsd:simpleType>
        <xsd:restriction base="dms:Choice">
          <xsd:enumeration value="Deal Group Meeting 2014"/>
          <xsd:enumeration value="Deal Group Meeting September 2015"/>
          <xsd:enumeration value="Deal Group Meeting September 2016"/>
          <xsd:enumeration value="European Strategy Offsite January 2015"/>
          <xsd:enumeration value="European Strategy Offsite January 2016"/>
          <xsd:enumeration value="European Strategy Offsite January 2017"/>
          <xsd:enumeration value="Industrial Away Day March 2016"/>
        </xsd:restriction>
      </xsd:simpleType>
    </xsd:element>
    <xsd:element name="Surface_x0020_on_x0020_KC_x0020_Home" ma:index="9" nillable="true" ma:displayName="Surface on KC Home" ma:default="0" ma:internalName="Surface_x0020_on_x0020_KC_x0020_Home">
      <xsd:simpleType>
        <xsd:restriction base="dms:Boolean"/>
      </xsd:simpleType>
    </xsd:element>
    <xsd:element name="Meeting_x0020_Category" ma:index="10" nillable="true" ma:displayName="Meeting Category" ma:format="Dropdown" ma:internalName="Meeting_x0020_Category">
      <xsd:simpleType>
        <xsd:restriction base="dms:Choice">
          <xsd:enumeration value="Administrative Sessions"/>
          <xsd:enumeration value="Main Sessions"/>
        </xsd:restriction>
      </xsd:simpleType>
    </xsd:element>
    <xsd:element name="Show_x0020_as_x0020_Quick_x0020_Link" ma:index="11" nillable="true" ma:displayName="Show as Quick Link" ma:default="0" ma:internalName="Show_x0020_as_x0020_Quick_x0020_Link">
      <xsd:simpleType>
        <xsd:restriction base="dms:Boolean"/>
      </xsd:simpleType>
    </xsd:element>
    <xsd:element name="MediaServiceMetadata" ma:index="15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20" nillable="true" ma:displayName="MediaServiceAutoTags" ma:internalName="MediaServiceAutoTags" ma:readOnly="true">
      <xsd:simpleType>
        <xsd:restriction base="dms:Text"/>
      </xsd:simpleType>
    </xsd:element>
    <xsd:element name="MediaServiceOCR" ma:index="2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684ec6-0857-4470-8cdd-d47a3c7eb6a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520744-49F6-48C5-870D-D28D297F5B56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e58fabb6-9446-4bf5-a05e-fa4e6ef88448"/>
    <ds:schemaRef ds:uri="http://purl.org/dc/terms/"/>
    <ds:schemaRef ds:uri="9f684ec6-0857-4470-8cdd-d47a3c7eb6af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B660CEF-FDB7-4107-9D10-142604AF31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9B7BB3-0B5C-4AB0-BF58-BFF16BDDF3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8fabb6-9446-4bf5-a05e-fa4e6ef88448"/>
    <ds:schemaRef ds:uri="9f684ec6-0857-4470-8cdd-d47a3c7eb6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37799</TotalTime>
  <Words>306</Words>
  <Application>Microsoft Office PowerPoint</Application>
  <PresentationFormat>Letter Paper (8.5x11 in)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Gotham HTF</vt:lpstr>
      <vt:lpstr>Gotham HTF Black</vt:lpstr>
      <vt:lpstr>Gotham HTF Book</vt:lpstr>
      <vt:lpstr>Roboto</vt:lpstr>
      <vt:lpstr>Advent_Internal-Conference-Template_MASTER_V005 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 Slide Template Master</dc:title>
  <dc:creator>Harris, Andrew</dc:creator>
  <cp:lastModifiedBy>USER</cp:lastModifiedBy>
  <cp:revision>547</cp:revision>
  <dcterms:created xsi:type="dcterms:W3CDTF">2018-04-12T15:48:13Z</dcterms:created>
  <dcterms:modified xsi:type="dcterms:W3CDTF">2021-03-20T22:23:58Z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0x0101007B7576D6F8EB8245B708F7A17FD81F5F</vt:lpwstr>
  </property>
</Properties>
</file>