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2" r:id="rId5"/>
  </p:sldMasterIdLst>
  <p:notesMasterIdLst>
    <p:notesMasterId r:id="rId7"/>
  </p:notesMasterIdLst>
  <p:sldIdLst>
    <p:sldId id="325" r:id="rId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816" userDrawn="1">
          <p15:clr>
            <a:srgbClr val="A4A3A4"/>
          </p15:clr>
        </p15:guide>
        <p15:guide id="4" orient="horz" pos="5171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82827"/>
    <a:srgbClr val="D79E4D"/>
    <a:srgbClr val="C7AC65"/>
    <a:srgbClr val="F8931A"/>
    <a:srgbClr val="666666"/>
    <a:srgbClr val="D9D9D9"/>
    <a:srgbClr val="0A3C5A"/>
    <a:srgbClr val="00B0E6"/>
    <a:srgbClr val="0084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1" autoAdjust="0"/>
    <p:restoredTop sz="94385" autoAdjust="0"/>
  </p:normalViewPr>
  <p:slideViewPr>
    <p:cSldViewPr snapToGrid="0">
      <p:cViewPr>
        <p:scale>
          <a:sx n="100" d="100"/>
          <a:sy n="100" d="100"/>
        </p:scale>
        <p:origin x="1152" y="72"/>
      </p:cViewPr>
      <p:guideLst>
        <p:guide pos="2160"/>
        <p:guide orient="horz" pos="816"/>
        <p:guide orient="horz" pos="5171"/>
        <p:guide pos="2001"/>
        <p:guide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2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C6580127-D32E-7E42-BA04-734BDF4D8D1C}" type="datetime1">
              <a:rPr lang="en-GB" smtClean="0"/>
              <a:t>09/09/2021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6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17D6D0BA-C00B-6147-AA91-986DF7D2C874}" type="datetime1">
              <a:rPr lang="en-GB" smtClean="0"/>
              <a:t>09/09/2021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76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F0FED50E-F3FF-F347-ADAC-A4CC9ACFA5F3}" type="datetime1">
              <a:rPr lang="en-GB" smtClean="0"/>
              <a:t>09/09/2021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08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ED93EDB6-4C6C-2649-B2D9-46F441831436}" type="datetime1">
              <a:rPr lang="en-GB" smtClean="0"/>
              <a:t>09/09/2021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79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8936BF8-3386-BA46-A699-A1094078DCB2}" type="datetime1">
              <a:rPr lang="en-GB" smtClean="0"/>
              <a:t>09/09/2021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39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4E950719-8297-9641-83E3-09C38FA2C288}" type="datetime1">
              <a:rPr lang="en-GB" smtClean="0"/>
              <a:t>09/09/2021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05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1B9C95A5-1D87-6847-A64D-62ACFC726002}" type="datetime1">
              <a:rPr lang="en-GB" smtClean="0"/>
              <a:t>09/09/2021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91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5590AF24-3E86-7343-BD05-CAC0A876C08D}" type="datetime1">
              <a:rPr lang="en-GB" smtClean="0"/>
              <a:t>09/09/2021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7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4CE4-8100-BD40-800B-77957FEC1B03}" type="datetime1">
              <a:rPr lang="en-GB" smtClean="0"/>
              <a:t>09/09/2021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2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FD-29AD-974C-AAA0-C65461D091B1}" type="datetime1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8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EFF5CBF0-5CA0-4E45-A968-940FCB3452C4}" type="datetime1">
              <a:rPr lang="en-GB" smtClean="0"/>
              <a:t>09/09/2021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3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BEEF2699-9E2B-9E43-B2B6-496150F72A1A}" type="datetime1">
              <a:rPr lang="en-GB" smtClean="0"/>
              <a:t>09/09/2021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3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25B6E594-E7AA-8F40-B4F3-5D559C362088}" type="datetime1">
              <a:rPr lang="en-GB" smtClean="0"/>
              <a:t>09/09/2021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6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4" y="468314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  <p:sldLayoutId id="2147483694" r:id="rId5"/>
    <p:sldLayoutId id="214748369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095" y="8544411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000000"/>
                </a:solidFill>
                <a:latin typeface="Gotham HTF Book" pitchFamily="2" charset="77"/>
              </a:defRPr>
            </a:lvl1pPr>
          </a:lstStyle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60334" y="8544411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rgbClr val="000000"/>
                </a:solidFill>
                <a:latin typeface="Gotham HTF Book" pitchFamily="2" charset="77"/>
              </a:defRPr>
            </a:lvl1pPr>
          </a:lstStyle>
          <a:p>
            <a:fld id="{7E260360-B404-C844-8651-31E0380F92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3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>
          <p15:clr>
            <a:srgbClr val="F26B43"/>
          </p15:clr>
        </p15:guide>
        <p15:guide id="2" pos="3906">
          <p15:clr>
            <a:srgbClr val="F26B43"/>
          </p15:clr>
        </p15:guide>
        <p15:guide id="3" orient="horz" pos="204">
          <p15:clr>
            <a:srgbClr val="F26B43"/>
          </p15:clr>
        </p15:guide>
        <p15:guide id="4" orient="horz" pos="55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1.wdp"/><Relationship Id="rId18" Type="http://schemas.openxmlformats.org/officeDocument/2006/relationships/image" Target="../media/image10.pn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6.svg"/><Relationship Id="rId12" Type="http://schemas.openxmlformats.org/officeDocument/2006/relationships/image" Target="../media/image7.png"/><Relationship Id="rId17" Type="http://schemas.microsoft.com/office/2007/relationships/hdphoto" Target="../media/hdphoto2.wdp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3.svg"/><Relationship Id="rId10" Type="http://schemas.openxmlformats.org/officeDocument/2006/relationships/image" Target="../media/image6.png"/><Relationship Id="rId19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8.png"/><Relationship Id="rId22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E54D36-133C-0C41-81B3-0F7B034BD368}"/>
              </a:ext>
            </a:extLst>
          </p:cNvPr>
          <p:cNvSpPr/>
          <p:nvPr/>
        </p:nvSpPr>
        <p:spPr>
          <a:xfrm>
            <a:off x="0" y="1316"/>
            <a:ext cx="6858000" cy="913525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60285-50B7-4042-8038-78B028208B53}"/>
              </a:ext>
            </a:extLst>
          </p:cNvPr>
          <p:cNvSpPr txBox="1"/>
          <p:nvPr/>
        </p:nvSpPr>
        <p:spPr>
          <a:xfrm>
            <a:off x="657225" y="1167276"/>
            <a:ext cx="5543550" cy="67855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dirty="0" smtClean="0">
                <a:solidFill>
                  <a:schemeClr val="tx2"/>
                </a:solidFill>
                <a:latin typeface="Gotham HTF Black" pitchFamily="2" charset="77"/>
              </a:rPr>
              <a:t>Che cos’è</a:t>
            </a:r>
            <a:r>
              <a:rPr lang="en-US" sz="3200" b="1" dirty="0" smtClean="0">
                <a:solidFill>
                  <a:schemeClr val="tx2"/>
                </a:solidFill>
                <a:latin typeface="Gotham HTF Black" pitchFamily="2" charset="77"/>
              </a:rPr>
              <a:t> </a:t>
            </a:r>
            <a:r>
              <a:rPr lang="en-US" sz="3200" b="1" dirty="0">
                <a:solidFill>
                  <a:schemeClr val="tx2"/>
                </a:solidFill>
                <a:latin typeface="Gotham HTF Black" pitchFamily="2" charset="77"/>
              </a:rPr>
              <a:t>ECR?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950F03-9CB4-F644-A7AD-73A702EE6236}"/>
              </a:ext>
            </a:extLst>
          </p:cNvPr>
          <p:cNvSpPr/>
          <p:nvPr/>
        </p:nvSpPr>
        <p:spPr>
          <a:xfrm>
            <a:off x="657225" y="1689842"/>
            <a:ext cx="5543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dirty="0" smtClean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ECR </a:t>
            </a:r>
            <a:r>
              <a:rPr lang="it-IT" sz="12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è il token della piattaforma nativa dell'ecosistema di commercio decentralizzato di Epicenter. È anche la componente azionaria di Epicenter DAO.</a:t>
            </a:r>
            <a:endParaRPr lang="en-GB" sz="1200" dirty="0">
              <a:solidFill>
                <a:schemeClr val="tx2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F8F42-6C84-A249-9376-B09F7C2D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ECR </a:t>
            </a:r>
            <a:r>
              <a:rPr lang="en-US" dirty="0" smtClean="0"/>
              <a:t>on a page v01.ITA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6256D-9475-C446-B6C7-AD2DE14D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18D870-3D14-BE4A-8323-E83FC054C5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160" y="288716"/>
            <a:ext cx="2092284" cy="3491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56CE47-8F06-8D47-BD0F-C6BCECD601D7}"/>
              </a:ext>
            </a:extLst>
          </p:cNvPr>
          <p:cNvSpPr txBox="1"/>
          <p:nvPr/>
        </p:nvSpPr>
        <p:spPr>
          <a:xfrm>
            <a:off x="574095" y="2574547"/>
            <a:ext cx="2854905" cy="412769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2000" b="1">
                <a:solidFill>
                  <a:schemeClr val="tx2"/>
                </a:solidFill>
                <a:latin typeface="Gotham HTF Black" pitchFamily="2" charset="77"/>
              </a:defRPr>
            </a:lvl1pPr>
          </a:lstStyle>
          <a:p>
            <a:pPr algn="l"/>
            <a:r>
              <a:rPr lang="en-US" dirty="0" smtClean="0"/>
              <a:t>Vantaggi per i possessori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E69586-E59F-C243-A0EA-727366F3E758}"/>
              </a:ext>
            </a:extLst>
          </p:cNvPr>
          <p:cNvSpPr txBox="1"/>
          <p:nvPr/>
        </p:nvSpPr>
        <p:spPr>
          <a:xfrm>
            <a:off x="3747673" y="2612080"/>
            <a:ext cx="3024188" cy="35169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2000" b="1">
                <a:solidFill>
                  <a:schemeClr val="tx2"/>
                </a:solidFill>
                <a:latin typeface="Gotham HTF Black" pitchFamily="2" charset="77"/>
              </a:defRPr>
            </a:lvl1pPr>
          </a:lstStyle>
          <a:p>
            <a:pPr algn="l"/>
            <a:r>
              <a:rPr lang="en-US" dirty="0" smtClean="0"/>
              <a:t>Usi per ECR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E36A3C-3CC1-6C4F-B99F-1751AA1EF386}"/>
              </a:ext>
            </a:extLst>
          </p:cNvPr>
          <p:cNvSpPr/>
          <p:nvPr/>
        </p:nvSpPr>
        <p:spPr>
          <a:xfrm>
            <a:off x="657225" y="3258537"/>
            <a:ext cx="2771775" cy="1500732"/>
          </a:xfrm>
          <a:prstGeom prst="rect">
            <a:avLst/>
          </a:prstGeom>
        </p:spPr>
        <p:txBody>
          <a:bodyPr wrap="square" numCol="1" spcCol="180000">
            <a:noAutofit/>
          </a:bodyPr>
          <a:lstStyle/>
          <a:p>
            <a:pPr marL="171450" indent="-17145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System Font Regular"/>
              <a:buChar char="∞"/>
            </a:pPr>
            <a:r>
              <a:rPr lang="en-GB" sz="1100" dirty="0" smtClean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Signoraggio</a:t>
            </a:r>
            <a:endParaRPr lang="en-GB" sz="1100" dirty="0">
              <a:solidFill>
                <a:srgbClr val="000000"/>
              </a:solidFill>
              <a:latin typeface="Gotham HTF Book" pitchFamily="2" charset="77"/>
              <a:cs typeface="Arial" pitchFamily="34" charset="0"/>
            </a:endParaRP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System Font Regular"/>
              <a:buChar char="∞"/>
            </a:pPr>
            <a:r>
              <a:rPr lang="en-GB" sz="1100" dirty="0" smtClean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Riacquisto</a:t>
            </a:r>
            <a:r>
              <a:rPr lang="en-GB" sz="1100" dirty="0" smtClean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100" dirty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+ </a:t>
            </a:r>
            <a:r>
              <a:rPr lang="en-GB" sz="1100" dirty="0" smtClean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Distruzione monete</a:t>
            </a:r>
            <a:endParaRPr lang="en-GB" sz="1100" dirty="0">
              <a:solidFill>
                <a:srgbClr val="000000"/>
              </a:solidFill>
              <a:latin typeface="Gotham HTF Book" pitchFamily="2" charset="77"/>
              <a:cs typeface="Arial" pitchFamily="34" charset="0"/>
            </a:endParaRP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System Font Regular"/>
              <a:buChar char="∞"/>
            </a:pPr>
            <a:r>
              <a:rPr lang="it-IT" sz="1100" dirty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Accesso a spinout di nuovi asset</a:t>
            </a:r>
            <a:r>
              <a:rPr lang="en-GB" sz="1100" dirty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/>
            </a:r>
            <a:br>
              <a:rPr lang="en-GB" sz="1100" dirty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</a:br>
            <a:r>
              <a:rPr lang="en-GB" sz="1000" dirty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(EDX, EON, EMPL, EYE, EFX, ECHO)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System Font Regular"/>
              <a:buChar char="∞"/>
            </a:pPr>
            <a:r>
              <a:rPr lang="en-GB" sz="1000" dirty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Staking + farming</a:t>
            </a:r>
            <a:endParaRPr lang="en-GB" sz="1100" dirty="0">
              <a:solidFill>
                <a:srgbClr val="000000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683B95-3A01-8D4C-B1F2-FA9E00EDD0B2}"/>
              </a:ext>
            </a:extLst>
          </p:cNvPr>
          <p:cNvSpPr/>
          <p:nvPr/>
        </p:nvSpPr>
        <p:spPr>
          <a:xfrm>
            <a:off x="3677730" y="3258537"/>
            <a:ext cx="2519363" cy="1446859"/>
          </a:xfrm>
          <a:prstGeom prst="rect">
            <a:avLst/>
          </a:prstGeom>
        </p:spPr>
        <p:txBody>
          <a:bodyPr wrap="square" numCol="1" spcCol="180000">
            <a:noAutofit/>
          </a:bodyPr>
          <a:lstStyle/>
          <a:p>
            <a:pPr marL="171450" indent="-17145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System Font Regular"/>
              <a:buChar char="∞"/>
            </a:pPr>
            <a:r>
              <a:rPr lang="en-GB" sz="1100" dirty="0" smtClean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Partecipazione alla </a:t>
            </a:r>
            <a:r>
              <a:rPr lang="en-GB" sz="1100" dirty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governance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System Font Regular"/>
              <a:buChar char="∞"/>
            </a:pPr>
            <a:r>
              <a:rPr lang="it-IT" sz="1000" dirty="0" smtClean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Accesso </a:t>
            </a:r>
            <a:r>
              <a:rPr lang="it-IT" sz="1000" dirty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alla linea di credito EUSD utilizzando EPIC come garanzia. ($ 2.000 in EPIC = $ 1.000 potere di spesa EUSD)</a:t>
            </a:r>
            <a:endParaRPr lang="en-GB" sz="1100" dirty="0">
              <a:solidFill>
                <a:srgbClr val="000000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1A7E05-2F9C-2048-8466-D39F3D5FDEF8}"/>
              </a:ext>
            </a:extLst>
          </p:cNvPr>
          <p:cNvSpPr txBox="1"/>
          <p:nvPr/>
        </p:nvSpPr>
        <p:spPr>
          <a:xfrm>
            <a:off x="723485" y="4949232"/>
            <a:ext cx="3024188" cy="35169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2000" b="1">
                <a:solidFill>
                  <a:schemeClr val="tx2"/>
                </a:solidFill>
                <a:latin typeface="Gotham HTF Black" pitchFamily="2" charset="77"/>
              </a:defRPr>
            </a:lvl1pPr>
          </a:lstStyle>
          <a:p>
            <a:pPr algn="l"/>
            <a:r>
              <a:rPr lang="en-US" dirty="0"/>
              <a:t>Howey safe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3E15A95-3671-4443-B4B2-586DAF03B8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0529" y="260411"/>
            <a:ext cx="416564" cy="404431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11A6B276-0475-9E43-A564-CAD72D727082}"/>
              </a:ext>
            </a:extLst>
          </p:cNvPr>
          <p:cNvSpPr/>
          <p:nvPr/>
        </p:nvSpPr>
        <p:spPr>
          <a:xfrm>
            <a:off x="1207901" y="5499059"/>
            <a:ext cx="631344" cy="631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FE3675-7E19-1440-973C-BBD7C6BD2EF6}"/>
              </a:ext>
            </a:extLst>
          </p:cNvPr>
          <p:cNvSpPr/>
          <p:nvPr/>
        </p:nvSpPr>
        <p:spPr>
          <a:xfrm>
            <a:off x="2462174" y="5487990"/>
            <a:ext cx="631344" cy="631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54B2ED5-B5FB-B94B-9ABE-FF911A324062}"/>
              </a:ext>
            </a:extLst>
          </p:cNvPr>
          <p:cNvSpPr/>
          <p:nvPr/>
        </p:nvSpPr>
        <p:spPr>
          <a:xfrm>
            <a:off x="3716447" y="5487990"/>
            <a:ext cx="631344" cy="631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E2CCD6-4A72-2843-95A2-BE5F861F07E9}"/>
              </a:ext>
            </a:extLst>
          </p:cNvPr>
          <p:cNvSpPr/>
          <p:nvPr/>
        </p:nvSpPr>
        <p:spPr>
          <a:xfrm>
            <a:off x="4970719" y="5487990"/>
            <a:ext cx="631344" cy="631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4E2C42-9939-344E-AE8D-79312E6928E8}"/>
              </a:ext>
            </a:extLst>
          </p:cNvPr>
          <p:cNvSpPr txBox="1"/>
          <p:nvPr/>
        </p:nvSpPr>
        <p:spPr>
          <a:xfrm>
            <a:off x="1255937" y="6147802"/>
            <a:ext cx="469432" cy="288441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marL="4763" algn="ctr">
              <a:lnSpc>
                <a:spcPct val="85000"/>
              </a:lnSpc>
            </a:pPr>
            <a:r>
              <a:rPr lang="en-US" sz="1400" b="1" dirty="0">
                <a:solidFill>
                  <a:schemeClr val="bg1"/>
                </a:solidFill>
                <a:latin typeface="Gotham HTF Black" pitchFamily="2" charset="77"/>
              </a:rPr>
              <a:t>NO</a:t>
            </a:r>
            <a:r>
              <a:rPr lang="en-US" sz="1400" b="1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US" sz="1100" b="1" dirty="0">
                <a:solidFill>
                  <a:schemeClr val="tx2"/>
                </a:solidFill>
                <a:latin typeface="Gotham HTF Book" pitchFamily="2" charset="77"/>
              </a:rPr>
              <a:t>ICO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12840E-F95D-4042-9C85-4763FE040565}"/>
              </a:ext>
            </a:extLst>
          </p:cNvPr>
          <p:cNvSpPr txBox="1"/>
          <p:nvPr/>
        </p:nvSpPr>
        <p:spPr>
          <a:xfrm>
            <a:off x="2569578" y="6136733"/>
            <a:ext cx="469432" cy="288441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400" b="1" dirty="0">
                <a:solidFill>
                  <a:schemeClr val="bg1"/>
                </a:solidFill>
                <a:latin typeface="Gotham HTF Black" pitchFamily="2" charset="77"/>
              </a:rPr>
              <a:t>NO</a:t>
            </a:r>
            <a:r>
              <a:rPr lang="en-US" sz="1400" b="1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US" sz="1100" b="1" dirty="0" smtClean="0">
                <a:solidFill>
                  <a:schemeClr val="tx2"/>
                </a:solidFill>
                <a:latin typeface="Gotham HTF Book" pitchFamily="2" charset="77"/>
              </a:rPr>
              <a:t>PREMINE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FFCBD6-AF03-4041-A3FB-1A5757F50B03}"/>
              </a:ext>
            </a:extLst>
          </p:cNvPr>
          <p:cNvSpPr txBox="1"/>
          <p:nvPr/>
        </p:nvSpPr>
        <p:spPr>
          <a:xfrm>
            <a:off x="3571354" y="6136733"/>
            <a:ext cx="894266" cy="288441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400" b="1" dirty="0">
                <a:solidFill>
                  <a:schemeClr val="bg1"/>
                </a:solidFill>
                <a:latin typeface="Gotham HTF Black" pitchFamily="2" charset="77"/>
              </a:rPr>
              <a:t>NO</a:t>
            </a:r>
            <a:r>
              <a:rPr lang="en-US" sz="1400" b="1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US" sz="1100" b="1" dirty="0">
                <a:solidFill>
                  <a:schemeClr val="tx2"/>
                </a:solidFill>
                <a:latin typeface="Gotham HTF Book" pitchFamily="2" charset="77"/>
              </a:rPr>
              <a:t>VC’s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C15890-1485-8849-B42A-25273B841F25}"/>
              </a:ext>
            </a:extLst>
          </p:cNvPr>
          <p:cNvSpPr txBox="1"/>
          <p:nvPr/>
        </p:nvSpPr>
        <p:spPr>
          <a:xfrm>
            <a:off x="4671806" y="6136733"/>
            <a:ext cx="1271299" cy="300883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400" b="1" dirty="0">
                <a:solidFill>
                  <a:schemeClr val="bg1"/>
                </a:solidFill>
                <a:latin typeface="Gotham HTF Black" pitchFamily="2" charset="77"/>
              </a:rPr>
              <a:t>NO</a:t>
            </a:r>
            <a:r>
              <a:rPr lang="en-US" sz="1400" b="1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US" sz="1100" b="1" dirty="0" smtClean="0">
                <a:solidFill>
                  <a:schemeClr val="tx2"/>
                </a:solidFill>
                <a:latin typeface="Gotham HTF Book" pitchFamily="2" charset="77"/>
              </a:rPr>
              <a:t>COMPAGNIE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1D02BAAC-44F1-8145-BC40-25E2391A6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635490" y="5630323"/>
            <a:ext cx="337607" cy="337607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0204BEFA-027D-6E44-842B-B138207A5B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123108" y="5655035"/>
            <a:ext cx="326565" cy="326565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3189680-4E95-3C41-98DD-27D95698AC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331196" y="5655783"/>
            <a:ext cx="318914" cy="318914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C5DA87D3-DE93-B64A-B67A-AAADC6C266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811462" y="5597311"/>
            <a:ext cx="424903" cy="4249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5084854-EAB3-054E-9EDF-464878F07372}"/>
              </a:ext>
            </a:extLst>
          </p:cNvPr>
          <p:cNvSpPr txBox="1"/>
          <p:nvPr/>
        </p:nvSpPr>
        <p:spPr>
          <a:xfrm>
            <a:off x="729464" y="6829396"/>
            <a:ext cx="3024188" cy="35169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2000" b="1">
                <a:solidFill>
                  <a:schemeClr val="tx2"/>
                </a:solidFill>
                <a:latin typeface="Gotham HTF Black" pitchFamily="2" charset="77"/>
              </a:defRPr>
            </a:lvl1pPr>
          </a:lstStyle>
          <a:p>
            <a:pPr algn="l"/>
            <a:r>
              <a:rPr lang="en-US" dirty="0"/>
              <a:t>Available on:</a:t>
            </a:r>
          </a:p>
        </p:txBody>
      </p:sp>
      <p:pic>
        <p:nvPicPr>
          <p:cNvPr id="31" name="Picture 30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F4C6780-AB75-DB4B-8BCB-A2B734518CBF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1397"/>
          <a:stretch/>
        </p:blipFill>
        <p:spPr>
          <a:xfrm>
            <a:off x="3033473" y="7452309"/>
            <a:ext cx="907903" cy="208956"/>
          </a:xfrm>
          <a:prstGeom prst="rect">
            <a:avLst/>
          </a:prstGeom>
          <a:noFill/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1555B399-B807-8344-BB39-9CE26FF5EDE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720963" y="7271544"/>
            <a:ext cx="793372" cy="544147"/>
          </a:xfrm>
          <a:prstGeom prst="rect">
            <a:avLst/>
          </a:prstGeom>
        </p:spPr>
      </p:pic>
      <p:pic>
        <p:nvPicPr>
          <p:cNvPr id="42" name="Picture 41" descr="A blue logo with white text&#10;&#10;Description automatically generated with low confidence">
            <a:extLst>
              <a:ext uri="{FF2B5EF4-FFF2-40B4-BE49-F238E27FC236}">
                <a16:creationId xmlns:a16="http://schemas.microsoft.com/office/drawing/2014/main" id="{A3F3B84A-8C96-F841-B985-2605AAC17C9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0"/>
                    </a14:imgEffect>
                    <a14:imgEffect>
                      <a14:brightnessContrast bright="-4000" contrast="4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39" y="7375385"/>
            <a:ext cx="972907" cy="33646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37C1456-3EFE-E645-8BE7-2C40AE4479CF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861" y="7298496"/>
            <a:ext cx="430359" cy="43035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CB6770E-6499-3544-986A-3D2637D3E80E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394" y="7391454"/>
            <a:ext cx="672465" cy="24932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FD3C2BE-D25A-F449-9E54-C124EE4F5E37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971" y="7229841"/>
            <a:ext cx="609546" cy="609546"/>
          </a:xfrm>
          <a:prstGeom prst="rect">
            <a:avLst/>
          </a:prstGeom>
        </p:spPr>
      </p:pic>
      <p:sp>
        <p:nvSpPr>
          <p:cNvPr id="50" name="Right Bracket 49">
            <a:extLst>
              <a:ext uri="{FF2B5EF4-FFF2-40B4-BE49-F238E27FC236}">
                <a16:creationId xmlns:a16="http://schemas.microsoft.com/office/drawing/2014/main" id="{DF1D057E-9F97-A242-BDA6-55CC3C8CB698}"/>
              </a:ext>
            </a:extLst>
          </p:cNvPr>
          <p:cNvSpPr/>
          <p:nvPr/>
        </p:nvSpPr>
        <p:spPr>
          <a:xfrm rot="5400000">
            <a:off x="5091245" y="6813352"/>
            <a:ext cx="134526" cy="2084532"/>
          </a:xfrm>
          <a:prstGeom prst="rightBracket">
            <a:avLst>
              <a:gd name="adj" fmla="val 113600"/>
            </a:avLst>
          </a:prstGeom>
          <a:ln w="12700" cap="rnd">
            <a:solidFill>
              <a:schemeClr val="tx1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6E51F8-0FA7-EB47-AB63-F5004D63155F}"/>
              </a:ext>
            </a:extLst>
          </p:cNvPr>
          <p:cNvSpPr txBox="1"/>
          <p:nvPr/>
        </p:nvSpPr>
        <p:spPr>
          <a:xfrm>
            <a:off x="4574510" y="7792322"/>
            <a:ext cx="1189835" cy="214940"/>
          </a:xfrm>
          <a:prstGeom prst="rect">
            <a:avLst/>
          </a:prstGeom>
          <a:solidFill>
            <a:schemeClr val="bg2"/>
          </a:solidFill>
        </p:spPr>
        <p:txBody>
          <a:bodyPr wrap="non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050" b="1" dirty="0" smtClean="0">
                <a:solidFill>
                  <a:schemeClr val="bg1"/>
                </a:solidFill>
                <a:latin typeface="Gotham HTF Black" pitchFamily="2" charset="77"/>
              </a:rPr>
              <a:t>In Arrivo Presto</a:t>
            </a:r>
            <a:endParaRPr lang="en-US" sz="105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55515354"/>
      </p:ext>
    </p:extLst>
  </p:cSld>
  <p:clrMapOvr>
    <a:masterClrMapping/>
  </p:clrMapOvr>
</p:sld>
</file>

<file path=ppt/theme/theme1.xml><?xml version="1.0" encoding="utf-8"?>
<a:theme xmlns:a="http://schemas.openxmlformats.org/drawingml/2006/main" name="Advent_Internal-Conference-Template_MASTER_V005 ts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D79E4D"/>
      </a:hlink>
      <a:folHlink>
        <a:srgbClr val="D79E4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520744-49F6-48C5-870D-D28D297F5B5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58fabb6-9446-4bf5-a05e-fa4e6ef88448"/>
    <ds:schemaRef ds:uri="http://purl.org/dc/terms/"/>
    <ds:schemaRef ds:uri="9f684ec6-0857-4470-8cdd-d47a3c7eb6a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40552</TotalTime>
  <Words>93</Words>
  <Application>Microsoft Office PowerPoint</Application>
  <PresentationFormat>Lettera USA (21,6x27,9 cm)</PresentationFormat>
  <Paragraphs>19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</vt:i4>
      </vt:variant>
    </vt:vector>
  </HeadingPairs>
  <TitlesOfParts>
    <vt:vector size="8" baseType="lpstr">
      <vt:lpstr>Arial</vt:lpstr>
      <vt:lpstr>Calibri</vt:lpstr>
      <vt:lpstr>Gotham HTF Black</vt:lpstr>
      <vt:lpstr>Gotham HTF Book</vt:lpstr>
      <vt:lpstr>System Font Regular</vt:lpstr>
      <vt:lpstr>Advent_Internal-Conference-Template_MASTER_V005 ts</vt:lpstr>
      <vt:lpstr>Office Theme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713288</cp:lastModifiedBy>
  <cp:revision>582</cp:revision>
  <dcterms:created xsi:type="dcterms:W3CDTF">2018-04-12T15:48:13Z</dcterms:created>
  <dcterms:modified xsi:type="dcterms:W3CDTF">2021-09-09T12:39:06Z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