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761" r:id="rId3"/>
    <p:sldId id="767" r:id="rId5"/>
    <p:sldId id="769" r:id="rId6"/>
    <p:sldId id="770" r:id="rId7"/>
    <p:sldId id="766" r:id="rId8"/>
    <p:sldId id="77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 autoAdjust="0"/>
    <p:restoredTop sz="86122" autoAdjust="0"/>
  </p:normalViewPr>
  <p:slideViewPr>
    <p:cSldViewPr>
      <p:cViewPr varScale="1">
        <p:scale>
          <a:sx n="109" d="100"/>
          <a:sy n="109" d="100"/>
        </p:scale>
        <p:origin x="2128" y="192"/>
      </p:cViewPr>
      <p:guideLst>
        <p:guide orient="horz" pos="2210"/>
        <p:guide pos="2880"/>
      </p:guideLst>
    </p:cSldViewPr>
  </p:slideViewPr>
  <p:outlineViewPr>
    <p:cViewPr>
      <p:scale>
        <a:sx n="33" d="100"/>
        <a:sy n="33" d="100"/>
      </p:scale>
      <p:origin x="0" y="-9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A24D53F-AEEE-40E1-B1F1-17F05AAB1E92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C7A4F0D0-4E16-4CAC-A1E3-CD3C3A231FE4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/>
          <a:lstStyle/>
          <a:p>
            <a:r>
              <a:rPr lang="en-US" dirty="0"/>
              <a:t>CS1010 Programming Methodology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/>
          <a:lstStyle/>
          <a:p>
            <a:r>
              <a:rPr lang="en-US" dirty="0"/>
              <a:t>CS1010 Programming Methodology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/>
          <a:lstStyle/>
          <a:p>
            <a:r>
              <a:rPr lang="en-US" dirty="0"/>
              <a:t>CS1010 Programming Methodology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/>
          <a:lstStyle/>
          <a:p>
            <a:r>
              <a:rPr lang="en-US" dirty="0"/>
              <a:t>CS1010 Programming Methodology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/>
          <a:lstStyle/>
          <a:p>
            <a:r>
              <a:rPr lang="en-US" dirty="0"/>
              <a:t>CS1010 Programming Methodology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</a:ln>
        </p:spPr>
        <p:txBody>
          <a:bodyPr wrap="square" numCol="1" anchor="t" anchorCtr="0" compatLnSpc="1"/>
          <a:lstStyle/>
          <a:p>
            <a:r>
              <a:rPr lang="en-US" dirty="0"/>
              <a:t>CS1010 Programming Methodology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5775CF3-8F30-4913-8A59-F8321DE951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123F4E-FE3D-4813-89A8-9C550123706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B74342-0C0F-46FB-9FA5-BC64CA3DB33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12E2E4-7184-4C52-8402-F1C76FB4652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4AF2A-79C6-468B-8390-540505CC6D0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5E389-65AC-4B04-BC5B-C4683147A1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399020-CE1B-459C-B5D8-FCB04783A2C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8348FF-DD28-4D87-9998-64A239AB737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F458A3-D0C2-4860-9340-58AF1FCDD76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4B50C-D590-44B3-A5E9-A3060C5BBF3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959C90-8421-49EF-A897-0CC00161083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60D38-4943-4E5B-8D5E-04B35490D7E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D4AC5BF2-4BB8-4D8D-B04B-291E7C24FF38}" type="slidenum">
              <a:rPr lang="en-US" altLang="en-US"/>
            </a:fld>
            <a:endParaRPr lang="en-US" altLang="en-US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7773" y="24043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6.7	Execution (Datapath)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257477" y="986460"/>
            <a:ext cx="8130746" cy="5084233"/>
          </a:xfrm>
        </p:spPr>
        <p:txBody>
          <a:bodyPr>
            <a:normAutofit/>
          </a:bodyPr>
          <a:lstStyle/>
          <a:p>
            <a:pPr marL="271780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  <a:endParaRPr lang="en-US" sz="2800" dirty="0"/>
          </a:p>
          <a:p>
            <a:pPr marL="546100" lvl="1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  <a:endParaRPr lang="en-US" dirty="0"/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marL="511175" lvl="1" indent="-23685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  <a:endParaRPr lang="en-US" dirty="0">
              <a:latin typeface="Consolas" panose="020B0609020204030204" pitchFamily="49" charset="0"/>
            </a:endParaRPr>
          </a:p>
          <a:p>
            <a:pPr marL="548640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7772" y="4413926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b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0033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0033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0033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4638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638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94638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4AF2A-79C6-468B-8390-540505CC6D0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Else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/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[25:21]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8" name="Text Box 310"/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[20:16]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0" name="Rounded Rectangle 38"/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/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/>
          <p:cNvCxnSpPr>
            <a:stCxn id="47" idx="6"/>
          </p:cNvCxnSpPr>
          <p:nvPr/>
        </p:nvCxnSpPr>
        <p:spPr>
          <a:xfrm flipV="1">
            <a:off x="4149090" y="5486400"/>
            <a:ext cx="422910" cy="728345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324"/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[15:0]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6" name="Rounded Rectangle 45"/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ALU</a:t>
            </a:r>
            <a:endParaRPr lang="en-US" sz="1000" b="1" dirty="0">
              <a:latin typeface="Verdana" panose="020B0604030504040204" charset="0"/>
            </a:endParaRPr>
          </a:p>
          <a:p>
            <a:pPr algn="r"/>
            <a:r>
              <a:rPr lang="en-US" sz="1000" b="1" dirty="0">
                <a:latin typeface="Verdana" panose="020B0604030504040204" charset="0"/>
              </a:rPr>
              <a:t>result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ALU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59" name="Line 47"/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anose="020B0604030504040204" charset="0"/>
              </a:rPr>
              <a:t>4</a:t>
            </a:r>
            <a:endParaRPr lang="en-US" sz="1000" b="1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/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Data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anose="020B0604030504040204" charset="0"/>
              </a:rPr>
              <a:t>Read </a:t>
            </a:r>
            <a:endParaRPr lang="en-US" sz="1000" b="1">
              <a:latin typeface="Verdana" panose="020B0604030504040204" charset="0"/>
            </a:endParaRPr>
          </a:p>
          <a:p>
            <a:r>
              <a:rPr lang="en-US" sz="1000" b="1">
                <a:latin typeface="Verdana" panose="020B0604030504040204" charset="0"/>
              </a:rPr>
              <a:t>Data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Write </a:t>
            </a:r>
            <a:endParaRPr lang="en-US" sz="1000" b="1" dirty="0">
              <a:latin typeface="Verdana" panose="020B0604030504040204" charset="0"/>
            </a:endParaRPr>
          </a:p>
          <a:p>
            <a:r>
              <a:rPr lang="en-US" sz="1000" b="1" dirty="0">
                <a:latin typeface="Verdana" panose="020B0604030504040204" charset="0"/>
              </a:rPr>
              <a:t>Data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cxnSp>
        <p:nvCxnSpPr>
          <p:cNvPr id="69" name="Elbow Connector 92"/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/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/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/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/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  <a:endParaRPr lang="en-US" sz="1400" b="1" dirty="0"/>
          </a:p>
        </p:txBody>
      </p:sp>
      <p:sp>
        <p:nvSpPr>
          <p:cNvPr id="91" name="Line 155"/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/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/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/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/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/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/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/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99" name="Line 163"/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anose="020B0604030504040204" charset="0"/>
              </a:rPr>
              <a:t>4</a:t>
            </a:r>
            <a:endParaRPr lang="en-US" sz="1200" b="1" dirty="0">
              <a:solidFill>
                <a:srgbClr val="006600"/>
              </a:solidFill>
              <a:latin typeface="Verdana" panose="020B0604030504040204" charset="0"/>
            </a:endParaRPr>
          </a:p>
        </p:txBody>
      </p:sp>
      <p:sp>
        <p:nvSpPr>
          <p:cNvPr id="101" name="Line 175"/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/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/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/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/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/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/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/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/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/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/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114" name="Rounded Rectangle 102"/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/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8" name="Straight Connector 117"/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>
            <a:head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Instruction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/>
          <p:cNvSpPr txBox="1">
            <a:spLocks noChangeArrowheads="1"/>
          </p:cNvSpPr>
          <p:nvPr/>
        </p:nvSpPr>
        <p:spPr bwMode="auto">
          <a:xfrm>
            <a:off x="5728984" y="4025074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is0?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4" name="Straight Arrow Connector 136"/>
          <p:cNvCxnSpPr/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/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Instruction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6" name="Straight Arrow Connector 136"/>
          <p:cNvCxnSpPr/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28" name="Text Box 319"/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29" name="Line 16"/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2" name="Text Box 319"/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/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/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/>
          <p:cNvCxnSpPr/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WD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Register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File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7" name="Left Bracket 126"/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/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/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780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grpSp>
        <p:nvGrpSpPr>
          <p:cNvPr id="186" name="Group 91"/>
          <p:cNvGrpSpPr/>
          <p:nvPr/>
        </p:nvGrpSpPr>
        <p:grpSpPr>
          <a:xfrm rot="5400000">
            <a:off x="-936928" y="4118232"/>
            <a:ext cx="3352800" cy="457200"/>
            <a:chOff x="457200" y="3429000"/>
            <a:chExt cx="6705600" cy="457200"/>
          </a:xfrm>
          <a:noFill/>
        </p:grpSpPr>
        <p:sp>
          <p:nvSpPr>
            <p:cNvPr id="187" name="Rectangle 186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878070" y="3429000"/>
              <a:ext cx="228473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immediate</a:t>
              </a:r>
              <a:endPara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09"/>
          <p:cNvGrpSpPr/>
          <p:nvPr/>
        </p:nvGrpSpPr>
        <p:grpSpPr>
          <a:xfrm rot="5400000">
            <a:off x="-785163" y="4423667"/>
            <a:ext cx="3811270" cy="304800"/>
            <a:chOff x="457200" y="3429000"/>
            <a:chExt cx="7622540" cy="457200"/>
          </a:xfrm>
        </p:grpSpPr>
        <p:sp>
          <p:nvSpPr>
            <p:cNvPr id="195" name="Rectangle 19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000100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3429000"/>
              <a:ext cx="350774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0000000000000011</a:t>
              </a:r>
              <a:endParaRPr lang="en-US" sz="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/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/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/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/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/>
          <p:cNvSpPr txBox="1">
            <a:spLocks noChangeArrowheads="1"/>
          </p:cNvSpPr>
          <p:nvPr/>
        </p:nvSpPr>
        <p:spPr bwMode="auto">
          <a:xfrm>
            <a:off x="1278587" y="513918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[15:11]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21" name="Line 29"/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Elbow Connector 122"/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3" name="Text Box 309"/>
          <p:cNvSpPr txBox="1">
            <a:spLocks noChangeArrowheads="1"/>
          </p:cNvSpPr>
          <p:nvPr/>
        </p:nvSpPr>
        <p:spPr bwMode="auto">
          <a:xfrm>
            <a:off x="3030953" y="3564567"/>
            <a:ext cx="45339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$16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4" name="Text Box 309"/>
          <p:cNvSpPr txBox="1">
            <a:spLocks noChangeArrowheads="1"/>
          </p:cNvSpPr>
          <p:nvPr/>
        </p:nvSpPr>
        <p:spPr bwMode="auto">
          <a:xfrm>
            <a:off x="3076038" y="3964432"/>
            <a:ext cx="36322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$0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5" name="Text Box 309"/>
          <p:cNvSpPr txBox="1">
            <a:spLocks noChangeArrowheads="1"/>
          </p:cNvSpPr>
          <p:nvPr/>
        </p:nvSpPr>
        <p:spPr bwMode="auto">
          <a:xfrm>
            <a:off x="3102708" y="4351515"/>
            <a:ext cx="30988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6" name="Text Box 309"/>
          <p:cNvSpPr txBox="1">
            <a:spLocks noChangeArrowheads="1"/>
          </p:cNvSpPr>
          <p:nvPr/>
        </p:nvSpPr>
        <p:spPr bwMode="auto">
          <a:xfrm>
            <a:off x="5308062" y="3915749"/>
            <a:ext cx="69088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R[$16]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7" name="Text Box 309"/>
          <p:cNvSpPr txBox="1">
            <a:spLocks noChangeArrowheads="1"/>
          </p:cNvSpPr>
          <p:nvPr/>
        </p:nvSpPr>
        <p:spPr bwMode="auto">
          <a:xfrm>
            <a:off x="5290920" y="4907142"/>
            <a:ext cx="60071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R[$0]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4AF2A-79C6-468B-8390-540505CC6D05}" type="slidenum">
              <a:rPr lang="en-US" altLang="en-US" smtClean="0"/>
            </a:fld>
            <a:endParaRPr lang="en-US" altLang="en-US"/>
          </a:p>
        </p:txBody>
      </p:sp>
      <p:cxnSp>
        <p:nvCxnSpPr>
          <p:cNvPr id="4" name="Straight Connector 3"/>
          <p:cNvCxnSpPr>
            <a:stCxn id="147" idx="0"/>
          </p:cNvCxnSpPr>
          <p:nvPr/>
        </p:nvCxnSpPr>
        <p:spPr>
          <a:xfrm flipV="1">
            <a:off x="3559175" y="1676400"/>
            <a:ext cx="936625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9140" y="5469890"/>
            <a:ext cx="403860" cy="1651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Text Box 71"/>
          <p:cNvSpPr txBox="1"/>
          <p:nvPr/>
        </p:nvSpPr>
        <p:spPr>
          <a:xfrm>
            <a:off x="6149975" y="3741420"/>
            <a:ext cx="92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TRUE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4124960" y="101600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Line 1: Case A</a:t>
            </a:r>
            <a:endParaRPr lang="en-US" b="1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146" grpId="0" bldLvl="0" animBg="1"/>
      <p:bldP spid="176" grpId="0" bldLvl="0" animBg="1"/>
      <p:bldP spid="177" grpId="0" bldLvl="0" animBg="1"/>
      <p:bldP spid="147" grpId="0" bldLvl="0" animBg="1"/>
      <p:bldP spid="221" grpId="0" bldLvl="0" animBg="1"/>
      <p:bldP spid="223" grpId="0"/>
      <p:bldP spid="224" grpId="0"/>
      <p:bldP spid="225" grpId="0"/>
      <p:bldP spid="226" grpId="0"/>
      <p:bldP spid="2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Else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/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[25:21]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8" name="Text Box 310"/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[20:16]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0" name="Rounded Rectangle 38"/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/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/>
          <p:cNvCxnSpPr>
            <a:stCxn id="47" idx="6"/>
          </p:cNvCxnSpPr>
          <p:nvPr/>
        </p:nvCxnSpPr>
        <p:spPr>
          <a:xfrm flipV="1">
            <a:off x="4149090" y="5486400"/>
            <a:ext cx="422910" cy="728345"/>
          </a:xfrm>
          <a:prstGeom prst="bentConnector2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 Box 324"/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[15:0]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6" name="Rounded Rectangle 45"/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ALU</a:t>
            </a:r>
            <a:endParaRPr lang="en-US" sz="1000" b="1" dirty="0">
              <a:latin typeface="Verdana" panose="020B0604030504040204" charset="0"/>
            </a:endParaRPr>
          </a:p>
          <a:p>
            <a:pPr algn="r"/>
            <a:r>
              <a:rPr lang="en-US" sz="1000" b="1" dirty="0">
                <a:latin typeface="Verdana" panose="020B0604030504040204" charset="0"/>
              </a:rPr>
              <a:t>result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ALU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59" name="Line 47"/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anose="020B0604030504040204" charset="0"/>
              </a:rPr>
              <a:t>4</a:t>
            </a:r>
            <a:endParaRPr lang="en-US" sz="1000" b="1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/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Data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anose="020B0604030504040204" charset="0"/>
              </a:rPr>
              <a:t>Read </a:t>
            </a:r>
            <a:endParaRPr lang="en-US" sz="1000" b="1">
              <a:latin typeface="Verdana" panose="020B0604030504040204" charset="0"/>
            </a:endParaRPr>
          </a:p>
          <a:p>
            <a:r>
              <a:rPr lang="en-US" sz="1000" b="1">
                <a:latin typeface="Verdana" panose="020B0604030504040204" charset="0"/>
              </a:rPr>
              <a:t>Data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Write </a:t>
            </a:r>
            <a:endParaRPr lang="en-US" sz="1000" b="1" dirty="0">
              <a:latin typeface="Verdana" panose="020B0604030504040204" charset="0"/>
            </a:endParaRPr>
          </a:p>
          <a:p>
            <a:r>
              <a:rPr lang="en-US" sz="1000" b="1" dirty="0">
                <a:latin typeface="Verdana" panose="020B0604030504040204" charset="0"/>
              </a:rPr>
              <a:t>Data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cxnSp>
        <p:nvCxnSpPr>
          <p:cNvPr id="69" name="Elbow Connector 92"/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/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/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/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/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  <a:endParaRPr lang="en-US" sz="1400" b="1" dirty="0"/>
          </a:p>
        </p:txBody>
      </p:sp>
      <p:sp>
        <p:nvSpPr>
          <p:cNvPr id="91" name="Line 155"/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/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/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/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/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/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/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/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99" name="Line 163"/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anose="020B0604030504040204" charset="0"/>
              </a:rPr>
              <a:t>4</a:t>
            </a:r>
            <a:endParaRPr lang="en-US" sz="1200" b="1" dirty="0">
              <a:solidFill>
                <a:srgbClr val="006600"/>
              </a:solidFill>
              <a:latin typeface="Verdana" panose="020B0604030504040204" charset="0"/>
            </a:endParaRPr>
          </a:p>
        </p:txBody>
      </p:sp>
      <p:sp>
        <p:nvSpPr>
          <p:cNvPr id="101" name="Line 175"/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/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/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/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/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/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/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/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/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/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/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114" name="Rounded Rectangle 102"/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/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8" name="Straight Connector 117"/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>
            <a:head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Instruction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/>
          <p:cNvSpPr txBox="1">
            <a:spLocks noChangeArrowheads="1"/>
          </p:cNvSpPr>
          <p:nvPr/>
        </p:nvSpPr>
        <p:spPr bwMode="auto">
          <a:xfrm>
            <a:off x="5740414" y="406761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is0?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4" name="Straight Arrow Connector 136"/>
          <p:cNvCxnSpPr/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/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Instruction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6" name="Straight Arrow Connector 136"/>
          <p:cNvCxnSpPr/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28" name="Text Box 319"/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29" name="Line 16"/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2" name="Text Box 319"/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/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/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/>
          <p:cNvCxnSpPr/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WD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Register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File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7" name="Left Bracket 126"/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/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/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780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grpSp>
        <p:nvGrpSpPr>
          <p:cNvPr id="186" name="Group 91"/>
          <p:cNvGrpSpPr/>
          <p:nvPr/>
        </p:nvGrpSpPr>
        <p:grpSpPr>
          <a:xfrm rot="5400000">
            <a:off x="-936928" y="4118232"/>
            <a:ext cx="3352800" cy="457200"/>
            <a:chOff x="457200" y="3429000"/>
            <a:chExt cx="6705600" cy="457200"/>
          </a:xfrm>
          <a:noFill/>
        </p:grpSpPr>
        <p:sp>
          <p:nvSpPr>
            <p:cNvPr id="187" name="Rectangle 186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878070" y="3429000"/>
              <a:ext cx="228473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immediate</a:t>
              </a:r>
              <a:endPara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09"/>
          <p:cNvGrpSpPr/>
          <p:nvPr/>
        </p:nvGrpSpPr>
        <p:grpSpPr>
          <a:xfrm rot="5400000">
            <a:off x="-785163" y="4423667"/>
            <a:ext cx="3811270" cy="304800"/>
            <a:chOff x="457200" y="3429000"/>
            <a:chExt cx="7622540" cy="457200"/>
          </a:xfrm>
        </p:grpSpPr>
        <p:sp>
          <p:nvSpPr>
            <p:cNvPr id="195" name="Rectangle 19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000100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3429000"/>
              <a:ext cx="350774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0000000000000011</a:t>
              </a:r>
              <a:endParaRPr lang="en-US" sz="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/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/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/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/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/>
          <p:cNvSpPr txBox="1">
            <a:spLocks noChangeArrowheads="1"/>
          </p:cNvSpPr>
          <p:nvPr/>
        </p:nvSpPr>
        <p:spPr bwMode="auto">
          <a:xfrm>
            <a:off x="1278587" y="513918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[15:11]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21" name="Line 29"/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Elbow Connector 122"/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3" name="Text Box 309"/>
          <p:cNvSpPr txBox="1">
            <a:spLocks noChangeArrowheads="1"/>
          </p:cNvSpPr>
          <p:nvPr/>
        </p:nvSpPr>
        <p:spPr bwMode="auto">
          <a:xfrm>
            <a:off x="3030953" y="3564567"/>
            <a:ext cx="45339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$16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4" name="Text Box 309"/>
          <p:cNvSpPr txBox="1">
            <a:spLocks noChangeArrowheads="1"/>
          </p:cNvSpPr>
          <p:nvPr/>
        </p:nvSpPr>
        <p:spPr bwMode="auto">
          <a:xfrm>
            <a:off x="3076038" y="3964432"/>
            <a:ext cx="36322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$0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5" name="Text Box 309"/>
          <p:cNvSpPr txBox="1">
            <a:spLocks noChangeArrowheads="1"/>
          </p:cNvSpPr>
          <p:nvPr/>
        </p:nvSpPr>
        <p:spPr bwMode="auto">
          <a:xfrm>
            <a:off x="3102708" y="4351515"/>
            <a:ext cx="30988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6" name="Text Box 309"/>
          <p:cNvSpPr txBox="1">
            <a:spLocks noChangeArrowheads="1"/>
          </p:cNvSpPr>
          <p:nvPr/>
        </p:nvSpPr>
        <p:spPr bwMode="auto">
          <a:xfrm>
            <a:off x="5308062" y="3915749"/>
            <a:ext cx="69088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R[$16]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7" name="Text Box 309"/>
          <p:cNvSpPr txBox="1">
            <a:spLocks noChangeArrowheads="1"/>
          </p:cNvSpPr>
          <p:nvPr/>
        </p:nvSpPr>
        <p:spPr bwMode="auto">
          <a:xfrm>
            <a:off x="5290920" y="4907142"/>
            <a:ext cx="60071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R[$0]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4AF2A-79C6-468B-8390-540505CC6D05}" type="slidenum">
              <a:rPr lang="en-US" altLang="en-US" smtClean="0"/>
            </a:fld>
            <a:endParaRPr lang="en-US" altLang="en-US"/>
          </a:p>
        </p:txBody>
      </p:sp>
      <p:cxnSp>
        <p:nvCxnSpPr>
          <p:cNvPr id="4" name="Straight Connector 3"/>
          <p:cNvCxnSpPr>
            <a:stCxn id="147" idx="0"/>
          </p:cNvCxnSpPr>
          <p:nvPr/>
        </p:nvCxnSpPr>
        <p:spPr>
          <a:xfrm flipV="1">
            <a:off x="3559175" y="1676400"/>
            <a:ext cx="936625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9140" y="5469890"/>
            <a:ext cx="403860" cy="1651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Text Box 71"/>
          <p:cNvSpPr txBox="1"/>
          <p:nvPr/>
        </p:nvSpPr>
        <p:spPr>
          <a:xfrm>
            <a:off x="6149975" y="3741420"/>
            <a:ext cx="92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FALSE</a:t>
            </a:r>
            <a:endParaRPr lang="en-US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4124960" y="101600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Line 1: Case B</a:t>
            </a:r>
            <a:endParaRPr lang="en-US" b="1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146" grpId="0" bldLvl="0" animBg="1"/>
      <p:bldP spid="176" grpId="0" bldLvl="0" animBg="1"/>
      <p:bldP spid="177" grpId="0" bldLvl="0" animBg="1"/>
      <p:bldP spid="147" grpId="0" bldLvl="0" animBg="1"/>
      <p:bldP spid="221" grpId="0" bldLvl="0" animBg="1"/>
      <p:bldP spid="223" grpId="0"/>
      <p:bldP spid="224" grpId="0"/>
      <p:bldP spid="225" grpId="0"/>
      <p:bldP spid="226" grpId="0"/>
      <p:bldP spid="2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lw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/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[25:21]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8" name="Text Box 310"/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[20:16]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0" name="Rounded Rectangle 38"/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/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>
            <a:headEnd type="oval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/>
          <p:cNvCxnSpPr>
            <a:stCxn id="47" idx="6"/>
          </p:cNvCxnSpPr>
          <p:nvPr/>
        </p:nvCxnSpPr>
        <p:spPr>
          <a:xfrm flipV="1">
            <a:off x="4149090" y="5486400"/>
            <a:ext cx="422910" cy="728345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 Box 324"/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[15:0]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6" name="Rounded Rectangle 45"/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ALU</a:t>
            </a:r>
            <a:endParaRPr lang="en-US" sz="1000" b="1" dirty="0">
              <a:latin typeface="Verdana" panose="020B0604030504040204" charset="0"/>
            </a:endParaRPr>
          </a:p>
          <a:p>
            <a:pPr algn="r"/>
            <a:r>
              <a:rPr lang="en-US" sz="1000" b="1" dirty="0">
                <a:latin typeface="Verdana" panose="020B0604030504040204" charset="0"/>
              </a:rPr>
              <a:t>result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ALU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59" name="Line 47"/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anose="020B0604030504040204" charset="0"/>
              </a:rPr>
              <a:t>4</a:t>
            </a:r>
            <a:endParaRPr lang="en-US" sz="1000" b="1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/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Data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anose="020B0604030504040204" charset="0"/>
              </a:rPr>
              <a:t>Read </a:t>
            </a:r>
            <a:endParaRPr lang="en-US" sz="1000" b="1">
              <a:latin typeface="Verdana" panose="020B0604030504040204" charset="0"/>
            </a:endParaRPr>
          </a:p>
          <a:p>
            <a:r>
              <a:rPr lang="en-US" sz="1000" b="1">
                <a:latin typeface="Verdana" panose="020B0604030504040204" charset="0"/>
              </a:rPr>
              <a:t>Data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Write </a:t>
            </a:r>
            <a:endParaRPr lang="en-US" sz="1000" b="1" dirty="0">
              <a:latin typeface="Verdana" panose="020B0604030504040204" charset="0"/>
            </a:endParaRPr>
          </a:p>
          <a:p>
            <a:r>
              <a:rPr lang="en-US" sz="1000" b="1" dirty="0">
                <a:latin typeface="Verdana" panose="020B0604030504040204" charset="0"/>
              </a:rPr>
              <a:t>Data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cxnSp>
        <p:nvCxnSpPr>
          <p:cNvPr id="69" name="Elbow Connector 92"/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Elbow Connector 122"/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/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Line 28"/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/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  <a:endParaRPr lang="en-US" sz="1400" b="1" dirty="0"/>
          </a:p>
        </p:txBody>
      </p:sp>
      <p:sp>
        <p:nvSpPr>
          <p:cNvPr id="91" name="Line 155"/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/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/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/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/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/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/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/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99" name="Line 163"/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anose="020B0604030504040204" charset="0"/>
              </a:rPr>
              <a:t>4</a:t>
            </a:r>
            <a:endParaRPr lang="en-US" sz="1200" b="1" dirty="0">
              <a:solidFill>
                <a:srgbClr val="006600"/>
              </a:solidFill>
              <a:latin typeface="Verdana" panose="020B0604030504040204" charset="0"/>
            </a:endParaRPr>
          </a:p>
        </p:txBody>
      </p:sp>
      <p:sp>
        <p:nvSpPr>
          <p:cNvPr id="101" name="Line 175"/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/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/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/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/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/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/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/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/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/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/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114" name="Rounded Rectangle 102"/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/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8" name="Straight Connector 117"/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>
            <a:head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Instruction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/>
          <p:cNvSpPr txBox="1">
            <a:spLocks noChangeArrowheads="1"/>
          </p:cNvSpPr>
          <p:nvPr/>
        </p:nvSpPr>
        <p:spPr bwMode="auto">
          <a:xfrm>
            <a:off x="5740414" y="398379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is0?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4" name="Straight Arrow Connector 136"/>
          <p:cNvCxnSpPr/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/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Instruction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6" name="Straight Arrow Connector 136"/>
          <p:cNvCxnSpPr/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28" name="Text Box 319"/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29" name="Line 16"/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2" name="Text Box 319"/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/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/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/>
          <p:cNvCxnSpPr/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WD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Register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File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7" name="Left Bracket 126"/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/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/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780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grpSp>
        <p:nvGrpSpPr>
          <p:cNvPr id="186" name="Group 91"/>
          <p:cNvGrpSpPr/>
          <p:nvPr/>
        </p:nvGrpSpPr>
        <p:grpSpPr>
          <a:xfrm rot="5400000">
            <a:off x="-936928" y="4118232"/>
            <a:ext cx="3352800" cy="457200"/>
            <a:chOff x="457200" y="3429000"/>
            <a:chExt cx="6705600" cy="457200"/>
          </a:xfrm>
          <a:noFill/>
        </p:grpSpPr>
        <p:sp>
          <p:nvSpPr>
            <p:cNvPr id="187" name="Rectangle 186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20:16</a:t>
              </a:r>
              <a:endPara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878070" y="3429000"/>
              <a:ext cx="228473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immediate</a:t>
              </a:r>
              <a:endPara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09"/>
          <p:cNvGrpSpPr/>
          <p:nvPr/>
        </p:nvGrpSpPr>
        <p:grpSpPr>
          <a:xfrm rot="5400000">
            <a:off x="-785163" y="4423667"/>
            <a:ext cx="3811270" cy="304800"/>
            <a:chOff x="457200" y="3429000"/>
            <a:chExt cx="7622540" cy="457200"/>
          </a:xfrm>
        </p:grpSpPr>
        <p:sp>
          <p:nvSpPr>
            <p:cNvPr id="195" name="Rectangle 19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  <a:endPara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3429000"/>
              <a:ext cx="350774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0000000000000100</a:t>
              </a:r>
              <a:endParaRPr lang="en-US" sz="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790" y="3758271"/>
            <a:ext cx="1844181" cy="1371174"/>
            <a:chOff x="1240790" y="3758271"/>
            <a:chExt cx="1844181" cy="1371174"/>
          </a:xfrm>
        </p:grpSpPr>
        <p:cxnSp>
          <p:nvCxnSpPr>
            <p:cNvPr id="207" name="Straight Connector 206"/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240790" y="4343400"/>
              <a:ext cx="511810" cy="6286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/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/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/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/>
          <p:cNvSpPr txBox="1">
            <a:spLocks noChangeArrowheads="1"/>
          </p:cNvSpPr>
          <p:nvPr/>
        </p:nvSpPr>
        <p:spPr bwMode="auto">
          <a:xfrm>
            <a:off x="1278587" y="513918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[15:11]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21" name="Line 29"/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Elbow Connector 122"/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3" name="Text Box 309"/>
          <p:cNvSpPr txBox="1">
            <a:spLocks noChangeArrowheads="1"/>
          </p:cNvSpPr>
          <p:nvPr/>
        </p:nvSpPr>
        <p:spPr bwMode="auto">
          <a:xfrm>
            <a:off x="3030953" y="3564567"/>
            <a:ext cx="45339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$17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4" name="Text Box 309"/>
          <p:cNvSpPr txBox="1">
            <a:spLocks noChangeArrowheads="1"/>
          </p:cNvSpPr>
          <p:nvPr/>
        </p:nvSpPr>
        <p:spPr bwMode="auto">
          <a:xfrm>
            <a:off x="3076038" y="4295902"/>
            <a:ext cx="36322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6" name="Text Box 309"/>
          <p:cNvSpPr txBox="1">
            <a:spLocks noChangeArrowheads="1"/>
          </p:cNvSpPr>
          <p:nvPr/>
        </p:nvSpPr>
        <p:spPr bwMode="auto">
          <a:xfrm>
            <a:off x="5308062" y="3915749"/>
            <a:ext cx="69088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R[$17]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7" name="Text Box 309"/>
          <p:cNvSpPr txBox="1">
            <a:spLocks noChangeArrowheads="1"/>
          </p:cNvSpPr>
          <p:nvPr/>
        </p:nvSpPr>
        <p:spPr bwMode="auto">
          <a:xfrm>
            <a:off x="5541110" y="4941432"/>
            <a:ext cx="27305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4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4AF2A-79C6-468B-8390-540505CC6D05}" type="slidenum">
              <a:rPr lang="en-US" altLang="en-US" smtClean="0"/>
            </a:fld>
            <a:endParaRPr lang="en-US" altLang="en-US"/>
          </a:p>
        </p:txBody>
      </p:sp>
      <p:cxnSp>
        <p:nvCxnSpPr>
          <p:cNvPr id="4" name="Straight Connector 3"/>
          <p:cNvCxnSpPr>
            <a:stCxn id="147" idx="0"/>
          </p:cNvCxnSpPr>
          <p:nvPr/>
        </p:nvCxnSpPr>
        <p:spPr>
          <a:xfrm flipV="1">
            <a:off x="3559175" y="1676400"/>
            <a:ext cx="936625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9140" y="5469890"/>
            <a:ext cx="403860" cy="16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201160" y="101600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Line 2</a:t>
            </a:r>
            <a:endParaRPr lang="en-US" b="1" u="sng"/>
          </a:p>
        </p:txBody>
      </p:sp>
      <p:sp>
        <p:nvSpPr>
          <p:cNvPr id="9" name="Text Box 309"/>
          <p:cNvSpPr txBox="1">
            <a:spLocks noChangeArrowheads="1"/>
          </p:cNvSpPr>
          <p:nvPr/>
        </p:nvSpPr>
        <p:spPr bwMode="auto">
          <a:xfrm>
            <a:off x="2598836" y="4788847"/>
            <a:ext cx="1149985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M[R[$17]+4]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10" name="Text Box 309"/>
          <p:cNvSpPr txBox="1">
            <a:spLocks noChangeArrowheads="1"/>
          </p:cNvSpPr>
          <p:nvPr/>
        </p:nvSpPr>
        <p:spPr bwMode="auto">
          <a:xfrm>
            <a:off x="6736496" y="4470712"/>
            <a:ext cx="890905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R[$17]+4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19" name="Text Box 309"/>
          <p:cNvSpPr txBox="1">
            <a:spLocks noChangeArrowheads="1"/>
          </p:cNvSpPr>
          <p:nvPr/>
        </p:nvSpPr>
        <p:spPr bwMode="auto">
          <a:xfrm>
            <a:off x="7159406" y="5771192"/>
            <a:ext cx="1149985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M[R[$17]+4]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146" grpId="0" bldLvl="0" animBg="1"/>
      <p:bldP spid="176" grpId="0" bldLvl="0" animBg="1"/>
      <p:bldP spid="177" grpId="0" bldLvl="0" animBg="1"/>
      <p:bldP spid="147" grpId="0" bldLvl="0" animBg="1"/>
      <p:bldP spid="221" grpId="0" bldLvl="0" animBg="1"/>
      <p:bldP spid="223" grpId="0"/>
      <p:bldP spid="224" grpId="0"/>
      <p:bldP spid="226" grpId="0"/>
      <p:bldP spid="227" grpId="0"/>
      <p:bldP spid="9" grpId="0"/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/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[25:21]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8" name="Text Box 310"/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[20:16]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0" name="Rounded Rectangle 38"/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/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/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/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[15:0]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6" name="Rounded Rectangle 45"/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ALU</a:t>
            </a:r>
            <a:endParaRPr lang="en-US" sz="1000" b="1" dirty="0">
              <a:latin typeface="Verdana" panose="020B0604030504040204" charset="0"/>
            </a:endParaRPr>
          </a:p>
          <a:p>
            <a:pPr algn="r"/>
            <a:r>
              <a:rPr lang="en-US" sz="1000" b="1" dirty="0">
                <a:latin typeface="Verdana" panose="020B0604030504040204" charset="0"/>
              </a:rPr>
              <a:t>result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ALU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59" name="Line 47"/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anose="020B0604030504040204" charset="0"/>
              </a:rPr>
              <a:t>4</a:t>
            </a:r>
            <a:endParaRPr lang="en-US" sz="1000" b="1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/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Data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anose="020B0604030504040204" charset="0"/>
              </a:rPr>
              <a:t>Read </a:t>
            </a:r>
            <a:endParaRPr lang="en-US" sz="1000" b="1">
              <a:latin typeface="Verdana" panose="020B0604030504040204" charset="0"/>
            </a:endParaRPr>
          </a:p>
          <a:p>
            <a:r>
              <a:rPr lang="en-US" sz="1000" b="1">
                <a:latin typeface="Verdana" panose="020B0604030504040204" charset="0"/>
              </a:rPr>
              <a:t>Data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Write </a:t>
            </a:r>
            <a:endParaRPr lang="en-US" sz="1000" b="1" dirty="0">
              <a:latin typeface="Verdana" panose="020B0604030504040204" charset="0"/>
            </a:endParaRPr>
          </a:p>
          <a:p>
            <a:r>
              <a:rPr lang="en-US" sz="1000" b="1" dirty="0">
                <a:latin typeface="Verdana" panose="020B0604030504040204" charset="0"/>
              </a:rPr>
              <a:t>Data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cxnSp>
        <p:nvCxnSpPr>
          <p:cNvPr id="69" name="Elbow Connector 92"/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/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/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Line 28"/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/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  <a:endParaRPr lang="en-US" sz="1400" b="1" dirty="0"/>
          </a:p>
        </p:txBody>
      </p:sp>
      <p:sp>
        <p:nvSpPr>
          <p:cNvPr id="91" name="Line 155"/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/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/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/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/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/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/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/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99" name="Line 163"/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anose="020B0604030504040204" charset="0"/>
              </a:rPr>
              <a:t>4</a:t>
            </a:r>
            <a:endParaRPr lang="en-US" sz="1200" b="1" dirty="0">
              <a:solidFill>
                <a:srgbClr val="006600"/>
              </a:solidFill>
              <a:latin typeface="Verdana" panose="020B0604030504040204" charset="0"/>
            </a:endParaRPr>
          </a:p>
        </p:txBody>
      </p:sp>
      <p:sp>
        <p:nvSpPr>
          <p:cNvPr id="101" name="Line 175"/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/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/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/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/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/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/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/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/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/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/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114" name="Rounded Rectangle 102"/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/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8" name="Straight Connector 117"/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Instruction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/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is0?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4" name="Straight Arrow Connector 136"/>
          <p:cNvCxnSpPr/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/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Instruction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6" name="Straight Arrow Connector 136"/>
          <p:cNvCxnSpPr/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28" name="Text Box 319"/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29" name="Line 16"/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2" name="Text Box 319"/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/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/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/>
          <p:cNvCxnSpPr/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WD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Register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File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7" name="Left Bracket 126"/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/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/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780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grpSp>
        <p:nvGrpSpPr>
          <p:cNvPr id="186" name="Group 91"/>
          <p:cNvGrpSpPr/>
          <p:nvPr/>
        </p:nvGrpSpPr>
        <p:grpSpPr>
          <a:xfrm rot="5400000">
            <a:off x="-1317928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rd</a:t>
              </a:r>
              <a:endPara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09"/>
          <p:cNvGrpSpPr/>
          <p:nvPr/>
        </p:nvGrpSpPr>
        <p:grpSpPr>
          <a:xfrm rot="5400000">
            <a:off x="-936928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/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/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/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/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/>
          <p:cNvSpPr txBox="1">
            <a:spLocks noChangeArrowheads="1"/>
          </p:cNvSpPr>
          <p:nvPr/>
        </p:nvSpPr>
        <p:spPr bwMode="auto">
          <a:xfrm>
            <a:off x="1262712" y="5243957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[15:11]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21" name="Line 29"/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/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/>
          <p:cNvSpPr txBox="1">
            <a:spLocks noChangeArrowheads="1"/>
          </p:cNvSpPr>
          <p:nvPr/>
        </p:nvSpPr>
        <p:spPr bwMode="auto">
          <a:xfrm>
            <a:off x="3073944" y="3564567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4" name="Text Box 309"/>
          <p:cNvSpPr txBox="1">
            <a:spLocks noChangeArrowheads="1"/>
          </p:cNvSpPr>
          <p:nvPr/>
        </p:nvSpPr>
        <p:spPr bwMode="auto">
          <a:xfrm>
            <a:off x="3028258" y="3964432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$16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5" name="Text Box 309"/>
          <p:cNvSpPr txBox="1">
            <a:spLocks noChangeArrowheads="1"/>
          </p:cNvSpPr>
          <p:nvPr/>
        </p:nvSpPr>
        <p:spPr bwMode="auto">
          <a:xfrm>
            <a:off x="3073944" y="435151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6" name="Text Box 309"/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R[$18]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7" name="Text Box 309"/>
          <p:cNvSpPr txBox="1">
            <a:spLocks noChangeArrowheads="1"/>
          </p:cNvSpPr>
          <p:nvPr/>
        </p:nvSpPr>
        <p:spPr bwMode="auto">
          <a:xfrm>
            <a:off x="5290920" y="490714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R[$16]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9" name="Text Box 309"/>
          <p:cNvSpPr txBox="1">
            <a:spLocks noChangeArrowheads="1"/>
          </p:cNvSpPr>
          <p:nvPr/>
        </p:nvSpPr>
        <p:spPr bwMode="auto">
          <a:xfrm>
            <a:off x="2646074" y="4843271"/>
            <a:ext cx="1321196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R[$18]+R[$16]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4AF2A-79C6-468B-8390-540505CC6D05}" type="slidenum">
              <a:rPr lang="en-US" altLang="en-US" smtClean="0"/>
            </a:fld>
            <a:endParaRPr lang="en-US" altLang="en-US"/>
          </a:p>
        </p:txBody>
      </p:sp>
      <p:sp>
        <p:nvSpPr>
          <p:cNvPr id="73" name="Text Box 72"/>
          <p:cNvSpPr txBox="1"/>
          <p:nvPr/>
        </p:nvSpPr>
        <p:spPr>
          <a:xfrm>
            <a:off x="4124960" y="101600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Line 3</a:t>
            </a:r>
            <a:endParaRPr lang="en-US" b="1" u="sn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146" grpId="0" bldLvl="0" animBg="1"/>
      <p:bldP spid="176" grpId="0" animBg="1"/>
      <p:bldP spid="177" grpId="0" animBg="1"/>
      <p:bldP spid="147" grpId="0" animBg="1"/>
      <p:bldP spid="221" grpId="0" bldLvl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/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/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[25:21]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8" name="Text Box 310"/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[20:16]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0" name="Rounded Rectangle 38"/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/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>
            <a:head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/>
          <p:cNvCxnSpPr>
            <a:stCxn id="47" idx="6"/>
          </p:cNvCxnSpPr>
          <p:nvPr/>
        </p:nvCxnSpPr>
        <p:spPr>
          <a:xfrm flipV="1">
            <a:off x="4149090" y="5486400"/>
            <a:ext cx="422910" cy="728345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 Box 324"/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[15:0]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6" name="Rounded Rectangle 45"/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anose="020B0604030504040204" charset="0"/>
              </a:rPr>
              <a:t>5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ALU</a:t>
            </a:r>
            <a:endParaRPr lang="en-US" sz="1000" b="1" dirty="0">
              <a:latin typeface="Verdana" panose="020B0604030504040204" charset="0"/>
            </a:endParaRPr>
          </a:p>
          <a:p>
            <a:pPr algn="r"/>
            <a:r>
              <a:rPr lang="en-US" sz="1000" b="1" dirty="0">
                <a:latin typeface="Verdana" panose="020B0604030504040204" charset="0"/>
              </a:rPr>
              <a:t>result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ALU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59" name="Line 47"/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anose="020B0604030504040204" charset="0"/>
              </a:rPr>
              <a:t>4</a:t>
            </a:r>
            <a:endParaRPr lang="en-US" sz="1000" b="1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/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Data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anose="020B0604030504040204" charset="0"/>
              </a:rPr>
              <a:t>Read </a:t>
            </a:r>
            <a:endParaRPr lang="en-US" sz="1000" b="1">
              <a:latin typeface="Verdana" panose="020B0604030504040204" charset="0"/>
            </a:endParaRPr>
          </a:p>
          <a:p>
            <a:r>
              <a:rPr lang="en-US" sz="1000" b="1">
                <a:latin typeface="Verdana" panose="020B0604030504040204" charset="0"/>
              </a:rPr>
              <a:t>Data</a:t>
            </a:r>
            <a:endParaRPr lang="en-US" sz="1000" b="1">
              <a:latin typeface="Verdana" panose="020B0604030504040204" charset="0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Write </a:t>
            </a:r>
            <a:endParaRPr lang="en-US" sz="1000" b="1" dirty="0">
              <a:latin typeface="Verdana" panose="020B0604030504040204" charset="0"/>
            </a:endParaRPr>
          </a:p>
          <a:p>
            <a:r>
              <a:rPr lang="en-US" sz="1000" b="1" dirty="0">
                <a:latin typeface="Verdana" panose="020B0604030504040204" charset="0"/>
              </a:rPr>
              <a:t>Data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cxnSp>
        <p:nvCxnSpPr>
          <p:cNvPr id="69" name="Elbow Connector 92"/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122"/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/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Line 28"/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/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  <a:endParaRPr lang="en-US" sz="1400" b="1" dirty="0"/>
          </a:p>
        </p:txBody>
      </p:sp>
      <p:sp>
        <p:nvSpPr>
          <p:cNvPr id="91" name="Line 155"/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/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/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/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/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/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/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/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99" name="Line 163"/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anose="020B0604030504040204" charset="0"/>
              </a:rPr>
              <a:t>4</a:t>
            </a:r>
            <a:endParaRPr lang="en-US" sz="1200" b="1" dirty="0">
              <a:solidFill>
                <a:srgbClr val="006600"/>
              </a:solidFill>
              <a:latin typeface="Verdana" panose="020B0604030504040204" charset="0"/>
            </a:endParaRPr>
          </a:p>
        </p:txBody>
      </p:sp>
      <p:sp>
        <p:nvSpPr>
          <p:cNvPr id="101" name="Line 175"/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/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/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/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/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/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/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/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/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/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/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anose="020B0604030504040204" charset="0"/>
              </a:rPr>
              <a:t>Add</a:t>
            </a:r>
            <a:endParaRPr lang="en-US" sz="1200" b="1" i="1" dirty="0">
              <a:latin typeface="Verdana" panose="020B0604030504040204" charset="0"/>
            </a:endParaRPr>
          </a:p>
        </p:txBody>
      </p:sp>
      <p:sp>
        <p:nvSpPr>
          <p:cNvPr id="114" name="Rounded Rectangle 102"/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/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18" name="Straight Connector 117"/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>
            <a:head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 Box 55"/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Instruction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Memory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/>
          <p:cNvSpPr txBox="1">
            <a:spLocks noChangeArrowheads="1"/>
          </p:cNvSpPr>
          <p:nvPr/>
        </p:nvSpPr>
        <p:spPr bwMode="auto">
          <a:xfrm>
            <a:off x="5740414" y="398379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is0?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123" name="Text Box 56"/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Address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4" name="Straight Arrow Connector 136"/>
          <p:cNvCxnSpPr/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/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Instruction</a:t>
            </a:r>
            <a:endParaRPr lang="en-US" sz="1000" b="1" dirty="0">
              <a:latin typeface="Verdana" panose="020B0604030504040204" charset="0"/>
            </a:endParaRPr>
          </a:p>
        </p:txBody>
      </p:sp>
      <p:cxnSp>
        <p:nvCxnSpPr>
          <p:cNvPr id="126" name="Straight Arrow Connector 136"/>
          <p:cNvCxnSpPr/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28" name="Text Box 319"/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29" name="Line 16"/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2" name="Text Box 319"/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/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anose="020B060403050404020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anose="020B0604030504040204" charset="0"/>
            </a:endParaRPr>
          </a:p>
        </p:txBody>
      </p:sp>
      <p:sp>
        <p:nvSpPr>
          <p:cNvPr id="136" name="Line 16"/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/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/>
          <p:cNvCxnSpPr/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RR2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WR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anose="020B0604030504040204" charset="0"/>
              </a:rPr>
              <a:t>WD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RD1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anose="020B0604030504040204" charset="0"/>
              </a:rPr>
              <a:t>RD2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Register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anose="020B0604030504040204" charset="0"/>
              </a:rPr>
              <a:t>File</a:t>
            </a:r>
            <a:endParaRPr lang="en-US" sz="1200" b="1" i="1" dirty="0">
              <a:solidFill>
                <a:srgbClr val="C00000"/>
              </a:solidFill>
              <a:latin typeface="Verdana" panose="020B0604030504040204" charset="0"/>
            </a:endParaRPr>
          </a:p>
        </p:txBody>
      </p:sp>
      <p:sp>
        <p:nvSpPr>
          <p:cNvPr id="127" name="Left Bracket 126"/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/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/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/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780" indent="-27178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/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grpSp>
        <p:nvGrpSpPr>
          <p:cNvPr id="186" name="Group 91"/>
          <p:cNvGrpSpPr/>
          <p:nvPr/>
        </p:nvGrpSpPr>
        <p:grpSpPr>
          <a:xfrm rot="5400000">
            <a:off x="-936928" y="4118232"/>
            <a:ext cx="3352800" cy="457200"/>
            <a:chOff x="457200" y="3429000"/>
            <a:chExt cx="6705600" cy="457200"/>
          </a:xfrm>
          <a:noFill/>
        </p:grpSpPr>
        <p:sp>
          <p:nvSpPr>
            <p:cNvPr id="187" name="Rectangle 186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20:16</a:t>
              </a:r>
              <a:endPara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878070" y="3429000"/>
              <a:ext cx="228473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immediate</a:t>
              </a:r>
              <a:endPara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4" name="Group 109"/>
          <p:cNvGrpSpPr/>
          <p:nvPr/>
        </p:nvGrpSpPr>
        <p:grpSpPr>
          <a:xfrm rot="5400000">
            <a:off x="-785163" y="4423667"/>
            <a:ext cx="3811270" cy="304800"/>
            <a:chOff x="457200" y="3429000"/>
            <a:chExt cx="7622540" cy="457200"/>
          </a:xfrm>
        </p:grpSpPr>
        <p:sp>
          <p:nvSpPr>
            <p:cNvPr id="195" name="Rectangle 19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  <a:endParaRPr lang="en-SG" sz="12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</a:t>
              </a:r>
              <a:endParaRPr lang="en-SG" sz="12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  <a:endPara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3429000"/>
              <a:ext cx="350774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0000000000000100</a:t>
              </a:r>
              <a:endParaRPr lang="en-US" sz="1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790" y="3758271"/>
            <a:ext cx="1844181" cy="1371174"/>
            <a:chOff x="1240790" y="3758271"/>
            <a:chExt cx="1844181" cy="1371174"/>
          </a:xfrm>
        </p:grpSpPr>
        <p:cxnSp>
          <p:nvCxnSpPr>
            <p:cNvPr id="207" name="Straight Connector 206"/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1240790" y="4343400"/>
              <a:ext cx="511810" cy="6286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/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/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/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/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/>
          <p:cNvSpPr txBox="1">
            <a:spLocks noChangeArrowheads="1"/>
          </p:cNvSpPr>
          <p:nvPr/>
        </p:nvSpPr>
        <p:spPr bwMode="auto">
          <a:xfrm>
            <a:off x="1278587" y="513918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anose="020B0604030504040204" charset="0"/>
              </a:rPr>
              <a:t>Inst [15:11]</a:t>
            </a:r>
            <a:endParaRPr lang="en-US" sz="1000" b="1" dirty="0">
              <a:latin typeface="Verdana" panose="020B0604030504040204" charset="0"/>
            </a:endParaRPr>
          </a:p>
        </p:txBody>
      </p:sp>
      <p:sp>
        <p:nvSpPr>
          <p:cNvPr id="221" name="Line 29"/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Elbow Connector 122"/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3" name="Text Box 309"/>
          <p:cNvSpPr txBox="1">
            <a:spLocks noChangeArrowheads="1"/>
          </p:cNvSpPr>
          <p:nvPr/>
        </p:nvSpPr>
        <p:spPr bwMode="auto">
          <a:xfrm>
            <a:off x="3030953" y="3564567"/>
            <a:ext cx="45339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$17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4" name="Text Box 309"/>
          <p:cNvSpPr txBox="1">
            <a:spLocks noChangeArrowheads="1"/>
          </p:cNvSpPr>
          <p:nvPr/>
        </p:nvSpPr>
        <p:spPr bwMode="auto">
          <a:xfrm>
            <a:off x="3063338" y="3950462"/>
            <a:ext cx="36322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6" name="Text Box 309"/>
          <p:cNvSpPr txBox="1">
            <a:spLocks noChangeArrowheads="1"/>
          </p:cNvSpPr>
          <p:nvPr/>
        </p:nvSpPr>
        <p:spPr bwMode="auto">
          <a:xfrm>
            <a:off x="5308062" y="3915749"/>
            <a:ext cx="69088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R[$17]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227" name="Text Box 309"/>
          <p:cNvSpPr txBox="1">
            <a:spLocks noChangeArrowheads="1"/>
          </p:cNvSpPr>
          <p:nvPr/>
        </p:nvSpPr>
        <p:spPr bwMode="auto">
          <a:xfrm>
            <a:off x="5541110" y="4941432"/>
            <a:ext cx="273050" cy="24511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anose="020B0604030504040204" charset="0"/>
              </a:rPr>
              <a:t>4</a:t>
            </a:r>
            <a:endParaRPr lang="en-US" sz="1000" b="1" dirty="0">
              <a:solidFill>
                <a:srgbClr val="0000FF"/>
              </a:solidFill>
              <a:latin typeface="Verdana" panose="020B060403050404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Project Part 4 Copyright © 2020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84AF2A-79C6-468B-8390-540505CC6D05}" type="slidenum">
              <a:rPr lang="en-US" altLang="en-US" smtClean="0"/>
            </a:fld>
            <a:endParaRPr lang="en-US" altLang="en-US"/>
          </a:p>
        </p:txBody>
      </p:sp>
      <p:cxnSp>
        <p:nvCxnSpPr>
          <p:cNvPr id="4" name="Straight Connector 3"/>
          <p:cNvCxnSpPr>
            <a:stCxn id="147" idx="0"/>
          </p:cNvCxnSpPr>
          <p:nvPr/>
        </p:nvCxnSpPr>
        <p:spPr>
          <a:xfrm flipV="1">
            <a:off x="3559175" y="1676400"/>
            <a:ext cx="936625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9140" y="5469890"/>
            <a:ext cx="403860" cy="16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124960" y="101600"/>
            <a:ext cx="326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Line 4</a:t>
            </a:r>
            <a:endParaRPr lang="en-US" b="1" u="sng"/>
          </a:p>
        </p:txBody>
      </p:sp>
      <p:cxnSp>
        <p:nvCxnSpPr>
          <p:cNvPr id="21" name="Straight Connector 20"/>
          <p:cNvCxnSpPr>
            <a:stCxn id="221" idx="0"/>
          </p:cNvCxnSpPr>
          <p:nvPr/>
        </p:nvCxnSpPr>
        <p:spPr>
          <a:xfrm flipV="1">
            <a:off x="4200525" y="4876800"/>
            <a:ext cx="523875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ldLvl="0" animBg="1"/>
      <p:bldP spid="146" grpId="0" bldLvl="0" animBg="1"/>
      <p:bldP spid="176" grpId="0" bldLvl="0" animBg="1"/>
      <p:bldP spid="177" grpId="0" bldLvl="0" animBg="1"/>
      <p:bldP spid="147" grpId="0" bldLvl="0" animBg="1"/>
      <p:bldP spid="221" grpId="0" bldLvl="0" animBg="1"/>
      <p:bldP spid="223" grpId="0"/>
      <p:bldP spid="224" grpId="0"/>
      <p:bldP spid="226" grpId="0"/>
      <p:bldP spid="227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2459</Words>
  <Application>WPS Presentation</Application>
  <PresentationFormat>On-screen Show (4:3)</PresentationFormat>
  <Paragraphs>692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MS PGothic</vt:lpstr>
      <vt:lpstr>Times New Roman</vt:lpstr>
      <vt:lpstr>Garamond</vt:lpstr>
      <vt:lpstr>Calibri</vt:lpstr>
      <vt:lpstr>Verdana Pro</vt:lpstr>
      <vt:lpstr>Verdana</vt:lpstr>
      <vt:lpstr>Courier New</vt:lpstr>
      <vt:lpstr>Consolas</vt:lpstr>
      <vt:lpstr>Symbol</vt:lpstr>
      <vt:lpstr>Helvetica</vt:lpstr>
      <vt:lpstr>Microsoft YaHei</vt:lpstr>
      <vt:lpstr>Arial Unicode MS</vt:lpstr>
      <vt:lpstr>Tahoma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UTSA CS Dept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L7 - Datapath</dc:title>
  <dc:creator>Bernard Ku</dc:creator>
  <cp:lastModifiedBy>mt47</cp:lastModifiedBy>
  <cp:revision>274</cp:revision>
  <cp:lastPrinted>2019-07-24T16:56:00Z</cp:lastPrinted>
  <dcterms:created xsi:type="dcterms:W3CDTF">2010-08-23T19:09:00Z</dcterms:created>
  <dcterms:modified xsi:type="dcterms:W3CDTF">2020-11-13T19:50:14Z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