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D8F"/>
    <a:srgbClr val="007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5" autoAdjust="0"/>
    <p:restoredTop sz="94633" autoAdjust="0"/>
  </p:normalViewPr>
  <p:slideViewPr>
    <p:cSldViewPr>
      <p:cViewPr>
        <p:scale>
          <a:sx n="110" d="100"/>
          <a:sy n="110" d="100"/>
        </p:scale>
        <p:origin x="-1452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24414-7839-411A-AD6F-35307E3A17E6}" type="datetimeFigureOut">
              <a:rPr lang="lt-LT" smtClean="0"/>
              <a:t>2018-06-03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3EAF6-6FD0-472E-89C4-5249A797B94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76587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2ED11-0E4D-4C0B-8962-C80961E299BA}" type="datetimeFigureOut">
              <a:rPr lang="lt-LT" smtClean="0"/>
              <a:t>2018-06-03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63330-8E2B-41AA-80F4-D6EE53C18ED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636219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3330-8E2B-41AA-80F4-D6EE53C18ED3}" type="slidenum">
              <a:rPr lang="lt-LT" smtClean="0"/>
              <a:t>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59685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3330-8E2B-41AA-80F4-D6EE53C18ED3}" type="slidenum">
              <a:rPr lang="lt-LT" smtClean="0"/>
              <a:t>11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59685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3330-8E2B-41AA-80F4-D6EE53C18ED3}" type="slidenum">
              <a:rPr lang="lt-LT" smtClean="0"/>
              <a:t>12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59685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3330-8E2B-41AA-80F4-D6EE53C18ED3}" type="slidenum">
              <a:rPr lang="lt-LT" smtClean="0"/>
              <a:t>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59685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3330-8E2B-41AA-80F4-D6EE53C18ED3}" type="slidenum">
              <a:rPr lang="lt-LT" smtClean="0"/>
              <a:t>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5968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3330-8E2B-41AA-80F4-D6EE53C18ED3}" type="slidenum">
              <a:rPr lang="lt-LT" smtClean="0"/>
              <a:t>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59685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3330-8E2B-41AA-80F4-D6EE53C18ED3}" type="slidenum">
              <a:rPr lang="lt-LT" smtClean="0"/>
              <a:t>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59685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3330-8E2B-41AA-80F4-D6EE53C18ED3}" type="slidenum">
              <a:rPr lang="lt-LT" smtClean="0"/>
              <a:t>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59685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3330-8E2B-41AA-80F4-D6EE53C18ED3}" type="slidenum">
              <a:rPr lang="lt-LT" smtClean="0"/>
              <a:t>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59685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3330-8E2B-41AA-80F4-D6EE53C18ED3}" type="slidenum">
              <a:rPr lang="lt-LT" smtClean="0"/>
              <a:t>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59685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3330-8E2B-41AA-80F4-D6EE53C18ED3}" type="slidenum">
              <a:rPr lang="lt-LT" smtClean="0"/>
              <a:t>10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5968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EDCF-EB0D-4A4E-B533-36D46C0C716B}" type="datetime1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9557-92C8-41D7-AEBE-ADE07205E428}" type="datetime1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F896-D5D9-4141-8A80-C197EF26039E}" type="datetime1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50E-564C-4385-9CFF-2486FFB64D45}" type="datetime1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036F-62EB-44DC-979C-5169EA6D520B}" type="datetime1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61A1-ABD5-4CB8-8B3C-59FC7EA42391}" type="datetime1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B2-3990-4E31-909B-85FA0F3188C7}" type="datetime1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5EB4-3690-4774-A019-3CC4290848D4}" type="datetime1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184-15AB-4614-8FB1-8D4931F74F08}" type="datetime1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4FAF-484B-4A52-93CB-7C03057A9844}" type="datetime1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2E59-6D04-4312-A70A-2453DA67C41B}" type="datetime1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4080F-5C55-4582-9D75-72A98CC70F83}" type="datetime1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178175"/>
            <a:ext cx="8077200" cy="147002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7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INSULTO </a:t>
            </a:r>
            <a:r>
              <a:rPr lang="en-US" sz="3600" b="1" dirty="0" smtClean="0">
                <a:solidFill>
                  <a:srgbClr val="007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SRI</a:t>
            </a:r>
            <a:r>
              <a:rPr lang="lt-LT" sz="3600" b="1" dirty="0" smtClean="0">
                <a:solidFill>
                  <a:srgbClr val="007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ČIŲ </a:t>
            </a:r>
            <a:r>
              <a:rPr lang="lt-LT" sz="3600" b="1" dirty="0">
                <a:solidFill>
                  <a:srgbClr val="007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SEGMENTAVIMAS MAGNETINIO REZONANSO VAIZDUOSE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600200"/>
          </a:xfrm>
        </p:spPr>
        <p:txBody>
          <a:bodyPr>
            <a:normAutofit/>
          </a:bodyPr>
          <a:lstStyle/>
          <a:p>
            <a:pPr algn="r"/>
            <a:r>
              <a:rPr lang="lt-L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Autorius: Arūnas Butkus EKSfmu-16</a:t>
            </a:r>
          </a:p>
          <a:p>
            <a:pPr algn="r"/>
            <a:r>
              <a:rPr lang="lt-L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Vadovas: dr. Andrius Ušinskas</a:t>
            </a:r>
            <a:endParaRPr lang="lt-LT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37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09600"/>
          </a:xfrm>
        </p:spPr>
        <p:txBody>
          <a:bodyPr>
            <a:normAutofit/>
          </a:bodyPr>
          <a:lstStyle/>
          <a:p>
            <a:r>
              <a:rPr lang="lt-LT" sz="3200" b="1" dirty="0" smtClean="0">
                <a:solidFill>
                  <a:srgbClr val="007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Pažeidimo koordinačių radimas</a:t>
            </a:r>
            <a:endParaRPr lang="lt-LT" sz="3200" b="1" dirty="0">
              <a:solidFill>
                <a:srgbClr val="007C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427113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│●○○│►</a:t>
            </a:r>
            <a:r>
              <a:rPr lang="en-US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INSULTO </a:t>
            </a:r>
            <a:r>
              <a:rPr lang="pt-BR" sz="1400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SRIČIŲ </a:t>
            </a:r>
            <a:r>
              <a:rPr lang="pt-BR" sz="1400" dirty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SEGMENTAVIMAS MAGNETINIO REZONANSO VAIZDUOSE</a:t>
            </a:r>
            <a:endParaRPr lang="lt-LT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40906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Arūnas Butkus EKSfmu-16</a:t>
            </a:r>
            <a:endParaRPr lang="lt-LT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50439"/>
            <a:ext cx="251460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lt-LT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434588"/>
            <a:ext cx="457200" cy="360000"/>
          </a:xfrm>
          <a:solidFill>
            <a:srgbClr val="8C8D8F"/>
          </a:solidFill>
          <a:ln>
            <a:solidFill>
              <a:srgbClr val="8C8D8F"/>
            </a:solidFill>
          </a:ln>
        </p:spPr>
        <p:txBody>
          <a:bodyPr/>
          <a:lstStyle/>
          <a:p>
            <a:pPr algn="ctr"/>
            <a:fld id="{B6F15528-21DE-4FAA-801E-634DDDAF4B2B}" type="slidenum">
              <a:rPr lang="en-US" sz="1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10</a:t>
            </a:fld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4400" y="6436124"/>
            <a:ext cx="457200" cy="360000"/>
          </a:xfrm>
          <a:prstGeom prst="rect">
            <a:avLst/>
          </a:prstGeom>
          <a:noFill/>
          <a:ln>
            <a:solidFill>
              <a:srgbClr val="8C8D8F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lt-LT" sz="1600" dirty="0" smtClean="0">
                <a:solidFill>
                  <a:srgbClr val="8C8D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lt-LT" sz="1600" dirty="0">
              <a:solidFill>
                <a:srgbClr val="8C8D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2" name="Picture 4" descr="E:\Studies\Masters\TEXv2\img\centerMisses\1_P0957-co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438400"/>
            <a:ext cx="3983182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E:\Studies\Masters\TEXv2\img\centerHits\center_P0053 - Copy.png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4296"/>
            <a:ext cx="3988543" cy="305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61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09600"/>
          </a:xfrm>
        </p:spPr>
        <p:txBody>
          <a:bodyPr>
            <a:normAutofit/>
          </a:bodyPr>
          <a:lstStyle/>
          <a:p>
            <a:r>
              <a:rPr lang="lt-LT" sz="3200" b="1" dirty="0" smtClean="0">
                <a:solidFill>
                  <a:srgbClr val="007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Regiono auginimas</a:t>
            </a:r>
            <a:endParaRPr lang="lt-LT" sz="3200" b="1" dirty="0">
              <a:solidFill>
                <a:srgbClr val="007C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427113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│●○○│►</a:t>
            </a:r>
            <a:r>
              <a:rPr lang="en-US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INSULTO </a:t>
            </a:r>
            <a:r>
              <a:rPr lang="pt-BR" sz="1400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SRIČIŲ </a:t>
            </a:r>
            <a:r>
              <a:rPr lang="pt-BR" sz="1400" dirty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SEGMENTAVIMAS MAGNETINIO REZONANSO VAIZDUOSE</a:t>
            </a:r>
            <a:endParaRPr lang="lt-LT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40906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Arūnas Butkus EKSfmu-16</a:t>
            </a:r>
            <a:endParaRPr lang="lt-LT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50439"/>
            <a:ext cx="251460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lt-LT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434588"/>
            <a:ext cx="457200" cy="360000"/>
          </a:xfrm>
          <a:solidFill>
            <a:srgbClr val="8C8D8F"/>
          </a:solidFill>
          <a:ln>
            <a:solidFill>
              <a:srgbClr val="8C8D8F"/>
            </a:solidFill>
          </a:ln>
        </p:spPr>
        <p:txBody>
          <a:bodyPr/>
          <a:lstStyle/>
          <a:p>
            <a:pPr algn="ctr"/>
            <a:fld id="{B6F15528-21DE-4FAA-801E-634DDDAF4B2B}" type="slidenum">
              <a:rPr lang="en-US" sz="1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11</a:t>
            </a:fld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4400" y="6436124"/>
            <a:ext cx="457200" cy="360000"/>
          </a:xfrm>
          <a:prstGeom prst="rect">
            <a:avLst/>
          </a:prstGeom>
          <a:noFill/>
          <a:ln>
            <a:solidFill>
              <a:srgbClr val="8C8D8F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lt-LT" sz="1600" dirty="0" smtClean="0">
                <a:solidFill>
                  <a:srgbClr val="8C8D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lt-LT" sz="1600" dirty="0">
              <a:solidFill>
                <a:srgbClr val="8C8D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5" name="Picture 3" descr="E:\Studies\Masters\TEXv2\img\lesionblobs2 - Copy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828800"/>
            <a:ext cx="6190477" cy="401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E:\Studies\Masters\TEXv2\img\endresDSCs3 - Co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47" y="2819400"/>
            <a:ext cx="4323874" cy="200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42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09600"/>
          </a:xfrm>
        </p:spPr>
        <p:txBody>
          <a:bodyPr>
            <a:normAutofit/>
          </a:bodyPr>
          <a:lstStyle/>
          <a:p>
            <a:r>
              <a:rPr lang="lt-LT" sz="3200" b="1" dirty="0" smtClean="0">
                <a:solidFill>
                  <a:srgbClr val="007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Išvados</a:t>
            </a:r>
            <a:endParaRPr lang="lt-LT" sz="3200" b="1" dirty="0">
              <a:solidFill>
                <a:srgbClr val="007C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427113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│●○○│►</a:t>
            </a:r>
            <a:r>
              <a:rPr lang="en-US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INSULTO </a:t>
            </a:r>
            <a:r>
              <a:rPr lang="pt-BR" sz="1400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SRIČIŲ </a:t>
            </a:r>
            <a:r>
              <a:rPr lang="pt-BR" sz="1400" dirty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SEGMENTAVIMAS MAGNETINIO REZONANSO VAIZDUOSE</a:t>
            </a:r>
            <a:endParaRPr lang="lt-LT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40906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Arūnas Butkus EKSfmu-16</a:t>
            </a:r>
            <a:endParaRPr lang="lt-LT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50439"/>
            <a:ext cx="251460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lt-LT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434588"/>
            <a:ext cx="457200" cy="360000"/>
          </a:xfrm>
          <a:solidFill>
            <a:srgbClr val="8C8D8F"/>
          </a:solidFill>
          <a:ln>
            <a:solidFill>
              <a:srgbClr val="8C8D8F"/>
            </a:solidFill>
          </a:ln>
        </p:spPr>
        <p:txBody>
          <a:bodyPr/>
          <a:lstStyle/>
          <a:p>
            <a:pPr algn="ctr"/>
            <a:fld id="{B6F15528-21DE-4FAA-801E-634DDDAF4B2B}" type="slidenum">
              <a:rPr lang="en-US" sz="1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12</a:t>
            </a:fld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4400" y="6436124"/>
            <a:ext cx="457200" cy="360000"/>
          </a:xfrm>
          <a:prstGeom prst="rect">
            <a:avLst/>
          </a:prstGeom>
          <a:noFill/>
          <a:ln>
            <a:solidFill>
              <a:srgbClr val="8C8D8F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lt-LT" sz="1600" dirty="0" smtClean="0">
                <a:solidFill>
                  <a:srgbClr val="8C8D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lt-LT" sz="1600" dirty="0">
              <a:solidFill>
                <a:srgbClr val="8C8D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lt-L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Esami metodai dar nesugeba tiksliai išskirti insulto pažeidimo zonos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tūrio nefiltruojant pateikiamų duomenų ar specialiai pritaikant algoritmą.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lt-L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Optimizuoto Grifio algoritmo tikslumas su filtruotais duomenimis –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43%</a:t>
            </a:r>
            <a:r>
              <a:rPr lang="lt-L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lt-L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Pažeidimo radimo algoritmo tikslumas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lt-L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91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lt-L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lt-L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Šiame darbe sukurto algoritmo tikslumas su nefiltruotais duomenimis – 2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lt-L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55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63975"/>
            <a:ext cx="8077200" cy="1470025"/>
          </a:xfrm>
        </p:spPr>
        <p:txBody>
          <a:bodyPr>
            <a:normAutofit/>
          </a:bodyPr>
          <a:lstStyle/>
          <a:p>
            <a:r>
              <a:rPr lang="lt-LT" sz="3600" b="1" dirty="0" smtClean="0">
                <a:solidFill>
                  <a:srgbClr val="007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Ačiū už dėmesį</a:t>
            </a:r>
            <a:endParaRPr lang="lt-LT" sz="3600" b="1" dirty="0">
              <a:solidFill>
                <a:srgbClr val="007C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8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:\Studies\Masters\TEXv2\img\seg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r="-51" b="9630"/>
          <a:stretch/>
        </p:blipFill>
        <p:spPr bwMode="auto">
          <a:xfrm>
            <a:off x="205165" y="1295400"/>
            <a:ext cx="8862635" cy="29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E:\Studies\Masters\TEXv2\img\centerMisses\3_P1897 - C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798" y="4270075"/>
            <a:ext cx="3247367" cy="243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21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E:\Studies\Masters\TEXv2\img\swissInitial\intens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43" y="995364"/>
            <a:ext cx="4000500" cy="258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E:\Studies\Masters\TEXv2\img\swissInitial\outlier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9"/>
          <a:stretch/>
        </p:blipFill>
        <p:spPr bwMode="auto">
          <a:xfrm>
            <a:off x="639793" y="3352800"/>
            <a:ext cx="7772400" cy="314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41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09600"/>
          </a:xfrm>
        </p:spPr>
        <p:txBody>
          <a:bodyPr>
            <a:normAutofit/>
          </a:bodyPr>
          <a:lstStyle/>
          <a:p>
            <a:r>
              <a:rPr lang="lt-LT" sz="3200" b="1" dirty="0" smtClean="0">
                <a:solidFill>
                  <a:srgbClr val="007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Darbo tikslas, užduotys</a:t>
            </a:r>
            <a:endParaRPr lang="lt-LT" sz="3200" b="1" dirty="0">
              <a:solidFill>
                <a:srgbClr val="007C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lt-L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Peržvelgti esamus metodus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lt-L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Ištirti ir patobulinti esamą automatinio segmentavimo metodą.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lt-L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Sukurti alternatyvų automatinį metodą: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Rasti pažeidimo sritį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Apskaičiuoti pažeidimo tūrį</a:t>
            </a:r>
            <a:endParaRPr lang="lt-L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427113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│●○○│►</a:t>
            </a:r>
            <a:r>
              <a:rPr lang="en-US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INSULTO </a:t>
            </a:r>
            <a:r>
              <a:rPr lang="pt-BR" sz="1400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SRIČIŲ </a:t>
            </a:r>
            <a:r>
              <a:rPr lang="pt-BR" sz="1400" dirty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SEGMENTAVIMAS MAGNETINIO REZONANSO VAIZDUOSE</a:t>
            </a:r>
            <a:endParaRPr lang="lt-LT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40906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Arūnas Butkus EKSfmu-16</a:t>
            </a:r>
            <a:endParaRPr lang="lt-LT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50439"/>
            <a:ext cx="251460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lt-LT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434588"/>
            <a:ext cx="457200" cy="360000"/>
          </a:xfrm>
          <a:solidFill>
            <a:srgbClr val="8C8D8F"/>
          </a:solidFill>
          <a:ln>
            <a:solidFill>
              <a:srgbClr val="8C8D8F"/>
            </a:solidFill>
          </a:ln>
        </p:spPr>
        <p:txBody>
          <a:bodyPr/>
          <a:lstStyle/>
          <a:p>
            <a:pPr algn="ctr"/>
            <a:fld id="{B6F15528-21DE-4FAA-801E-634DDDAF4B2B}" type="slidenum">
              <a:rPr lang="en-US" sz="1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2</a:t>
            </a:fld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4400" y="6436124"/>
            <a:ext cx="457200" cy="360000"/>
          </a:xfrm>
          <a:prstGeom prst="rect">
            <a:avLst/>
          </a:prstGeom>
          <a:noFill/>
          <a:ln>
            <a:solidFill>
              <a:srgbClr val="8C8D8F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lt-LT" sz="1600" dirty="0" smtClean="0">
                <a:solidFill>
                  <a:srgbClr val="8C8D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lt-LT" sz="1600" dirty="0">
              <a:solidFill>
                <a:srgbClr val="8C8D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3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09600"/>
          </a:xfrm>
        </p:spPr>
        <p:txBody>
          <a:bodyPr>
            <a:normAutofit/>
          </a:bodyPr>
          <a:lstStyle/>
          <a:p>
            <a:r>
              <a:rPr lang="lt-LT" sz="3200" b="1" dirty="0" smtClean="0">
                <a:solidFill>
                  <a:srgbClr val="007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Aktualumas, naudingumas</a:t>
            </a:r>
            <a:endParaRPr lang="lt-LT" sz="3200" b="1" dirty="0">
              <a:solidFill>
                <a:srgbClr val="007C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lt-L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Smegenų pažeidimų įtakos žmogaus būklei tyrimuose svarbu turėti tiksliai pažymėtą pažeidmo sritį.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lt-L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Nėra algoritmo gebančio</a:t>
            </a:r>
            <a:r>
              <a:rPr lang="lt-LT" sz="2800" dirty="0">
                <a:latin typeface="Arial" panose="020B0604020202020204" pitchFamily="34" charset="0"/>
                <a:cs typeface="Arial" panose="020B0604020202020204" pitchFamily="34" charset="0"/>
              </a:rPr>
              <a:t> tiksliai</a:t>
            </a:r>
            <a:r>
              <a:rPr lang="lt-L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2800" dirty="0">
                <a:latin typeface="Arial" panose="020B0604020202020204" pitchFamily="34" charset="0"/>
                <a:cs typeface="Arial" panose="020B0604020202020204" pitchFamily="34" charset="0"/>
              </a:rPr>
              <a:t>išskirti </a:t>
            </a:r>
            <a:r>
              <a:rPr lang="lt-L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insulto pažestą sritį, kaip gali žmogus rankomis.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lt-L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Rankinis išrinkimis ilgai trunka ir </a:t>
            </a:r>
            <a:r>
              <a:rPr lang="lt-LT" sz="2800" dirty="0">
                <a:latin typeface="Arial" panose="020B0604020202020204" pitchFamily="34" charset="0"/>
                <a:cs typeface="Arial" panose="020B0604020202020204" pitchFamily="34" charset="0"/>
              </a:rPr>
              <a:t>reikalauja profesionalo</a:t>
            </a:r>
            <a:r>
              <a:rPr lang="lt-L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lt-L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427113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│●○○│►</a:t>
            </a:r>
            <a:r>
              <a:rPr lang="en-US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INSULTO </a:t>
            </a:r>
            <a:r>
              <a:rPr lang="pt-BR" sz="1400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SRIČIŲ </a:t>
            </a:r>
            <a:r>
              <a:rPr lang="pt-BR" sz="1400" dirty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SEGMENTAVIMAS MAGNETINIO REZONANSO VAIZDUOSE</a:t>
            </a:r>
            <a:endParaRPr lang="lt-LT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40906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Arūnas Butkus EKSfmu-16</a:t>
            </a:r>
            <a:endParaRPr lang="lt-LT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50439"/>
            <a:ext cx="251460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lt-LT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434588"/>
            <a:ext cx="457200" cy="360000"/>
          </a:xfrm>
          <a:solidFill>
            <a:srgbClr val="8C8D8F"/>
          </a:solidFill>
          <a:ln>
            <a:solidFill>
              <a:srgbClr val="8C8D8F"/>
            </a:solidFill>
          </a:ln>
        </p:spPr>
        <p:txBody>
          <a:bodyPr/>
          <a:lstStyle/>
          <a:p>
            <a:pPr algn="ctr"/>
            <a:fld id="{B6F15528-21DE-4FAA-801E-634DDDAF4B2B}" type="slidenum">
              <a:rPr lang="en-US" sz="1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3</a:t>
            </a:fld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4400" y="6436124"/>
            <a:ext cx="457200" cy="360000"/>
          </a:xfrm>
          <a:prstGeom prst="rect">
            <a:avLst/>
          </a:prstGeom>
          <a:noFill/>
          <a:ln>
            <a:solidFill>
              <a:srgbClr val="8C8D8F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lt-LT" sz="1600" dirty="0" smtClean="0">
                <a:solidFill>
                  <a:srgbClr val="8C8D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lt-LT" sz="1600" dirty="0">
              <a:solidFill>
                <a:srgbClr val="8C8D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09600"/>
          </a:xfrm>
        </p:spPr>
        <p:txBody>
          <a:bodyPr>
            <a:normAutofit/>
          </a:bodyPr>
          <a:lstStyle/>
          <a:p>
            <a:r>
              <a:rPr lang="lt-LT" sz="3200" b="1" dirty="0" smtClean="0">
                <a:solidFill>
                  <a:srgbClr val="007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Įvadas</a:t>
            </a:r>
            <a:endParaRPr lang="lt-LT" sz="3200" b="1" dirty="0">
              <a:solidFill>
                <a:srgbClr val="007C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427113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│●○○│►</a:t>
            </a:r>
            <a:r>
              <a:rPr lang="en-US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INSULTO </a:t>
            </a:r>
            <a:r>
              <a:rPr lang="pt-BR" sz="1400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SRIČIŲ </a:t>
            </a:r>
            <a:r>
              <a:rPr lang="pt-BR" sz="1400" dirty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SEGMENTAVIMAS MAGNETINIO REZONANSO VAIZDUOSE</a:t>
            </a:r>
            <a:endParaRPr lang="lt-LT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40906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Arūnas Butkus EKSfmu-16</a:t>
            </a:r>
            <a:endParaRPr lang="lt-LT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50439"/>
            <a:ext cx="251460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lt-LT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434588"/>
            <a:ext cx="457200" cy="360000"/>
          </a:xfrm>
          <a:solidFill>
            <a:srgbClr val="8C8D8F"/>
          </a:solidFill>
          <a:ln>
            <a:solidFill>
              <a:srgbClr val="8C8D8F"/>
            </a:solidFill>
          </a:ln>
        </p:spPr>
        <p:txBody>
          <a:bodyPr/>
          <a:lstStyle/>
          <a:p>
            <a:pPr algn="ctr"/>
            <a:fld id="{B6F15528-21DE-4FAA-801E-634DDDAF4B2B}" type="slidenum">
              <a:rPr lang="en-US" sz="1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4</a:t>
            </a:fld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4400" y="6436124"/>
            <a:ext cx="457200" cy="360000"/>
          </a:xfrm>
          <a:prstGeom prst="rect">
            <a:avLst/>
          </a:prstGeom>
          <a:noFill/>
          <a:ln>
            <a:solidFill>
              <a:srgbClr val="8C8D8F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lt-LT" sz="1600" dirty="0" smtClean="0">
                <a:solidFill>
                  <a:srgbClr val="8C8D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lt-LT" sz="1600" dirty="0">
              <a:solidFill>
                <a:srgbClr val="8C8D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C:\Users\Iridium MK2\Documents\ShareX\Screenshots\2018-06\dalys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589050"/>
            <a:ext cx="4267200" cy="465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Iridium MK2\Documents\ShareX\Screenshots\2018-06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3314700"/>
            <a:ext cx="34480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Iridium MK2\Documents\ShareX\Screenshots\2018-06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590675"/>
            <a:ext cx="34480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2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09600"/>
          </a:xfrm>
        </p:spPr>
        <p:txBody>
          <a:bodyPr>
            <a:normAutofit/>
          </a:bodyPr>
          <a:lstStyle/>
          <a:p>
            <a:r>
              <a:rPr lang="lt-LT" sz="3200" b="1" dirty="0" smtClean="0">
                <a:solidFill>
                  <a:srgbClr val="007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Grifio metodas</a:t>
            </a:r>
            <a:endParaRPr lang="lt-LT" sz="3200" b="1" dirty="0">
              <a:solidFill>
                <a:srgbClr val="007C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427113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│●○○│►</a:t>
            </a:r>
            <a:r>
              <a:rPr lang="en-US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INSULTO </a:t>
            </a:r>
            <a:r>
              <a:rPr lang="pt-BR" sz="1400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SRIČIŲ </a:t>
            </a:r>
            <a:r>
              <a:rPr lang="pt-BR" sz="1400" dirty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SEGMENTAVIMAS MAGNETINIO REZONANSO VAIZDUOSE</a:t>
            </a:r>
            <a:endParaRPr lang="lt-LT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40906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Arūnas Butkus EKSfmu-16</a:t>
            </a:r>
            <a:endParaRPr lang="lt-LT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50439"/>
            <a:ext cx="251460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lt-LT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434588"/>
            <a:ext cx="457200" cy="360000"/>
          </a:xfrm>
          <a:solidFill>
            <a:srgbClr val="8C8D8F"/>
          </a:solidFill>
          <a:ln>
            <a:solidFill>
              <a:srgbClr val="8C8D8F"/>
            </a:solidFill>
          </a:ln>
        </p:spPr>
        <p:txBody>
          <a:bodyPr/>
          <a:lstStyle/>
          <a:p>
            <a:pPr algn="ctr"/>
            <a:fld id="{B6F15528-21DE-4FAA-801E-634DDDAF4B2B}" type="slidenum">
              <a:rPr lang="en-US" sz="1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5</a:t>
            </a:fld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4400" y="6436124"/>
            <a:ext cx="457200" cy="360000"/>
          </a:xfrm>
          <a:prstGeom prst="rect">
            <a:avLst/>
          </a:prstGeom>
          <a:noFill/>
          <a:ln>
            <a:solidFill>
              <a:srgbClr val="8C8D8F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lt-LT" sz="1600" dirty="0" smtClean="0">
                <a:solidFill>
                  <a:srgbClr val="8C8D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lt-LT" sz="1600" dirty="0">
              <a:solidFill>
                <a:srgbClr val="8C8D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Users\Iridium MK2\Documents\ShareX\Screenshots\2018-06\javaw_2018-06-03_17-27-12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03" y="1958278"/>
            <a:ext cx="8229600" cy="295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4916269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 smtClean="0"/>
              <a:t>Rankinis pažeidimo išskyrimas</a:t>
            </a:r>
            <a:endParaRPr lang="lt-LT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4916269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 smtClean="0"/>
              <a:t>Zona išskirta pritaikant Grifio metodą</a:t>
            </a:r>
            <a:endParaRPr lang="lt-LT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491626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 smtClean="0"/>
              <a:t>Trūkstama (raudona) ir nenormali (žalia) zonos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20579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09600"/>
          </a:xfrm>
        </p:spPr>
        <p:txBody>
          <a:bodyPr>
            <a:normAutofit/>
          </a:bodyPr>
          <a:lstStyle/>
          <a:p>
            <a:r>
              <a:rPr lang="lt-LT" sz="3200" b="1" dirty="0" smtClean="0">
                <a:solidFill>
                  <a:srgbClr val="007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Grifio metod</a:t>
            </a:r>
            <a:r>
              <a:rPr lang="en-US" sz="3200" b="1" dirty="0" smtClean="0">
                <a:solidFill>
                  <a:srgbClr val="007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lt-LT" sz="3200" b="1" dirty="0" smtClean="0">
                <a:solidFill>
                  <a:srgbClr val="007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pakeitimai</a:t>
            </a:r>
            <a:endParaRPr lang="lt-LT" sz="3200" b="1" dirty="0">
              <a:solidFill>
                <a:srgbClr val="007C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427113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│●○○│►</a:t>
            </a:r>
            <a:r>
              <a:rPr lang="en-US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INSULTO </a:t>
            </a:r>
            <a:r>
              <a:rPr lang="pt-BR" sz="1400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SRIČIŲ </a:t>
            </a:r>
            <a:r>
              <a:rPr lang="pt-BR" sz="1400" dirty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SEGMENTAVIMAS MAGNETINIO REZONANSO VAIZDUOSE</a:t>
            </a:r>
            <a:endParaRPr lang="lt-LT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40906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Arūnas Butkus EKSfmu-16</a:t>
            </a:r>
            <a:endParaRPr lang="lt-LT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50439"/>
            <a:ext cx="251460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lt-LT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434588"/>
            <a:ext cx="457200" cy="360000"/>
          </a:xfrm>
          <a:solidFill>
            <a:srgbClr val="8C8D8F"/>
          </a:solidFill>
          <a:ln>
            <a:solidFill>
              <a:srgbClr val="8C8D8F"/>
            </a:solidFill>
          </a:ln>
        </p:spPr>
        <p:txBody>
          <a:bodyPr/>
          <a:lstStyle/>
          <a:p>
            <a:pPr algn="ctr"/>
            <a:fld id="{B6F15528-21DE-4FAA-801E-634DDDAF4B2B}" type="slidenum">
              <a:rPr lang="en-US" sz="1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6</a:t>
            </a:fld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4400" y="6436124"/>
            <a:ext cx="457200" cy="360000"/>
          </a:xfrm>
          <a:prstGeom prst="rect">
            <a:avLst/>
          </a:prstGeom>
          <a:noFill/>
          <a:ln>
            <a:solidFill>
              <a:srgbClr val="8C8D8F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lt-LT" sz="1600" dirty="0" smtClean="0">
                <a:solidFill>
                  <a:srgbClr val="8C8D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lt-LT" sz="1600" dirty="0">
              <a:solidFill>
                <a:srgbClr val="8C8D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5" name="Picture 3" descr="E:\Studies\Masters\TEXv2\img\fwhm\P1857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14600"/>
            <a:ext cx="5876191" cy="3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04800" y="1828800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Priklausomybė nuo išlyginimo algoritmo pilno pločio esant pusei maksimumo (</a:t>
            </a:r>
            <a:r>
              <a:rPr lang="lt-LT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angl.</a:t>
            </a:r>
            <a:r>
              <a:rPr lang="lt-L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Full Width at Half Maximum – FWHM) reikšmės.</a:t>
            </a:r>
            <a:endParaRPr lang="lt-LT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2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09600"/>
          </a:xfrm>
        </p:spPr>
        <p:txBody>
          <a:bodyPr>
            <a:normAutofit/>
          </a:bodyPr>
          <a:lstStyle/>
          <a:p>
            <a:r>
              <a:rPr lang="lt-LT" sz="3200" b="1" dirty="0" smtClean="0">
                <a:solidFill>
                  <a:srgbClr val="007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Grifio metod</a:t>
            </a:r>
            <a:r>
              <a:rPr lang="en-US" sz="3200" b="1" dirty="0" smtClean="0">
                <a:solidFill>
                  <a:srgbClr val="007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lt-LT" sz="3200" b="1" dirty="0" smtClean="0">
                <a:solidFill>
                  <a:srgbClr val="007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pakeitimai</a:t>
            </a:r>
            <a:endParaRPr lang="lt-LT" sz="3200" b="1" dirty="0">
              <a:solidFill>
                <a:srgbClr val="007C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427113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│●○○│►</a:t>
            </a:r>
            <a:r>
              <a:rPr lang="en-US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INSULTO </a:t>
            </a:r>
            <a:r>
              <a:rPr lang="pt-BR" sz="1400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SRIČIŲ </a:t>
            </a:r>
            <a:r>
              <a:rPr lang="pt-BR" sz="1400" dirty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SEGMENTAVIMAS MAGNETINIO REZONANSO VAIZDUOSE</a:t>
            </a:r>
            <a:endParaRPr lang="lt-LT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40906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Arūnas Butkus EKSfmu-16</a:t>
            </a:r>
            <a:endParaRPr lang="lt-LT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50439"/>
            <a:ext cx="251460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lt-LT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434588"/>
            <a:ext cx="457200" cy="360000"/>
          </a:xfrm>
          <a:solidFill>
            <a:srgbClr val="8C8D8F"/>
          </a:solidFill>
          <a:ln>
            <a:solidFill>
              <a:srgbClr val="8C8D8F"/>
            </a:solidFill>
          </a:ln>
        </p:spPr>
        <p:txBody>
          <a:bodyPr/>
          <a:lstStyle/>
          <a:p>
            <a:pPr algn="ctr"/>
            <a:fld id="{B6F15528-21DE-4FAA-801E-634DDDAF4B2B}" type="slidenum">
              <a:rPr lang="en-US" sz="1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7</a:t>
            </a:fld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4400" y="6436124"/>
            <a:ext cx="457200" cy="360000"/>
          </a:xfrm>
          <a:prstGeom prst="rect">
            <a:avLst/>
          </a:prstGeom>
          <a:noFill/>
          <a:ln>
            <a:solidFill>
              <a:srgbClr val="8C8D8F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lt-LT" sz="1600" dirty="0" smtClean="0">
                <a:solidFill>
                  <a:srgbClr val="8C8D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lt-LT" sz="1600" dirty="0">
              <a:solidFill>
                <a:srgbClr val="8C8D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1828800"/>
            <a:ext cx="853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Priklausomybė nuo šablono pritaikymo stiprumo reikšmės.</a:t>
            </a:r>
            <a:endParaRPr lang="lt-LT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9" name="Picture 3" descr="E:\Studies\Masters\TEXv2\img\priors\P1419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904" y="2362200"/>
            <a:ext cx="5876191" cy="3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9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09600"/>
          </a:xfrm>
        </p:spPr>
        <p:txBody>
          <a:bodyPr>
            <a:normAutofit/>
          </a:bodyPr>
          <a:lstStyle/>
          <a:p>
            <a:r>
              <a:rPr lang="lt-LT" sz="3200" b="1" dirty="0" smtClean="0">
                <a:solidFill>
                  <a:srgbClr val="007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Grifio metod</a:t>
            </a:r>
            <a:r>
              <a:rPr lang="en-US" sz="3200" b="1" dirty="0" smtClean="0">
                <a:solidFill>
                  <a:srgbClr val="007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lt-LT" sz="3200" b="1" dirty="0" smtClean="0">
                <a:solidFill>
                  <a:srgbClr val="007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pakeitimai</a:t>
            </a:r>
            <a:endParaRPr lang="lt-LT" sz="3200" b="1" dirty="0">
              <a:solidFill>
                <a:srgbClr val="007C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427113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│●○○│►</a:t>
            </a:r>
            <a:r>
              <a:rPr lang="en-US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INSULTO </a:t>
            </a:r>
            <a:r>
              <a:rPr lang="pt-BR" sz="1400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SRIČIŲ </a:t>
            </a:r>
            <a:r>
              <a:rPr lang="pt-BR" sz="1400" dirty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SEGMENTAVIMAS MAGNETINIO REZONANSO VAIZDUOSE</a:t>
            </a:r>
            <a:endParaRPr lang="lt-LT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40906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Arūnas Butkus EKSfmu-16</a:t>
            </a:r>
            <a:endParaRPr lang="lt-LT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50439"/>
            <a:ext cx="251460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lt-LT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434588"/>
            <a:ext cx="457200" cy="360000"/>
          </a:xfrm>
          <a:solidFill>
            <a:srgbClr val="8C8D8F"/>
          </a:solidFill>
          <a:ln>
            <a:solidFill>
              <a:srgbClr val="8C8D8F"/>
            </a:solidFill>
          </a:ln>
        </p:spPr>
        <p:txBody>
          <a:bodyPr/>
          <a:lstStyle/>
          <a:p>
            <a:pPr algn="ctr"/>
            <a:fld id="{B6F15528-21DE-4FAA-801E-634DDDAF4B2B}" type="slidenum">
              <a:rPr lang="en-US" sz="1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8</a:t>
            </a:fld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4400" y="6436124"/>
            <a:ext cx="457200" cy="360000"/>
          </a:xfrm>
          <a:prstGeom prst="rect">
            <a:avLst/>
          </a:prstGeom>
          <a:noFill/>
          <a:ln>
            <a:solidFill>
              <a:srgbClr val="8C8D8F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lt-LT" sz="1600" dirty="0" smtClean="0">
                <a:solidFill>
                  <a:srgbClr val="8C8D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lt-LT" sz="1600" dirty="0">
              <a:solidFill>
                <a:srgbClr val="8C8D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1828800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Priklausomybė nuo normalizuotos išskirtos pažeidimo zonos priskyrimo ribos.</a:t>
            </a:r>
            <a:endParaRPr lang="lt-LT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3" name="Picture 3" descr="E:\Studies\Masters\TEXv2\img\cutoff\06ctfsum - Copy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71" y="2600705"/>
            <a:ext cx="8142858" cy="30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09600"/>
          </a:xfrm>
        </p:spPr>
        <p:txBody>
          <a:bodyPr>
            <a:normAutofit/>
          </a:bodyPr>
          <a:lstStyle/>
          <a:p>
            <a:r>
              <a:rPr lang="lt-LT" sz="3200" b="1" dirty="0" smtClean="0">
                <a:solidFill>
                  <a:srgbClr val="007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Grifio metod</a:t>
            </a:r>
            <a:r>
              <a:rPr lang="en-US" sz="3200" b="1" dirty="0" smtClean="0">
                <a:solidFill>
                  <a:srgbClr val="007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lt-LT" sz="3200" b="1" dirty="0" smtClean="0">
                <a:solidFill>
                  <a:srgbClr val="007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pakeitimai</a:t>
            </a:r>
            <a:endParaRPr lang="lt-LT" sz="3200" b="1" dirty="0">
              <a:solidFill>
                <a:srgbClr val="007C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427113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│●○○│►</a:t>
            </a:r>
            <a:r>
              <a:rPr lang="en-US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INSULTO </a:t>
            </a:r>
            <a:r>
              <a:rPr lang="pt-BR" sz="1400" dirty="0" smtClean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SRIČIŲ </a:t>
            </a:r>
            <a:r>
              <a:rPr lang="pt-BR" sz="1400" dirty="0">
                <a:solidFill>
                  <a:srgbClr val="8B8D8E"/>
                </a:solidFill>
                <a:latin typeface="Arial" pitchFamily="34" charset="0"/>
                <a:cs typeface="Arial" pitchFamily="34" charset="0"/>
              </a:rPr>
              <a:t>SEGMENTAVIMAS MAGNETINIO REZONANSO VAIZDUOSE</a:t>
            </a:r>
            <a:endParaRPr lang="lt-LT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40906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Arūnas Butkus EKSfmu-16</a:t>
            </a:r>
            <a:endParaRPr lang="lt-LT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50439"/>
            <a:ext cx="251460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lt-LT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434588"/>
            <a:ext cx="457200" cy="360000"/>
          </a:xfrm>
          <a:solidFill>
            <a:srgbClr val="8C8D8F"/>
          </a:solidFill>
          <a:ln>
            <a:solidFill>
              <a:srgbClr val="8C8D8F"/>
            </a:solidFill>
          </a:ln>
        </p:spPr>
        <p:txBody>
          <a:bodyPr/>
          <a:lstStyle/>
          <a:p>
            <a:pPr algn="ctr"/>
            <a:fld id="{B6F15528-21DE-4FAA-801E-634DDDAF4B2B}" type="slidenum">
              <a:rPr lang="en-US" sz="1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9</a:t>
            </a:fld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4400" y="6436124"/>
            <a:ext cx="457200" cy="360000"/>
          </a:xfrm>
          <a:prstGeom prst="rect">
            <a:avLst/>
          </a:prstGeom>
          <a:noFill/>
          <a:ln>
            <a:solidFill>
              <a:srgbClr val="8C8D8F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lt-LT" sz="1600" dirty="0" smtClean="0">
                <a:solidFill>
                  <a:srgbClr val="8C8D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lt-LT" sz="1600" dirty="0">
              <a:solidFill>
                <a:srgbClr val="8C8D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54" name="Picture 10" descr="E:\Studies\Masters\TEXv2\img\etvsgnb\P1476_Ret - Copy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545" y="1828800"/>
            <a:ext cx="3756655" cy="41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E:\Studies\Masters\TEXv2\img\etvsgnb\P1476_Rgnb - Copy2.png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828799"/>
            <a:ext cx="3810000" cy="410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4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368</Words>
  <Application>Microsoft Office PowerPoint</Application>
  <PresentationFormat>On-screen Show (4:3)</PresentationFormat>
  <Paragraphs>99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INSULTO SRIČIŲ SEGMENTAVIMAS MAGNETINIO REZONANSO VAIZDUOSE</vt:lpstr>
      <vt:lpstr>Darbo tikslas, užduotys</vt:lpstr>
      <vt:lpstr>Aktualumas, naudingumas</vt:lpstr>
      <vt:lpstr>Įvadas</vt:lpstr>
      <vt:lpstr>Grifio metodas</vt:lpstr>
      <vt:lpstr>Grifio metodo pakeitimai</vt:lpstr>
      <vt:lpstr>Grifio metodo pakeitimai</vt:lpstr>
      <vt:lpstr>Grifio metodo pakeitimai</vt:lpstr>
      <vt:lpstr>Grifio metodo pakeitimai</vt:lpstr>
      <vt:lpstr>Pažeidimo koordinačių radimas</vt:lpstr>
      <vt:lpstr>Regiono auginimas</vt:lpstr>
      <vt:lpstr>Išvados</vt:lpstr>
      <vt:lpstr>Ačiū už dėmesį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INSULTO SRITČIŲ SEGMENTAVIMAS MAGNETINIO REZONANSO VAIZDUOSE</dc:title>
  <dc:creator>Iridium MK2</dc:creator>
  <cp:lastModifiedBy>EpicFailv2</cp:lastModifiedBy>
  <cp:revision>20</cp:revision>
  <dcterms:created xsi:type="dcterms:W3CDTF">2006-08-16T00:00:00Z</dcterms:created>
  <dcterms:modified xsi:type="dcterms:W3CDTF">2018-06-03T17:11:59Z</dcterms:modified>
</cp:coreProperties>
</file>