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1FFCDA-2C99-4D20-AB35-F7F03A267761}">
  <a:tblStyle styleId="{B91FFCDA-2C99-4D20-AB35-F7F03A2677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d234c6b1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d234c6b1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d234c6b1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d234c6b1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d25e2b5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d25e2b5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d25e2b57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d25e2b5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d25e2b57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d25e2b5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d25e2b5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d25e2b5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596875"/>
            <a:ext cx="5017500" cy="25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Fall 2023 Principles of Database Systems,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6083 Section 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 Project Demo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WOW (World on Wheels) Car Rental Company</a:t>
            </a:r>
            <a:endParaRPr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99200"/>
            <a:ext cx="34707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Zhuo 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Wenxuan Hu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WOW (World on Wheels) is a car rental company.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WOW has many locations at various airports, towns, and cities in the United States.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office location of WOW maintains various classes of rental vehicles. Each vehicle is identified by Make, Model, Year, VIN (Vehicle Identification Number), and License Plate number.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location has various classes of vehicle such as small car, mid-size car, luxury car, SUV, Premium SUV, Mini Van, Station Wagon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WOW occasionally mails discount coupons to their customers and also mails such discount coupons to neighborhood residents.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Model</a:t>
            </a:r>
            <a:endParaRPr/>
          </a:p>
        </p:txBody>
      </p:sp>
      <p:pic>
        <p:nvPicPr>
          <p:cNvPr descr="A screenshot of a computer screen&#10;&#10;Description automatically generated"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1980"/>
          <a:stretch/>
        </p:blipFill>
        <p:spPr>
          <a:xfrm>
            <a:off x="1387450" y="1176100"/>
            <a:ext cx="6369100" cy="35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Model</a:t>
            </a:r>
            <a:endParaRPr/>
          </a:p>
        </p:txBody>
      </p:sp>
      <p:pic>
        <p:nvPicPr>
          <p:cNvPr descr="A diagram of a computer&#10;&#10;Description automatically generated"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600" y="1238000"/>
            <a:ext cx="6816699" cy="31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used in this project</a:t>
            </a:r>
            <a:endParaRPr/>
          </a:p>
        </p:txBody>
      </p:sp>
      <p:graphicFrame>
        <p:nvGraphicFramePr>
          <p:cNvPr id="159" name="Google Shape;159;p17"/>
          <p:cNvGraphicFramePr/>
          <p:nvPr/>
        </p:nvGraphicFramePr>
        <p:xfrm>
          <a:off x="12583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{B91FFCDA-2C99-4D20-AB35-F7F03A267761}</a:tableStyleId>
              </a:tblPr>
              <a:tblGrid>
                <a:gridCol w="3466600"/>
                <a:gridCol w="3466600"/>
              </a:tblGrid>
              <a:tr h="50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Design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Oracle Data Modeler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Code Editor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Visual Studio Code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Database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MySQL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Frontend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HTML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Backend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PHP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Server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Apache Web Server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Protection against deadlocks and SQL injections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75" y="1519200"/>
            <a:ext cx="5656850" cy="14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388" y="3114700"/>
            <a:ext cx="5717018" cy="18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-6450" r="6449" t="0"/>
          <a:stretch/>
        </p:blipFill>
        <p:spPr>
          <a:xfrm>
            <a:off x="4653552" y="450725"/>
            <a:ext cx="4168947" cy="20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498049"/>
            <a:ext cx="3880177" cy="19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2599" y="2747450"/>
            <a:ext cx="4061476" cy="20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