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75" r:id="rId11"/>
    <p:sldId id="268" r:id="rId12"/>
    <p:sldId id="276" r:id="rId13"/>
    <p:sldId id="269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6" r:id="rId33"/>
    <p:sldId id="299" r:id="rId34"/>
    <p:sldId id="300" r:id="rId35"/>
    <p:sldId id="27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7C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6" autoAdjust="0"/>
    <p:restoredTop sz="76619" autoAdjust="0"/>
  </p:normalViewPr>
  <p:slideViewPr>
    <p:cSldViewPr>
      <p:cViewPr varScale="1">
        <p:scale>
          <a:sx n="101" d="100"/>
          <a:sy n="101" d="100"/>
        </p:scale>
        <p:origin x="188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7114-9C2B-46F9-8BB3-D2D0902E753F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B8CAA-2D0F-4DF2-B50D-19D3B8B03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4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이번 </a:t>
            </a:r>
            <a:r>
              <a:rPr lang="en-US" altLang="ko-KR" dirty="0" smtClean="0"/>
              <a:t>YES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세미나 발표를 맡게된 </a:t>
            </a:r>
            <a:r>
              <a:rPr lang="en-US" altLang="ko-KR" baseline="0" dirty="0" smtClean="0"/>
              <a:t>ALT CLIENT </a:t>
            </a:r>
            <a:r>
              <a:rPr lang="ko-KR" altLang="en-US" baseline="0" smtClean="0"/>
              <a:t>이승용입니다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이번 주제는 </a:t>
            </a:r>
            <a:r>
              <a:rPr lang="en-US" altLang="ko-KR" baseline="0" dirty="0" smtClean="0"/>
              <a:t>PINTOS : </a:t>
            </a:r>
            <a:r>
              <a:rPr lang="ko-KR" altLang="en-US" baseline="0" smtClean="0"/>
              <a:t>운영체제 겉핥기 첫번째 시간인 알람 클락과 우선순위 스캐쥴링 구현입니다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3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상태는 </a:t>
            </a:r>
            <a:r>
              <a:rPr lang="ko-KR" altLang="en-US" dirty="0" err="1" smtClean="0"/>
              <a:t>네가지로</a:t>
            </a:r>
            <a:r>
              <a:rPr lang="ko-KR" altLang="en-US" dirty="0" smtClean="0"/>
              <a:t> 구성되어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스레드에</a:t>
            </a:r>
            <a:r>
              <a:rPr lang="ko-KR" altLang="en-US" dirty="0" smtClean="0"/>
              <a:t> 대해 살펴보았으니 </a:t>
            </a:r>
            <a:r>
              <a:rPr lang="ko-KR" altLang="en-US" smtClean="0"/>
              <a:t>실제 과제</a:t>
            </a:r>
            <a:r>
              <a:rPr lang="ko-KR" altLang="en-US" baseline="0" smtClean="0"/>
              <a:t> 및 구현에 대해 알아보도록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과제는 </a:t>
            </a:r>
            <a:r>
              <a:rPr lang="en-US" altLang="ko-KR" dirty="0" smtClean="0"/>
              <a:t>Alarm</a:t>
            </a:r>
            <a:r>
              <a:rPr lang="en-US" altLang="ko-KR" baseline="0" dirty="0" smtClean="0"/>
              <a:t> Clock</a:t>
            </a:r>
            <a:r>
              <a:rPr lang="ko-KR" altLang="en-US" baseline="0" smtClean="0"/>
              <a:t>인데 목표는 타이머에 구현된 </a:t>
            </a:r>
            <a:r>
              <a:rPr lang="en-US" altLang="ko-KR" baseline="0" dirty="0" err="1" smtClean="0"/>
              <a:t>timer_sleep</a:t>
            </a:r>
            <a:r>
              <a:rPr lang="en-US" altLang="ko-KR" baseline="0" dirty="0" smtClean="0"/>
              <a:t>() </a:t>
            </a:r>
            <a:r>
              <a:rPr lang="ko-KR" altLang="en-US" baseline="0" smtClean="0"/>
              <a:t>함수를 재 구현하는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그전에 </a:t>
            </a:r>
            <a:r>
              <a:rPr lang="en-US" altLang="ko-KR" dirty="0" smtClean="0"/>
              <a:t>device/timer</a:t>
            </a:r>
            <a:r>
              <a:rPr lang="ko-KR" altLang="en-US" smtClean="0"/>
              <a:t>에 구현된 함수에 대해 간략하게 살펴보겠습니다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타이머 함수 구성에 대해 간략하게 읽고</a:t>
            </a:r>
            <a:r>
              <a:rPr lang="ko-KR" altLang="en-US" baseline="0" dirty="0" smtClean="0"/>
              <a:t> 설명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타이머 초기화 함수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핸들러</a:t>
            </a:r>
            <a:r>
              <a:rPr lang="ko-KR" altLang="en-US" baseline="0" dirty="0" smtClean="0"/>
              <a:t> 처리에 대해 한 번 만 살피고 바로 </a:t>
            </a:r>
            <a:r>
              <a:rPr lang="en-US" altLang="ko-KR" baseline="0" dirty="0" smtClean="0"/>
              <a:t>sleep</a:t>
            </a:r>
            <a:r>
              <a:rPr lang="ko-KR" altLang="en-US" baseline="0" smtClean="0"/>
              <a:t>의 재 구현으로 넘어가겠습니다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6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함수의 구체적인 구현에 대해서는 확인을 하지 않았지만 간단하게 주석</a:t>
            </a:r>
            <a:r>
              <a:rPr lang="ko-KR" altLang="en-US" baseline="0" dirty="0" smtClean="0"/>
              <a:t>을 훑고 </a:t>
            </a:r>
            <a:r>
              <a:rPr lang="ko-KR" altLang="en-US" baseline="0" dirty="0" err="1" smtClean="0"/>
              <a:t>로직을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확인해보니</a:t>
            </a:r>
            <a:r>
              <a:rPr lang="ko-KR" altLang="en-US" baseline="0" dirty="0" smtClean="0"/>
              <a:t> 인터럽트 채널을 주기적으로 호출하는 부분과 연결을 하고 초당 </a:t>
            </a:r>
            <a:r>
              <a:rPr lang="en-US" altLang="ko-KR" baseline="0" dirty="0" err="1" smtClean="0"/>
              <a:t>TIMER_FREQ</a:t>
            </a:r>
            <a:r>
              <a:rPr lang="ko-KR" altLang="en-US" baseline="0" smtClean="0"/>
              <a:t>만큼 출력하는 것으로 확인을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그후</a:t>
            </a:r>
            <a:r>
              <a:rPr lang="ko-KR" altLang="en-US" baseline="0" dirty="0" smtClean="0"/>
              <a:t> 인터럽트 </a:t>
            </a:r>
            <a:r>
              <a:rPr lang="ko-KR" altLang="en-US" baseline="0" dirty="0" err="1" smtClean="0"/>
              <a:t>핸들러에</a:t>
            </a:r>
            <a:r>
              <a:rPr lang="ko-KR" altLang="en-US" baseline="0" dirty="0" smtClean="0"/>
              <a:t> 타이머 인터럽트 </a:t>
            </a:r>
            <a:r>
              <a:rPr lang="ko-KR" altLang="en-US" baseline="0" dirty="0" err="1" smtClean="0"/>
              <a:t>핸들러</a:t>
            </a:r>
            <a:r>
              <a:rPr lang="ko-KR" altLang="en-US" baseline="0" dirty="0" smtClean="0"/>
              <a:t> 함수를 등록하는 과정을 거칩니다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과정을 통해 주기적으로 울리는 자명종을 만들었고 </a:t>
            </a:r>
            <a:r>
              <a:rPr lang="en-US" altLang="ko-KR" baseline="0" dirty="0" smtClean="0"/>
              <a:t>TICK</a:t>
            </a:r>
            <a:r>
              <a:rPr lang="ko-KR" altLang="en-US" baseline="0" smtClean="0"/>
              <a:t>이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초당 </a:t>
            </a:r>
            <a:r>
              <a:rPr lang="en-US" altLang="ko-KR" baseline="0" dirty="0" err="1" smtClean="0"/>
              <a:t>TIMER_FREQ</a:t>
            </a:r>
            <a:r>
              <a:rPr lang="ko-KR" altLang="en-US" baseline="0" smtClean="0"/>
              <a:t>만큼 씩 연산을 거치게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동작에 대해 </a:t>
            </a:r>
            <a:r>
              <a:rPr lang="ko-KR" altLang="en-US" baseline="0" dirty="0" err="1" smtClean="0"/>
              <a:t>어느정도</a:t>
            </a:r>
            <a:r>
              <a:rPr lang="ko-KR" altLang="en-US" baseline="0" dirty="0" smtClean="0"/>
              <a:t> 확인을  했으니 </a:t>
            </a:r>
            <a:r>
              <a:rPr lang="en-US" altLang="ko-KR" baseline="0" dirty="0" err="1" smtClean="0"/>
              <a:t>TIMER_SLEEP</a:t>
            </a:r>
            <a:r>
              <a:rPr lang="ko-KR" altLang="en-US" baseline="0" smtClean="0"/>
              <a:t>로 넘어가죠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40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TIMER_SLEEP</a:t>
            </a:r>
            <a:r>
              <a:rPr lang="ko-KR" altLang="en-US" smtClean="0"/>
              <a:t>는 어떻게 동작을 할까요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코드를 보면 특정 </a:t>
            </a:r>
            <a:r>
              <a:rPr lang="en-US" altLang="ko-KR" dirty="0" smtClean="0"/>
              <a:t>TICK</a:t>
            </a:r>
            <a:r>
              <a:rPr lang="ko-KR" altLang="en-US" smtClean="0"/>
              <a:t>동안 계속 루프를 돌면서 스레드 스케쥴링을 계속 거는 </a:t>
            </a:r>
            <a:r>
              <a:rPr lang="en-US" altLang="ko-KR" dirty="0" smtClean="0"/>
              <a:t>BUSY WAITING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방식을 사용하고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이런 불필요한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낭비는 좋지 않죠 </a:t>
            </a:r>
            <a:r>
              <a:rPr lang="en-US" altLang="ko-KR" baseline="0" dirty="0" smtClean="0"/>
              <a:t>.. </a:t>
            </a:r>
            <a:r>
              <a:rPr lang="ko-KR" altLang="en-US" baseline="0" smtClean="0"/>
              <a:t>그러면 어떻게 하면 좋을까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55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계획은 아래와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이전에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상태에 대해 설명을 드리면서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되지 않는 상태인 </a:t>
            </a:r>
            <a:r>
              <a:rPr lang="en-US" altLang="ko-KR" dirty="0" smtClean="0"/>
              <a:t>BLOCK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상태에 대해 말씀을 드렸는데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스레드에</a:t>
            </a:r>
            <a:r>
              <a:rPr lang="ko-KR" altLang="en-US" baseline="0" dirty="0" smtClean="0"/>
              <a:t> 대해서 </a:t>
            </a:r>
            <a:r>
              <a:rPr lang="en-US" altLang="ko-KR" baseline="0" dirty="0" smtClean="0"/>
              <a:t>BLOCK</a:t>
            </a:r>
            <a:r>
              <a:rPr lang="ko-KR" altLang="en-US" baseline="0" smtClean="0"/>
              <a:t>을 걸고 </a:t>
            </a:r>
            <a:r>
              <a:rPr lang="en-US" altLang="ko-KR" baseline="0" dirty="0" smtClean="0"/>
              <a:t>TICK</a:t>
            </a:r>
            <a:r>
              <a:rPr lang="ko-KR" altLang="en-US" baseline="0" smtClean="0"/>
              <a:t>이 지나면 풀어주면 되지 않을까 하는 생각이 들었습니다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68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BLOCK</a:t>
            </a:r>
            <a:r>
              <a:rPr lang="ko-KR" altLang="en-US" smtClean="0"/>
              <a:t>의 과정은 아래와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BLOCK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된 스레드에 대해 따로 다루는 리스트는 존재하지 않기 때문에 </a:t>
            </a:r>
            <a:r>
              <a:rPr lang="en-US" altLang="ko-KR" baseline="0" dirty="0" smtClean="0"/>
              <a:t>BLOCK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LIST</a:t>
            </a:r>
            <a:r>
              <a:rPr lang="ko-KR" altLang="en-US" baseline="0" smtClean="0"/>
              <a:t>를 하나 만들어주고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TIMER_SLEEP</a:t>
            </a:r>
            <a:r>
              <a:rPr lang="ko-KR" altLang="en-US" smtClean="0"/>
              <a:t>가 호출될 때마다 </a:t>
            </a:r>
            <a:r>
              <a:rPr lang="en-US" altLang="ko-KR" dirty="0" err="1" smtClean="0"/>
              <a:t>BLOCK_LIST</a:t>
            </a:r>
            <a:r>
              <a:rPr lang="ko-KR" altLang="en-US" smtClean="0"/>
              <a:t>에 이를 추가하고 현재 시간과 기다릴 시간의 정보를 저장한 상태에서 블록 처리를 해줍니다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 인터럽</a:t>
            </a:r>
            <a:r>
              <a:rPr lang="ko-KR" altLang="en-US" baseline="0" dirty="0" smtClean="0"/>
              <a:t>트 호출을 중지 시키는 이유는 </a:t>
            </a:r>
            <a:r>
              <a:rPr lang="ko-KR" altLang="en-US" baseline="0" dirty="0" err="1" smtClean="0"/>
              <a:t>스레드</a:t>
            </a:r>
            <a:r>
              <a:rPr lang="ko-KR" altLang="en-US" baseline="0" dirty="0" smtClean="0"/>
              <a:t> 블록 처리는 인터럽트 호출이 꺼진 상태에서 가능하도록 구현되어 있기 때문입니다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03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깨우는 것은 훨씬 간단합니다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 타이머 인터럽트</a:t>
            </a:r>
            <a:r>
              <a:rPr lang="ko-KR" altLang="en-US" baseline="0" dirty="0" smtClean="0"/>
              <a:t> 함수가 호출될 때마다 </a:t>
            </a:r>
            <a:r>
              <a:rPr lang="en-US" altLang="ko-KR" baseline="0" dirty="0" smtClean="0"/>
              <a:t>TICK</a:t>
            </a:r>
            <a:r>
              <a:rPr lang="ko-KR" altLang="en-US" baseline="0" smtClean="0"/>
              <a:t>정보를 비교하고 깰 조건을 달성하면 그냥 깨우면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두번</a:t>
            </a:r>
            <a:r>
              <a:rPr lang="ko-KR" altLang="en-US" baseline="0" dirty="0" smtClean="0"/>
              <a:t> 째 과제는 </a:t>
            </a:r>
            <a:r>
              <a:rPr lang="ko-KR" altLang="en-US" baseline="0" dirty="0" err="1" smtClean="0"/>
              <a:t>스레드를</a:t>
            </a:r>
            <a:r>
              <a:rPr lang="ko-KR" altLang="en-US" baseline="0" dirty="0" smtClean="0"/>
              <a:t> 우선순위로 </a:t>
            </a:r>
            <a:r>
              <a:rPr lang="ko-KR" altLang="en-US" baseline="0" dirty="0" err="1" smtClean="0"/>
              <a:t>스케쥴링</a:t>
            </a:r>
            <a:r>
              <a:rPr lang="ko-KR" altLang="en-US" baseline="0" dirty="0" smtClean="0"/>
              <a:t> 되도록 바꾸는 것입니다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71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함수의 구성에 대해 간단하게 살펴보았으니 바로 구현 계획으로 넘어가겠습니다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ReadyQueue</a:t>
            </a:r>
            <a:r>
              <a:rPr lang="ko-KR" altLang="en-US" smtClean="0"/>
              <a:t>에 있는 스레드 정보가 변경되는 과정은 크게 두가지가 있었습니다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첫째는 </a:t>
            </a:r>
            <a:r>
              <a:rPr lang="en-US" altLang="ko-KR" dirty="0" err="1" smtClean="0"/>
              <a:t>ReadyQueue</a:t>
            </a:r>
            <a:r>
              <a:rPr lang="ko-KR" altLang="en-US" smtClean="0"/>
              <a:t>에 스레드가 들어오는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둘째는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자체의 우선순위를 바꾸는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하여 저는 </a:t>
            </a:r>
            <a:r>
              <a:rPr lang="ko-KR" altLang="en-US" dirty="0" err="1" smtClean="0"/>
              <a:t>구현계획을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ppt</a:t>
            </a:r>
            <a:r>
              <a:rPr lang="ko-KR" altLang="en-US" smtClean="0"/>
              <a:t>와 같이 들어오는 타이밍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그리고 우선순위 설정시 스레드 스케쥴링을 실행하고 실제 다음 스레드를 뽑는 타이밍에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우선순위별로</a:t>
            </a:r>
            <a:r>
              <a:rPr lang="ko-KR" altLang="en-US" dirty="0" smtClean="0"/>
              <a:t> 뽑도록 계획하였습니다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5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진행에 앞서 간단하게 순서를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시작한 이유와 </a:t>
            </a:r>
            <a:r>
              <a:rPr lang="en-US" altLang="ko-KR" dirty="0" smtClean="0"/>
              <a:t>PINTOS</a:t>
            </a:r>
            <a:r>
              <a:rPr lang="ko-KR" altLang="en-US" smtClean="0"/>
              <a:t>에 대한 설명하고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환경 설정 및 폴더 구조에 대해 말씀 드린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후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구현 과정을 보고 결과를 확인할 예정입니다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7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Ready</a:t>
            </a:r>
            <a:r>
              <a:rPr lang="en-US" altLang="ko-KR" baseline="0" dirty="0" smtClean="0"/>
              <a:t> Queue</a:t>
            </a:r>
            <a:r>
              <a:rPr lang="ko-KR" altLang="en-US" baseline="0" smtClean="0"/>
              <a:t>에 들어오는 타이밍은 크게 두가지였는데 바로 스레드 생성때와 이전에 만든 타이머 작업에서 스레드를 깨울때였습니다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하여 각각의 </a:t>
            </a:r>
            <a:r>
              <a:rPr lang="ko-KR" altLang="en-US" baseline="0" dirty="0" err="1" smtClean="0"/>
              <a:t>타이밍때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thread_yield</a:t>
            </a:r>
            <a:r>
              <a:rPr lang="en-US" altLang="ko-KR" baseline="0" dirty="0" smtClean="0"/>
              <a:t>()</a:t>
            </a:r>
            <a:r>
              <a:rPr lang="ko-KR" altLang="en-US" baseline="0" smtClean="0"/>
              <a:t>를 하도록 추가하였습니다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10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우선순위가 변경되는 경우는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set_priority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함수를 호출하는 경우 뿐이므로 이 부분에서 </a:t>
            </a:r>
            <a:r>
              <a:rPr lang="en-US" altLang="ko-KR" baseline="0" dirty="0" smtClean="0"/>
              <a:t>ready queue</a:t>
            </a:r>
            <a:r>
              <a:rPr lang="ko-KR" altLang="en-US" baseline="0" smtClean="0"/>
              <a:t>안에 스레드가 있는지 확인하고 </a:t>
            </a:r>
            <a:r>
              <a:rPr lang="en-US" altLang="ko-KR" baseline="0" dirty="0" smtClean="0"/>
              <a:t>ready queue</a:t>
            </a:r>
            <a:r>
              <a:rPr lang="ko-KR" altLang="en-US" baseline="0" smtClean="0"/>
              <a:t>의 최고 우선순위 스레드와 현재 스레드의 값을 비교하여 조건이 맞으면 양보하도록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6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스캐쥴링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타이밍때</a:t>
            </a:r>
            <a:r>
              <a:rPr lang="ko-KR" altLang="en-US" dirty="0" smtClean="0"/>
              <a:t> 입력되는 </a:t>
            </a:r>
            <a:r>
              <a:rPr lang="ko-KR" altLang="en-US" dirty="0" err="1" smtClean="0"/>
              <a:t>스레드들에</a:t>
            </a:r>
            <a:r>
              <a:rPr lang="ko-KR" altLang="en-US" dirty="0" smtClean="0"/>
              <a:t> 대해 </a:t>
            </a:r>
            <a:r>
              <a:rPr lang="en-US" altLang="ko-KR" dirty="0" smtClean="0"/>
              <a:t>priority </a:t>
            </a:r>
            <a:r>
              <a:rPr lang="ko-KR" altLang="en-US" smtClean="0"/>
              <a:t>순서대로 들어갈 수 있도록 소팅 함수를 넣은</a:t>
            </a:r>
            <a:r>
              <a:rPr lang="ko-KR" altLang="en-US" baseline="0" smtClean="0"/>
              <a:t> 리스트 추가 함수를 이용하였습니다</a:t>
            </a:r>
            <a:r>
              <a:rPr lang="en-US" altLang="ko-KR" baseline="0" dirty="0" smtClean="0"/>
              <a:t>.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3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앞의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개의 과제는 쉽게 </a:t>
            </a:r>
            <a:r>
              <a:rPr lang="ko-KR" altLang="en-US" baseline="0" dirty="0" smtClean="0"/>
              <a:t>진행하였는데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이후 동기화의 우선순위 처리에서 고생을 조금 하였습니다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마지막 과제의 목</a:t>
            </a:r>
            <a:r>
              <a:rPr lang="ko-KR" altLang="en-US" dirty="0" smtClean="0"/>
              <a:t>적은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 </a:t>
            </a:r>
            <a:r>
              <a:rPr lang="ko-KR" altLang="en-US" dirty="0" err="1" smtClean="0"/>
              <a:t>스케쥴링을</a:t>
            </a:r>
            <a:r>
              <a:rPr lang="ko-KR" altLang="en-US" baseline="0" dirty="0" smtClean="0"/>
              <a:t> 동기화 도구들에 대해서도 적용하는 것입니다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27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동기화에 관한</a:t>
            </a:r>
            <a:r>
              <a:rPr lang="ko-KR" altLang="en-US" baseline="0" dirty="0" smtClean="0"/>
              <a:t> 코드들은 </a:t>
            </a:r>
            <a:r>
              <a:rPr lang="en-US" altLang="ko-KR" baseline="0" dirty="0" err="1" smtClean="0"/>
              <a:t>synch.c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synch.h</a:t>
            </a:r>
            <a:r>
              <a:rPr lang="ko-KR" altLang="en-US" baseline="0" smtClean="0"/>
              <a:t>에 굉장히 잘 나타나 있지만 동기화 코드들에 대한 구성은 자리에 계신 분들은 잘 아실거라는 생각이 드므로 생략하도록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우선순위 처리의 구현은 소유권이 존재하지 않는 </a:t>
            </a:r>
            <a:r>
              <a:rPr lang="ko-KR" altLang="en-US" baseline="0" dirty="0" err="1" smtClean="0"/>
              <a:t>세마포어나</a:t>
            </a:r>
            <a:r>
              <a:rPr lang="ko-KR" altLang="en-US" baseline="0" dirty="0" smtClean="0"/>
              <a:t> 모니터 변수</a:t>
            </a:r>
            <a:r>
              <a:rPr lang="en-US" altLang="ko-KR" baseline="0" dirty="0" smtClean="0"/>
              <a:t>(</a:t>
            </a:r>
            <a:r>
              <a:rPr lang="ko-KR" altLang="en-US" baseline="0" smtClean="0"/>
              <a:t>여기서는 </a:t>
            </a:r>
            <a:r>
              <a:rPr lang="en-US" altLang="ko-KR" baseline="0" dirty="0" smtClean="0"/>
              <a:t>condition)</a:t>
            </a:r>
            <a:r>
              <a:rPr lang="ko-KR" altLang="en-US" baseline="0" smtClean="0"/>
              <a:t>들에 대해 먼저 처리를 한 후</a:t>
            </a:r>
            <a:r>
              <a:rPr lang="en-US" altLang="ko-KR" baseline="0" dirty="0" smtClean="0"/>
              <a:t>, lock</a:t>
            </a:r>
            <a:r>
              <a:rPr lang="ko-KR" altLang="en-US" baseline="0" smtClean="0"/>
              <a:t>을 진행하도록 하겠습니다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52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b="0" strike="noStrike" spc="-1" dirty="0" err="1" smtClean="0">
                <a:solidFill>
                  <a:srgbClr val="000000"/>
                </a:solidFill>
                <a:latin typeface="+mn-lt"/>
              </a:rPr>
              <a:t>세마포어는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 공용 변수의 상태에 따라 현재 임계 구역의 진입이 결정되는 구조이므로, Lock </a:t>
            </a:r>
            <a:r>
              <a:rPr lang="ko-KR" altLang="ko-KR" sz="1200" b="0" strike="noStrike" spc="-1" dirty="0" err="1" smtClean="0">
                <a:solidFill>
                  <a:srgbClr val="000000"/>
                </a:solidFill>
                <a:latin typeface="+mn-lt"/>
              </a:rPr>
              <a:t>처럼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 특정 </a:t>
            </a:r>
            <a:r>
              <a:rPr lang="ko-KR" altLang="ko-KR" sz="1200" b="0" strike="noStrike" spc="-1" dirty="0" err="1" smtClean="0">
                <a:solidFill>
                  <a:srgbClr val="000000"/>
                </a:solidFill>
                <a:latin typeface="+mn-lt"/>
              </a:rPr>
              <a:t>스레드가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 점유하고 있는 상태가 </a:t>
            </a:r>
            <a:r>
              <a:rPr lang="ko-KR" altLang="en-US" sz="1200" b="0" strike="noStrike" spc="-1" dirty="0" smtClean="0">
                <a:solidFill>
                  <a:srgbClr val="000000"/>
                </a:solidFill>
                <a:latin typeface="+mn-lt"/>
              </a:rPr>
              <a:t>아닙니다</a:t>
            </a:r>
            <a:r>
              <a:rPr lang="en-US" altLang="ko-KR" sz="1200" b="0" strike="noStrike" spc="-1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ko-KR" altLang="ko-KR" sz="1200" b="0" strike="noStrike" spc="-1" smtClean="0">
                <a:solidFill>
                  <a:srgbClr val="000000"/>
                </a:solidFill>
                <a:latin typeface="+mn-lt"/>
              </a:rPr>
              <a:t> </a:t>
            </a:r>
            <a:endParaRPr lang="en-US" altLang="ko-KR" sz="1200" b="0" strike="noStrike" spc="-1" dirty="0" smtClean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strike="noStrike" spc="-1" dirty="0" smtClean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따라서 현재 </a:t>
            </a:r>
            <a:r>
              <a:rPr lang="ko-KR" altLang="ko-KR" sz="1200" b="0" strike="noStrike" spc="-1" dirty="0" err="1" smtClean="0">
                <a:solidFill>
                  <a:srgbClr val="000000"/>
                </a:solidFill>
                <a:latin typeface="+mn-lt"/>
              </a:rPr>
              <a:t>구현되어있는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 FIFO 형태의 구조를 Priority Queue에 따라 Blocking이 해제되도록</a:t>
            </a:r>
            <a:r>
              <a:rPr lang="en-US" altLang="ko-KR" sz="1200" b="0" strike="noStrike" spc="-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ko-KR" altLang="en-US" sz="1200" b="0" strike="noStrike" spc="-1" smtClean="0">
                <a:solidFill>
                  <a:srgbClr val="000000"/>
                </a:solidFill>
                <a:latin typeface="+mn-lt"/>
              </a:rPr>
              <a:t>소팅 함수만 추가해주면 됩니다</a:t>
            </a:r>
            <a:r>
              <a:rPr lang="en-US" altLang="ko-KR" sz="1200" b="0" strike="noStrike" spc="-1" dirty="0" smtClean="0">
                <a:solidFill>
                  <a:srgbClr val="000000"/>
                </a:solidFill>
                <a:latin typeface="+mn-lt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20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strike="noStrike" spc="-1" dirty="0" smtClean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ko-KR" sz="1200" b="0" strike="noStrike" spc="-1" smtClean="0">
                <a:solidFill>
                  <a:srgbClr val="000000"/>
                </a:solidFill>
                <a:latin typeface="+mn-lt"/>
              </a:rPr>
              <a:t>모니터의 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경우 임계 영역으로 들어가기 위한 Queue를 만들고 임계 영역의 작업이 완료된 상태에서 신호를 </a:t>
            </a:r>
            <a:r>
              <a:rPr lang="ko-KR" altLang="ko-KR" sz="1200" b="0" strike="noStrike" spc="-1" dirty="0" err="1" smtClean="0">
                <a:solidFill>
                  <a:srgbClr val="000000"/>
                </a:solidFill>
                <a:latin typeface="+mn-lt"/>
              </a:rPr>
              <a:t>보내주면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 Queue에서 다음 </a:t>
            </a:r>
            <a:r>
              <a:rPr lang="ko-KR" altLang="ko-KR" sz="1200" b="0" strike="noStrike" spc="-1" dirty="0" err="1" smtClean="0">
                <a:solidFill>
                  <a:srgbClr val="000000"/>
                </a:solidFill>
                <a:latin typeface="+mn-lt"/>
              </a:rPr>
              <a:t>임계영역으로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 들어갈 </a:t>
            </a:r>
            <a:r>
              <a:rPr lang="ko-KR" altLang="ko-KR" sz="1200" b="0" strike="noStrike" spc="-1" dirty="0" err="1" smtClean="0">
                <a:solidFill>
                  <a:srgbClr val="000000"/>
                </a:solidFill>
                <a:latin typeface="+mn-lt"/>
              </a:rPr>
              <a:t>스레드를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 선택해 영역 안으로 </a:t>
            </a:r>
            <a:r>
              <a:rPr lang="ko-KR" altLang="ko-KR" sz="1200" b="0" strike="noStrike" spc="-1" dirty="0" err="1" smtClean="0">
                <a:solidFill>
                  <a:srgbClr val="000000"/>
                </a:solidFill>
                <a:latin typeface="+mn-lt"/>
              </a:rPr>
              <a:t>넣어주는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 방식이다. 즉 Queue에서 wait하고 있는 </a:t>
            </a:r>
            <a:r>
              <a:rPr lang="en-US" altLang="ko-KR" sz="1200" b="0" strike="noStrike" spc="-1" dirty="0" smtClean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ko-KR" sz="1200" b="0" strike="noStrike" spc="-1" smtClean="0">
                <a:solidFill>
                  <a:srgbClr val="000000"/>
                </a:solidFill>
                <a:latin typeface="+mn-lt"/>
              </a:rPr>
              <a:t>스레드를 </a:t>
            </a:r>
            <a:r>
              <a:rPr lang="ko-KR" altLang="ko-KR" sz="1200" b="0" strike="noStrike" spc="-1" dirty="0" smtClean="0">
                <a:solidFill>
                  <a:srgbClr val="000000"/>
                </a:solidFill>
                <a:latin typeface="+mn-lt"/>
              </a:rPr>
              <a:t>가져올 때 동작 방식이 FIFO에서 Priority를 가져오는 방식으로 바꾸면 된다.</a:t>
            </a:r>
          </a:p>
          <a:p>
            <a:endParaRPr lang="en-US" altLang="ko-KR" sz="1200" b="0" strike="noStrike" spc="-1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altLang="ko-KR" sz="1200" b="0" strike="noStrike" spc="-1" dirty="0" smtClean="0">
                <a:solidFill>
                  <a:srgbClr val="000000"/>
                </a:solidFill>
                <a:latin typeface="+mn-lt"/>
              </a:rPr>
              <a:t>wait</a:t>
            </a:r>
            <a:r>
              <a:rPr lang="en-US" altLang="ko-KR" sz="1200" b="0" strike="noStrike" spc="-1" baseline="0" dirty="0" smtClean="0">
                <a:solidFill>
                  <a:srgbClr val="000000"/>
                </a:solidFill>
                <a:latin typeface="+mn-lt"/>
              </a:rPr>
              <a:t> Queue</a:t>
            </a:r>
            <a:r>
              <a:rPr lang="ko-KR" altLang="en-US" sz="1200" b="0" strike="noStrike" spc="-1" baseline="0" smtClean="0">
                <a:solidFill>
                  <a:srgbClr val="000000"/>
                </a:solidFill>
                <a:latin typeface="+mn-lt"/>
              </a:rPr>
              <a:t>에 들어가는 모니터의 경우도 위와 마찬가지로 진행해주시면 됩니다</a:t>
            </a:r>
            <a:r>
              <a:rPr lang="en-US" altLang="ko-KR" sz="1200" b="0" strike="noStrike" spc="-1" baseline="0" dirty="0" smtClean="0">
                <a:solidFill>
                  <a:srgbClr val="000000"/>
                </a:solidFill>
                <a:latin typeface="+mn-lt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63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두 친구들과 달리 </a:t>
            </a:r>
            <a:r>
              <a:rPr lang="en-US" altLang="ko-KR" dirty="0" smtClean="0"/>
              <a:t>Lock</a:t>
            </a:r>
            <a:r>
              <a:rPr lang="ko-KR" altLang="en-US" smtClean="0"/>
              <a:t>의 경우는 소유를 하게 되면서 문제가 발생하는데 그것은 바로 </a:t>
            </a:r>
            <a:r>
              <a:rPr lang="en-US" altLang="ko-KR" dirty="0" smtClean="0"/>
              <a:t>Priority</a:t>
            </a:r>
            <a:r>
              <a:rPr lang="en-US" altLang="ko-KR" baseline="0" dirty="0" smtClean="0"/>
              <a:t> Inversion </a:t>
            </a:r>
            <a:r>
              <a:rPr lang="ko-KR" altLang="en-US" baseline="0" smtClean="0"/>
              <a:t>현상입니다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52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Priority</a:t>
            </a:r>
            <a:r>
              <a:rPr lang="en-US" altLang="ko-KR" baseline="0" dirty="0" smtClean="0"/>
              <a:t> Inversion</a:t>
            </a:r>
            <a:r>
              <a:rPr lang="ko-KR" altLang="en-US" baseline="0" smtClean="0"/>
              <a:t>에 대해 간단하게 설명하기 위해 예시를 만들었습니다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왼쪽에 보이는 노란색 도로는 어린이 도로로 아이들의 안전을 위해 하나의 자동차만이 이용할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단비는 어머니께 먼저 장난감 차 키를 받고 자동차를 운전하기 위해 기다리고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영웅이는 우선순위는 높지만 단비가 운전을 다 한 후에 차 키를 받을 수 있기 때문에 기다리는 상황에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문제는 단비가 어린이 도로에서 말썽을 피워 우선순위가 굉장히 낮다는 점이었습니다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결과 </a:t>
            </a:r>
            <a:r>
              <a:rPr lang="ko-KR" altLang="en-US" dirty="0" err="1" smtClean="0"/>
              <a:t>뽀로로가</a:t>
            </a:r>
            <a:r>
              <a:rPr lang="ko-KR" altLang="en-US" dirty="0" smtClean="0"/>
              <a:t> 운전을 먼저 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상황이 되었고 단비는 계속 기다리는 상황이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영웅이 또한 단비의 열쇠를 기다려야 </a:t>
            </a:r>
            <a:r>
              <a:rPr lang="ko-KR" altLang="en-US" dirty="0" err="1" smtClean="0"/>
              <a:t>됬으므로</a:t>
            </a:r>
            <a:r>
              <a:rPr lang="ko-KR" altLang="en-US" dirty="0" smtClean="0"/>
              <a:t> 같이 기다리는 상황이 발생하였고 우선순위가 높지만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점유할 수 없는 기현상이 발생하였습니다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높은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락으로</a:t>
            </a:r>
            <a:r>
              <a:rPr lang="ko-KR" altLang="en-US" dirty="0" smtClean="0"/>
              <a:t> 인해 낮은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기다리는 상황 이것이 </a:t>
            </a:r>
            <a:r>
              <a:rPr lang="en-US" altLang="ko-KR" dirty="0" smtClean="0"/>
              <a:t>Priority</a:t>
            </a:r>
            <a:r>
              <a:rPr lang="en-US" altLang="ko-KR" baseline="0" dirty="0" smtClean="0"/>
              <a:t> Inversion </a:t>
            </a:r>
            <a:r>
              <a:rPr lang="ko-KR" altLang="en-US" baseline="0" smtClean="0"/>
              <a:t>현상입니다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34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해결법은 간단합니다</a:t>
            </a:r>
            <a:r>
              <a:rPr lang="en-US" altLang="ko-KR" dirty="0" smtClean="0"/>
              <a:t>. </a:t>
            </a:r>
            <a:r>
              <a:rPr lang="ko-KR" altLang="en-US" smtClean="0"/>
              <a:t>영웅이가 단비를 보증서주면 되는거죠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 높은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낮은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임시로 자신의 우선순위를 </a:t>
            </a:r>
            <a:r>
              <a:rPr lang="ko-KR" altLang="en-US" dirty="0" err="1" smtClean="0"/>
              <a:t>빌려주는</a:t>
            </a:r>
            <a:r>
              <a:rPr lang="ko-KR" altLang="en-US" dirty="0" smtClean="0"/>
              <a:t> 겁니다</a:t>
            </a:r>
            <a:r>
              <a:rPr lang="en-US" altLang="ko-KR" dirty="0" smtClean="0"/>
              <a:t>. </a:t>
            </a:r>
            <a:r>
              <a:rPr lang="ko-KR" altLang="en-US" smtClean="0"/>
              <a:t>그러면 락을 가진 낮은 스레드는 처리가 될 것이고</a:t>
            </a:r>
            <a:r>
              <a:rPr lang="ko-KR" altLang="en-US" baseline="0" smtClean="0"/>
              <a:t> 락을 반환하면 높은 스레드는 자기 일을 다시 할 수 있게 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9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시작했을까라고 한다면 시간이 지남에 따라 전공 과정에서 배웠던 지식들도 점점 </a:t>
            </a:r>
            <a:r>
              <a:rPr lang="ko-KR" altLang="en-US" dirty="0" err="1" smtClean="0"/>
              <a:t>희미해지는</a:t>
            </a:r>
            <a:r>
              <a:rPr lang="ko-KR" altLang="en-US" dirty="0" smtClean="0"/>
              <a:t> 것을 느꼈고 불안감으로 다가왔습니다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여건상 최근에는 약속이 많지가 않아서 충분히 </a:t>
            </a:r>
            <a:r>
              <a:rPr lang="ko-KR" altLang="en-US" dirty="0" err="1" smtClean="0"/>
              <a:t>잉여했습니다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운영체제</a:t>
            </a:r>
            <a:r>
              <a:rPr lang="ko-KR" altLang="en-US" dirty="0" smtClean="0"/>
              <a:t> 공부가 엔진 이해에도 도움이 </a:t>
            </a:r>
            <a:r>
              <a:rPr lang="ko-KR" altLang="en-US" dirty="0" err="1" smtClean="0"/>
              <a:t>될것이라</a:t>
            </a:r>
            <a:r>
              <a:rPr lang="ko-KR" altLang="en-US" dirty="0" smtClean="0"/>
              <a:t> 생각했습니다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동기 </a:t>
            </a:r>
            <a:r>
              <a:rPr lang="en-US" altLang="ko-KR" dirty="0" smtClean="0"/>
              <a:t>, </a:t>
            </a:r>
            <a:r>
              <a:rPr lang="ko-KR" altLang="en-US" smtClean="0"/>
              <a:t>여건</a:t>
            </a:r>
            <a:r>
              <a:rPr lang="en-US" altLang="ko-KR" dirty="0" smtClean="0"/>
              <a:t>, </a:t>
            </a:r>
            <a:r>
              <a:rPr lang="ko-KR" altLang="en-US" smtClean="0"/>
              <a:t>목적</a:t>
            </a:r>
            <a:r>
              <a:rPr lang="ko-KR" altLang="en-US" baseline="0" smtClean="0"/>
              <a:t> 삼 박자가 맞아 떨어지니 시작을 안할 수 없었습니다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14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락에도</a:t>
            </a:r>
            <a:r>
              <a:rPr lang="ko-KR" altLang="en-US" dirty="0" smtClean="0"/>
              <a:t> 이와 똑같이 구현을 하였습니다</a:t>
            </a:r>
            <a:r>
              <a:rPr lang="en-US" altLang="ko-KR" dirty="0" smtClean="0"/>
              <a:t>. Lock</a:t>
            </a:r>
            <a:r>
              <a:rPr lang="en-US" altLang="ko-KR" baseline="0" dirty="0" smtClean="0"/>
              <a:t> Donation </a:t>
            </a:r>
            <a:r>
              <a:rPr lang="ko-KR" altLang="en-US" baseline="0" smtClean="0"/>
              <a:t>로직을 추가하였습니다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체인락 상태를 제외한다면 정말 간단합니다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락</a:t>
            </a:r>
            <a:r>
              <a:rPr lang="ko-KR" altLang="en-US" baseline="0" dirty="0" smtClean="0"/>
              <a:t> 소유자보다 현재 </a:t>
            </a:r>
            <a:r>
              <a:rPr lang="ko-KR" altLang="en-US" baseline="0" dirty="0" err="1" smtClean="0"/>
              <a:t>락의</a:t>
            </a:r>
            <a:r>
              <a:rPr lang="ko-KR" altLang="en-US" baseline="0" dirty="0" smtClean="0"/>
              <a:t> 우선순위가 높으면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우선 순위를 가져오면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어떤 </a:t>
            </a:r>
            <a:r>
              <a:rPr lang="ko-KR" altLang="en-US" baseline="0" dirty="0" err="1" smtClean="0"/>
              <a:t>락을</a:t>
            </a:r>
            <a:r>
              <a:rPr lang="ko-KR" altLang="en-US" baseline="0" dirty="0" smtClean="0"/>
              <a:t> 소유한 녀석이 다른 </a:t>
            </a:r>
            <a:r>
              <a:rPr lang="ko-KR" altLang="en-US" baseline="0" dirty="0" err="1" smtClean="0"/>
              <a:t>락을</a:t>
            </a:r>
            <a:r>
              <a:rPr lang="ko-KR" altLang="en-US" baseline="0" dirty="0" smtClean="0"/>
              <a:t> 요구하는 경우 연속적인 우선순위 기부가 필요한데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 때를 대비해 노란색 상자를 통해 연속적으로 부를 수 있도록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이것이 가능한 이유는 </a:t>
            </a:r>
            <a:r>
              <a:rPr lang="en-US" altLang="ko-KR" baseline="0" dirty="0" err="1" smtClean="0"/>
              <a:t>lock_to_try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함수는 실제로 </a:t>
            </a:r>
            <a:r>
              <a:rPr lang="en-US" altLang="ko-KR" baseline="0" dirty="0" err="1" smtClean="0"/>
              <a:t>sema_down</a:t>
            </a:r>
            <a:r>
              <a:rPr lang="ko-KR" altLang="en-US" baseline="0" smtClean="0"/>
              <a:t>에서 </a:t>
            </a:r>
            <a:r>
              <a:rPr lang="en-US" altLang="ko-KR" baseline="0" dirty="0" smtClean="0"/>
              <a:t>Block </a:t>
            </a:r>
            <a:r>
              <a:rPr lang="ko-KR" altLang="en-US" baseline="0" smtClean="0"/>
              <a:t>상태로 가지 않고 </a:t>
            </a:r>
            <a:r>
              <a:rPr lang="en-US" altLang="ko-KR" baseline="0" dirty="0" smtClean="0"/>
              <a:t>lock</a:t>
            </a:r>
            <a:r>
              <a:rPr lang="ko-KR" altLang="en-US" baseline="0" smtClean="0"/>
              <a:t>을 가지게 되어야만 시도 하는 락에 대한 정보가 없어지기 때문입니다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기부 및 </a:t>
            </a:r>
            <a:r>
              <a:rPr lang="ko-KR" altLang="en-US" baseline="0" dirty="0" err="1" smtClean="0"/>
              <a:t>락</a:t>
            </a:r>
            <a:r>
              <a:rPr lang="ko-KR" altLang="en-US" baseline="0" dirty="0" smtClean="0"/>
              <a:t> 소유가 완료되면 자기가 현재 소유한 </a:t>
            </a:r>
            <a:r>
              <a:rPr lang="ko-KR" altLang="en-US" baseline="0" dirty="0" err="1" smtClean="0"/>
              <a:t>락</a:t>
            </a:r>
            <a:r>
              <a:rPr lang="ko-KR" altLang="en-US" baseline="0" dirty="0" smtClean="0"/>
              <a:t> 리스트에 현재 </a:t>
            </a:r>
            <a:r>
              <a:rPr lang="ko-KR" altLang="en-US" baseline="0" dirty="0" err="1" smtClean="0"/>
              <a:t>락을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추가해주고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스케쥴링하게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46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볼일 끝났으면 당연히 보증 섰던 것을 철회해야 </a:t>
            </a:r>
            <a:r>
              <a:rPr lang="ko-KR" altLang="en-US" dirty="0" err="1" smtClean="0"/>
              <a:t>겠죠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위해 </a:t>
            </a:r>
            <a:r>
              <a:rPr lang="en-US" altLang="ko-KR" dirty="0" smtClean="0"/>
              <a:t>rollback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함수를 추가하였습니다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락을</a:t>
            </a:r>
            <a:r>
              <a:rPr lang="ko-KR" altLang="en-US" baseline="0" dirty="0" smtClean="0"/>
              <a:t> 자신이 가진 </a:t>
            </a:r>
            <a:r>
              <a:rPr lang="ko-KR" altLang="en-US" baseline="0" dirty="0" err="1" smtClean="0"/>
              <a:t>락</a:t>
            </a:r>
            <a:r>
              <a:rPr lang="ko-KR" altLang="en-US" baseline="0" dirty="0" smtClean="0"/>
              <a:t> 리스트에서 제거하고 나마지 소유 </a:t>
            </a:r>
            <a:r>
              <a:rPr lang="ko-KR" altLang="en-US" baseline="0" dirty="0" err="1" smtClean="0"/>
              <a:t>락</a:t>
            </a:r>
            <a:r>
              <a:rPr lang="ko-KR" altLang="en-US" baseline="0" dirty="0" smtClean="0"/>
              <a:t> 리스트에 대해 가장 높은 우선순위를 가져옵니다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물론 원래 </a:t>
            </a:r>
            <a:r>
              <a:rPr lang="en-US" altLang="ko-KR" baseline="0" dirty="0" smtClean="0"/>
              <a:t>priority </a:t>
            </a:r>
            <a:r>
              <a:rPr lang="ko-KR" altLang="en-US" baseline="0" smtClean="0"/>
              <a:t>값보다 작다면 가져올 수 없습니다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마지막으로 </a:t>
            </a:r>
            <a:r>
              <a:rPr lang="en-US" altLang="ko-KR" baseline="0" dirty="0" smtClean="0"/>
              <a:t>lock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priority scheduling</a:t>
            </a:r>
            <a:r>
              <a:rPr lang="ko-KR" altLang="en-US" baseline="0" smtClean="0"/>
              <a:t>까지 처리를 하면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23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Test</a:t>
            </a:r>
            <a:r>
              <a:rPr lang="ko-KR" altLang="en-US" smtClean="0"/>
              <a:t>가 </a:t>
            </a:r>
            <a:r>
              <a:rPr lang="en-US" altLang="ko-KR" dirty="0" smtClean="0"/>
              <a:t>Pass</a:t>
            </a:r>
            <a:r>
              <a:rPr lang="ko-KR" altLang="en-US" smtClean="0"/>
              <a:t>를 하는 것을 알 수 있습니다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3853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40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핀토스는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2004</a:t>
            </a:r>
            <a:r>
              <a:rPr lang="ko-KR" altLang="en-US" smtClean="0"/>
              <a:t>년 스탠포드의 벤 파프 아저씨에 의해 개발된 교육용 </a:t>
            </a:r>
            <a:r>
              <a:rPr lang="en-US" altLang="ko-KR" dirty="0" smtClean="0"/>
              <a:t>32</a:t>
            </a:r>
            <a:r>
              <a:rPr lang="ko-KR" altLang="en-US" smtClean="0"/>
              <a:t>비트 운영체제입니다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smtClean="0"/>
              <a:t>메모리 관리</a:t>
            </a:r>
            <a:r>
              <a:rPr lang="en-US" altLang="ko-KR" dirty="0" smtClean="0"/>
              <a:t>, </a:t>
            </a:r>
            <a:r>
              <a:rPr lang="ko-KR" altLang="en-US" smtClean="0"/>
              <a:t>파일 시스템을 구현하면서 운영체제의 구현과 설계의 경험을 직접 체험하는 것이 이 운영체제의 존재의의입니다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1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공식 문서는 </a:t>
            </a:r>
            <a:r>
              <a:rPr lang="ko-KR" altLang="en-US" b="0" strike="noStrike" spc="-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벤 </a:t>
            </a:r>
            <a:r>
              <a:rPr lang="ko-KR" altLang="en-US" b="0" strike="noStrike" spc="-1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페프</a:t>
            </a:r>
            <a:r>
              <a:rPr lang="ko-KR" altLang="en-US" b="0" strike="noStrike" spc="-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 아저씨의 수업 사이트에 존재하므로</a:t>
            </a:r>
            <a:r>
              <a:rPr lang="ko-KR" altLang="en-US" b="0" strike="noStrike" spc="-1" baseline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 이 프로젝트를 시작하실 분이시라면 꼭 옆에 두시고 계속 보시면서 진행하시는 것을 </a:t>
            </a:r>
            <a:r>
              <a:rPr lang="ko-KR" altLang="en-US" b="0" strike="noStrike" spc="-1" baseline="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추천드립니다</a:t>
            </a:r>
            <a:r>
              <a:rPr lang="en-US" altLang="ko-KR" b="0" strike="noStrike" spc="-1" baseline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.</a:t>
            </a:r>
          </a:p>
          <a:p>
            <a:endParaRPr lang="en-US" altLang="ko-KR" b="0" strike="noStrike" spc="-1" baseline="0" dirty="0" smtClean="0">
              <a:solidFill>
                <a:schemeClr val="bg1"/>
              </a:solidFill>
              <a:latin typeface="Arial Unicode MS" panose="020B0604020202020204" pitchFamily="50" charset="-127"/>
              <a:ea typeface="Rix고딕 B"/>
              <a:cs typeface="Arial Unicode MS" panose="020B0604020202020204" pitchFamily="50" charset="-127"/>
            </a:endParaRPr>
          </a:p>
          <a:p>
            <a:r>
              <a:rPr lang="en-US" altLang="ko-KR" b="0" strike="noStrike" spc="-1" baseline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pdf </a:t>
            </a:r>
            <a:r>
              <a:rPr lang="ko-KR" altLang="en-US" b="0" strike="noStrike" spc="-1" baseline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문서의 환경설정은 해당 클래스 서버에 접근하는 방식이므로 사용이 불가능했습니다</a:t>
            </a:r>
            <a:r>
              <a:rPr lang="en-US" altLang="ko-KR" b="0" strike="noStrike" spc="-1" baseline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.</a:t>
            </a:r>
          </a:p>
          <a:p>
            <a:endParaRPr lang="en-US" altLang="ko-KR" b="0" strike="noStrike" spc="-1" baseline="0" dirty="0" smtClean="0">
              <a:solidFill>
                <a:schemeClr val="bg1"/>
              </a:solidFill>
              <a:latin typeface="Arial Unicode MS" panose="020B0604020202020204" pitchFamily="50" charset="-127"/>
              <a:ea typeface="Rix고딕 B"/>
              <a:cs typeface="Arial Unicode MS" panose="020B0604020202020204" pitchFamily="50" charset="-127"/>
            </a:endParaRPr>
          </a:p>
          <a:p>
            <a:r>
              <a:rPr lang="ko-KR" altLang="en-US" b="0" strike="noStrike" spc="-1" baseline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하여 </a:t>
            </a:r>
            <a:r>
              <a:rPr lang="ko-KR" altLang="en-US" b="0" strike="noStrike" spc="-1" baseline="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핀토스</a:t>
            </a:r>
            <a:r>
              <a:rPr lang="ko-KR" altLang="en-US" b="0" strike="noStrike" spc="-1" baseline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 환경 설정 관련 검색을 하였으며</a:t>
            </a:r>
            <a:r>
              <a:rPr lang="en-US" altLang="ko-KR" b="0" strike="noStrike" spc="-1" baseline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, </a:t>
            </a:r>
            <a:r>
              <a:rPr lang="ko-KR" altLang="en-US" b="0" strike="noStrike" spc="-1" baseline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아래의 블로그가 굉장히 잘 설명해주었으므로 이 페이지를 보시면 됩니다</a:t>
            </a:r>
            <a:r>
              <a:rPr lang="en-US" altLang="ko-KR" b="0" strike="noStrike" spc="-1" baseline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.</a:t>
            </a:r>
          </a:p>
          <a:p>
            <a:endParaRPr lang="en-US" altLang="ko-KR" b="0" strike="noStrike" spc="-1" baseline="0" dirty="0" smtClean="0">
              <a:solidFill>
                <a:schemeClr val="bg1"/>
              </a:solidFill>
              <a:latin typeface="Arial Unicode MS" panose="020B0604020202020204" pitchFamily="50" charset="-127"/>
              <a:ea typeface="Rix고딕 B"/>
              <a:cs typeface="Arial Unicode MS" panose="020B0604020202020204" pitchFamily="50" charset="-127"/>
            </a:endParaRPr>
          </a:p>
          <a:p>
            <a:r>
              <a:rPr lang="ko-KR" altLang="en-US" dirty="0" smtClean="0"/>
              <a:t>요약하자면 </a:t>
            </a:r>
            <a:r>
              <a:rPr lang="en-US" altLang="ko-KR" dirty="0" err="1" smtClean="0"/>
              <a:t>VM</a:t>
            </a:r>
            <a:r>
              <a:rPr lang="ko-KR" altLang="en-US" baseline="0" smtClean="0"/>
              <a:t>에 우분투 설치후 블로그 운영자가 만든 저장소에서 핀토스 관련 파일을 받아와 설치하는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주의할 점은 </a:t>
            </a:r>
            <a:r>
              <a:rPr lang="ko-KR" altLang="en-US" baseline="0" dirty="0" err="1" smtClean="0"/>
              <a:t>핀토스</a:t>
            </a:r>
            <a:r>
              <a:rPr lang="ko-KR" altLang="en-US" baseline="0" dirty="0" smtClean="0"/>
              <a:t> 프로젝트를 생성하는 과정에서 </a:t>
            </a:r>
            <a:r>
              <a:rPr lang="en-US" altLang="ko-KR" baseline="0" dirty="0" smtClean="0"/>
              <a:t>g++</a:t>
            </a:r>
            <a:r>
              <a:rPr lang="ko-KR" altLang="en-US" baseline="0" smtClean="0"/>
              <a:t>이 없어 실패하는 경우가 있는데 이 경우 아래의 명령어로 </a:t>
            </a:r>
            <a:r>
              <a:rPr lang="en-US" altLang="ko-KR" baseline="0" dirty="0" smtClean="0"/>
              <a:t>g++</a:t>
            </a:r>
            <a:r>
              <a:rPr lang="ko-KR" altLang="en-US" baseline="0" smtClean="0"/>
              <a:t>을 설치하시면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0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설치를 다 하고 나신 후 확인은 설치된 폴더로 들어가셔서 </a:t>
            </a:r>
            <a:r>
              <a:rPr lang="en-US" altLang="ko-KR" dirty="0" smtClean="0"/>
              <a:t>make</a:t>
            </a:r>
            <a:r>
              <a:rPr lang="en-US" altLang="ko-KR" baseline="0" dirty="0" smtClean="0"/>
              <a:t> check</a:t>
            </a:r>
            <a:r>
              <a:rPr lang="ko-KR" altLang="en-US" baseline="0" smtClean="0"/>
              <a:t>를 하시면 여러 </a:t>
            </a:r>
            <a:r>
              <a:rPr lang="en-US" altLang="ko-KR" baseline="0" dirty="0" smtClean="0"/>
              <a:t>Test </a:t>
            </a:r>
            <a:r>
              <a:rPr lang="ko-KR" altLang="en-US" baseline="0" smtClean="0"/>
              <a:t>코드들이 계속 출력이 되고 마지막에 </a:t>
            </a:r>
            <a:r>
              <a:rPr lang="en-US" altLang="ko-KR" baseline="0" dirty="0" smtClean="0"/>
              <a:t>test </a:t>
            </a:r>
            <a:r>
              <a:rPr lang="ko-KR" altLang="en-US" baseline="0" smtClean="0"/>
              <a:t>전체의 통과 여부를 보여주는 페이지가 나옵니다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이번에 저의 목표에서 멀티 레벨 큐와 </a:t>
            </a:r>
            <a:r>
              <a:rPr lang="ko-KR" altLang="en-US" dirty="0" err="1" smtClean="0"/>
              <a:t>플로트</a:t>
            </a:r>
            <a:r>
              <a:rPr lang="ko-KR" altLang="en-US" dirty="0" smtClean="0"/>
              <a:t> 데이터 타입</a:t>
            </a:r>
            <a:r>
              <a:rPr lang="ko-KR" altLang="en-US" baseline="0" dirty="0" smtClean="0"/>
              <a:t> 구현은 제외하였으므로 실질적으로 </a:t>
            </a:r>
            <a:r>
              <a:rPr lang="en-US" altLang="ko-KR" baseline="0" dirty="0" smtClean="0"/>
              <a:t>alarm</a:t>
            </a:r>
            <a:r>
              <a:rPr lang="ko-KR" altLang="en-US" baseline="0" smtClean="0"/>
              <a:t>과 </a:t>
            </a:r>
            <a:r>
              <a:rPr lang="en-US" altLang="ko-KR" baseline="0" dirty="0" err="1" smtClean="0"/>
              <a:t>prirority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쪽만 </a:t>
            </a:r>
            <a:r>
              <a:rPr lang="en-US" altLang="ko-KR" baseline="0" dirty="0" smtClean="0"/>
              <a:t>pass</a:t>
            </a:r>
            <a:r>
              <a:rPr lang="ko-KR" altLang="en-US" baseline="0" smtClean="0"/>
              <a:t>를 하면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90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핀토스를</a:t>
            </a:r>
            <a:r>
              <a:rPr lang="ko-KR" altLang="en-US" dirty="0" smtClean="0"/>
              <a:t> 설치하시고 난 후 폴더</a:t>
            </a:r>
            <a:r>
              <a:rPr lang="ko-KR" altLang="en-US" baseline="0" dirty="0" smtClean="0"/>
              <a:t> 구조를 보시면 </a:t>
            </a:r>
            <a:r>
              <a:rPr lang="en-US" altLang="ko-KR" baseline="0" dirty="0" smtClean="0"/>
              <a:t>10</a:t>
            </a:r>
            <a:r>
              <a:rPr lang="ko-KR" altLang="en-US" baseline="0" smtClean="0"/>
              <a:t>개가 있는데 실제로 이번 프로젝트에서 사용했던 폴더는 아래와 같습니다</a:t>
            </a:r>
            <a:r>
              <a:rPr lang="en-US" altLang="ko-KR" baseline="0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간단히 설명을 드리자면 </a:t>
            </a:r>
            <a:r>
              <a:rPr lang="en-US" altLang="ko-KR" dirty="0" smtClean="0"/>
              <a:t>....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7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실제 </a:t>
            </a:r>
            <a:r>
              <a:rPr lang="en-US" altLang="ko-KR" dirty="0" smtClean="0"/>
              <a:t>base </a:t>
            </a:r>
            <a:r>
              <a:rPr lang="en-US" altLang="ko-KR" dirty="0" err="1" smtClean="0"/>
              <a:t>kerne</a:t>
            </a:r>
            <a:r>
              <a:rPr lang="ko-KR" altLang="en-US" smtClean="0"/>
              <a:t>에서 가장 중요한 코드인 </a:t>
            </a:r>
            <a:r>
              <a:rPr lang="en-US" altLang="ko-KR" dirty="0" smtClean="0"/>
              <a:t>thread </a:t>
            </a:r>
            <a:r>
              <a:rPr lang="ko-KR" altLang="en-US" smtClean="0"/>
              <a:t>코드에 대해 한 번 살펴보겠습니다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살펴볼 것은 </a:t>
            </a:r>
            <a:r>
              <a:rPr lang="ko-KR" altLang="en-US" baseline="0" dirty="0" err="1" smtClean="0"/>
              <a:t>스레드에서</a:t>
            </a:r>
            <a:r>
              <a:rPr lang="ko-KR" altLang="en-US" baseline="0" dirty="0" smtClean="0"/>
              <a:t> 사용하는 함수 및 간단한 상태 정보입니다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헤더를 보시면 알 수 있듯이 </a:t>
            </a:r>
            <a:r>
              <a:rPr lang="ko-KR" altLang="en-US" baseline="0" dirty="0" err="1" smtClean="0"/>
              <a:t>네이밍이</a:t>
            </a:r>
            <a:r>
              <a:rPr lang="ko-KR" altLang="en-US" baseline="0" dirty="0" smtClean="0"/>
              <a:t> 굉장히 직관적으로 되어 있어서 쉽게 이해할 수 있고 기능에 대해서는 간략하게만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8CAA-2D0F-4DF2-B50D-19D3B8B039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6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7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7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7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4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3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CFC-EB81-49CA-801B-B4C84E5A5FF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C662-6FE0-45CA-846D-EBD516A4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1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0/projects/pintos/pinto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owbowbow.tistory.com/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414425" y="2757393"/>
            <a:ext cx="9851410" cy="6802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74335" y="2719555"/>
            <a:ext cx="6122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PintOS</a:t>
            </a:r>
            <a:r>
              <a:rPr lang="en-US" altLang="ko-KR" sz="40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: </a:t>
            </a:r>
            <a:r>
              <a:rPr lang="ko-KR" altLang="en-US" sz="40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운영체제 겉핥기</a:t>
            </a:r>
            <a:endParaRPr lang="ko-KR" altLang="en-US" sz="40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537321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ALT Client </a:t>
            </a:r>
            <a:r>
              <a:rPr lang="ko-KR" altLang="en-US" sz="16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이승용</a:t>
            </a:r>
            <a:endParaRPr lang="ko-KR" altLang="en-US" sz="16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275" y="2319445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손글씨 붓" pitchFamily="66" charset="-127"/>
                <a:ea typeface="나눔손글씨 붓" pitchFamily="66" charset="-127"/>
              </a:rPr>
              <a:t>Alarm Clock &amp; Priority Scheduling</a:t>
            </a:r>
            <a:endParaRPr lang="ko-KR" altLang="en-US" sz="2000" dirty="0">
              <a:solidFill>
                <a:schemeClr val="bg1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0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Thread 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구조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94764"/>
            <a:ext cx="5010150" cy="4086225"/>
          </a:xfrm>
          <a:prstGeom prst="rect">
            <a:avLst/>
          </a:prstGeom>
        </p:spPr>
      </p:pic>
      <p:sp>
        <p:nvSpPr>
          <p:cNvPr id="8" name="TextShape 2"/>
          <p:cNvSpPr txBox="1"/>
          <p:nvPr/>
        </p:nvSpPr>
        <p:spPr>
          <a:xfrm>
            <a:off x="5652120" y="1809255"/>
            <a:ext cx="3240360" cy="397104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2000" lnSpcReduction="20000"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1" strike="noStrike" spc="-1" dirty="0">
                <a:solidFill>
                  <a:schemeClr val="bg1"/>
                </a:solidFill>
                <a:latin typeface="맑은 고딕"/>
              </a:rPr>
              <a:t>THREAD_BLOCK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200" spc="-1" dirty="0" smtClean="0">
                <a:solidFill>
                  <a:schemeClr val="bg1"/>
                </a:solidFill>
                <a:latin typeface="맑은 고딕"/>
              </a:rPr>
              <a:t>CPU </a:t>
            </a:r>
            <a:r>
              <a:rPr lang="ko-KR" altLang="en-US" sz="2200" spc="-1" smtClean="0">
                <a:solidFill>
                  <a:schemeClr val="bg1"/>
                </a:solidFill>
                <a:latin typeface="맑은 고딕"/>
              </a:rPr>
              <a:t>할당을 받을 수 없는 </a:t>
            </a:r>
            <a:r>
              <a:rPr lang="ko-KR" altLang="en-US" sz="2200" spc="-1" dirty="0" smtClean="0">
                <a:solidFill>
                  <a:schemeClr val="bg1"/>
                </a:solidFill>
                <a:latin typeface="맑은 고딕"/>
              </a:rPr>
              <a:t>상태</a:t>
            </a:r>
            <a:endParaRPr lang="ko-KR" sz="22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1" strike="noStrike" spc="-1" dirty="0">
                <a:solidFill>
                  <a:schemeClr val="bg1"/>
                </a:solidFill>
                <a:latin typeface="맑은 고딕"/>
              </a:rPr>
              <a:t>THREAD_READY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100" b="0" strike="noStrike" spc="-1" dirty="0" smtClean="0">
                <a:solidFill>
                  <a:schemeClr val="bg1"/>
                </a:solidFill>
                <a:latin typeface="맑은 고딕"/>
              </a:rPr>
              <a:t>CPU</a:t>
            </a:r>
            <a:r>
              <a:rPr lang="en-US" altLang="ko-KR" sz="21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2100" b="0" strike="noStrike" spc="-1" smtClean="0">
                <a:solidFill>
                  <a:schemeClr val="bg1"/>
                </a:solidFill>
                <a:latin typeface="맑은 고딕"/>
              </a:rPr>
              <a:t>할당을 기다리는</a:t>
            </a:r>
            <a:r>
              <a:rPr lang="ko-KR" sz="2100" b="0" strike="noStrike" spc="-1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100" b="0" strike="noStrike" spc="-1" dirty="0">
                <a:solidFill>
                  <a:schemeClr val="bg1"/>
                </a:solidFill>
                <a:latin typeface="맑은 고딕"/>
              </a:rPr>
              <a:t>상태</a:t>
            </a:r>
            <a:r>
              <a:rPr lang="ko-KR" sz="2100" b="0" strike="noStrike" spc="-1">
                <a:solidFill>
                  <a:schemeClr val="bg1"/>
                </a:solidFill>
                <a:latin typeface="맑은 고딕"/>
              </a:rPr>
              <a:t>, </a:t>
            </a:r>
            <a:endParaRPr lang="en-US" altLang="ko-KR" sz="21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100" b="0" strike="noStrike" spc="-1" dirty="0" smtClean="0">
                <a:solidFill>
                  <a:schemeClr val="bg1"/>
                </a:solidFill>
                <a:latin typeface="맑은 고딕"/>
              </a:rPr>
              <a:t>ready_list</a:t>
            </a:r>
            <a:r>
              <a:rPr lang="ko-KR" sz="2100" b="0" strike="noStrike" spc="-1" dirty="0">
                <a:solidFill>
                  <a:schemeClr val="bg1"/>
                </a:solidFill>
                <a:latin typeface="맑은 고딕"/>
              </a:rPr>
              <a:t>에서 </a:t>
            </a:r>
            <a:r>
              <a:rPr lang="ko-KR" altLang="en-US" sz="2100" spc="-1" dirty="0" smtClean="0">
                <a:solidFill>
                  <a:schemeClr val="bg1"/>
                </a:solidFill>
                <a:latin typeface="맑은 고딕"/>
              </a:rPr>
              <a:t>기다림</a:t>
            </a:r>
            <a:endParaRPr lang="ko-KR" sz="21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1" strike="noStrike" spc="-1" dirty="0">
                <a:solidFill>
                  <a:schemeClr val="bg1"/>
                </a:solidFill>
                <a:latin typeface="맑은 고딕"/>
              </a:rPr>
              <a:t>THREAD_RUNNING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200" b="0" strike="noStrike" spc="-1" dirty="0" smtClean="0">
                <a:solidFill>
                  <a:schemeClr val="bg1"/>
                </a:solidFill>
                <a:latin typeface="맑은 고딕"/>
              </a:rPr>
              <a:t>프로세스를 돌리고 있는 상태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1" strike="noStrike" spc="-1" dirty="0">
                <a:solidFill>
                  <a:schemeClr val="bg1"/>
                </a:solidFill>
                <a:latin typeface="맑은 고딕"/>
              </a:rPr>
              <a:t>THREAD_DYING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200" b="0" strike="noStrike" spc="-1" dirty="0" err="1" smtClean="0">
                <a:solidFill>
                  <a:schemeClr val="bg1"/>
                </a:solidFill>
                <a:latin typeface="맑은 고딕"/>
              </a:rPr>
              <a:t>스레드가</a:t>
            </a:r>
            <a:r>
              <a:rPr lang="ko-KR" sz="22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200" b="0" strike="noStrike" spc="-1" dirty="0">
                <a:solidFill>
                  <a:schemeClr val="bg1"/>
                </a:solidFill>
                <a:latin typeface="맑은 고딕"/>
              </a:rPr>
              <a:t>종료된 상태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스레드의</a:t>
            </a:r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상태주기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3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각 삼각형 11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Alarm Clock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Alarm Clock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CustomShape 2"/>
          <p:cNvSpPr/>
          <p:nvPr/>
        </p:nvSpPr>
        <p:spPr>
          <a:xfrm>
            <a:off x="375022" y="1412776"/>
            <a:ext cx="7622352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spc="-1" dirty="0" smtClean="0">
                <a:solidFill>
                  <a:schemeClr val="bg1"/>
                </a:solidFill>
                <a:latin typeface="맑은 고딕"/>
              </a:rPr>
              <a:t>목표 </a:t>
            </a:r>
            <a:r>
              <a:rPr lang="en-US" altLang="ko-KR" sz="2800" spc="-1" dirty="0" smtClean="0">
                <a:solidFill>
                  <a:schemeClr val="bg1"/>
                </a:solidFill>
                <a:latin typeface="맑은 고딕"/>
              </a:rPr>
              <a:t>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err="1" smtClean="0">
                <a:solidFill>
                  <a:schemeClr val="bg1"/>
                </a:solidFill>
                <a:latin typeface="맑은 고딕"/>
              </a:rPr>
              <a:t>Timer.c</a:t>
            </a:r>
            <a:r>
              <a:rPr lang="en-US" sz="2800" b="0" strike="noStrike" spc="-1" dirty="0" err="1">
                <a:solidFill>
                  <a:schemeClr val="bg1"/>
                </a:solidFill>
                <a:latin typeface="맑은 고딕"/>
              </a:rPr>
              <a:t>에</a:t>
            </a:r>
            <a:r>
              <a:rPr lang="en-US" sz="2800" b="0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chemeClr val="bg1"/>
                </a:solidFill>
                <a:latin typeface="맑은 고딕"/>
              </a:rPr>
              <a:t>구현된</a:t>
            </a:r>
            <a:r>
              <a:rPr lang="en-US" sz="2800" b="0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2800" b="0" strike="noStrike" spc="-1" dirty="0" err="1">
                <a:solidFill>
                  <a:schemeClr val="bg1"/>
                </a:solidFill>
                <a:latin typeface="맑은 고딕"/>
              </a:rPr>
              <a:t>timer_sleep</a:t>
            </a:r>
            <a:r>
              <a:rPr lang="en-US" sz="2800" b="0" strike="noStrike" spc="-1" dirty="0">
                <a:solidFill>
                  <a:schemeClr val="bg1"/>
                </a:solidFill>
                <a:latin typeface="맑은 고딕"/>
              </a:rPr>
              <a:t>()를 </a:t>
            </a:r>
            <a:r>
              <a:rPr lang="en-US" sz="2800" b="0" strike="noStrike" spc="-1" dirty="0" err="1">
                <a:solidFill>
                  <a:schemeClr val="bg1"/>
                </a:solidFill>
                <a:latin typeface="맑은 고딕"/>
              </a:rPr>
              <a:t>재구현하라</a:t>
            </a:r>
            <a:r>
              <a:rPr lang="en-US" sz="2800" b="0" strike="noStrike" spc="-1" dirty="0" smtClean="0">
                <a:solidFill>
                  <a:schemeClr val="bg1"/>
                </a:solidFill>
                <a:latin typeface="맑은 고딕"/>
              </a:rPr>
              <a:t>!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28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650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Alarm Clock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타이머 함수의 구성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3"/>
          <a:stretch/>
        </p:blipFill>
        <p:spPr>
          <a:xfrm>
            <a:off x="349102" y="2276872"/>
            <a:ext cx="3543120" cy="3267000"/>
          </a:xfrm>
          <a:prstGeom prst="rect">
            <a:avLst/>
          </a:prstGeom>
          <a:ln>
            <a:noFill/>
          </a:ln>
        </p:spPr>
      </p:pic>
      <p:sp>
        <p:nvSpPr>
          <p:cNvPr id="9" name="TextShape 2"/>
          <p:cNvSpPr txBox="1"/>
          <p:nvPr/>
        </p:nvSpPr>
        <p:spPr>
          <a:xfrm>
            <a:off x="4211960" y="2060848"/>
            <a:ext cx="4676700" cy="397552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4200" b="1" spc="-1" dirty="0" smtClean="0">
                <a:solidFill>
                  <a:schemeClr val="bg1"/>
                </a:solidFill>
                <a:latin typeface="맑은 고딕"/>
              </a:rPr>
              <a:t>timer</a:t>
            </a:r>
            <a:r>
              <a:rPr lang="ko-KR" sz="4200" b="1" strike="noStrike" spc="-1" smtClean="0">
                <a:solidFill>
                  <a:schemeClr val="bg1"/>
                </a:solidFill>
                <a:latin typeface="맑은 고딕"/>
              </a:rPr>
              <a:t>_init </a:t>
            </a:r>
            <a:endParaRPr lang="ko-KR" sz="4200" b="1" strike="noStrike" spc="-1" dirty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900" spc="-1" dirty="0" smtClean="0">
                <a:solidFill>
                  <a:schemeClr val="bg1"/>
                </a:solidFill>
                <a:latin typeface="맑은 고딕"/>
              </a:rPr>
              <a:t>타이머를 인터럽트 </a:t>
            </a:r>
            <a:r>
              <a:rPr lang="ko-KR" altLang="en-US" sz="2900" spc="-1" dirty="0" err="1" smtClean="0">
                <a:solidFill>
                  <a:schemeClr val="bg1"/>
                </a:solidFill>
                <a:latin typeface="맑은 고딕"/>
              </a:rPr>
              <a:t>핸들러에</a:t>
            </a:r>
            <a:r>
              <a:rPr lang="ko-KR" altLang="en-US" sz="2900" spc="-1" dirty="0" smtClean="0">
                <a:solidFill>
                  <a:schemeClr val="bg1"/>
                </a:solidFill>
                <a:latin typeface="맑은 고딕"/>
              </a:rPr>
              <a:t> 등록</a:t>
            </a:r>
            <a:endParaRPr lang="en-US" altLang="ko-KR" sz="2900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900" spc="-1" dirty="0" smtClean="0">
                <a:solidFill>
                  <a:schemeClr val="bg1"/>
                </a:solidFill>
                <a:latin typeface="맑은 고딕"/>
              </a:rPr>
              <a:t>주기적으로 </a:t>
            </a:r>
            <a:r>
              <a:rPr lang="en-US" altLang="ko-KR" sz="2900" spc="-1" dirty="0" smtClean="0">
                <a:solidFill>
                  <a:schemeClr val="bg1"/>
                </a:solidFill>
                <a:latin typeface="맑은 고딕"/>
              </a:rPr>
              <a:t>tick </a:t>
            </a:r>
            <a:r>
              <a:rPr lang="ko-KR" altLang="en-US" sz="2900" spc="-1" smtClean="0">
                <a:solidFill>
                  <a:schemeClr val="bg1"/>
                </a:solidFill>
                <a:latin typeface="맑은 고딕"/>
              </a:rPr>
              <a:t>계산을 하도록 초기화</a:t>
            </a:r>
            <a:endParaRPr lang="en-US" altLang="ko-KR" sz="2900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3800" b="1" spc="-1" dirty="0" err="1" smtClean="0">
                <a:solidFill>
                  <a:schemeClr val="bg1"/>
                </a:solidFill>
                <a:latin typeface="맑은 고딕"/>
              </a:rPr>
              <a:t>timer_ticks</a:t>
            </a:r>
            <a:endParaRPr lang="en-US" altLang="ko-KR" sz="3800" b="1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900" strike="noStrike" spc="-1" dirty="0" smtClean="0">
                <a:solidFill>
                  <a:schemeClr val="bg1"/>
                </a:solidFill>
                <a:latin typeface="맑은 고딕"/>
              </a:rPr>
              <a:t>OS</a:t>
            </a:r>
            <a:r>
              <a:rPr lang="ko-KR" altLang="en-US" sz="2900" strike="noStrike" spc="-1" smtClean="0">
                <a:solidFill>
                  <a:schemeClr val="bg1"/>
                </a:solidFill>
                <a:latin typeface="맑은 고딕"/>
              </a:rPr>
              <a:t>가 부팅된 후부터 현재까지의 </a:t>
            </a:r>
            <a:r>
              <a:rPr lang="en-US" altLang="ko-KR" sz="2900" strike="noStrike" spc="-1" dirty="0" smtClean="0">
                <a:solidFill>
                  <a:schemeClr val="bg1"/>
                </a:solidFill>
                <a:latin typeface="맑은 고딕"/>
              </a:rPr>
              <a:t>tick</a:t>
            </a:r>
            <a:r>
              <a:rPr lang="ko-KR" altLang="en-US" sz="2900" strike="noStrike" spc="-1" smtClean="0">
                <a:solidFill>
                  <a:schemeClr val="bg1"/>
                </a:solidFill>
                <a:latin typeface="맑은 고딕"/>
              </a:rPr>
              <a:t>값을 반환</a:t>
            </a:r>
            <a:endParaRPr lang="en-US" altLang="ko-KR" sz="290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8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3800" b="1" strike="noStrike" spc="-1" dirty="0" err="1" smtClean="0">
                <a:solidFill>
                  <a:schemeClr val="bg1"/>
                </a:solidFill>
                <a:latin typeface="맑은 고딕"/>
              </a:rPr>
              <a:t>timer_elapsed</a:t>
            </a:r>
            <a:endParaRPr lang="ko-KR" sz="3800" b="1" strike="noStrike" spc="-1" dirty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900" spc="-1" dirty="0" smtClean="0">
                <a:solidFill>
                  <a:schemeClr val="bg1"/>
                </a:solidFill>
                <a:latin typeface="맑은 고딕"/>
              </a:rPr>
              <a:t>현재 시간 </a:t>
            </a:r>
            <a:r>
              <a:rPr lang="en-US" altLang="ko-KR" sz="2900" spc="-1" dirty="0" smtClean="0">
                <a:solidFill>
                  <a:schemeClr val="bg1"/>
                </a:solidFill>
                <a:latin typeface="맑은 고딕"/>
              </a:rPr>
              <a:t>– </a:t>
            </a:r>
            <a:r>
              <a:rPr lang="ko-KR" altLang="en-US" sz="2900" spc="-1" smtClean="0">
                <a:solidFill>
                  <a:schemeClr val="bg1"/>
                </a:solidFill>
                <a:latin typeface="맑은 고딕"/>
              </a:rPr>
              <a:t>입력 시점의 </a:t>
            </a:r>
            <a:r>
              <a:rPr lang="en-US" altLang="ko-KR" sz="2900" spc="-1" dirty="0" smtClean="0">
                <a:solidFill>
                  <a:schemeClr val="bg1"/>
                </a:solidFill>
                <a:latin typeface="맑은 고딕"/>
              </a:rPr>
              <a:t>tick</a:t>
            </a:r>
            <a:r>
              <a:rPr lang="ko-KR" altLang="en-US" sz="2900" spc="-1" smtClean="0">
                <a:solidFill>
                  <a:schemeClr val="bg1"/>
                </a:solidFill>
                <a:latin typeface="맑은 고딕"/>
              </a:rPr>
              <a:t>을 반환</a:t>
            </a:r>
            <a:endParaRPr lang="en-US" altLang="ko-KR" sz="2900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9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3800" b="1" spc="-1" dirty="0" err="1" smtClean="0">
                <a:solidFill>
                  <a:schemeClr val="bg1"/>
                </a:solidFill>
                <a:latin typeface="맑은 고딕"/>
              </a:rPr>
              <a:t>timer_sleep</a:t>
            </a:r>
            <a:endParaRPr lang="en-US" altLang="ko-KR" sz="3800" b="1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900" spc="-1" dirty="0" smtClean="0">
                <a:solidFill>
                  <a:schemeClr val="bg1"/>
                </a:solidFill>
                <a:latin typeface="맑은 고딕"/>
              </a:rPr>
              <a:t>입력된 시간만큼 </a:t>
            </a:r>
            <a:r>
              <a:rPr lang="ko-KR" altLang="en-US" sz="2900" spc="-1" dirty="0" err="1" smtClean="0">
                <a:solidFill>
                  <a:schemeClr val="bg1"/>
                </a:solidFill>
                <a:latin typeface="맑은 고딕"/>
              </a:rPr>
              <a:t>스레드를</a:t>
            </a:r>
            <a:r>
              <a:rPr lang="ko-KR" altLang="en-US" sz="2900" spc="-1" dirty="0" smtClean="0">
                <a:solidFill>
                  <a:schemeClr val="bg1"/>
                </a:solidFill>
                <a:latin typeface="맑은 고딕"/>
              </a:rPr>
              <a:t> 잠들게 함</a:t>
            </a:r>
            <a:endParaRPr lang="en-US" altLang="ko-KR" sz="290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8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ko-KR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420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타이머의 동작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Alarm Clock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3"/>
          <a:stretch/>
        </p:blipFill>
        <p:spPr>
          <a:xfrm>
            <a:off x="417315" y="3717032"/>
            <a:ext cx="3867120" cy="121896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10" y="1412776"/>
            <a:ext cx="4000500" cy="217170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27584" y="2060848"/>
            <a:ext cx="20882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27584" y="2852936"/>
            <a:ext cx="159757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Shape 2"/>
          <p:cNvSpPr txBox="1"/>
          <p:nvPr/>
        </p:nvSpPr>
        <p:spPr>
          <a:xfrm>
            <a:off x="4695678" y="3068960"/>
            <a:ext cx="3301696" cy="86409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strike="noStrike" spc="-1" dirty="0" smtClean="0">
                <a:solidFill>
                  <a:schemeClr val="bg1"/>
                </a:solidFill>
                <a:latin typeface="맑은 고딕"/>
              </a:rPr>
              <a:t>주기적으로 울리는 자명종을 만들었다</a:t>
            </a:r>
            <a:r>
              <a:rPr lang="en-US" altLang="ko-KR" sz="2800" strike="noStrike" spc="-1" dirty="0" smtClean="0">
                <a:solidFill>
                  <a:schemeClr val="bg1"/>
                </a:solidFill>
                <a:latin typeface="맑은 고딕"/>
              </a:rPr>
              <a:t>!</a:t>
            </a:r>
            <a:endParaRPr lang="ko-KR" sz="2800" strike="noStrike" spc="-1" dirty="0">
              <a:solidFill>
                <a:schemeClr val="bg1"/>
              </a:solidFill>
              <a:latin typeface="맑은 고딕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15" y="5102456"/>
            <a:ext cx="3257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652715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timer_sleep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는 어떻게 동작하고 있을까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Alarm Clock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/>
        </p:blipFill>
        <p:spPr>
          <a:xfrm>
            <a:off x="252364" y="3075629"/>
            <a:ext cx="3409920" cy="1380600"/>
          </a:xfrm>
          <a:prstGeom prst="rect">
            <a:avLst/>
          </a:prstGeom>
          <a:ln>
            <a:noFill/>
          </a:ln>
        </p:spPr>
      </p:pic>
      <p:sp>
        <p:nvSpPr>
          <p:cNvPr id="9" name="TextShape 2"/>
          <p:cNvSpPr txBox="1"/>
          <p:nvPr/>
        </p:nvSpPr>
        <p:spPr>
          <a:xfrm>
            <a:off x="3881564" y="2924944"/>
            <a:ext cx="5152454" cy="50405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400" b="0" strike="noStrike" spc="-1" dirty="0" err="1" smtClean="0">
                <a:solidFill>
                  <a:schemeClr val="bg1"/>
                </a:solidFill>
                <a:latin typeface="맑은 고딕"/>
              </a:rPr>
              <a:t>루프문으로</a:t>
            </a:r>
            <a:r>
              <a:rPr lang="ko-KR" sz="24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400" b="0" strike="noStrike" spc="-1" dirty="0">
                <a:solidFill>
                  <a:schemeClr val="bg1"/>
                </a:solidFill>
                <a:latin typeface="맑은 고딕"/>
              </a:rPr>
              <a:t>yield되는 busy </a:t>
            </a:r>
            <a:r>
              <a:rPr lang="ko-KR" sz="2400" b="0" strike="noStrike" spc="-1" dirty="0" smtClean="0">
                <a:solidFill>
                  <a:schemeClr val="bg1"/>
                </a:solidFill>
                <a:latin typeface="맑은 고딕"/>
              </a:rPr>
              <a:t>waiting </a:t>
            </a:r>
            <a:endParaRPr lang="en-US" altLang="ko-KR" sz="24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800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76266" y="4243863"/>
            <a:ext cx="496305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ko-KR" sz="2400" spc="-1" dirty="0" err="1" smtClean="0">
                <a:solidFill>
                  <a:schemeClr val="bg1"/>
                </a:solidFill>
              </a:rPr>
              <a:t>스레드가</a:t>
            </a:r>
            <a:r>
              <a:rPr lang="ko-KR" altLang="ko-KR" sz="2400" spc="-1" dirty="0" smtClean="0">
                <a:solidFill>
                  <a:schemeClr val="bg1"/>
                </a:solidFill>
              </a:rPr>
              <a:t> </a:t>
            </a:r>
            <a:r>
              <a:rPr lang="ko-KR" altLang="ko-KR" sz="2400" spc="-1" dirty="0">
                <a:solidFill>
                  <a:schemeClr val="bg1"/>
                </a:solidFill>
              </a:rPr>
              <a:t>CPU</a:t>
            </a:r>
            <a:r>
              <a:rPr lang="ko-KR" altLang="ko-KR" sz="2400" spc="-1" dirty="0" smtClean="0">
                <a:solidFill>
                  <a:schemeClr val="bg1"/>
                </a:solidFill>
              </a:rPr>
              <a:t>를</a:t>
            </a:r>
            <a:r>
              <a:rPr lang="en-US" altLang="ko-KR" sz="2400" spc="-1" dirty="0" smtClean="0">
                <a:solidFill>
                  <a:schemeClr val="bg1"/>
                </a:solidFill>
              </a:rPr>
              <a:t> </a:t>
            </a:r>
            <a:r>
              <a:rPr lang="ko-KR" altLang="en-US" sz="2400" spc="-1" smtClean="0">
                <a:solidFill>
                  <a:schemeClr val="bg1"/>
                </a:solidFill>
              </a:rPr>
              <a:t>계속 할당받게 됨 </a:t>
            </a:r>
            <a:endParaRPr lang="ko-KR" altLang="ko-KR" sz="2400" spc="-1" dirty="0">
              <a:solidFill>
                <a:schemeClr val="bg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6059651" y="3501008"/>
            <a:ext cx="432048" cy="50405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652715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재 구현 계획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Alarm Clock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367408" y="2141274"/>
            <a:ext cx="7224712" cy="50405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400" b="0" strike="noStrike" spc="-1" dirty="0" smtClean="0">
                <a:solidFill>
                  <a:schemeClr val="bg1"/>
                </a:solidFill>
                <a:latin typeface="맑은 고딕"/>
              </a:rPr>
              <a:t>1. </a:t>
            </a:r>
            <a:r>
              <a:rPr lang="en-US" altLang="ko-KR" sz="2400" b="0" strike="noStrike" spc="-1" dirty="0" err="1" smtClean="0">
                <a:solidFill>
                  <a:schemeClr val="bg1"/>
                </a:solidFill>
                <a:latin typeface="맑은 고딕"/>
              </a:rPr>
              <a:t>timer_sleep</a:t>
            </a:r>
            <a:r>
              <a:rPr lang="ko-KR" altLang="en-US" sz="2400" b="0" strike="noStrike" spc="-1" smtClean="0">
                <a:solidFill>
                  <a:schemeClr val="bg1"/>
                </a:solidFill>
                <a:latin typeface="맑은 고딕"/>
              </a:rPr>
              <a:t>가 호출될 때마다 </a:t>
            </a:r>
            <a:r>
              <a:rPr lang="en-US" altLang="ko-KR" sz="2400" spc="-1" dirty="0" smtClean="0">
                <a:solidFill>
                  <a:schemeClr val="bg1"/>
                </a:solidFill>
                <a:latin typeface="맑은 고딕"/>
              </a:rPr>
              <a:t>Block</a:t>
            </a:r>
            <a:r>
              <a:rPr lang="ko-KR" altLang="en-US" sz="2400" spc="-1" smtClean="0">
                <a:solidFill>
                  <a:schemeClr val="bg1"/>
                </a:solidFill>
                <a:latin typeface="맑은 고딕"/>
              </a:rPr>
              <a:t>을 시킨다</a:t>
            </a:r>
            <a:endParaRPr lang="en-US" altLang="ko-KR" sz="24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800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TextShape 2"/>
          <p:cNvSpPr txBox="1"/>
          <p:nvPr/>
        </p:nvSpPr>
        <p:spPr>
          <a:xfrm>
            <a:off x="367408" y="2780928"/>
            <a:ext cx="5152454" cy="50405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400" spc="-1" dirty="0">
                <a:solidFill>
                  <a:schemeClr val="bg1"/>
                </a:solidFill>
                <a:latin typeface="맑은 고딕"/>
              </a:rPr>
              <a:t>2</a:t>
            </a:r>
            <a:r>
              <a:rPr lang="en-US" altLang="ko-KR" sz="2400" b="0" strike="noStrike" spc="-1" dirty="0" smtClean="0">
                <a:solidFill>
                  <a:schemeClr val="bg1"/>
                </a:solidFill>
                <a:latin typeface="맑은 고딕"/>
              </a:rPr>
              <a:t>. </a:t>
            </a:r>
            <a:r>
              <a:rPr lang="ko-KR" altLang="en-US" sz="2400" b="0" strike="noStrike" spc="-1" smtClean="0">
                <a:solidFill>
                  <a:schemeClr val="bg1"/>
                </a:solidFill>
                <a:latin typeface="맑은 고딕"/>
              </a:rPr>
              <a:t>시간이 되면 깨운다</a:t>
            </a:r>
            <a:r>
              <a:rPr lang="en-US" altLang="ko-KR" sz="2400" b="0" strike="noStrike" spc="-1" dirty="0" smtClean="0">
                <a:solidFill>
                  <a:schemeClr val="bg1"/>
                </a:solidFill>
                <a:latin typeface="맑은 고딕"/>
              </a:rPr>
              <a:t>.</a:t>
            </a:r>
            <a:endParaRPr lang="en-US" altLang="ko-KR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7105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1. </a:t>
            </a:r>
            <a:r>
              <a:rPr lang="en-US" altLang="ko-KR" sz="28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timer_sleep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호출될 때마다 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Block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시킨다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Alarm Clock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/>
        </p:blipFill>
        <p:spPr>
          <a:xfrm>
            <a:off x="290309" y="2161134"/>
            <a:ext cx="2809800" cy="1371240"/>
          </a:xfrm>
          <a:prstGeom prst="rect">
            <a:avLst/>
          </a:prstGeom>
          <a:ln>
            <a:noFill/>
          </a:ln>
        </p:spPr>
      </p:pic>
      <p:pic>
        <p:nvPicPr>
          <p:cNvPr id="13" name="그림 12"/>
          <p:cNvPicPr/>
          <p:nvPr/>
        </p:nvPicPr>
        <p:blipFill>
          <a:blip r:embed="rId4"/>
          <a:stretch/>
        </p:blipFill>
        <p:spPr>
          <a:xfrm>
            <a:off x="290309" y="3676389"/>
            <a:ext cx="3448080" cy="2885760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/>
          <p:nvPr/>
        </p:nvPicPr>
        <p:blipFill>
          <a:blip r:embed="rId5"/>
          <a:stretch/>
        </p:blipFill>
        <p:spPr>
          <a:xfrm>
            <a:off x="4644008" y="5052198"/>
            <a:ext cx="2761920" cy="1485720"/>
          </a:xfrm>
          <a:prstGeom prst="rect">
            <a:avLst/>
          </a:prstGeom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467544" y="5733256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8" idx="3"/>
          </p:cNvCxnSpPr>
          <p:nvPr/>
        </p:nvCxnSpPr>
        <p:spPr>
          <a:xfrm>
            <a:off x="1547664" y="5877272"/>
            <a:ext cx="316835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94" y="1340844"/>
            <a:ext cx="1885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3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2.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시간이 되면 깨운다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Alarm Clock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5" name="그림 14"/>
          <p:cNvPicPr/>
          <p:nvPr/>
        </p:nvPicPr>
        <p:blipFill>
          <a:blip r:embed="rId3"/>
          <a:stretch/>
        </p:blipFill>
        <p:spPr>
          <a:xfrm>
            <a:off x="421110" y="3036252"/>
            <a:ext cx="3009960" cy="1256760"/>
          </a:xfrm>
          <a:prstGeom prst="rect">
            <a:avLst/>
          </a:prstGeom>
          <a:ln>
            <a:noFill/>
          </a:ln>
        </p:spPr>
      </p:pic>
      <p:pic>
        <p:nvPicPr>
          <p:cNvPr id="18" name="그림 17"/>
          <p:cNvPicPr/>
          <p:nvPr/>
        </p:nvPicPr>
        <p:blipFill>
          <a:blip r:embed="rId4"/>
          <a:stretch/>
        </p:blipFill>
        <p:spPr>
          <a:xfrm>
            <a:off x="4471609" y="1916832"/>
            <a:ext cx="4067280" cy="3495600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215799" y="43651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주기적 호출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91680" y="4077072"/>
            <a:ext cx="3024336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39552" y="393305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7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 Queue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</a:t>
            </a:r>
            <a:r>
              <a:rPr lang="en-US" altLang="ko-KR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 Queue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375022" y="1412776"/>
            <a:ext cx="7622352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spc="-1" dirty="0" smtClean="0">
                <a:solidFill>
                  <a:schemeClr val="bg1"/>
                </a:solidFill>
                <a:latin typeface="맑은 고딕"/>
              </a:rPr>
              <a:t>목표 </a:t>
            </a:r>
            <a:r>
              <a:rPr lang="en-US" altLang="ko-KR" sz="2800" spc="-1" dirty="0" smtClean="0">
                <a:solidFill>
                  <a:schemeClr val="bg1"/>
                </a:solidFill>
                <a:latin typeface="맑은 고딕"/>
              </a:rPr>
              <a:t>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chemeClr val="bg1"/>
                </a:solidFill>
                <a:latin typeface="맑은 고딕"/>
              </a:rPr>
              <a:t>FIFO</a:t>
            </a:r>
            <a:r>
              <a:rPr lang="ko-KR" altLang="en-US" sz="2800" spc="-1" smtClean="0">
                <a:solidFill>
                  <a:schemeClr val="bg1"/>
                </a:solidFill>
                <a:latin typeface="맑은 고딕"/>
              </a:rPr>
              <a:t>로 구현된 스레드 스케쥴링 방식을 우선순위에 따라 되도록 수정하라</a:t>
            </a:r>
            <a:r>
              <a:rPr lang="en-US" altLang="ko-KR" sz="2800" spc="-1" dirty="0" smtClean="0">
                <a:solidFill>
                  <a:schemeClr val="bg1"/>
                </a:solidFill>
                <a:latin typeface="맑은 고딕"/>
              </a:rPr>
              <a:t>!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28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6465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652715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Rix고딕 B" pitchFamily="18" charset="-127"/>
                <a:ea typeface="Rix고딕 B" pitchFamily="18" charset="-127"/>
              </a:rPr>
              <a:t>구현 계획</a:t>
            </a:r>
            <a:endParaRPr lang="ko-KR" altLang="en-US" sz="2800" dirty="0">
              <a:solidFill>
                <a:prstClr val="white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prstClr val="white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prstClr val="white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367408" y="2141274"/>
            <a:ext cx="7224712" cy="50405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400" spc="-1" dirty="0" smtClean="0">
                <a:solidFill>
                  <a:schemeClr val="bg1"/>
                </a:solidFill>
              </a:rPr>
              <a:t>1. </a:t>
            </a:r>
            <a:r>
              <a:rPr lang="ko-KR" altLang="en-US" sz="2400" spc="-1" smtClean="0">
                <a:solidFill>
                  <a:schemeClr val="bg1"/>
                </a:solidFill>
              </a:rPr>
              <a:t>각 스레드가 </a:t>
            </a:r>
            <a:r>
              <a:rPr lang="en-US" altLang="ko-KR" sz="2400" spc="-1" dirty="0" err="1" smtClean="0">
                <a:solidFill>
                  <a:schemeClr val="bg1"/>
                </a:solidFill>
              </a:rPr>
              <a:t>ReadyQueue</a:t>
            </a:r>
            <a:r>
              <a:rPr lang="ko-KR" altLang="en-US" sz="2400" spc="-1" smtClean="0">
                <a:solidFill>
                  <a:schemeClr val="bg1"/>
                </a:solidFill>
              </a:rPr>
              <a:t>로 들어가는 타이밍에 현재 스레드랑 비교해보자</a:t>
            </a:r>
            <a:r>
              <a:rPr lang="en-US" altLang="ko-KR" sz="2400" spc="-1" dirty="0" smtClean="0">
                <a:solidFill>
                  <a:schemeClr val="bg1"/>
                </a:solidFill>
              </a:rPr>
              <a:t>!</a:t>
            </a:r>
            <a:endParaRPr lang="en-US" altLang="ko-KR" sz="2400" spc="-1" dirty="0">
              <a:solidFill>
                <a:schemeClr val="bg1"/>
              </a:solidFill>
            </a:endParaRPr>
          </a:p>
        </p:txBody>
      </p:sp>
      <p:sp>
        <p:nvSpPr>
          <p:cNvPr id="12" name="TextShape 2"/>
          <p:cNvSpPr txBox="1"/>
          <p:nvPr/>
        </p:nvSpPr>
        <p:spPr>
          <a:xfrm>
            <a:off x="421110" y="3356992"/>
            <a:ext cx="7319242" cy="50405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400" spc="-1" dirty="0" smtClean="0">
                <a:solidFill>
                  <a:prstClr val="white"/>
                </a:solidFill>
              </a:rPr>
              <a:t>2. </a:t>
            </a:r>
            <a:r>
              <a:rPr lang="ko-KR" altLang="en-US" sz="2400" spc="-1" smtClean="0">
                <a:solidFill>
                  <a:prstClr val="white"/>
                </a:solidFill>
              </a:rPr>
              <a:t>현재 스레드의 </a:t>
            </a:r>
            <a:r>
              <a:rPr lang="en-US" altLang="ko-KR" sz="2400" spc="-1" dirty="0" smtClean="0">
                <a:solidFill>
                  <a:prstClr val="white"/>
                </a:solidFill>
              </a:rPr>
              <a:t>Priority</a:t>
            </a:r>
            <a:r>
              <a:rPr lang="ko-KR" altLang="en-US" sz="2400" spc="-1" smtClean="0">
                <a:solidFill>
                  <a:prstClr val="white"/>
                </a:solidFill>
              </a:rPr>
              <a:t>가 변경될 때 </a:t>
            </a:r>
            <a:r>
              <a:rPr lang="en-US" altLang="ko-KR" sz="2400" spc="-1" dirty="0" err="1" smtClean="0">
                <a:solidFill>
                  <a:prstClr val="white"/>
                </a:solidFill>
              </a:rPr>
              <a:t>ReadyQueue</a:t>
            </a:r>
            <a:r>
              <a:rPr lang="ko-KR" altLang="en-US" sz="2400" spc="-1" smtClean="0">
                <a:solidFill>
                  <a:prstClr val="white"/>
                </a:solidFill>
              </a:rPr>
              <a:t>의 가장 높은 </a:t>
            </a:r>
            <a:r>
              <a:rPr lang="en-US" altLang="ko-KR" sz="2400" spc="-1" dirty="0" smtClean="0">
                <a:solidFill>
                  <a:prstClr val="white"/>
                </a:solidFill>
              </a:rPr>
              <a:t>Priority</a:t>
            </a:r>
            <a:r>
              <a:rPr lang="ko-KR" altLang="en-US" sz="2400" spc="-1" smtClean="0">
                <a:solidFill>
                  <a:prstClr val="white"/>
                </a:solidFill>
              </a:rPr>
              <a:t>와 비교해보자</a:t>
            </a:r>
            <a:r>
              <a:rPr lang="en-US" altLang="ko-KR" sz="2400" spc="-1" dirty="0" smtClean="0">
                <a:solidFill>
                  <a:prstClr val="white"/>
                </a:solidFill>
              </a:rPr>
              <a:t>!</a:t>
            </a:r>
            <a:endParaRPr lang="en-US" altLang="ko-KR" sz="2800" spc="-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</a:t>
            </a:r>
            <a:r>
              <a:rPr lang="en-US" altLang="ko-KR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 Queue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426790" y="4572710"/>
            <a:ext cx="7319242" cy="50405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400" spc="-1" dirty="0" smtClean="0">
                <a:solidFill>
                  <a:prstClr val="white"/>
                </a:solidFill>
              </a:rPr>
              <a:t>3. </a:t>
            </a:r>
            <a:r>
              <a:rPr lang="en-US" altLang="ko-KR" sz="2400" spc="-1" dirty="0" err="1" smtClean="0">
                <a:solidFill>
                  <a:prstClr val="white"/>
                </a:solidFill>
              </a:rPr>
              <a:t>thread_yield</a:t>
            </a:r>
            <a:r>
              <a:rPr lang="en-US" altLang="ko-KR" sz="2400" spc="-1" dirty="0" smtClean="0">
                <a:solidFill>
                  <a:prstClr val="white"/>
                </a:solidFill>
              </a:rPr>
              <a:t>()</a:t>
            </a:r>
            <a:r>
              <a:rPr lang="ko-KR" altLang="en-US" sz="2400" spc="-1" smtClean="0">
                <a:solidFill>
                  <a:prstClr val="white"/>
                </a:solidFill>
              </a:rPr>
              <a:t> 함수 수행시 </a:t>
            </a:r>
            <a:r>
              <a:rPr lang="en-US" altLang="ko-KR" sz="2400" spc="-1" dirty="0" smtClean="0">
                <a:solidFill>
                  <a:prstClr val="white"/>
                </a:solidFill>
              </a:rPr>
              <a:t>Priority </a:t>
            </a:r>
            <a:r>
              <a:rPr lang="ko-KR" altLang="en-US" sz="2400" spc="-1" smtClean="0">
                <a:solidFill>
                  <a:prstClr val="white"/>
                </a:solidFill>
              </a:rPr>
              <a:t>우선 순위에 따라 스레드를 정렬하여 뽑아내자</a:t>
            </a:r>
            <a:r>
              <a:rPr lang="en-US" altLang="ko-KR" sz="2400" spc="-1" dirty="0" smtClean="0">
                <a:solidFill>
                  <a:prstClr val="white"/>
                </a:solidFill>
              </a:rPr>
              <a:t>!</a:t>
            </a:r>
            <a:endParaRPr lang="en-US" altLang="ko-KR" sz="28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24544" y="650430"/>
            <a:ext cx="9851410" cy="6802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698147"/>
            <a:ext cx="220316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200" y="1446200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01. Intro</a:t>
            </a:r>
            <a:endParaRPr lang="ko-KR" altLang="en-US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2276872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02. </a:t>
            </a:r>
            <a:r>
              <a:rPr lang="ko-KR" altLang="en-US" sz="2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환경 설정 및 폴더 구조 </a:t>
            </a:r>
            <a:endParaRPr lang="ko-KR" altLang="en-US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19" y="3069683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03. </a:t>
            </a:r>
            <a:r>
              <a:rPr lang="ko-KR" altLang="en-US" sz="2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</a:t>
            </a:r>
            <a:endParaRPr lang="ko-KR" altLang="en-US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321" y="3978053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- 2. Project 1 -1 : Alarm Clock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321" y="4401389"/>
            <a:ext cx="323197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3 - 3. Project 1 – 2 : Priority Queue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336" y="4824725"/>
            <a:ext cx="4049507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3 - 4. Project 1 – 3 : Priority Synchronization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28" y="5248061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04. </a:t>
            </a:r>
            <a:r>
              <a:rPr lang="ko-KR" altLang="en-US" sz="2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결과 </a:t>
            </a:r>
            <a:r>
              <a:rPr lang="en-US" altLang="ko-KR" sz="2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&amp; </a:t>
            </a:r>
            <a:r>
              <a:rPr lang="ko-KR" altLang="en-US" sz="2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후기</a:t>
            </a:r>
            <a:endParaRPr lang="ko-KR" altLang="en-US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9336" y="3554717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- 1. Thread 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구조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0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1. </a:t>
            </a:r>
            <a:r>
              <a:rPr lang="en-US" altLang="ko-KR" sz="28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ReadyQueue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로 들어가는 타이밍에 스케쥴링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prstClr val="white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prstClr val="white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</a:t>
            </a:r>
            <a:r>
              <a:rPr lang="en-US" altLang="ko-KR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 Queue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20" name="그림 19"/>
          <p:cNvPicPr/>
          <p:nvPr/>
        </p:nvPicPr>
        <p:blipFill>
          <a:blip r:embed="rId3"/>
          <a:stretch/>
        </p:blipFill>
        <p:spPr>
          <a:xfrm>
            <a:off x="304528" y="1730293"/>
            <a:ext cx="2926754" cy="1666440"/>
          </a:xfrm>
          <a:prstGeom prst="rect">
            <a:avLst/>
          </a:prstGeom>
          <a:ln>
            <a:noFill/>
          </a:ln>
        </p:spPr>
      </p:pic>
      <p:pic>
        <p:nvPicPr>
          <p:cNvPr id="21" name="그림 20"/>
          <p:cNvPicPr/>
          <p:nvPr/>
        </p:nvPicPr>
        <p:blipFill>
          <a:blip r:embed="rId4"/>
          <a:stretch/>
        </p:blipFill>
        <p:spPr>
          <a:xfrm>
            <a:off x="349102" y="4365104"/>
            <a:ext cx="2104920" cy="923400"/>
          </a:xfrm>
          <a:prstGeom prst="rect">
            <a:avLst/>
          </a:prstGeom>
          <a:ln>
            <a:noFill/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3231282" y="4055126"/>
            <a:ext cx="2304256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1466" y="3536941"/>
            <a:ext cx="246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thread_yield</a:t>
            </a:r>
            <a:r>
              <a:rPr lang="ko-KR" altLang="en-US" smtClean="0">
                <a:solidFill>
                  <a:schemeClr val="bg1"/>
                </a:solidFill>
              </a:rPr>
              <a:t>를 추가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~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354" y="1730293"/>
            <a:ext cx="2898999" cy="17877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354" y="3685674"/>
            <a:ext cx="3309482" cy="28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9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8679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2. Priority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변경 시 가장 큰 대기 스레드의 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와 비교해보자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</a:t>
            </a:r>
            <a:r>
              <a:rPr lang="en-US" altLang="ko-KR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 Queue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3"/>
          <a:stretch/>
        </p:blipFill>
        <p:spPr>
          <a:xfrm>
            <a:off x="2523677" y="1916832"/>
            <a:ext cx="3600360" cy="971280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/>
          <p:nvPr/>
        </p:nvPicPr>
        <p:blipFill>
          <a:blip r:embed="rId4"/>
          <a:stretch/>
        </p:blipFill>
        <p:spPr>
          <a:xfrm>
            <a:off x="1680557" y="4077070"/>
            <a:ext cx="5286600" cy="2285640"/>
          </a:xfrm>
          <a:prstGeom prst="rect">
            <a:avLst/>
          </a:prstGeom>
          <a:ln>
            <a:noFill/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4323857" y="3104190"/>
            <a:ext cx="0" cy="756803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5184" y="3297925"/>
            <a:ext cx="246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thread_yield</a:t>
            </a:r>
            <a:r>
              <a:rPr lang="ko-KR" altLang="en-US" smtClean="0">
                <a:solidFill>
                  <a:schemeClr val="bg1"/>
                </a:solidFill>
              </a:rPr>
              <a:t>를 추가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~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8679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3.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다음 스레드를 고를 때 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에 따라 뽑도록 수정하자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!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</a:t>
            </a:r>
            <a:r>
              <a:rPr lang="en-US" altLang="ko-KR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 Queue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/>
        </p:blipFill>
        <p:spPr>
          <a:xfrm>
            <a:off x="4031894" y="2420888"/>
            <a:ext cx="4876920" cy="2695680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0" y="2625728"/>
            <a:ext cx="291465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8526" y="53012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수정 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0895" y="53012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수정 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4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 Synchronization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Priority Synch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375022" y="1412776"/>
            <a:ext cx="8517458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spc="-1" dirty="0" smtClean="0">
                <a:solidFill>
                  <a:schemeClr val="bg1"/>
                </a:solidFill>
                <a:latin typeface="맑은 고딕"/>
              </a:rPr>
              <a:t>목표 </a:t>
            </a:r>
            <a:r>
              <a:rPr lang="en-US" altLang="ko-KR" sz="2800" spc="-1" dirty="0" smtClean="0">
                <a:solidFill>
                  <a:schemeClr val="bg1"/>
                </a:solidFill>
                <a:latin typeface="맑은 고딕"/>
              </a:rPr>
              <a:t>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spc="-1" dirty="0" err="1" smtClean="0">
                <a:solidFill>
                  <a:schemeClr val="bg1"/>
                </a:solidFill>
                <a:latin typeface="맑은 고딕"/>
              </a:rPr>
              <a:t>스레드가</a:t>
            </a:r>
            <a:r>
              <a:rPr lang="ko-KR" altLang="en-US" sz="2800" spc="-1" dirty="0" smtClean="0">
                <a:solidFill>
                  <a:schemeClr val="bg1"/>
                </a:solidFill>
                <a:latin typeface="맑은 고딕"/>
              </a:rPr>
              <a:t> 우선순위 </a:t>
            </a:r>
            <a:r>
              <a:rPr lang="ko-KR" altLang="en-US" sz="2800" spc="-1" dirty="0" err="1" smtClean="0">
                <a:solidFill>
                  <a:schemeClr val="bg1"/>
                </a:solidFill>
                <a:latin typeface="맑은 고딕"/>
              </a:rPr>
              <a:t>스케쥴링인</a:t>
            </a:r>
            <a:r>
              <a:rPr lang="ko-KR" altLang="en-US" sz="2800" spc="-1" dirty="0" smtClean="0">
                <a:solidFill>
                  <a:schemeClr val="bg1"/>
                </a:solidFill>
                <a:latin typeface="맑은 고딕"/>
              </a:rPr>
              <a:t> 만큼 동기화 도구들에 대해서도 우선순위 처리가 되도록 수정하자</a:t>
            </a:r>
            <a:r>
              <a:rPr lang="en-US" altLang="ko-KR" sz="2800" spc="-1" dirty="0" smtClean="0">
                <a:solidFill>
                  <a:schemeClr val="bg1"/>
                </a:solidFill>
                <a:latin typeface="맑은 고딕"/>
              </a:rPr>
              <a:t>!</a:t>
            </a:r>
            <a:endParaRPr lang="en-US" sz="28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215702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동기화 툴과 코드들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Priority Synch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/>
        </p:blipFill>
        <p:spPr>
          <a:xfrm>
            <a:off x="179512" y="1187178"/>
            <a:ext cx="4657680" cy="553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21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Semaphore Priority Handling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Priority Synch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/>
        </p:blipFill>
        <p:spPr>
          <a:xfrm>
            <a:off x="4854184" y="2246246"/>
            <a:ext cx="3905280" cy="2885760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4"/>
          <a:stretch/>
        </p:blipFill>
        <p:spPr>
          <a:xfrm>
            <a:off x="246262" y="2631986"/>
            <a:ext cx="3933720" cy="211428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691680" y="53012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수정 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4049" y="53012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수정 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4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Monitor(</a:t>
            </a:r>
            <a:r>
              <a:rPr lang="en-US" altLang="ko-KR" sz="28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CondVal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) Priority Handling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Priority Synch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/>
        </p:blipFill>
        <p:spPr>
          <a:xfrm>
            <a:off x="4725358" y="2348880"/>
            <a:ext cx="4029120" cy="2257200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4"/>
          <a:stretch/>
        </p:blipFill>
        <p:spPr>
          <a:xfrm>
            <a:off x="282130" y="2567940"/>
            <a:ext cx="4133880" cy="181908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717823" y="486916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수정 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486916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수정 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35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Lock – Priority Inversion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현상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Priority Synch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02829" y="1643563"/>
            <a:ext cx="8517458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spc="-1" dirty="0" smtClean="0">
                <a:solidFill>
                  <a:schemeClr val="bg1"/>
                </a:solidFill>
                <a:latin typeface="맑은 고딕"/>
              </a:rPr>
              <a:t>앞의 동기화 도구들과는 달리</a:t>
            </a:r>
            <a:r>
              <a:rPr lang="en-US" altLang="ko-KR" sz="2800" spc="-1" dirty="0" smtClean="0">
                <a:solidFill>
                  <a:schemeClr val="bg1"/>
                </a:solidFill>
                <a:latin typeface="맑은 고딕"/>
              </a:rPr>
              <a:t>, </a:t>
            </a:r>
            <a:r>
              <a:rPr lang="en-US" sz="2800" spc="-1" dirty="0" smtClean="0">
                <a:solidFill>
                  <a:schemeClr val="bg1"/>
                </a:solidFill>
                <a:latin typeface="맑은 고딕"/>
              </a:rPr>
              <a:t>Lock</a:t>
            </a:r>
            <a:r>
              <a:rPr lang="ko-KR" altLang="en-US" sz="2800" spc="-1" smtClean="0">
                <a:solidFill>
                  <a:schemeClr val="bg1"/>
                </a:solidFill>
                <a:latin typeface="맑은 고딕"/>
              </a:rPr>
              <a:t>의 경우는 소유권의 개념이 생기면서 이전에는 없던 문제가 발생하는데 </a:t>
            </a:r>
            <a:r>
              <a:rPr lang="en-US" altLang="ko-KR" sz="2800" spc="-1" dirty="0" smtClean="0">
                <a:solidFill>
                  <a:schemeClr val="bg1"/>
                </a:solidFill>
                <a:latin typeface="맑은 고딕"/>
              </a:rPr>
              <a:t>.. </a:t>
            </a:r>
            <a:r>
              <a:rPr lang="ko-KR" altLang="en-US" sz="2800" spc="-1" smtClean="0">
                <a:solidFill>
                  <a:schemeClr val="bg1"/>
                </a:solidFill>
                <a:latin typeface="맑은 고딕"/>
              </a:rPr>
              <a:t> </a:t>
            </a:r>
            <a:endParaRPr lang="en-US" sz="28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09989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Lock – Priority Inversion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현상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Priority Synch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574243"/>
            <a:ext cx="2377624" cy="162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21" y="2574243"/>
            <a:ext cx="2185362" cy="16213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317478">
            <a:off x="4339937" y="3270887"/>
            <a:ext cx="175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락은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단비꼬야아아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7053" y="2137515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Priority = 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269" y="2134633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Priority = 100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8685" y="2112436"/>
            <a:ext cx="159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Priority = </a:t>
            </a:r>
            <a:r>
              <a:rPr lang="en-US" altLang="ko-KR" b="1" dirty="0" smtClean="0">
                <a:solidFill>
                  <a:schemeClr val="bg1"/>
                </a:solidFill>
              </a:rPr>
              <a:t>10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104368" y="4569676"/>
            <a:ext cx="131043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7583" y="472514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계속 기다리는 중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473" y="4276779"/>
            <a:ext cx="1043874" cy="99290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2989363" y="1916832"/>
            <a:ext cx="8241" cy="44077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30645" y="1644732"/>
            <a:ext cx="76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도로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0" y="2586895"/>
            <a:ext cx="2185587" cy="160874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20317478">
            <a:off x="7005729" y="3061776"/>
            <a:ext cx="175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영웅이는 운전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언제해</a:t>
            </a:r>
            <a:r>
              <a:rPr lang="en-US" altLang="ko-KR" b="1" dirty="0" smtClean="0">
                <a:solidFill>
                  <a:schemeClr val="tx2"/>
                </a:solidFill>
              </a:rPr>
              <a:t>?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05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해결 방안 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: Priority Donation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Priority Synch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36534" y="1801623"/>
            <a:ext cx="823992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400" b="0" strike="noStrike" spc="-1" dirty="0">
                <a:solidFill>
                  <a:schemeClr val="bg1"/>
                </a:solidFill>
                <a:latin typeface="맑은 고딕"/>
                <a:ea typeface="굴림"/>
              </a:rPr>
              <a:t>그렇다면 어떻게 해야 하는가? 간단하다! 높은 Priority를 가지고 있는 </a:t>
            </a:r>
            <a:r>
              <a:rPr lang="ko-KR" altLang="en-US" sz="2400" spc="-1" dirty="0" err="1" smtClean="0">
                <a:solidFill>
                  <a:schemeClr val="bg1"/>
                </a:solidFill>
                <a:latin typeface="맑은 고딕"/>
                <a:ea typeface="굴림"/>
              </a:rPr>
              <a:t>스레드</a:t>
            </a:r>
            <a:r>
              <a:rPr lang="en-US" altLang="ko-KR" sz="2400" spc="-1" dirty="0" smtClean="0">
                <a:solidFill>
                  <a:schemeClr val="bg1"/>
                </a:solidFill>
                <a:latin typeface="맑은 고딕"/>
                <a:ea typeface="굴림"/>
              </a:rPr>
              <a:t>(</a:t>
            </a:r>
            <a:r>
              <a:rPr lang="ko-KR" altLang="en-US" sz="2400" spc="-1" smtClean="0">
                <a:solidFill>
                  <a:schemeClr val="bg1"/>
                </a:solidFill>
                <a:latin typeface="맑은 고딕"/>
                <a:ea typeface="굴림"/>
              </a:rPr>
              <a:t>영웅이</a:t>
            </a:r>
            <a:r>
              <a:rPr lang="en-US" altLang="ko-KR" sz="2400" spc="-1" dirty="0" smtClean="0">
                <a:solidFill>
                  <a:schemeClr val="bg1"/>
                </a:solidFill>
                <a:latin typeface="맑은 고딕"/>
                <a:ea typeface="굴림"/>
              </a:rPr>
              <a:t>)</a:t>
            </a:r>
            <a:r>
              <a:rPr lang="ko-KR" altLang="en-US" sz="2400" spc="-1" smtClean="0">
                <a:solidFill>
                  <a:schemeClr val="bg1"/>
                </a:solidFill>
                <a:latin typeface="맑은 고딕"/>
                <a:ea typeface="굴림"/>
              </a:rPr>
              <a:t>가 </a:t>
            </a:r>
            <a:r>
              <a:rPr lang="ko-KR" altLang="en-US" sz="2400" spc="-1" dirty="0" smtClean="0">
                <a:solidFill>
                  <a:schemeClr val="bg1"/>
                </a:solidFill>
                <a:latin typeface="맑은 고딕"/>
                <a:ea typeface="굴림"/>
              </a:rPr>
              <a:t>낮은 </a:t>
            </a:r>
            <a:r>
              <a:rPr lang="ko-KR" altLang="en-US" sz="2400" spc="-1" dirty="0" err="1" smtClean="0">
                <a:solidFill>
                  <a:schemeClr val="bg1"/>
                </a:solidFill>
                <a:latin typeface="맑은 고딕"/>
                <a:ea typeface="굴림"/>
              </a:rPr>
              <a:t>스레드</a:t>
            </a:r>
            <a:r>
              <a:rPr lang="en-US" altLang="ko-KR" sz="2400" spc="-1" dirty="0" smtClean="0">
                <a:solidFill>
                  <a:schemeClr val="bg1"/>
                </a:solidFill>
                <a:latin typeface="맑은 고딕"/>
                <a:ea typeface="굴림"/>
              </a:rPr>
              <a:t>(</a:t>
            </a:r>
            <a:r>
              <a:rPr lang="ko-KR" altLang="en-US" sz="2400" spc="-1" smtClean="0">
                <a:solidFill>
                  <a:schemeClr val="bg1"/>
                </a:solidFill>
                <a:latin typeface="맑은 고딕"/>
                <a:ea typeface="굴림"/>
              </a:rPr>
              <a:t>단비</a:t>
            </a:r>
            <a:r>
              <a:rPr lang="en-US" altLang="ko-KR" sz="2400" spc="-1" dirty="0" smtClean="0">
                <a:solidFill>
                  <a:schemeClr val="bg1"/>
                </a:solidFill>
                <a:latin typeface="맑은 고딕"/>
                <a:ea typeface="굴림"/>
              </a:rPr>
              <a:t>)</a:t>
            </a:r>
            <a:r>
              <a:rPr lang="ko-KR" sz="2400" b="0" strike="noStrike" spc="-1" smtClean="0">
                <a:solidFill>
                  <a:schemeClr val="bg1"/>
                </a:solidFill>
                <a:latin typeface="맑은 고딕"/>
              </a:rPr>
              <a:t>에게 </a:t>
            </a:r>
            <a:r>
              <a:rPr lang="ko-KR" sz="2400" b="0" strike="noStrike" spc="-1" dirty="0">
                <a:solidFill>
                  <a:schemeClr val="bg1"/>
                </a:solidFill>
                <a:latin typeface="맑은 고딕"/>
              </a:rPr>
              <a:t>임시로 Priority를 </a:t>
            </a:r>
            <a:r>
              <a:rPr lang="ko-KR" sz="2400" b="0" strike="noStrike" spc="-1" dirty="0" err="1">
                <a:solidFill>
                  <a:schemeClr val="bg1"/>
                </a:solidFill>
                <a:latin typeface="맑은 고딕"/>
              </a:rPr>
              <a:t>빌려주면</a:t>
            </a:r>
            <a:r>
              <a:rPr lang="ko-KR" sz="2400" b="0" strike="noStrike" spc="-1" dirty="0">
                <a:solidFill>
                  <a:schemeClr val="bg1"/>
                </a:solidFill>
                <a:latin typeface="맑은 고딕"/>
              </a:rPr>
              <a:t> 된다!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400" b="0" strike="noStrike" spc="-1" dirty="0">
                <a:solidFill>
                  <a:schemeClr val="bg1"/>
                </a:solidFill>
                <a:latin typeface="맑은 고딕"/>
                <a:ea typeface="굴림"/>
              </a:rPr>
              <a:t>그러면 </a:t>
            </a:r>
            <a:r>
              <a:rPr lang="ko-KR" altLang="en-US" sz="2400" b="0" strike="noStrike" spc="-1" dirty="0" smtClean="0">
                <a:solidFill>
                  <a:schemeClr val="bg1"/>
                </a:solidFill>
                <a:latin typeface="맑은 고딕"/>
                <a:ea typeface="굴림"/>
              </a:rPr>
              <a:t>낮은 </a:t>
            </a:r>
            <a:r>
              <a:rPr lang="ko-KR" altLang="en-US" sz="2400" b="0" strike="noStrike" spc="-1" dirty="0" err="1" smtClean="0">
                <a:solidFill>
                  <a:schemeClr val="bg1"/>
                </a:solidFill>
                <a:latin typeface="맑은 고딕"/>
                <a:ea typeface="굴림"/>
              </a:rPr>
              <a:t>스레드</a:t>
            </a:r>
            <a:r>
              <a:rPr lang="ko-KR" sz="2400" b="0" strike="noStrike" spc="-1" dirty="0" err="1" smtClean="0">
                <a:solidFill>
                  <a:schemeClr val="bg1"/>
                </a:solidFill>
                <a:latin typeface="맑은 고딕"/>
                <a:ea typeface="굴림"/>
              </a:rPr>
              <a:t>가</a:t>
            </a:r>
            <a:r>
              <a:rPr lang="ko-KR" sz="2400" b="0" strike="noStrike" spc="-1" dirty="0" smtClean="0">
                <a:solidFill>
                  <a:schemeClr val="bg1"/>
                </a:solidFill>
                <a:latin typeface="맑은 고딕"/>
                <a:ea typeface="굴림"/>
              </a:rPr>
              <a:t> </a:t>
            </a:r>
            <a:r>
              <a:rPr lang="ko-KR" sz="2400" b="0" strike="noStrike" spc="-1" dirty="0" err="1">
                <a:solidFill>
                  <a:schemeClr val="bg1"/>
                </a:solidFill>
                <a:latin typeface="맑은 고딕"/>
                <a:ea typeface="굴림"/>
              </a:rPr>
              <a:t>스케쥴링이</a:t>
            </a:r>
            <a:r>
              <a:rPr lang="ko-KR" sz="2400" b="0" strike="noStrike" spc="-1" dirty="0">
                <a:solidFill>
                  <a:schemeClr val="bg1"/>
                </a:solidFill>
                <a:latin typeface="맑은 고딕"/>
                <a:ea typeface="굴림"/>
              </a:rPr>
              <a:t> 될 것이고 </a:t>
            </a:r>
            <a:r>
              <a:rPr lang="ko-KR" altLang="en-US" sz="2400" b="0" strike="noStrike" spc="-1" dirty="0" smtClean="0">
                <a:solidFill>
                  <a:schemeClr val="bg1"/>
                </a:solidFill>
                <a:latin typeface="맑은 고딕"/>
                <a:ea typeface="굴림"/>
              </a:rPr>
              <a:t>작업이 </a:t>
            </a:r>
            <a:r>
              <a:rPr lang="ko-KR" sz="2400" b="0" strike="noStrike" spc="-1" dirty="0" smtClean="0">
                <a:solidFill>
                  <a:schemeClr val="bg1"/>
                </a:solidFill>
                <a:latin typeface="맑은 고딕"/>
                <a:ea typeface="굴림"/>
              </a:rPr>
              <a:t>완료되면 </a:t>
            </a:r>
            <a:r>
              <a:rPr lang="ko-KR" sz="2400" b="0" strike="noStrike" spc="-1" dirty="0">
                <a:solidFill>
                  <a:schemeClr val="bg1"/>
                </a:solidFill>
                <a:latin typeface="맑은 고딕"/>
                <a:ea typeface="굴림"/>
              </a:rPr>
              <a:t>바로 </a:t>
            </a:r>
            <a:r>
              <a:rPr lang="ko-KR" altLang="en-US" sz="2400" b="0" strike="noStrike" spc="-1" dirty="0" smtClean="0">
                <a:solidFill>
                  <a:schemeClr val="bg1"/>
                </a:solidFill>
                <a:latin typeface="맑은 고딕"/>
                <a:ea typeface="굴림"/>
              </a:rPr>
              <a:t>높은 </a:t>
            </a:r>
            <a:r>
              <a:rPr lang="ko-KR" altLang="en-US" sz="2400" b="0" strike="noStrike" spc="-1" dirty="0" err="1" smtClean="0">
                <a:solidFill>
                  <a:schemeClr val="bg1"/>
                </a:solidFill>
                <a:latin typeface="맑은 고딕"/>
                <a:ea typeface="굴림"/>
              </a:rPr>
              <a:t>스레드</a:t>
            </a:r>
            <a:r>
              <a:rPr lang="ko-KR" sz="2400" b="0" strike="noStrike" spc="-1" dirty="0" err="1" smtClean="0">
                <a:solidFill>
                  <a:schemeClr val="bg1"/>
                </a:solidFill>
                <a:latin typeface="맑은 고딕"/>
              </a:rPr>
              <a:t>가</a:t>
            </a:r>
            <a:r>
              <a:rPr lang="ko-KR" sz="24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400" b="0" strike="noStrike" spc="-1" dirty="0">
                <a:solidFill>
                  <a:schemeClr val="bg1"/>
                </a:solidFill>
                <a:latin typeface="맑은 고딕"/>
              </a:rPr>
              <a:t>실행이 될 것이다</a:t>
            </a:r>
            <a:r>
              <a:rPr lang="ko-KR" sz="2400" b="0" strike="noStrike" spc="-1" dirty="0" smtClean="0">
                <a:solidFill>
                  <a:schemeClr val="bg1"/>
                </a:solidFill>
                <a:latin typeface="맑은 고딕"/>
              </a:rPr>
              <a:t>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ko-KR" sz="24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sz="2400" b="1" strike="noStrike" spc="-1" dirty="0" smtClean="0">
                <a:solidFill>
                  <a:schemeClr val="bg1"/>
                </a:solidFill>
                <a:latin typeface="맑은 고딕"/>
              </a:rPr>
              <a:t>Priority를 임시로 </a:t>
            </a:r>
            <a:r>
              <a:rPr lang="ko-KR" sz="2400" b="1" strike="noStrike" spc="-1" dirty="0" err="1" smtClean="0">
                <a:solidFill>
                  <a:schemeClr val="bg1"/>
                </a:solidFill>
                <a:latin typeface="맑은 고딕"/>
              </a:rPr>
              <a:t>빌려주는</a:t>
            </a:r>
            <a:r>
              <a:rPr lang="ko-KR" sz="2400" b="1" strike="noStrike" spc="-1" dirty="0" smtClean="0">
                <a:solidFill>
                  <a:schemeClr val="bg1"/>
                </a:solidFill>
                <a:latin typeface="맑은 고딕"/>
              </a:rPr>
              <a:t> 처리를 Priority Donation이라고 한다. </a:t>
            </a:r>
            <a:endParaRPr lang="ko-KR" sz="2400" b="1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800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2384" y="-41452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01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Intro - Why?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526" y="2276872"/>
            <a:ext cx="8383938" cy="248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ko-KR" spc="-1" dirty="0" err="1">
                <a:solidFill>
                  <a:schemeClr val="bg1"/>
                </a:solidFill>
                <a:ea typeface="Rix고딕 B"/>
              </a:rPr>
              <a:t>희미해져가는</a:t>
            </a:r>
            <a:r>
              <a:rPr lang="ko-KR" altLang="ko-KR" spc="-1" dirty="0">
                <a:solidFill>
                  <a:schemeClr val="bg1"/>
                </a:solidFill>
                <a:ea typeface="Rix고딕 B"/>
              </a:rPr>
              <a:t> 기억 ... 복습 </a:t>
            </a:r>
            <a:r>
              <a:rPr lang="ko-KR" altLang="ko-KR" spc="-1" dirty="0" err="1">
                <a:solidFill>
                  <a:schemeClr val="bg1"/>
                </a:solidFill>
                <a:ea typeface="Rix고딕 B"/>
              </a:rPr>
              <a:t>안하면</a:t>
            </a:r>
            <a:r>
              <a:rPr lang="ko-KR" altLang="ko-KR" spc="-1" dirty="0">
                <a:solidFill>
                  <a:schemeClr val="bg1"/>
                </a:solidFill>
                <a:ea typeface="Rix고딕 B"/>
              </a:rPr>
              <a:t> 다 까먹을 것만 같은 </a:t>
            </a:r>
            <a:r>
              <a:rPr lang="ko-KR" altLang="ko-KR" sz="2800" b="1" spc="-1" dirty="0">
                <a:solidFill>
                  <a:schemeClr val="bg1"/>
                </a:solidFill>
                <a:ea typeface="Rix고딕 B"/>
              </a:rPr>
              <a:t>불안감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altLang="ko-KR" spc="-1" dirty="0">
              <a:solidFill>
                <a:schemeClr val="bg1"/>
              </a:solidFill>
              <a:ea typeface="Rix고딕 B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ko-KR" sz="3600" b="1" spc="-1" dirty="0">
                <a:solidFill>
                  <a:schemeClr val="bg1"/>
                </a:solidFill>
                <a:ea typeface="Rix고딕 B"/>
              </a:rPr>
              <a:t>잉여</a:t>
            </a:r>
            <a:r>
              <a:rPr lang="ko-KR" altLang="ko-KR" spc="-1" dirty="0">
                <a:solidFill>
                  <a:schemeClr val="bg1"/>
                </a:solidFill>
                <a:ea typeface="Rix고딕 B"/>
              </a:rPr>
              <a:t> </a:t>
            </a:r>
            <a:r>
              <a:rPr lang="ko-KR" altLang="ko-KR" spc="-1" dirty="0" smtClean="0">
                <a:solidFill>
                  <a:schemeClr val="bg1"/>
                </a:solidFill>
                <a:ea typeface="Rix고딕 B"/>
              </a:rPr>
              <a:t>하므로 </a:t>
            </a:r>
            <a:r>
              <a:rPr lang="ko-KR" altLang="ko-KR" spc="-1" dirty="0" err="1">
                <a:solidFill>
                  <a:schemeClr val="bg1"/>
                </a:solidFill>
                <a:ea typeface="Rix고딕 B"/>
              </a:rPr>
              <a:t>시간보내기</a:t>
            </a:r>
            <a:r>
              <a:rPr lang="ko-KR" altLang="ko-KR" spc="-1" dirty="0">
                <a:solidFill>
                  <a:schemeClr val="bg1"/>
                </a:solidFill>
                <a:ea typeface="Rix고딕 B"/>
              </a:rPr>
              <a:t> 딱 </a:t>
            </a:r>
            <a:r>
              <a:rPr lang="ko-KR" altLang="ko-KR" spc="-1" dirty="0" err="1">
                <a:solidFill>
                  <a:schemeClr val="bg1"/>
                </a:solidFill>
                <a:ea typeface="Rix고딕 B"/>
              </a:rPr>
              <a:t>좋아보였음</a:t>
            </a:r>
            <a:r>
              <a:rPr lang="ko-KR" altLang="ko-KR" spc="-1" dirty="0">
                <a:solidFill>
                  <a:schemeClr val="bg1"/>
                </a:solidFill>
                <a:ea typeface="Rix고딕 B"/>
              </a:rPr>
              <a:t> ..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altLang="ko-KR" spc="-1" dirty="0">
              <a:solidFill>
                <a:schemeClr val="bg1"/>
              </a:solidFill>
              <a:ea typeface="Rix고딕 B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ko-KR" spc="-1" dirty="0">
                <a:solidFill>
                  <a:schemeClr val="bg1"/>
                </a:solidFill>
                <a:ea typeface="Rix고딕 B"/>
              </a:rPr>
              <a:t>게임 </a:t>
            </a:r>
            <a:r>
              <a:rPr lang="ko-KR" altLang="ko-KR" spc="-1" dirty="0" smtClean="0">
                <a:solidFill>
                  <a:schemeClr val="bg1"/>
                </a:solidFill>
                <a:ea typeface="Rix고딕 B"/>
              </a:rPr>
              <a:t>엔진</a:t>
            </a:r>
            <a:r>
              <a:rPr lang="ko-KR" altLang="en-US" spc="-1" dirty="0">
                <a:solidFill>
                  <a:schemeClr val="bg1"/>
                </a:solidFill>
                <a:ea typeface="Rix고딕 B"/>
              </a:rPr>
              <a:t>은</a:t>
            </a:r>
            <a:r>
              <a:rPr lang="ko-KR" altLang="ko-KR" spc="-1" dirty="0" smtClean="0">
                <a:solidFill>
                  <a:schemeClr val="bg1"/>
                </a:solidFill>
                <a:ea typeface="Rix고딕 B"/>
              </a:rPr>
              <a:t> </a:t>
            </a:r>
            <a:r>
              <a:rPr lang="ko-KR" altLang="ko-KR" spc="-1" dirty="0" err="1">
                <a:solidFill>
                  <a:schemeClr val="bg1"/>
                </a:solidFill>
                <a:ea typeface="Rix고딕 B"/>
              </a:rPr>
              <a:t>스레드</a:t>
            </a:r>
            <a:r>
              <a:rPr lang="ko-KR" altLang="ko-KR" spc="-1" dirty="0">
                <a:solidFill>
                  <a:schemeClr val="bg1"/>
                </a:solidFill>
                <a:ea typeface="Rix고딕 B"/>
              </a:rPr>
              <a:t> </a:t>
            </a:r>
            <a:r>
              <a:rPr lang="ko-KR" altLang="ko-KR" spc="-1" dirty="0" err="1">
                <a:solidFill>
                  <a:schemeClr val="bg1"/>
                </a:solidFill>
                <a:ea typeface="Rix고딕 B"/>
              </a:rPr>
              <a:t>스케쥴링</a:t>
            </a:r>
            <a:r>
              <a:rPr lang="ko-KR" altLang="ko-KR" spc="-1" dirty="0">
                <a:solidFill>
                  <a:schemeClr val="bg1"/>
                </a:solidFill>
                <a:ea typeface="Rix고딕 B"/>
              </a:rPr>
              <a:t>, 공유 자원 및 메모리 관리, 파일 시스템까지 </a:t>
            </a:r>
            <a:r>
              <a:rPr lang="ko-KR" altLang="ko-KR" spc="-1" dirty="0" smtClean="0">
                <a:solidFill>
                  <a:schemeClr val="bg1"/>
                </a:solidFill>
                <a:ea typeface="Rix고딕 B"/>
              </a:rPr>
              <a:t>구현된</a:t>
            </a:r>
            <a:r>
              <a:rPr lang="en-US" altLang="ko-KR" spc="-1" dirty="0" smtClean="0">
                <a:solidFill>
                  <a:schemeClr val="bg1"/>
                </a:solidFill>
                <a:ea typeface="Rix고딕 B"/>
              </a:rPr>
              <a:t> </a:t>
            </a:r>
            <a:r>
              <a:rPr lang="ko-KR" altLang="en-US" spc="-1" smtClean="0">
                <a:solidFill>
                  <a:schemeClr val="bg1"/>
                </a:solidFill>
                <a:ea typeface="Rix고딕 B"/>
              </a:rPr>
              <a:t>하나의 작은 운영체제 ☞ 뭔가 도움이 될 것 같은 느낌적인 느낌</a:t>
            </a:r>
            <a:r>
              <a:rPr lang="en-US" altLang="ko-KR" spc="-1" dirty="0" smtClean="0">
                <a:solidFill>
                  <a:schemeClr val="bg1"/>
                </a:solidFill>
                <a:ea typeface="Rix고딕 B"/>
              </a:rPr>
              <a:t>?</a:t>
            </a:r>
            <a:endParaRPr lang="ko-KR" altLang="ko-KR" spc="-1" dirty="0">
              <a:solidFill>
                <a:schemeClr val="bg1"/>
              </a:solidFill>
              <a:ea typeface="Rix고딕 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Why?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 Donation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Lock Acquire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Priority Synch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3"/>
          <a:stretch/>
        </p:blipFill>
        <p:spPr>
          <a:xfrm>
            <a:off x="220959" y="1328140"/>
            <a:ext cx="2971800" cy="1514160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4"/>
          <a:stretch/>
        </p:blipFill>
        <p:spPr>
          <a:xfrm>
            <a:off x="220959" y="3429000"/>
            <a:ext cx="3600360" cy="3038400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/>
          <p:nvPr/>
        </p:nvPicPr>
        <p:blipFill>
          <a:blip r:embed="rId5"/>
          <a:stretch/>
        </p:blipFill>
        <p:spPr>
          <a:xfrm>
            <a:off x="5073521" y="1427239"/>
            <a:ext cx="2047680" cy="1247400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521" y="3505162"/>
            <a:ext cx="3533775" cy="28860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7094" y="4869161"/>
            <a:ext cx="1429765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</p:cNvCxnSpPr>
          <p:nvPr/>
        </p:nvCxnSpPr>
        <p:spPr>
          <a:xfrm flipV="1">
            <a:off x="1706859" y="5013176"/>
            <a:ext cx="3513213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12160" y="5517232"/>
            <a:ext cx="2520280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6176" y="588409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체인 </a:t>
            </a:r>
            <a:r>
              <a:rPr lang="ko-KR" altLang="en-US" dirty="0" err="1" smtClean="0">
                <a:solidFill>
                  <a:srgbClr val="FFFF00"/>
                </a:solidFill>
              </a:rPr>
              <a:t>락</a:t>
            </a:r>
            <a:r>
              <a:rPr lang="ko-KR" altLang="en-US" dirty="0" smtClean="0">
                <a:solidFill>
                  <a:srgbClr val="FFFF00"/>
                </a:solidFill>
              </a:rPr>
              <a:t> 상태를 대비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706859" y="2888166"/>
            <a:ext cx="0" cy="46882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3688" y="2937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6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Priority Donation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Lock Release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Priority Synch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/>
          <a:stretch/>
        </p:blipFill>
        <p:spPr>
          <a:xfrm>
            <a:off x="107504" y="3573016"/>
            <a:ext cx="2876400" cy="2142720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3" y="2021170"/>
            <a:ext cx="2847975" cy="1419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310" y="1685784"/>
            <a:ext cx="5972175" cy="4514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9512" y="4581128"/>
            <a:ext cx="18722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051720" y="4725144"/>
            <a:ext cx="1224136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6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후 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Test ~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04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결과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&amp; 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후기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275019"/>
            <a:ext cx="3886200" cy="4638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2" y="1275019"/>
            <a:ext cx="3829050" cy="4619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1680" y="600798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구현 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4049" y="600798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구현 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1704" y="1275019"/>
            <a:ext cx="529896" cy="30900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6016" y="1275019"/>
            <a:ext cx="529896" cy="30838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34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10" y="548680"/>
            <a:ext cx="7257204" cy="4801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후기</a:t>
            </a:r>
            <a:endParaRPr lang="en-US" altLang="ko-KR" sz="3200" spc="-1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04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결과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&amp; 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후기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277094" y="1705714"/>
            <a:ext cx="839936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친숙하지 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않은 </a:t>
            </a:r>
            <a:r>
              <a:rPr lang="ko-KR" sz="2800" b="0" strike="noStrike" spc="-1" dirty="0" err="1">
                <a:solidFill>
                  <a:schemeClr val="bg1"/>
                </a:solidFill>
                <a:latin typeface="맑은 고딕"/>
              </a:rPr>
              <a:t>리눅스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환경</a:t>
            </a:r>
            <a:r>
              <a:rPr lang="en-US" altLang="ko-KR" sz="2800" b="0" strike="noStrike" spc="-1" dirty="0" smtClean="0">
                <a:solidFill>
                  <a:schemeClr val="bg1"/>
                </a:solidFill>
                <a:latin typeface="맑은 고딕"/>
              </a:rPr>
              <a:t>, </a:t>
            </a:r>
            <a:r>
              <a:rPr lang="ko-KR" altLang="en-US" sz="2800" spc="-1" smtClean="0">
                <a:solidFill>
                  <a:schemeClr val="bg1"/>
                </a:solidFill>
                <a:latin typeface="맑은 고딕"/>
              </a:rPr>
              <a:t>재미와 고통을 동시에</a:t>
            </a:r>
            <a:r>
              <a:rPr lang="en-US" altLang="ko-KR" sz="2800" spc="-1" dirty="0" smtClean="0">
                <a:solidFill>
                  <a:schemeClr val="bg1"/>
                </a:solidFill>
                <a:latin typeface="맑은 고딕"/>
              </a:rPr>
              <a:t>!</a:t>
            </a: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8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VS</a:t>
            </a:r>
            <a:r>
              <a:rPr lang="en-US" altLang="ko-KR" sz="28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800" b="0" strike="noStrike" spc="-1" smtClean="0">
                <a:solidFill>
                  <a:schemeClr val="bg1"/>
                </a:solidFill>
                <a:latin typeface="맑은 고딕"/>
              </a:rPr>
              <a:t>완전 </a:t>
            </a:r>
            <a:r>
              <a:rPr lang="ko-KR" sz="2800" b="0" strike="noStrike" spc="-1" dirty="0" err="1">
                <a:solidFill>
                  <a:schemeClr val="bg1"/>
                </a:solidFill>
                <a:latin typeface="맑은 고딕"/>
              </a:rPr>
              <a:t>짱짱맨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800" b="0" strike="noStrike" spc="-1">
                <a:solidFill>
                  <a:schemeClr val="bg1"/>
                </a:solidFill>
                <a:latin typeface="맑은 고딕"/>
              </a:rPr>
              <a:t>~ </a:t>
            </a:r>
            <a:endParaRPr lang="en-US" altLang="ko-KR" sz="28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800" spc="-1" dirty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 err="1" smtClean="0">
                <a:solidFill>
                  <a:schemeClr val="bg1"/>
                </a:solidFill>
                <a:latin typeface="맑은 고딕"/>
              </a:rPr>
              <a:t>운영체제에</a:t>
            </a: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대해 복습하기에는 딱 </a:t>
            </a:r>
            <a:r>
              <a:rPr lang="ko-KR" altLang="en-US" sz="2800" b="0" strike="noStrike" spc="-1" dirty="0" smtClean="0">
                <a:solidFill>
                  <a:schemeClr val="bg1"/>
                </a:solidFill>
                <a:latin typeface="맑은 고딕"/>
              </a:rPr>
              <a:t>좋았음</a:t>
            </a: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8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시간이 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되면 한 번 해보시는 것을 추천함 </a:t>
            </a:r>
          </a:p>
        </p:txBody>
      </p:sp>
    </p:spTree>
    <p:extLst>
      <p:ext uri="{BB962C8B-B14F-4D97-AF65-F5344CB8AC3E}">
        <p14:creationId xmlns:p14="http://schemas.microsoft.com/office/powerpoint/2010/main" val="362120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04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결과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&amp; 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후기</a:t>
            </a:r>
            <a:endParaRPr lang="ko-KR" altLang="en-US" sz="11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996952"/>
            <a:ext cx="3249608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감사합니다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:)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24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414425" y="2757393"/>
            <a:ext cx="9851410" cy="6802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20419" y="2719555"/>
            <a:ext cx="116570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QnA</a:t>
            </a:r>
            <a:endParaRPr lang="ko-KR" altLang="en-US" sz="40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01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2658856">
            <a:off x="7454710" y="530948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Intro – </a:t>
            </a:r>
            <a:r>
              <a:rPr lang="en-US" altLang="ko-KR" sz="14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PintOS</a:t>
            </a:r>
            <a:r>
              <a:rPr lang="en-US" altLang="ko-KR" sz="14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663054" y="1643563"/>
            <a:ext cx="7910384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ko-KR" b="0" strike="noStrike" spc="-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2004</a:t>
            </a:r>
            <a:r>
              <a:rPr lang="ko-KR" b="0" strike="noStrike" spc="-1" dirty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년 </a:t>
            </a:r>
            <a:r>
              <a:rPr lang="ko-KR" b="0" strike="noStrike" spc="-1" dirty="0" err="1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스탠퍼드</a:t>
            </a:r>
            <a:r>
              <a:rPr lang="ko-KR" b="0" strike="noStrike" spc="-1" dirty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 대학교에서 Ben Pfaff에 의해 개발된 X86 명령어 집합 아키텍처를 위한 단순 </a:t>
            </a:r>
            <a:r>
              <a:rPr lang="ko-KR" b="0" strike="noStrike" spc="-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운영 </a:t>
            </a:r>
            <a:r>
              <a:rPr lang="ko-KR" b="0" strike="noStrike" spc="-1" dirty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체제 </a:t>
            </a:r>
            <a:r>
              <a:rPr lang="ko-KR" b="0" strike="noStrike" spc="-1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프레임워크</a:t>
            </a:r>
            <a:endParaRPr lang="ko-KR" b="0" strike="noStrike" spc="-1" dirty="0">
              <a:solidFill>
                <a:schemeClr val="bg1"/>
              </a:solidFill>
              <a:latin typeface="Arial Unicode MS" panose="020B0604020202020204" pitchFamily="50" charset="-127"/>
              <a:ea typeface="Rix고딕 B"/>
              <a:cs typeface="Arial Unicode MS" panose="020B0604020202020204" pitchFamily="50" charset="-127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b="0" strike="noStrike" spc="-1" dirty="0">
              <a:solidFill>
                <a:schemeClr val="bg1"/>
              </a:solidFill>
              <a:latin typeface="Arial Unicode MS" panose="020B0604020202020204" pitchFamily="50" charset="-127"/>
              <a:ea typeface="Rix고딕 B"/>
              <a:cs typeface="Arial Unicode MS" panose="020B0604020202020204" pitchFamily="50" charset="-127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b="0" strike="noStrike" spc="-1" dirty="0" err="1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스레드와</a:t>
            </a:r>
            <a:r>
              <a:rPr lang="ko-KR" b="0" strike="noStrike" spc="-1" dirty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 메모리 관리, 파일 시스템 접근 등을 포함하여 실제 운영 체제의 중요한 부분을 직접 구현하는 것을 요구함으로써 </a:t>
            </a:r>
            <a:r>
              <a:rPr lang="ko-KR" b="0" strike="noStrike" spc="-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운영 </a:t>
            </a:r>
            <a:r>
              <a:rPr lang="ko-KR" b="0" strike="noStrike" spc="-1" dirty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체제 설계, 구현의 개념을 소개하기 위해 </a:t>
            </a:r>
            <a:r>
              <a:rPr lang="ko-KR" b="0" strike="noStrike" spc="-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Rix고딕 B"/>
                <a:cs typeface="Arial Unicode MS" panose="020B0604020202020204" pitchFamily="50" charset="-127"/>
              </a:rPr>
              <a:t>고안</a:t>
            </a:r>
            <a:endParaRPr lang="en-US" altLang="ko-KR" b="0" strike="noStrike" spc="-1" dirty="0" smtClean="0">
              <a:solidFill>
                <a:schemeClr val="bg1"/>
              </a:solidFill>
              <a:latin typeface="Arial Unicode MS" panose="020B0604020202020204" pitchFamily="50" charset="-127"/>
              <a:ea typeface="Rix고딕 B"/>
              <a:cs typeface="Arial Unicode MS" panose="020B0604020202020204" pitchFamily="50" charset="-127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800" spc="-1" dirty="0">
              <a:solidFill>
                <a:schemeClr val="bg1"/>
              </a:solidFill>
              <a:latin typeface="Arial Unicode MS" panose="020B0604020202020204" pitchFamily="50" charset="-127"/>
              <a:ea typeface="Rix고딕 B"/>
              <a:cs typeface="Arial Unicode MS" panose="020B0604020202020204" pitchFamily="50" charset="-127"/>
            </a:endParaRPr>
          </a:p>
          <a:p>
            <a:pPr marL="36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800" spc="-1" dirty="0" smtClean="0">
              <a:solidFill>
                <a:schemeClr val="bg1"/>
              </a:solidFill>
              <a:latin typeface="Freestyle Script" panose="030804020302050B0404" pitchFamily="66" charset="0"/>
            </a:endParaRPr>
          </a:p>
          <a:p>
            <a:pPr marL="36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2800" spc="-1" dirty="0">
              <a:solidFill>
                <a:schemeClr val="bg1"/>
              </a:solidFill>
              <a:latin typeface="Freestyle Script" panose="030804020302050B0404" pitchFamily="66" charset="0"/>
            </a:endParaRPr>
          </a:p>
          <a:p>
            <a:pPr marL="36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spc="-1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from </a:t>
            </a:r>
            <a:r>
              <a:rPr lang="en-US" altLang="ko-KR" sz="2800" spc="-1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WiKi</a:t>
            </a:r>
            <a:endParaRPr lang="ko-KR" sz="2800" b="0" strike="noStrike" spc="-1" dirty="0">
              <a:solidFill>
                <a:schemeClr val="bg1"/>
              </a:solidFill>
              <a:latin typeface="Freestyle Script" panose="030804020302050B0404" pitchFamily="66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PintOS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02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환경 설정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&amp;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폴더 구조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484784"/>
            <a:ext cx="7678816" cy="36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pc="-1" dirty="0" smtClean="0">
                <a:solidFill>
                  <a:schemeClr val="bg1"/>
                </a:solidFill>
              </a:rPr>
              <a:t>- </a:t>
            </a:r>
            <a:r>
              <a:rPr lang="en-US" altLang="ko-KR" spc="-1" dirty="0" err="1" smtClean="0">
                <a:solidFill>
                  <a:schemeClr val="bg1"/>
                </a:solidFill>
              </a:rPr>
              <a:t>PintOS</a:t>
            </a:r>
            <a:r>
              <a:rPr lang="en-US" altLang="ko-KR" spc="-1" dirty="0" smtClean="0">
                <a:solidFill>
                  <a:schemeClr val="bg1"/>
                </a:solidFill>
              </a:rPr>
              <a:t> </a:t>
            </a:r>
            <a:r>
              <a:rPr lang="ko-KR" altLang="en-US" spc="-1" smtClean="0">
                <a:solidFill>
                  <a:schemeClr val="bg1"/>
                </a:solidFill>
              </a:rPr>
              <a:t>공식 </a:t>
            </a:r>
            <a:r>
              <a:rPr lang="ko-KR" altLang="ko-KR" spc="-1" smtClean="0">
                <a:solidFill>
                  <a:schemeClr val="bg1"/>
                </a:solidFill>
              </a:rPr>
              <a:t>문서</a:t>
            </a:r>
            <a:endParaRPr lang="en-US" altLang="ko-KR" spc="-1" dirty="0" smtClean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ko-KR" u="sng" spc="-1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ko-KR" altLang="ko-KR" u="sng" spc="-1" dirty="0">
                <a:solidFill>
                  <a:schemeClr val="bg1"/>
                </a:solidFill>
                <a:hlinkClick r:id="rId3"/>
              </a:rPr>
              <a:t>://web.stanford.edu/class/cs140/projects/pintos/pintos.pdf</a:t>
            </a:r>
            <a:endParaRPr lang="ko-KR" altLang="ko-KR" spc="-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altLang="ko-KR" spc="-1" dirty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pc="-1" dirty="0" smtClean="0">
                <a:solidFill>
                  <a:schemeClr val="bg1"/>
                </a:solidFill>
              </a:rPr>
              <a:t>- </a:t>
            </a:r>
            <a:r>
              <a:rPr lang="ko-KR" altLang="ko-KR" spc="-1" smtClean="0">
                <a:solidFill>
                  <a:schemeClr val="bg1"/>
                </a:solidFill>
              </a:rPr>
              <a:t>환경 </a:t>
            </a:r>
            <a:r>
              <a:rPr lang="ko-KR" altLang="ko-KR" spc="-1" dirty="0">
                <a:solidFill>
                  <a:schemeClr val="bg1"/>
                </a:solidFill>
              </a:rPr>
              <a:t>설정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ko-KR" altLang="ko-KR" u="sng" spc="-1" dirty="0">
                <a:solidFill>
                  <a:schemeClr val="bg1"/>
                </a:solidFill>
                <a:hlinkClick r:id="rId4"/>
              </a:rPr>
              <a:t>https://bowbowbow.tistory.com/9</a:t>
            </a:r>
            <a:endParaRPr lang="ko-KR" altLang="ko-KR" spc="-1" dirty="0">
              <a:solidFill>
                <a:schemeClr val="bg1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ko-KR" spc="-1" dirty="0" smtClean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pc="-1" dirty="0" smtClean="0">
                <a:solidFill>
                  <a:schemeClr val="bg1"/>
                </a:solidFill>
              </a:rPr>
              <a:t>- </a:t>
            </a:r>
            <a:r>
              <a:rPr lang="ko-KR" altLang="en-US" spc="-1" smtClean="0">
                <a:solidFill>
                  <a:schemeClr val="bg1"/>
                </a:solidFill>
              </a:rPr>
              <a:t>주의</a:t>
            </a:r>
            <a:endParaRPr lang="en-US" altLang="ko-KR" spc="-1" dirty="0" smtClean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pc="-1" dirty="0" smtClean="0">
                <a:solidFill>
                  <a:schemeClr val="bg1"/>
                </a:solidFill>
              </a:rPr>
              <a:t>U</a:t>
            </a:r>
            <a:r>
              <a:rPr lang="ko-KR" altLang="ko-KR" spc="-1" smtClean="0">
                <a:solidFill>
                  <a:schemeClr val="bg1"/>
                </a:solidFill>
              </a:rPr>
              <a:t>buntu</a:t>
            </a:r>
            <a:r>
              <a:rPr lang="en-US" altLang="ko-KR" spc="-1" dirty="0">
                <a:solidFill>
                  <a:schemeClr val="bg1"/>
                </a:solidFill>
              </a:rPr>
              <a:t> </a:t>
            </a:r>
            <a:r>
              <a:rPr lang="en-US" altLang="ko-KR" spc="-1" dirty="0" smtClean="0">
                <a:solidFill>
                  <a:schemeClr val="bg1"/>
                </a:solidFill>
              </a:rPr>
              <a:t>12.04 </a:t>
            </a:r>
            <a:r>
              <a:rPr lang="en-US" altLang="ko-KR" spc="-1" dirty="0" err="1" smtClean="0">
                <a:solidFill>
                  <a:schemeClr val="bg1"/>
                </a:solidFill>
              </a:rPr>
              <a:t>LTS</a:t>
            </a:r>
            <a:r>
              <a:rPr lang="en-US" altLang="ko-KR" spc="-1" dirty="0" smtClean="0">
                <a:solidFill>
                  <a:schemeClr val="bg1"/>
                </a:solidFill>
              </a:rPr>
              <a:t>(</a:t>
            </a:r>
            <a:r>
              <a:rPr lang="en-US" altLang="ko-KR" spc="-1" dirty="0" err="1" smtClean="0">
                <a:solidFill>
                  <a:schemeClr val="bg1"/>
                </a:solidFill>
              </a:rPr>
              <a:t>32bit</a:t>
            </a:r>
            <a:r>
              <a:rPr lang="en-US" altLang="ko-KR" spc="-1" dirty="0" smtClean="0">
                <a:solidFill>
                  <a:schemeClr val="bg1"/>
                </a:solidFill>
              </a:rPr>
              <a:t>)</a:t>
            </a:r>
            <a:r>
              <a:rPr lang="ko-KR" altLang="ko-KR" spc="-1" smtClean="0">
                <a:solidFill>
                  <a:schemeClr val="bg1"/>
                </a:solidFill>
              </a:rPr>
              <a:t>를 </a:t>
            </a:r>
            <a:r>
              <a:rPr lang="ko-KR" altLang="en-US" spc="-1" smtClean="0">
                <a:solidFill>
                  <a:schemeClr val="bg1"/>
                </a:solidFill>
              </a:rPr>
              <a:t>설치 후</a:t>
            </a:r>
            <a:r>
              <a:rPr lang="en-US" altLang="ko-KR" spc="-1" dirty="0" smtClean="0">
                <a:solidFill>
                  <a:schemeClr val="bg1"/>
                </a:solidFill>
              </a:rPr>
              <a:t>,</a:t>
            </a:r>
            <a:r>
              <a:rPr lang="ko-KR" altLang="ko-KR" spc="-1" smtClean="0">
                <a:solidFill>
                  <a:schemeClr val="bg1"/>
                </a:solidFill>
              </a:rPr>
              <a:t> </a:t>
            </a:r>
            <a:r>
              <a:rPr lang="ko-KR" altLang="ko-KR" spc="-1" dirty="0" err="1">
                <a:solidFill>
                  <a:schemeClr val="bg1"/>
                </a:solidFill>
              </a:rPr>
              <a:t>핀토스</a:t>
            </a:r>
            <a:r>
              <a:rPr lang="ko-KR" altLang="ko-KR" spc="-1" dirty="0">
                <a:solidFill>
                  <a:schemeClr val="bg1"/>
                </a:solidFill>
              </a:rPr>
              <a:t> </a:t>
            </a:r>
            <a:r>
              <a:rPr lang="ko-KR" altLang="ko-KR" spc="-1">
                <a:solidFill>
                  <a:schemeClr val="bg1"/>
                </a:solidFill>
              </a:rPr>
              <a:t>프로젝트를 </a:t>
            </a:r>
            <a:r>
              <a:rPr lang="ko-KR" altLang="en-US" spc="-1" smtClean="0">
                <a:solidFill>
                  <a:schemeClr val="bg1"/>
                </a:solidFill>
              </a:rPr>
              <a:t>생성</a:t>
            </a:r>
            <a:r>
              <a:rPr lang="ko-KR" altLang="ko-KR" spc="-1" smtClean="0">
                <a:solidFill>
                  <a:schemeClr val="bg1"/>
                </a:solidFill>
              </a:rPr>
              <a:t>할 </a:t>
            </a:r>
            <a:r>
              <a:rPr lang="ko-KR" altLang="ko-KR" spc="-1" dirty="0">
                <a:solidFill>
                  <a:schemeClr val="bg1"/>
                </a:solidFill>
              </a:rPr>
              <a:t>경우 g++설치되어 있지 않아 fail나는 </a:t>
            </a:r>
            <a:r>
              <a:rPr lang="ko-KR" altLang="ko-KR" spc="-1">
                <a:solidFill>
                  <a:schemeClr val="bg1"/>
                </a:solidFill>
              </a:rPr>
              <a:t>경우가 </a:t>
            </a:r>
            <a:r>
              <a:rPr lang="ko-KR" altLang="ko-KR" spc="-1" smtClean="0">
                <a:solidFill>
                  <a:schemeClr val="bg1"/>
                </a:solidFill>
              </a:rPr>
              <a:t>있었음 </a:t>
            </a:r>
            <a:endParaRPr lang="ko-KR" altLang="ko-KR" spc="-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ko-KR" altLang="ko-KR" spc="-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551175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pc="-1" dirty="0">
                <a:solidFill>
                  <a:schemeClr val="bg1"/>
                </a:solidFill>
              </a:rPr>
              <a:t>sudo apt-get install g++</a:t>
            </a:r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공식 문서 </a:t>
            </a:r>
            <a:r>
              <a:rPr lang="en-US" altLang="ko-KR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&amp; </a:t>
            </a:r>
            <a:r>
              <a:rPr lang="ko-KR" altLang="en-US" sz="280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381550" y="4844001"/>
            <a:ext cx="432048" cy="50405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02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1443775"/>
            <a:ext cx="7678816" cy="71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pc="-1" dirty="0" err="1" smtClean="0">
                <a:solidFill>
                  <a:schemeClr val="bg1"/>
                </a:solidFill>
              </a:rPr>
              <a:t>설치폴더</a:t>
            </a:r>
            <a:r>
              <a:rPr lang="en-US" altLang="ko-KR" spc="-1" dirty="0" smtClean="0">
                <a:solidFill>
                  <a:schemeClr val="bg1"/>
                </a:solidFill>
              </a:rPr>
              <a:t>/</a:t>
            </a:r>
            <a:r>
              <a:rPr lang="en-US" altLang="ko-KR" spc="-1" dirty="0" err="1" smtClean="0">
                <a:solidFill>
                  <a:schemeClr val="bg1"/>
                </a:solidFill>
              </a:rPr>
              <a:t>src</a:t>
            </a:r>
            <a:r>
              <a:rPr lang="en-US" altLang="ko-KR" spc="-1" dirty="0" smtClean="0">
                <a:solidFill>
                  <a:schemeClr val="bg1"/>
                </a:solidFill>
              </a:rPr>
              <a:t>/threads</a:t>
            </a:r>
            <a:r>
              <a:rPr lang="ko-KR" altLang="en-US" spc="-1" smtClean="0">
                <a:solidFill>
                  <a:schemeClr val="bg1"/>
                </a:solidFill>
              </a:rPr>
              <a:t>에서 </a:t>
            </a:r>
            <a:r>
              <a:rPr lang="en-US" altLang="ko-KR" spc="-1" dirty="0" smtClean="0">
                <a:solidFill>
                  <a:schemeClr val="bg1"/>
                </a:solidFill>
              </a:rPr>
              <a:t>make check</a:t>
            </a:r>
            <a:endParaRPr lang="ko-KR" altLang="ko-KR" spc="-1" smtClean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ko-KR" altLang="ko-KR" spc="-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/>
          <p:nvPr/>
        </p:nvPicPr>
        <p:blipFill>
          <a:blip r:embed="rId3"/>
          <a:stretch/>
        </p:blipFill>
        <p:spPr>
          <a:xfrm>
            <a:off x="5014496" y="1457075"/>
            <a:ext cx="3828960" cy="4800600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4860032" y="1340768"/>
            <a:ext cx="4104456" cy="32403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1"/>
          </p:cNvCxnSpPr>
          <p:nvPr/>
        </p:nvCxnSpPr>
        <p:spPr>
          <a:xfrm flipH="1">
            <a:off x="2915816" y="2960948"/>
            <a:ext cx="1944216" cy="8964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1444" y="3894402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모두 </a:t>
            </a:r>
            <a:r>
              <a:rPr lang="en-US" altLang="ko-KR" b="1" dirty="0" smtClean="0">
                <a:solidFill>
                  <a:schemeClr val="accent2"/>
                </a:solidFill>
              </a:rPr>
              <a:t>pass</a:t>
            </a:r>
            <a:r>
              <a:rPr lang="ko-KR" altLang="en-US" b="1" smtClean="0">
                <a:solidFill>
                  <a:schemeClr val="accent2"/>
                </a:solidFill>
              </a:rPr>
              <a:t>가 떠야 합니다</a:t>
            </a:r>
            <a:r>
              <a:rPr lang="en-US" altLang="ko-KR" b="1" dirty="0" smtClean="0">
                <a:solidFill>
                  <a:schemeClr val="accent2"/>
                </a:solidFill>
              </a:rPr>
              <a:t>!</a:t>
            </a:r>
            <a:endParaRPr lang="ko-KR" altLang="en-US" b="1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환경 설정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&amp;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폴더 구조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설치 확인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02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35295"/>
            <a:ext cx="5000625" cy="23812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67544" y="1303247"/>
            <a:ext cx="767881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pc="-1" dirty="0" smtClean="0">
                <a:solidFill>
                  <a:schemeClr val="bg1"/>
                </a:solidFill>
              </a:rPr>
              <a:t>- </a:t>
            </a:r>
            <a:r>
              <a:rPr lang="ko-KR" altLang="en-US" spc="-1" smtClean="0">
                <a:solidFill>
                  <a:schemeClr val="bg1"/>
                </a:solidFill>
              </a:rPr>
              <a:t>핀토스를 구성하는 폴더</a:t>
            </a:r>
            <a:endParaRPr lang="ko-KR" altLang="ko-KR" spc="-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4687623"/>
            <a:ext cx="767881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pc="-1" dirty="0" smtClean="0">
                <a:solidFill>
                  <a:schemeClr val="bg1"/>
                </a:solidFill>
              </a:rPr>
              <a:t>- </a:t>
            </a:r>
            <a:r>
              <a:rPr lang="ko-KR" altLang="en-US" spc="-1" smtClean="0">
                <a:solidFill>
                  <a:schemeClr val="bg1"/>
                </a:solidFill>
              </a:rPr>
              <a:t>실제 사용한 폴더</a:t>
            </a:r>
            <a:endParaRPr lang="ko-KR" altLang="ko-KR" spc="-1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/>
          <p:nvPr/>
        </p:nvPicPr>
        <p:blipFill>
          <a:blip r:embed="rId4"/>
          <a:stretch/>
        </p:blipFill>
        <p:spPr>
          <a:xfrm>
            <a:off x="467544" y="5119671"/>
            <a:ext cx="3838680" cy="1133640"/>
          </a:xfrm>
          <a:prstGeom prst="rect">
            <a:avLst/>
          </a:prstGeom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환경 설정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&amp;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폴더 구조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폴더 구조 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02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1110" y="1484784"/>
            <a:ext cx="7678816" cy="4477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1600" spc="-1" dirty="0" smtClean="0">
                <a:solidFill>
                  <a:schemeClr val="bg1"/>
                </a:solidFill>
              </a:rPr>
              <a:t>1. devices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1600" spc="-1" dirty="0" err="1" smtClean="0">
                <a:solidFill>
                  <a:schemeClr val="bg1"/>
                </a:solidFill>
              </a:rPr>
              <a:t>핀토스의</a:t>
            </a:r>
            <a:r>
              <a:rPr lang="ko-KR" altLang="en-US" sz="1600" spc="-1" dirty="0" smtClean="0">
                <a:solidFill>
                  <a:schemeClr val="bg1"/>
                </a:solidFill>
              </a:rPr>
              <a:t> 입력</a:t>
            </a:r>
            <a:r>
              <a:rPr lang="en-US" altLang="ko-KR" sz="1600" spc="-1" dirty="0">
                <a:solidFill>
                  <a:schemeClr val="bg1"/>
                </a:solidFill>
              </a:rPr>
              <a:t> 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/ </a:t>
            </a:r>
            <a:r>
              <a:rPr lang="ko-KR" altLang="en-US" sz="1600" spc="-1" smtClean="0">
                <a:solidFill>
                  <a:schemeClr val="bg1"/>
                </a:solidFill>
              </a:rPr>
              <a:t>출력 처리와 연관된 각종 코드들이 있으나 프로젝트 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1</a:t>
            </a:r>
            <a:r>
              <a:rPr lang="ko-KR" altLang="en-US" sz="1600" spc="-1" smtClean="0">
                <a:solidFill>
                  <a:schemeClr val="bg1"/>
                </a:solidFill>
              </a:rPr>
              <a:t>을 제외하고는 거의 수정할 일이 없음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.</a:t>
            </a:r>
            <a:r>
              <a:rPr lang="ko-KR" altLang="en-US" sz="1600" spc="-1" smtClean="0">
                <a:solidFill>
                  <a:schemeClr val="bg1"/>
                </a:solidFill>
              </a:rPr>
              <a:t> 프로젝트 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1</a:t>
            </a:r>
            <a:r>
              <a:rPr lang="ko-KR" altLang="en-US" sz="1600" spc="-1" smtClean="0">
                <a:solidFill>
                  <a:schemeClr val="bg1"/>
                </a:solidFill>
              </a:rPr>
              <a:t>에서는 </a:t>
            </a:r>
            <a:r>
              <a:rPr lang="en-US" altLang="ko-KR" sz="1600" spc="-1" dirty="0" err="1">
                <a:solidFill>
                  <a:schemeClr val="bg1"/>
                </a:solidFill>
              </a:rPr>
              <a:t>t</a:t>
            </a:r>
            <a:r>
              <a:rPr lang="en-US" altLang="ko-KR" sz="1600" spc="-1" dirty="0" err="1" smtClean="0">
                <a:solidFill>
                  <a:schemeClr val="bg1"/>
                </a:solidFill>
              </a:rPr>
              <a:t>imer.c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, </a:t>
            </a:r>
            <a:r>
              <a:rPr lang="en-US" altLang="ko-KR" sz="1600" spc="-1" dirty="0" err="1" smtClean="0">
                <a:solidFill>
                  <a:schemeClr val="bg1"/>
                </a:solidFill>
              </a:rPr>
              <a:t>timer.h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 </a:t>
            </a:r>
            <a:r>
              <a:rPr lang="ko-KR" altLang="en-US" sz="1600" spc="-1" smtClean="0">
                <a:solidFill>
                  <a:schemeClr val="bg1"/>
                </a:solidFill>
              </a:rPr>
              <a:t>를 수정해야 함</a:t>
            </a:r>
            <a:endParaRPr lang="en-US" altLang="ko-KR" sz="1600" spc="-1" dirty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1600" spc="-1" dirty="0" smtClean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1600" spc="-1" dirty="0" smtClean="0">
                <a:solidFill>
                  <a:schemeClr val="bg1"/>
                </a:solidFill>
              </a:rPr>
              <a:t>2. threads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1600" spc="-1" dirty="0" err="1" smtClean="0">
                <a:solidFill>
                  <a:schemeClr val="bg1"/>
                </a:solidFill>
              </a:rPr>
              <a:t>핀토스의</a:t>
            </a:r>
            <a:r>
              <a:rPr lang="ko-KR" altLang="en-US" sz="1600" spc="-1" dirty="0" smtClean="0">
                <a:solidFill>
                  <a:schemeClr val="bg1"/>
                </a:solidFill>
              </a:rPr>
              <a:t> 기본 </a:t>
            </a:r>
            <a:r>
              <a:rPr lang="ko-KR" altLang="en-US" sz="1600" spc="-1" dirty="0" err="1" smtClean="0">
                <a:solidFill>
                  <a:schemeClr val="bg1"/>
                </a:solidFill>
              </a:rPr>
              <a:t>커널들이</a:t>
            </a:r>
            <a:r>
              <a:rPr lang="ko-KR" altLang="en-US" sz="1600" spc="-1" dirty="0" smtClean="0">
                <a:solidFill>
                  <a:schemeClr val="bg1"/>
                </a:solidFill>
              </a:rPr>
              <a:t> 구현되어 있으며 전 프로젝트에 거쳐 사용하게 됨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. </a:t>
            </a:r>
            <a:r>
              <a:rPr lang="ko-KR" altLang="en-US" sz="1600" spc="-1" smtClean="0">
                <a:solidFill>
                  <a:schemeClr val="bg1"/>
                </a:solidFill>
              </a:rPr>
              <a:t>프로젝트 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1</a:t>
            </a:r>
            <a:r>
              <a:rPr lang="ko-KR" altLang="en-US" sz="1600" spc="-1" smtClean="0">
                <a:solidFill>
                  <a:schemeClr val="bg1"/>
                </a:solidFill>
              </a:rPr>
              <a:t>에서는 </a:t>
            </a:r>
            <a:r>
              <a:rPr lang="en-US" altLang="ko-KR" sz="1600" spc="-1" dirty="0" err="1" smtClean="0">
                <a:solidFill>
                  <a:schemeClr val="bg1"/>
                </a:solidFill>
              </a:rPr>
              <a:t>thread.c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, </a:t>
            </a:r>
            <a:r>
              <a:rPr lang="en-US" altLang="ko-KR" sz="1600" spc="-1" dirty="0" err="1" smtClean="0">
                <a:solidFill>
                  <a:schemeClr val="bg1"/>
                </a:solidFill>
              </a:rPr>
              <a:t>thread.h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, </a:t>
            </a:r>
            <a:r>
              <a:rPr lang="en-US" altLang="ko-KR" sz="1600" spc="-1" dirty="0" err="1" smtClean="0">
                <a:solidFill>
                  <a:schemeClr val="bg1"/>
                </a:solidFill>
              </a:rPr>
              <a:t>synch.c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, </a:t>
            </a:r>
            <a:r>
              <a:rPr lang="en-US" altLang="ko-KR" sz="1600" spc="-1" dirty="0" err="1" smtClean="0">
                <a:solidFill>
                  <a:schemeClr val="bg1"/>
                </a:solidFill>
              </a:rPr>
              <a:t>synch.h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 </a:t>
            </a:r>
            <a:r>
              <a:rPr lang="ko-KR" altLang="en-US" sz="1600" spc="-1" smtClean="0">
                <a:solidFill>
                  <a:schemeClr val="bg1"/>
                </a:solidFill>
              </a:rPr>
              <a:t>를 수정하였음</a:t>
            </a:r>
            <a:endParaRPr lang="en-US" altLang="ko-KR" sz="1600" spc="-1" dirty="0" smtClean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1600" spc="-1" dirty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1600" spc="-1" dirty="0" smtClean="0">
                <a:solidFill>
                  <a:schemeClr val="bg1"/>
                </a:solidFill>
              </a:rPr>
              <a:t>3. tests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1600" spc="-1" dirty="0" smtClean="0">
                <a:solidFill>
                  <a:schemeClr val="bg1"/>
                </a:solidFill>
              </a:rPr>
              <a:t>실제 프로젝트의 채점을 하는 코드들로 구성되어 있으며 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tests/threads</a:t>
            </a:r>
            <a:r>
              <a:rPr lang="ko-KR" altLang="en-US" sz="1600" spc="-1" smtClean="0">
                <a:solidFill>
                  <a:schemeClr val="bg1"/>
                </a:solidFill>
              </a:rPr>
              <a:t>안의 테스트 케이스를 보고 상황을 이해하고 구현하면 실수를 줄일 수 있음</a:t>
            </a:r>
            <a:endParaRPr lang="en-US" altLang="ko-KR" sz="1600" spc="-1" dirty="0" smtClean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ko-KR" sz="1600" spc="-1" dirty="0">
              <a:solidFill>
                <a:schemeClr val="bg1"/>
              </a:solidFill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1600" spc="-1" dirty="0" smtClean="0">
                <a:solidFill>
                  <a:schemeClr val="bg1"/>
                </a:solidFill>
              </a:rPr>
              <a:t>4. lib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1600" spc="-1" dirty="0" err="1" smtClean="0">
                <a:solidFill>
                  <a:schemeClr val="bg1"/>
                </a:solidFill>
              </a:rPr>
              <a:t>C99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 library</a:t>
            </a:r>
            <a:r>
              <a:rPr lang="ko-KR" altLang="en-US" sz="1600" spc="-1" smtClean="0">
                <a:solidFill>
                  <a:schemeClr val="bg1"/>
                </a:solidFill>
              </a:rPr>
              <a:t>로 </a:t>
            </a:r>
            <a:r>
              <a:rPr lang="en-US" altLang="ko-KR" sz="1600" spc="-1" dirty="0" smtClean="0">
                <a:solidFill>
                  <a:schemeClr val="bg1"/>
                </a:solidFill>
              </a:rPr>
              <a:t>list </a:t>
            </a:r>
            <a:r>
              <a:rPr lang="ko-KR" altLang="en-US" sz="1600" spc="-1" smtClean="0">
                <a:solidFill>
                  <a:schemeClr val="bg1"/>
                </a:solidFill>
              </a:rPr>
              <a:t>처리등에 필요한 함수들 및 샘플 코드가 정의되어 있음</a:t>
            </a:r>
            <a:endParaRPr lang="en-US" altLang="ko-KR" sz="1600" spc="-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환경 설정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&amp;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폴더 구조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폴더 구조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/>
          <p:cNvSpPr/>
          <p:nvPr/>
        </p:nvSpPr>
        <p:spPr>
          <a:xfrm rot="10800000">
            <a:off x="7997374" y="0"/>
            <a:ext cx="1152128" cy="1152128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62384" y="-4145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03</a:t>
            </a:r>
            <a:endParaRPr lang="ko-KR" altLang="en-US" sz="4000" b="1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2658856">
            <a:off x="7490502" y="560396"/>
            <a:ext cx="20967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구현 </a:t>
            </a:r>
            <a:r>
              <a:rPr lang="en-US" altLang="ko-KR" sz="1400" b="1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– Thread </a:t>
            </a:r>
            <a:r>
              <a:rPr lang="ko-KR" altLang="en-US" sz="1400" b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구조</a:t>
            </a:r>
            <a:endParaRPr lang="ko-KR" altLang="en-US" sz="14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9" name="그림 18"/>
          <p:cNvPicPr/>
          <p:nvPr/>
        </p:nvPicPr>
        <p:blipFill>
          <a:blip r:embed="rId3"/>
          <a:stretch/>
        </p:blipFill>
        <p:spPr>
          <a:xfrm>
            <a:off x="251520" y="1825560"/>
            <a:ext cx="4724640" cy="3848040"/>
          </a:xfrm>
          <a:prstGeom prst="rect">
            <a:avLst/>
          </a:prstGeom>
          <a:ln>
            <a:noFill/>
          </a:ln>
        </p:spPr>
      </p:pic>
      <p:sp>
        <p:nvSpPr>
          <p:cNvPr id="20" name="TextShape 2"/>
          <p:cNvSpPr txBox="1"/>
          <p:nvPr/>
        </p:nvSpPr>
        <p:spPr>
          <a:xfrm>
            <a:off x="5200534" y="1643563"/>
            <a:ext cx="3619938" cy="453295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0000" lnSpcReduction="20000"/>
          </a:bodyPr>
          <a:lstStyle/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3400" b="1" strike="noStrike" spc="-1" dirty="0">
                <a:solidFill>
                  <a:schemeClr val="bg1"/>
                </a:solidFill>
                <a:latin typeface="맑은 고딕"/>
              </a:rPr>
              <a:t>thread_init 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altLang="ko-KR" sz="2800" spc="-1" dirty="0" err="1" smtClean="0">
                <a:solidFill>
                  <a:schemeClr val="bg1"/>
                </a:solidFill>
                <a:latin typeface="맑은 고딕"/>
              </a:rPr>
              <a:t>ready_list</a:t>
            </a:r>
            <a:r>
              <a:rPr lang="en-US" altLang="ko-KR" sz="2800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2800" spc="-1" smtClean="0">
                <a:solidFill>
                  <a:schemeClr val="bg1"/>
                </a:solidFill>
                <a:latin typeface="맑은 고딕"/>
              </a:rPr>
              <a:t>등 </a:t>
            </a:r>
            <a:r>
              <a:rPr lang="ko-KR" sz="2800" b="0" strike="noStrike" spc="-1" smtClean="0">
                <a:solidFill>
                  <a:schemeClr val="bg1"/>
                </a:solidFill>
                <a:latin typeface="맑은 고딕"/>
              </a:rPr>
              <a:t>공용 변수들의 초기화</a:t>
            </a:r>
            <a:r>
              <a:rPr lang="en-US" altLang="ko-KR" sz="28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altLang="en-US" sz="2800" b="0" strike="noStrike" spc="-1" smtClean="0">
                <a:solidFill>
                  <a:schemeClr val="bg1"/>
                </a:solidFill>
                <a:latin typeface="맑은 고딕"/>
              </a:rPr>
              <a:t>및 </a:t>
            </a:r>
            <a:r>
              <a:rPr lang="en-US" altLang="ko-KR" sz="2800" b="0" strike="noStrike" spc="-1" dirty="0" smtClean="0">
                <a:solidFill>
                  <a:schemeClr val="bg1"/>
                </a:solidFill>
                <a:latin typeface="맑은 고딕"/>
              </a:rPr>
              <a:t>main </a:t>
            </a:r>
            <a:r>
              <a:rPr lang="ko-KR" altLang="en-US" sz="2800" b="0" strike="noStrike" spc="-1" smtClean="0">
                <a:solidFill>
                  <a:schemeClr val="bg1"/>
                </a:solidFill>
                <a:latin typeface="맑은 고딕"/>
              </a:rPr>
              <a:t>함수를 </a:t>
            </a:r>
            <a:endParaRPr lang="en-US" altLang="ko-KR" sz="28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b="0" strike="noStrike" spc="-1" dirty="0" smtClean="0">
                <a:solidFill>
                  <a:schemeClr val="bg1"/>
                </a:solidFill>
                <a:latin typeface="맑은 고딕"/>
              </a:rPr>
              <a:t>실행하는 </a:t>
            </a:r>
            <a:r>
              <a:rPr lang="ko-KR" altLang="en-US" sz="2800" b="0" strike="noStrike" spc="-1" dirty="0" err="1" smtClean="0">
                <a:solidFill>
                  <a:schemeClr val="bg1"/>
                </a:solidFill>
                <a:latin typeface="맑은 고딕"/>
              </a:rPr>
              <a:t>스레드</a:t>
            </a:r>
            <a:r>
              <a:rPr lang="ko-KR" altLang="en-US" sz="2800" b="0" strike="noStrike" spc="-1" dirty="0" smtClean="0">
                <a:solidFill>
                  <a:schemeClr val="bg1"/>
                </a:solidFill>
                <a:latin typeface="맑은 고딕"/>
              </a:rPr>
              <a:t> 생성</a:t>
            </a:r>
            <a:endParaRPr lang="en-US" altLang="ko-KR" sz="28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3400" b="1" strike="noStrike" spc="-1" dirty="0">
                <a:solidFill>
                  <a:schemeClr val="bg1"/>
                </a:solidFill>
                <a:latin typeface="맑은 고딕"/>
              </a:rPr>
              <a:t>thread_start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idle_thread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를 </a:t>
            </a: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생성하고 </a:t>
            </a:r>
            <a:r>
              <a:rPr lang="ko-KR" altLang="en-US" sz="2800" b="0" strike="noStrike" spc="-1" dirty="0" smtClean="0">
                <a:solidFill>
                  <a:schemeClr val="bg1"/>
                </a:solidFill>
                <a:latin typeface="맑은 고딕"/>
              </a:rPr>
              <a:t>인터럽트를 사용 가능하게 함</a:t>
            </a:r>
            <a:endParaRPr lang="en-US" altLang="ko-KR" sz="2800" b="0" strike="noStrike" spc="-1" dirty="0" smtClean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( </a:t>
            </a:r>
            <a:r>
              <a:rPr lang="en-US" altLang="ko-KR" sz="2800" b="0" strike="noStrike" spc="-1" dirty="0" smtClean="0">
                <a:solidFill>
                  <a:schemeClr val="bg1"/>
                </a:solidFill>
                <a:latin typeface="맑은 고딕"/>
              </a:rPr>
              <a:t>Timer </a:t>
            </a:r>
            <a:r>
              <a:rPr lang="ko-KR" sz="2800" b="0" strike="noStrike" spc="-1" smtClean="0">
                <a:solidFill>
                  <a:schemeClr val="bg1"/>
                </a:solidFill>
                <a:latin typeface="맑은 고딕"/>
              </a:rPr>
              <a:t>Tick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과 여러 외부 </a:t>
            </a:r>
            <a:r>
              <a:rPr lang="ko-KR" sz="2800" b="0" strike="noStrike" spc="-1">
                <a:solidFill>
                  <a:schemeClr val="bg1"/>
                </a:solidFill>
                <a:latin typeface="맑은 고딕"/>
              </a:rPr>
              <a:t>인터럽트들이 </a:t>
            </a:r>
            <a:r>
              <a:rPr lang="ko-KR" sz="2800" b="0" strike="noStrike" spc="-1" smtClean="0">
                <a:solidFill>
                  <a:schemeClr val="bg1"/>
                </a:solidFill>
                <a:latin typeface="맑은 고딕"/>
              </a:rPr>
              <a:t>실행 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)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3400" b="1" strike="noStrike" spc="-1" dirty="0">
                <a:solidFill>
                  <a:schemeClr val="bg1"/>
                </a:solidFill>
                <a:latin typeface="맑은 고딕"/>
              </a:rPr>
              <a:t>thread_create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 err="1" smtClean="0">
                <a:solidFill>
                  <a:schemeClr val="bg1"/>
                </a:solidFill>
                <a:latin typeface="맑은 고딕"/>
              </a:rPr>
              <a:t>스레드를</a:t>
            </a: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생성하고 초기화하는 함수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 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3400" b="1" strike="noStrike" spc="-1" dirty="0">
                <a:solidFill>
                  <a:schemeClr val="bg1"/>
                </a:solidFill>
                <a:latin typeface="맑은 고딕"/>
              </a:rPr>
              <a:t>thread_block / thread_unblock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altLang="en-US" sz="2800" spc="-1" dirty="0" smtClean="0">
                <a:solidFill>
                  <a:schemeClr val="bg1"/>
                </a:solidFill>
                <a:latin typeface="맑은 고딕"/>
              </a:rPr>
              <a:t>블록 상태 관리 함수</a:t>
            </a: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 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3400" b="1" strike="noStrike" spc="-1" dirty="0">
                <a:solidFill>
                  <a:schemeClr val="bg1"/>
                </a:solidFill>
                <a:latin typeface="맑은 고딕"/>
              </a:rPr>
              <a:t>thread_yield()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현재 </a:t>
            </a:r>
            <a:r>
              <a:rPr lang="ko-KR" sz="2800" b="0" strike="noStrike" spc="-1" dirty="0" err="1" smtClean="0">
                <a:solidFill>
                  <a:schemeClr val="bg1"/>
                </a:solidFill>
                <a:latin typeface="맑은 고딕"/>
              </a:rPr>
              <a:t>스레드가</a:t>
            </a:r>
            <a:r>
              <a:rPr lang="ko-KR" sz="2800" b="0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2800" b="0" strike="noStrike" spc="-1" dirty="0">
                <a:solidFill>
                  <a:schemeClr val="bg1"/>
                </a:solidFill>
                <a:latin typeface="맑은 고딕"/>
              </a:rPr>
              <a:t>점유한 CPU를 반환하고 </a:t>
            </a:r>
            <a:r>
              <a:rPr lang="ko-KR" altLang="en-US" sz="2800" spc="-1" dirty="0" err="1" smtClean="0">
                <a:solidFill>
                  <a:schemeClr val="bg1"/>
                </a:solidFill>
                <a:latin typeface="맑은 고딕"/>
              </a:rPr>
              <a:t>스케쥴링하는</a:t>
            </a:r>
            <a:r>
              <a:rPr lang="ko-KR" altLang="en-US" sz="2800" spc="-1" dirty="0" smtClean="0">
                <a:solidFill>
                  <a:schemeClr val="bg1"/>
                </a:solidFill>
                <a:latin typeface="맑은 고딕"/>
              </a:rPr>
              <a:t> 함수</a:t>
            </a:r>
            <a:endParaRPr lang="ko-KR" sz="2800" b="0" strike="noStrike" spc="-1" dirty="0">
              <a:solidFill>
                <a:schemeClr val="bg1"/>
              </a:solidFill>
              <a:latin typeface="맑은 고딕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10" y="54868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스레드</a:t>
            </a:r>
            <a:r>
              <a:rPr lang="ko-KR" altLang="en-US" sz="28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 함수 구성</a:t>
            </a:r>
            <a:endParaRPr lang="ko-KR" altLang="en-US" sz="28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094" y="548680"/>
            <a:ext cx="144016" cy="5232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2281</Words>
  <Application>Microsoft Office PowerPoint</Application>
  <PresentationFormat>화면 슬라이드 쇼(4:3)</PresentationFormat>
  <Paragraphs>414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Arial Unicode MS</vt:lpstr>
      <vt:lpstr>Rix고딕 B</vt:lpstr>
      <vt:lpstr>굴림</vt:lpstr>
      <vt:lpstr>나눔손글씨 붓</vt:lpstr>
      <vt:lpstr>맑은 고딕</vt:lpstr>
      <vt:lpstr>Arial</vt:lpstr>
      <vt:lpstr>Freestyle Script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최성령</dc:creator>
  <cp:lastModifiedBy>이승용</cp:lastModifiedBy>
  <cp:revision>97</cp:revision>
  <dcterms:created xsi:type="dcterms:W3CDTF">2011-11-22T07:33:35Z</dcterms:created>
  <dcterms:modified xsi:type="dcterms:W3CDTF">2019-12-06T04:36:12Z</dcterms:modified>
</cp:coreProperties>
</file>