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9.png" ContentType="image/png"/>
  <Override PartName="/ppt/media/image12.wmf" ContentType="image/x-wm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7.wmf" ContentType="image/x-wmf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슬라이드를 이동하려면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6F0886E-1359-459A-8679-3E93B8004943}" type="slidenum">
              <a:rPr b="0" lang="en-US" sz="1400" spc="-1" strike="noStrike">
                <a:latin typeface="바탕"/>
              </a:rPr>
              <a:t>1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안녕하세요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이번 </a:t>
            </a:r>
            <a:r>
              <a:rPr b="0" lang="en-US" sz="2000" spc="-1" strike="noStrike">
                <a:latin typeface="굴림"/>
              </a:rPr>
              <a:t>YES </a:t>
            </a:r>
            <a:r>
              <a:rPr b="0" lang="en-US" sz="2000" spc="-1" strike="noStrike">
                <a:latin typeface="굴림"/>
              </a:rPr>
              <a:t>세미나 발표를 맡게된 </a:t>
            </a:r>
            <a:r>
              <a:rPr b="0" lang="en-US" sz="2000" spc="-1" strike="noStrike">
                <a:latin typeface="굴림"/>
              </a:rPr>
              <a:t>ALT CLIENT </a:t>
            </a:r>
            <a:r>
              <a:rPr b="0" lang="en-US" sz="2000" spc="-1" strike="noStrike">
                <a:latin typeface="굴림"/>
              </a:rPr>
              <a:t>이승용입니다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이번 주제는 </a:t>
            </a:r>
            <a:r>
              <a:rPr b="0" lang="en-US" sz="2000" spc="-1" strike="noStrike">
                <a:latin typeface="굴림"/>
              </a:rPr>
              <a:t>PINTOS : </a:t>
            </a:r>
            <a:r>
              <a:rPr b="0" lang="en-US" sz="2000" spc="-1" strike="noStrike">
                <a:latin typeface="굴림"/>
              </a:rPr>
              <a:t>운영체제 겉핥기 두번째 시간인 시스템 콜 구현입니다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6C05FB2-97A4-483E-AD04-D2941CA266B4}" type="slidenum">
              <a:rPr b="0" lang="en-US" sz="1400" spc="-1" strike="noStrike">
                <a:solidFill>
                  <a:srgbClr val="000000"/>
                </a:solidFill>
                <a:latin typeface="바탕"/>
                <a:ea typeface="+mn-ea"/>
              </a:rPr>
              <a:t>4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구현은 간단합니다</a:t>
            </a:r>
            <a:r>
              <a:rPr b="0" lang="en-US" sz="2000" spc="-1" strike="noStrike">
                <a:latin typeface="굴림"/>
              </a:rPr>
              <a:t>. </a:t>
            </a:r>
            <a:r>
              <a:rPr b="0" lang="en-US" sz="2000" spc="-1" strike="noStrike">
                <a:latin typeface="굴림"/>
              </a:rPr>
              <a:t>입력 인자를 받은 후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이를 토큰화하여 제일 앞에 있는 파일 이름 인자를 가져와서 설정해주면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7E10DDA-443D-470E-8224-E44F3EAC87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위의 작업이 완료되었다면 올바른 파일 을 통해 파일을 로딩하는데는 성공할 것입니다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이후 다시 코드를 살펴보면 </a:t>
            </a:r>
            <a:r>
              <a:rPr b="0" lang="en-US" sz="2000" spc="-1" strike="noStrike">
                <a:latin typeface="굴림"/>
              </a:rPr>
              <a:t>setup_stack </a:t>
            </a:r>
            <a:r>
              <a:rPr b="0" lang="en-US" sz="2000" spc="-1" strike="noStrike">
                <a:latin typeface="굴림"/>
              </a:rPr>
              <a:t>이라는 함수가 있을텐데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 </a:t>
            </a:r>
            <a:r>
              <a:rPr b="0" lang="en-US" sz="2000" spc="-1" strike="noStrike">
                <a:latin typeface="굴림"/>
              </a:rPr>
              <a:t>이름 그대로 스택 포인터를 설정해줍니다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근데 실제 동작을 살펴보면 어떠한 입력인자도 다루지 않고 단순하게 </a:t>
            </a:r>
            <a:r>
              <a:rPr b="0" lang="en-US" sz="2000" spc="-1" strike="noStrike">
                <a:latin typeface="굴림"/>
              </a:rPr>
              <a:t>user_process</a:t>
            </a:r>
            <a:r>
              <a:rPr b="0" lang="en-US" sz="2000" spc="-1" strike="noStrike">
                <a:latin typeface="굴림"/>
              </a:rPr>
              <a:t>의 최상단으로 포인터를 설정해주는 것을 볼  수 있는데요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이를 </a:t>
            </a:r>
            <a:r>
              <a:rPr b="0" lang="en-US" sz="2000" spc="-1" strike="noStrike">
                <a:latin typeface="굴림"/>
              </a:rPr>
              <a:t>PintOS</a:t>
            </a:r>
            <a:r>
              <a:rPr b="0" lang="en-US" sz="2000" spc="-1" strike="noStrike">
                <a:latin typeface="굴림"/>
              </a:rPr>
              <a:t>의 명령어 체계 구현에 맞게 설정해줘야 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EDA486-F904-4155-98E2-17D2F9FA802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 </a:t>
            </a:r>
            <a:r>
              <a:rPr b="0" lang="en-US" sz="2000" spc="-1" strike="noStrike">
                <a:latin typeface="굴림"/>
              </a:rPr>
              <a:t>PintOS</a:t>
            </a:r>
            <a:r>
              <a:rPr b="0" lang="en-US" sz="2000" spc="-1" strike="noStrike">
                <a:latin typeface="굴림"/>
              </a:rPr>
              <a:t>는 </a:t>
            </a:r>
            <a:r>
              <a:rPr b="0" lang="en-US" sz="2000" spc="-1" strike="noStrike">
                <a:latin typeface="굴림"/>
              </a:rPr>
              <a:t>x86 32bit </a:t>
            </a:r>
            <a:r>
              <a:rPr b="0" lang="en-US" sz="2000" spc="-1" strike="noStrike">
                <a:latin typeface="굴림"/>
              </a:rPr>
              <a:t>운영체제이므로 </a:t>
            </a:r>
            <a:r>
              <a:rPr b="0" lang="en-US" sz="2000" spc="-1" strike="noStrike">
                <a:latin typeface="굴림"/>
              </a:rPr>
              <a:t>x86</a:t>
            </a:r>
            <a:r>
              <a:rPr b="0" lang="en-US" sz="2000" spc="-1" strike="noStrike">
                <a:latin typeface="굴림"/>
              </a:rPr>
              <a:t>의 함수 호출 컨벤션을 따라야 합니다</a:t>
            </a:r>
            <a:r>
              <a:rPr b="0" lang="en-US" sz="2000" spc="-1" strike="noStrike">
                <a:latin typeface="굴림"/>
              </a:rPr>
              <a:t>. </a:t>
            </a:r>
            <a:r>
              <a:rPr b="0" lang="en-US" sz="2000" spc="-1" strike="noStrike">
                <a:latin typeface="굴림"/>
              </a:rPr>
              <a:t>그래서 </a:t>
            </a:r>
            <a:r>
              <a:rPr b="0" lang="en-US" sz="2000" spc="-1" strike="noStrike">
                <a:latin typeface="굴림"/>
              </a:rPr>
              <a:t>x86</a:t>
            </a:r>
            <a:r>
              <a:rPr b="0" lang="en-US" sz="2000" spc="-1" strike="noStrike">
                <a:latin typeface="굴림"/>
              </a:rPr>
              <a:t>의 콜링 컨벤션에 대해서 간단하게 살펴본 후 구현을 하도록 하겠습니다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목록을 보면 알 수 있듯이 </a:t>
            </a:r>
            <a:r>
              <a:rPr b="0" lang="en-US" sz="2000" spc="-1" strike="noStrike">
                <a:latin typeface="굴림"/>
              </a:rPr>
              <a:t>Caller</a:t>
            </a:r>
            <a:r>
              <a:rPr b="0" lang="en-US" sz="2000" spc="-1" strike="noStrike">
                <a:latin typeface="굴림"/>
              </a:rPr>
              <a:t>는 함수들의 인자를 하나씩 메모리에 </a:t>
            </a:r>
            <a:r>
              <a:rPr b="0" lang="en-US" sz="2000" spc="-1" strike="noStrike">
                <a:latin typeface="굴림"/>
              </a:rPr>
              <a:t>Push </a:t>
            </a:r>
            <a:r>
              <a:rPr b="0" lang="en-US" sz="2000" spc="-1" strike="noStrike">
                <a:latin typeface="굴림"/>
              </a:rPr>
              <a:t>하며 스택에 쌓습니다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Caller</a:t>
            </a:r>
            <a:r>
              <a:rPr b="0" lang="en-US" sz="2000" spc="-1" strike="noStrike">
                <a:latin typeface="굴림"/>
              </a:rPr>
              <a:t>는 다음 실행할 명령어 정보를 스택에 저장하고 </a:t>
            </a:r>
            <a:r>
              <a:rPr b="0" lang="en-US" sz="2000" spc="-1" strike="noStrike">
                <a:latin typeface="굴림"/>
              </a:rPr>
              <a:t>Callee</a:t>
            </a:r>
            <a:r>
              <a:rPr b="0" lang="en-US" sz="2000" spc="-1" strike="noStrike">
                <a:latin typeface="굴림"/>
              </a:rPr>
              <a:t>의 첫 명령어로 점프를 합니다</a:t>
            </a:r>
            <a:r>
              <a:rPr b="0" lang="en-US" sz="2000" spc="-1" strike="noStrike">
                <a:latin typeface="굴림"/>
              </a:rPr>
              <a:t>. </a:t>
            </a:r>
            <a:r>
              <a:rPr b="0" lang="en-US" sz="2000" spc="-1" strike="noStrike">
                <a:latin typeface="굴림"/>
              </a:rPr>
              <a:t>그 후 </a:t>
            </a:r>
            <a:r>
              <a:rPr b="0" lang="en-US" sz="2000" spc="-1" strike="noStrike">
                <a:latin typeface="굴림"/>
              </a:rPr>
              <a:t>Callee</a:t>
            </a:r>
            <a:r>
              <a:rPr b="0" lang="en-US" sz="2000" spc="-1" strike="noStrike">
                <a:latin typeface="굴림"/>
              </a:rPr>
              <a:t>가 동작을 하게 되겠지요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동작이 완료되면 </a:t>
            </a:r>
            <a:r>
              <a:rPr b="0" lang="en-US" sz="2000" spc="-1" strike="noStrike">
                <a:latin typeface="굴림"/>
              </a:rPr>
              <a:t>Callee</a:t>
            </a:r>
            <a:r>
              <a:rPr b="0" lang="en-US" sz="2000" spc="-1" strike="noStrike">
                <a:latin typeface="굴림"/>
              </a:rPr>
              <a:t>의 </a:t>
            </a:r>
            <a:r>
              <a:rPr b="0" lang="en-US" sz="2000" spc="-1" strike="noStrike">
                <a:latin typeface="굴림"/>
              </a:rPr>
              <a:t>return </a:t>
            </a:r>
            <a:r>
              <a:rPr b="0" lang="en-US" sz="2000" spc="-1" strike="noStrike">
                <a:latin typeface="굴림"/>
              </a:rPr>
              <a:t>값을 </a:t>
            </a:r>
            <a:r>
              <a:rPr b="0" lang="en-US" sz="2000" spc="-1" strike="noStrike">
                <a:latin typeface="굴림"/>
              </a:rPr>
              <a:t>eax </a:t>
            </a:r>
            <a:r>
              <a:rPr b="0" lang="en-US" sz="2000" spc="-1" strike="noStrike">
                <a:latin typeface="굴림"/>
              </a:rPr>
              <a:t>레지스터에 저장합니다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함수 인자에 대한 정확한 메모리 구성은 아래의 그림과 같이 되어있습니다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첫번째로 각 인자의 값들은 그대로 저장하고 각 값들을 분리를 위해 널 값을 추가합니다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모든 인자들을 넣은 후 메모리 정렬 처리를 해줍니다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후 각 인자들을 저장한 주소를 리스트로 저장하며 처음 시작시 인자 값 및 메모리 정렬과 구분하기 위해 </a:t>
            </a:r>
            <a:r>
              <a:rPr b="0" lang="en-US" sz="2000" spc="-1" strike="noStrike">
                <a:latin typeface="굴림"/>
              </a:rPr>
              <a:t>0</a:t>
            </a:r>
            <a:r>
              <a:rPr b="0" lang="en-US" sz="2000" spc="-1" strike="noStrike">
                <a:latin typeface="굴림"/>
              </a:rPr>
              <a:t>을 추가합니다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인자 주소를 저장한 후 각 인자 주소 리스트의 시작 주소를 저장합니다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후 총 인자의 갯수를 저장하고 마지막으로 가짜 반환 주소를 저장합니다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실제 프로그램이 동작하게 된다면 이 주소 처리는 이전의 반환 주소를 저장하겠지만 현재 핀토스에서는 가짜 주소를 저장하라고 메뉴얼에 나와 있습니다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C725795-D4D3-4469-B5A9-F9461F16E5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아까 말씀드렸던 인자의 메모리 구성을 바탕으로 </a:t>
            </a:r>
            <a:r>
              <a:rPr b="0" lang="en-US" sz="2000" spc="-1" strike="noStrike">
                <a:latin typeface="굴림"/>
              </a:rPr>
              <a:t>Argument Passing</a:t>
            </a:r>
            <a:r>
              <a:rPr b="0" lang="en-US" sz="2000" spc="-1" strike="noStrike">
                <a:latin typeface="굴림"/>
              </a:rPr>
              <a:t>에서 스택 포인터와 메모리 인자 구현 계획을 아래와 같이 구성하였습니다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처음에 한꺼번에 들어온 입력 인자들을 토큰화한 후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실제 입력 인자의 값을 저장합니다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후 메모리 정렬을 통해 </a:t>
            </a: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바이트 단위로 맞춥니다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뒤 각 입력 인자의 값을 저장한 주소를 저장하고 입력 인자 갯수 및 가상의 </a:t>
            </a:r>
            <a:r>
              <a:rPr b="0" lang="en-US" sz="2000" spc="-1" strike="noStrike">
                <a:latin typeface="굴림"/>
              </a:rPr>
              <a:t>return </a:t>
            </a:r>
            <a:r>
              <a:rPr b="0" lang="en-US" sz="2000" spc="-1" strike="noStrike">
                <a:latin typeface="굴림"/>
              </a:rPr>
              <a:t>주소 </a:t>
            </a:r>
            <a:r>
              <a:rPr b="0" lang="en-US" sz="2000" spc="-1" strike="noStrike">
                <a:latin typeface="굴림"/>
              </a:rPr>
              <a:t>( null </a:t>
            </a:r>
            <a:r>
              <a:rPr b="0" lang="en-US" sz="2000" spc="-1" strike="noStrike">
                <a:latin typeface="굴림"/>
              </a:rPr>
              <a:t>주소 </a:t>
            </a:r>
            <a:r>
              <a:rPr b="0" lang="en-US" sz="2000" spc="-1" strike="noStrike">
                <a:latin typeface="굴림"/>
              </a:rPr>
              <a:t>)</a:t>
            </a:r>
            <a:r>
              <a:rPr b="0" lang="en-US" sz="2000" spc="-1" strike="noStrike">
                <a:latin typeface="굴림"/>
              </a:rPr>
              <a:t>를 저장합니다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8427C4-3344-473E-BEC2-DA33E3ACE51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토큰화 및 값 저장을 보면 </a:t>
            </a:r>
            <a:r>
              <a:rPr b="0" lang="en-US" sz="2000" spc="-1" strike="noStrike">
                <a:latin typeface="굴림"/>
              </a:rPr>
              <a:t>str_tok</a:t>
            </a:r>
            <a:r>
              <a:rPr b="0" lang="en-US" sz="2000" spc="-1" strike="noStrike">
                <a:latin typeface="굴림"/>
              </a:rPr>
              <a:t>를 통해 각 인자들을 토큰화 한 후 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결과값을 순회하면서 값에 대한 메모리 복사 와 주소값 저장을 진행합니다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여기서 저장한 값들의 주소값은 다시 스택을 구성하는데 사용됩니다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93AF3B1-ACA7-4270-A211-7FA6FB08E33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선행 처리된 유저 주소가 </a:t>
            </a: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바이트 단위로 잘 처리되었는지 확인후 안되었다면 그에 맞게 정렬을 해줍니다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후 인자 값과 주소 저장을 구분하기 위해 </a:t>
            </a:r>
            <a:r>
              <a:rPr b="0" lang="en-US" sz="2000" spc="-1" strike="noStrike">
                <a:latin typeface="굴림"/>
              </a:rPr>
              <a:t>0</a:t>
            </a:r>
            <a:r>
              <a:rPr b="0" lang="en-US" sz="2000" spc="-1" strike="noStrike">
                <a:latin typeface="굴림"/>
              </a:rPr>
              <a:t>값을 넣어 분리해주고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주소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주소 시작지점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인자 갯수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그리고 가상 반환 주소를 첨가해줍니다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마지막의 </a:t>
            </a:r>
            <a:r>
              <a:rPr b="0" lang="en-US" sz="2000" spc="-1" strike="noStrike">
                <a:latin typeface="굴림"/>
              </a:rPr>
              <a:t>hex_dump</a:t>
            </a:r>
            <a:r>
              <a:rPr b="0" lang="en-US" sz="2000" spc="-1" strike="noStrike">
                <a:latin typeface="굴림"/>
              </a:rPr>
              <a:t>는 메모리 셋팅이 제대로 되어있는지 확인하기 위한 명령어 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2F27C4-F3A7-40DA-AE8E-399E792E4F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후 샘플 명령어와의 비교를 위해서 위의 </a:t>
            </a:r>
            <a:r>
              <a:rPr b="0" lang="en-US" sz="2000" spc="-1" strike="noStrike">
                <a:latin typeface="굴림"/>
              </a:rPr>
              <a:t>echo </a:t>
            </a:r>
            <a:r>
              <a:rPr b="0" lang="en-US" sz="2000" spc="-1" strike="noStrike">
                <a:latin typeface="굴림"/>
              </a:rPr>
              <a:t>파일에 대해서 한 번 확인해보면 아래와 같이 메모리가 구성된 것을 확인할 수 있습니다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예제와는 다르게 </a:t>
            </a:r>
            <a:r>
              <a:rPr b="0" lang="en-US" sz="2000" spc="-1" strike="noStrike">
                <a:latin typeface="굴림"/>
              </a:rPr>
              <a:t>echo </a:t>
            </a:r>
            <a:r>
              <a:rPr b="0" lang="en-US" sz="2000" spc="-1" strike="noStrike">
                <a:latin typeface="굴림"/>
              </a:rPr>
              <a:t>파일을 통해 확인하게 되면 입력 값만으로도 주소 정렬이 잘 되어 있어 </a:t>
            </a: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바이트 단위의 </a:t>
            </a:r>
            <a:r>
              <a:rPr b="0" lang="en-US" sz="2000" spc="-1" strike="noStrike">
                <a:latin typeface="굴림"/>
              </a:rPr>
              <a:t>null</a:t>
            </a:r>
            <a:r>
              <a:rPr b="0" lang="en-US" sz="2000" spc="-1" strike="noStrike">
                <a:latin typeface="굴림"/>
              </a:rPr>
              <a:t>값을 통해 분리한 후 바로 주소를 저장하는 것을 확인할 수 있습니다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후 </a:t>
            </a:r>
            <a:r>
              <a:rPr b="0" lang="en-US" sz="2000" spc="-1" strike="noStrike">
                <a:latin typeface="굴림"/>
              </a:rPr>
              <a:t>system call</a:t>
            </a:r>
            <a:r>
              <a:rPr b="0" lang="en-US" sz="2000" spc="-1" strike="noStrike">
                <a:latin typeface="굴림"/>
              </a:rPr>
              <a:t>이 화면에 출력되면 시스템 콜을 구현할 준비가 된 것입니다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B1E899-7DC3-498E-88C7-1CBDD51AF7C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입력 인자 전달이 완료 되었으니 이제부터는 시스템 콜을 구현할 차례입니다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시스템 콜의 구현 계획은 다음과 같습니다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우선 입력되는 인자들의 주소값에 대해 유효성 검사를 수행하는 코드를 작성하고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시스템 콜 핸들러를 구현합니다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후 아래에 나와있는 각 시스템 콜의 기능을 구현하게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exec, wait</a:t>
            </a:r>
            <a:r>
              <a:rPr b="0" lang="en-US" sz="2000" spc="-1" strike="noStrike">
                <a:latin typeface="굴림"/>
              </a:rPr>
              <a:t>를 제외한 대부분의 시스템 콜 기능들은 핀토스 파일 시스템 및 파일 코드에 구현된 기능들로 구현하면 됩니다</a:t>
            </a:r>
            <a:r>
              <a:rPr b="0" lang="en-US" sz="2000" spc="-1" strike="noStrike">
                <a:latin typeface="굴림"/>
              </a:rPr>
              <a:t>. exec</a:t>
            </a:r>
            <a:r>
              <a:rPr b="0" lang="en-US" sz="2000" spc="-1" strike="noStrike">
                <a:latin typeface="굴림"/>
              </a:rPr>
              <a:t>와 </a:t>
            </a:r>
            <a:r>
              <a:rPr b="0" lang="en-US" sz="2000" spc="-1" strike="noStrike">
                <a:latin typeface="굴림"/>
              </a:rPr>
              <a:t>wait </a:t>
            </a:r>
            <a:r>
              <a:rPr b="0" lang="en-US" sz="2000" spc="-1" strike="noStrike">
                <a:latin typeface="굴림"/>
              </a:rPr>
              <a:t>기능 또한 </a:t>
            </a:r>
            <a:r>
              <a:rPr b="0" lang="en-US" sz="2000" spc="-1" strike="noStrike">
                <a:latin typeface="굴림"/>
              </a:rPr>
              <a:t>process </a:t>
            </a:r>
            <a:r>
              <a:rPr b="0" lang="en-US" sz="2000" spc="-1" strike="noStrike">
                <a:latin typeface="굴림"/>
              </a:rPr>
              <a:t>파일에 구현이 되어 있으며 불완전한 부분들을 보완해주면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그리고 마지막으로 잘못된 주소 값이 들어올 때 발생하는 페이지 폴트 코드에서 추가 예외 처리를 구현하면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6931473-BA97-4CFB-B0C5-1502554493B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우선 그전에 시스템 콜의 호출 과정에 대해서 간단하게 살펴보도록 하겠습니다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처음 핀토스의 초기화 단계에서 시스템 콜의 핸들러를 인터럽트 테이블에 등록합니다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이후 유저 프로그램에서 원하는 시스템 콜을 호출하게 되면</a:t>
            </a:r>
            <a:r>
              <a:rPr b="0" lang="en-US" sz="2000" spc="-1" strike="noStrike">
                <a:latin typeface="굴림"/>
              </a:rPr>
              <a:t>, 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핀토스 라이브러리에 미리 구현된 시스템 콜 템플릿 함수에서 시스템 콜 매크로를 통해 인터럽트 테이블을 참조하여 등록한 핸들러 함수에 호출합니다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이때 스택 포인터에 시스템 콜 번호와 입력 인자들을 셋팅해서 전달을 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현재 핀토스의 시스템 콜 핸들러에는 단순하게 </a:t>
            </a:r>
            <a:r>
              <a:rPr b="0" lang="en-US" sz="2000" spc="-1" strike="noStrike">
                <a:latin typeface="굴림"/>
              </a:rPr>
              <a:t>system call </a:t>
            </a:r>
            <a:r>
              <a:rPr b="0" lang="en-US" sz="2000" spc="-1" strike="noStrike">
                <a:latin typeface="굴림"/>
              </a:rPr>
              <a:t>라는 메시지 출력 및 스레드를 종료하는 코드만 있습니다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2FAF26-2531-4C8B-9B50-8E4147B085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그렇다면 가장 먼저 확인할 것은 입력으로 들어온 인터럽트 프레임의 스택 포인터 주소가 정상적인 주소인지 확인하는 것입니다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이를 확인하기 위한 두가지 조건은 아래와 같습니다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첫번째는 입력된 주소가 유저 주소 범위에 있는지 확인하는 것입니다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두번재는 유저 프로세스가 할당받은 페이지에 해당 주소가 존재하는지 확인하는 것입니다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그래서 아래의 주소 체크 코드에는 이 두가지 기능을 모두 추가하였고 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조건에 만족하지 않을 경우 </a:t>
            </a:r>
            <a:r>
              <a:rPr b="0" lang="en-US" sz="2000" spc="-1" strike="noStrike">
                <a:latin typeface="굴림"/>
              </a:rPr>
              <a:t>exit() </a:t>
            </a:r>
            <a:r>
              <a:rPr b="0" lang="en-US" sz="2000" spc="-1" strike="noStrike">
                <a:latin typeface="굴림"/>
              </a:rPr>
              <a:t>함수를 호출하도록 하였습니다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여기의 </a:t>
            </a:r>
            <a:r>
              <a:rPr b="0" lang="en-US" sz="2000" spc="-1" strike="noStrike">
                <a:latin typeface="굴림"/>
              </a:rPr>
              <a:t>exit </a:t>
            </a:r>
            <a:r>
              <a:rPr b="0" lang="en-US" sz="2000" spc="-1" strike="noStrike">
                <a:latin typeface="굴림"/>
              </a:rPr>
              <a:t>함수는 추후에 시스템 콜 핸들러에서 호출하는 </a:t>
            </a:r>
            <a:r>
              <a:rPr b="0" lang="en-US" sz="2000" spc="-1" strike="noStrike">
                <a:latin typeface="굴림"/>
              </a:rPr>
              <a:t>exit </a:t>
            </a:r>
            <a:r>
              <a:rPr b="0" lang="en-US" sz="2000" spc="-1" strike="noStrike">
                <a:latin typeface="굴림"/>
              </a:rPr>
              <a:t>함수와 동일한 함수로 스레드를 종료시킵니다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F6F4DE3-CFE5-4785-A3CD-C01DE36F1C2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진행에 앞서 간단하게 순서를 설명하겠습니다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첫 번째 프로젝트 이후 구현해야 될 내용과 가이드라인에 대해 말씀드리고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구현 및 결과를 확인할 예정입니다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7F5358D-5F74-4F20-8D7A-E2E7BBA08936}" type="slidenum">
              <a:rPr b="0" lang="en-US" sz="1400" spc="-1" strike="noStrike">
                <a:solidFill>
                  <a:srgbClr val="000000"/>
                </a:solidFill>
                <a:latin typeface="바탕"/>
                <a:ea typeface="+mn-ea"/>
              </a:rPr>
              <a:t>4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이제 유효성 검사도 완료되었으니 실제로 들어온 주소에서 시스템 콜 번호와 인자 값들 추출하면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과정은 간단한데 입력으로 들어온 스택 포인터를 </a:t>
            </a:r>
            <a:r>
              <a:rPr b="0" lang="en-US" sz="2000" spc="-1" strike="noStrike">
                <a:latin typeface="굴림"/>
              </a:rPr>
              <a:t>unsigned int32 </a:t>
            </a:r>
            <a:r>
              <a:rPr b="0" lang="en-US" sz="2000" spc="-1" strike="noStrike">
                <a:latin typeface="굴림"/>
              </a:rPr>
              <a:t>로 치환한 후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각 </a:t>
            </a:r>
            <a:r>
              <a:rPr b="0" lang="en-US" sz="2000" spc="-1" strike="noStrike">
                <a:latin typeface="굴림"/>
              </a:rPr>
              <a:t>system number</a:t>
            </a:r>
            <a:r>
              <a:rPr b="0" lang="en-US" sz="2000" spc="-1" strike="noStrike">
                <a:latin typeface="굴림"/>
              </a:rPr>
              <a:t>로 스위칭 하도록 하였습니다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68BC5DA-5006-47EB-8658-9C5B9488C4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스위칭 한 후 각각의 함수를 실행할 때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입력 인자에 대해 직접 접근을 하였는데 </a:t>
            </a:r>
            <a:r>
              <a:rPr b="0" lang="en-US" sz="2000" spc="-1" strike="noStrike">
                <a:latin typeface="굴림"/>
              </a:rPr>
              <a:t>x86</a:t>
            </a:r>
            <a:r>
              <a:rPr b="0" lang="en-US" sz="2000" spc="-1" strike="noStrike">
                <a:latin typeface="굴림"/>
              </a:rPr>
              <a:t>은 </a:t>
            </a:r>
            <a:r>
              <a:rPr b="0" lang="en-US" sz="2000" spc="-1" strike="noStrike">
                <a:latin typeface="굴림"/>
              </a:rPr>
              <a:t>32</a:t>
            </a:r>
            <a:r>
              <a:rPr b="0" lang="en-US" sz="2000" spc="-1" strike="noStrike">
                <a:latin typeface="굴림"/>
              </a:rPr>
              <a:t>비트 명령어 체계이므로 </a:t>
            </a: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바이트 단위로 스택 포인터 값에서 움직여 인자의 주소를 가져와 유효성 검사를 한 후 사용하는 방향으로 진행하였습니다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8A68020-C8B5-4757-B833-F7AE65F595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실제 동작할 함수들은 라이브러리에 있는 시스템 콜 함수의 시그니처를 참고하여 작성하였습니다</a:t>
            </a:r>
            <a:r>
              <a:rPr b="0" lang="en-US" sz="2000" spc="-1" strike="noStrike">
                <a:latin typeface="굴림"/>
              </a:rPr>
              <a:t>. </a:t>
            </a:r>
            <a:r>
              <a:rPr b="0" lang="en-US" sz="2000" spc="-1" strike="noStrike">
                <a:latin typeface="굴림"/>
              </a:rPr>
              <a:t>물론 문서에도 구현할 함수에 대한 시그니처가 나와있으니 이를 참고하셔도 상관없습니다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5155AC3-7594-4FDF-A5EC-9D3BEFED10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이제 핸들러 내부의 함수 구현에 대해서 살펴보도록 하겠습니다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halt</a:t>
            </a:r>
            <a:r>
              <a:rPr b="0" lang="en-US" sz="2000" spc="-1" strike="noStrike">
                <a:latin typeface="굴림"/>
              </a:rPr>
              <a:t>는 핀토스의 종료를 요청하느 시스템콜로 문서를 보면 </a:t>
            </a:r>
            <a:r>
              <a:rPr b="0" lang="en-US" sz="2000" spc="-1" strike="noStrike">
                <a:latin typeface="굴림"/>
              </a:rPr>
              <a:t>shutdown_power_off()</a:t>
            </a:r>
            <a:r>
              <a:rPr b="0" lang="en-US" sz="2000" spc="-1" strike="noStrike">
                <a:latin typeface="굴림"/>
              </a:rPr>
              <a:t>를 호출하라고 명시적으로 나와 있습니다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exit</a:t>
            </a:r>
            <a:r>
              <a:rPr b="0" lang="en-US" sz="2000" spc="-1" strike="noStrike">
                <a:latin typeface="굴림"/>
              </a:rPr>
              <a:t>은 현재 동작중인 프로세스를 종료시키는 시스템콜로 알맞은 메시지 포맷으로 종료를 알린 후 스레드를 종료 시킵니다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여기서 종료 상태를 저장하는 이유는 이후 </a:t>
            </a:r>
            <a:r>
              <a:rPr b="0" lang="en-US" sz="2000" spc="-1" strike="noStrike">
                <a:latin typeface="굴림"/>
              </a:rPr>
              <a:t>process_wait </a:t>
            </a:r>
            <a:r>
              <a:rPr b="0" lang="en-US" sz="2000" spc="-1" strike="noStrike">
                <a:latin typeface="굴림"/>
              </a:rPr>
              <a:t>함수에서 자식 프로세스의 종료 상태를 가져오기 위해서입니다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13FE617-7666-44F2-9021-D9C6594BD9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create_file </a:t>
            </a:r>
            <a:r>
              <a:rPr b="0" lang="en-US" sz="2000" spc="-1" strike="noStrike">
                <a:latin typeface="굴림"/>
              </a:rPr>
              <a:t>과 </a:t>
            </a:r>
            <a:r>
              <a:rPr b="0" lang="en-US" sz="2000" spc="-1" strike="noStrike">
                <a:latin typeface="굴림"/>
              </a:rPr>
              <a:t>remove_file</a:t>
            </a:r>
            <a:r>
              <a:rPr b="0" lang="en-US" sz="2000" spc="-1" strike="noStrike">
                <a:latin typeface="굴림"/>
              </a:rPr>
              <a:t>은 파일의 생성 및 종료에 관한 명령으로 이미 구현된 파일 시스템의 함수를 그대로 이용하면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0781A0C-A15A-49BB-A2F3-AAA3C5E9597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앞으로 남은 시스템 콜 이벤트들은 현재 스레드가 들고 있는 파일에 대한 정보가 필요하며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이를 저장하기 위해서 스레드에 파일 정보를 저장하는 코드를 추가하였습니다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파일 디스크립터에서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0</a:t>
            </a:r>
            <a:r>
              <a:rPr b="0" lang="en-US" sz="2000" spc="-1" strike="noStrike">
                <a:latin typeface="굴림"/>
              </a:rPr>
              <a:t>은 읽기 </a:t>
            </a:r>
            <a:r>
              <a:rPr b="0" lang="en-US" sz="2000" spc="-1" strike="noStrike">
                <a:latin typeface="굴림"/>
              </a:rPr>
              <a:t>1</a:t>
            </a:r>
            <a:r>
              <a:rPr b="0" lang="en-US" sz="2000" spc="-1" strike="noStrike">
                <a:latin typeface="굴림"/>
              </a:rPr>
              <a:t>은 쓰기 </a:t>
            </a:r>
            <a:r>
              <a:rPr b="0" lang="en-US" sz="2000" spc="-1" strike="noStrike">
                <a:latin typeface="굴림"/>
              </a:rPr>
              <a:t>2</a:t>
            </a:r>
            <a:r>
              <a:rPr b="0" lang="en-US" sz="2000" spc="-1" strike="noStrike">
                <a:latin typeface="굴림"/>
              </a:rPr>
              <a:t>는 에러 처리를 위해 사용하였으며 </a:t>
            </a:r>
            <a:r>
              <a:rPr b="0" lang="en-US" sz="2000" spc="-1" strike="noStrike">
                <a:latin typeface="굴림"/>
              </a:rPr>
              <a:t>3 </a:t>
            </a:r>
            <a:r>
              <a:rPr b="0" lang="en-US" sz="2000" spc="-1" strike="noStrike">
                <a:latin typeface="굴림"/>
              </a:rPr>
              <a:t>이후로는 각각의 파일에 대한 디스크립터로써 스레드에 저장하여 사용합니다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문서에서는 파일 디스크립터 번호 </a:t>
            </a:r>
            <a:r>
              <a:rPr b="0" lang="en-US" sz="2000" spc="-1" strike="noStrike">
                <a:latin typeface="굴림"/>
              </a:rPr>
              <a:t>0</a:t>
            </a:r>
            <a:r>
              <a:rPr b="0" lang="en-US" sz="2000" spc="-1" strike="noStrike">
                <a:latin typeface="굴림"/>
              </a:rPr>
              <a:t>과 </a:t>
            </a:r>
            <a:r>
              <a:rPr b="0" lang="en-US" sz="2000" spc="-1" strike="noStrike">
                <a:latin typeface="굴림"/>
              </a:rPr>
              <a:t>1</a:t>
            </a:r>
            <a:r>
              <a:rPr b="0" lang="en-US" sz="2000" spc="-1" strike="noStrike">
                <a:latin typeface="굴림"/>
              </a:rPr>
              <a:t>에 대해서만 버퍼를 통한 입출력만 진행을 하지만 통상적으로 </a:t>
            </a:r>
            <a:r>
              <a:rPr b="0" lang="en-US" sz="2000" spc="-1" strike="noStrike">
                <a:latin typeface="굴림"/>
              </a:rPr>
              <a:t>2</a:t>
            </a:r>
            <a:r>
              <a:rPr b="0" lang="en-US" sz="2000" spc="-1" strike="noStrike">
                <a:latin typeface="굴림"/>
              </a:rPr>
              <a:t>번 스트림은 </a:t>
            </a:r>
            <a:r>
              <a:rPr b="0" lang="en-US" sz="2000" spc="-1" strike="noStrike">
                <a:latin typeface="굴림"/>
              </a:rPr>
              <a:t>error </a:t>
            </a:r>
            <a:r>
              <a:rPr b="0" lang="en-US" sz="2000" spc="-1" strike="noStrike">
                <a:latin typeface="굴림"/>
              </a:rPr>
              <a:t>스트림으로 처리하는것으로 알고 있어서 </a:t>
            </a:r>
            <a:r>
              <a:rPr b="0" lang="en-US" sz="2000" spc="-1" strike="noStrike">
                <a:latin typeface="굴림"/>
              </a:rPr>
              <a:t>2</a:t>
            </a:r>
            <a:r>
              <a:rPr b="0" lang="en-US" sz="2000" spc="-1" strike="noStrike">
                <a:latin typeface="굴림"/>
              </a:rPr>
              <a:t>번을 추가하였습니다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0610E7-151B-4208-9B70-17DA52AAEC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open</a:t>
            </a:r>
            <a:r>
              <a:rPr b="0" lang="en-US" sz="2000" spc="-1" strike="noStrike">
                <a:latin typeface="굴림"/>
              </a:rPr>
              <a:t>과 </a:t>
            </a:r>
            <a:r>
              <a:rPr b="0" lang="en-US" sz="2000" spc="-1" strike="noStrike">
                <a:latin typeface="굴림"/>
              </a:rPr>
              <a:t>close</a:t>
            </a:r>
            <a:r>
              <a:rPr b="0" lang="en-US" sz="2000" spc="-1" strike="noStrike">
                <a:latin typeface="굴림"/>
              </a:rPr>
              <a:t>의 경우 파일의 열기와 닫기를 수행하는 명령어로써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열기의 경우 앞서 미리 사용처를 약속했던 파일 디스크립터 번호가 아닌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그 이후 번호부터 파일을 할당하여 현재 스레드에 저장합니다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close</a:t>
            </a:r>
            <a:r>
              <a:rPr b="0" lang="en-US" sz="2000" spc="-1" strike="noStrike">
                <a:latin typeface="굴림"/>
              </a:rPr>
              <a:t>는 입력된 파일 디스크립터를 비교하여 </a:t>
            </a:r>
            <a:r>
              <a:rPr b="0" lang="en-US" sz="2000" spc="-1" strike="noStrike">
                <a:latin typeface="굴림"/>
              </a:rPr>
              <a:t>,</a:t>
            </a:r>
            <a:r>
              <a:rPr b="0" lang="en-US" sz="2000" spc="-1" strike="noStrike">
                <a:latin typeface="굴림"/>
              </a:rPr>
              <a:t>파일을 불러온 후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이를 닫아주는 기능을 수행합니다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7058E56-EE43-4077-B653-A2AE7442F74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seek</a:t>
            </a:r>
            <a:r>
              <a:rPr b="0" lang="en-US" sz="2000" spc="-1" strike="noStrike">
                <a:latin typeface="굴림"/>
              </a:rPr>
              <a:t>와 </a:t>
            </a:r>
            <a:r>
              <a:rPr b="0" lang="en-US" sz="2000" spc="-1" strike="noStrike">
                <a:latin typeface="굴림"/>
              </a:rPr>
              <a:t>tell, file size </a:t>
            </a:r>
            <a:r>
              <a:rPr b="0" lang="en-US" sz="2000" spc="-1" strike="noStrike">
                <a:latin typeface="굴림"/>
              </a:rPr>
              <a:t>역시 파일 디스크립터의 유효성정도만 검사한 후 파일 코드에서 제공하는 각 기능과 연관된 함수를 사용하면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776A94-4760-456C-B1B6-C6ECBB6451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읽기와 쓰기의 경우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앞서 약속했던 파일 디스크립터에 대해서만 따로 처리를 수행합니다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읽기의 경우는 </a:t>
            </a:r>
            <a:r>
              <a:rPr b="0" lang="en-US" sz="2000" spc="-1" strike="noStrike">
                <a:latin typeface="굴림"/>
              </a:rPr>
              <a:t>input_getc </a:t>
            </a:r>
            <a:r>
              <a:rPr b="0" lang="en-US" sz="2000" spc="-1" strike="noStrike">
                <a:latin typeface="굴림"/>
              </a:rPr>
              <a:t>함수를 통해 입력을 읽어들이며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쓰기는 </a:t>
            </a:r>
            <a:r>
              <a:rPr b="0" lang="en-US" sz="2000" spc="-1" strike="noStrike">
                <a:latin typeface="굴림"/>
              </a:rPr>
              <a:t>putbuf </a:t>
            </a:r>
            <a:r>
              <a:rPr b="0" lang="en-US" sz="2000" spc="-1" strike="noStrike">
                <a:latin typeface="굴림"/>
              </a:rPr>
              <a:t>함수를 통해 버퍼로 쓰기를 실행합니다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외에는 파일 코드에서 제공하는 함수를 그대로 사용하면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017C741-CA85-48E0-A539-383BB6E5A4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execute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는 파일을 실행할 때 호출되는 시스템콜로써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process_execute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를 호출하면 됩니다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process_execute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함수에서 수정해야 할 것은 파일을 실행할 때 해당 파일을 쓰기 금지 처리하는 것 입니다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이에 대한 기능도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file_deny_write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를 통해 제공하고 있으며 실행된 파일에 대해서 이를 그대로 호출해주면 됩니다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이러한 쓰기 금지는 파일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file_close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가 호출될 때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혹은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file_allow_write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가 호출될 때 해제됩니다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저는 현재 스레드가 파일을 닫지 않고 종료가 될 때를 대비해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현재 실행중인 함수를 캐싱하고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process_exit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이 호출될 때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file_allow_write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를 호출하였습니다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279E01-37B7-479F-9F82-9FB4F6A96C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이전 프로젝트에서는 핀토스의 스레드 스케쥴링과 타이머 동작을 구현하였습니다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그런데 </a:t>
            </a:r>
            <a:r>
              <a:rPr b="0" lang="en-US" sz="2000" spc="-1" strike="noStrike">
                <a:latin typeface="굴림"/>
              </a:rPr>
              <a:t>OS</a:t>
            </a:r>
            <a:r>
              <a:rPr b="0" lang="en-US" sz="2000" spc="-1" strike="noStrike">
                <a:latin typeface="굴림"/>
              </a:rPr>
              <a:t>에서 가장 중요한 것은 유저가 작성한 프로그램을 실행하는 것</a:t>
            </a:r>
            <a:r>
              <a:rPr b="0" lang="en-US" sz="2000" spc="-1" strike="noStrike">
                <a:latin typeface="굴림"/>
              </a:rPr>
              <a:t>!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현재 핀토스에서는 유저 프로그램의 로딩만 구현이 되어 있고 동작에 필요한 시스템 콜은 구현되어 있지 않은 상황입니다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0A703DF-D1FD-4CE0-858F-8A06AB1E530E}" type="slidenum">
              <a:rPr b="0" lang="en-US" sz="1400" spc="-1" strike="noStrike">
                <a:solidFill>
                  <a:srgbClr val="000000"/>
                </a:solidFill>
                <a:latin typeface="바탕"/>
                <a:ea typeface="+mn-ea"/>
              </a:rPr>
              <a:t>4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Wait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시스템 콜의 경우도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process_wait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를 호출하게 되는데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등록된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child_process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들이 끝날 때까지 현재 스레드를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blocking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처리를 해줘야 합니다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따라서 프로세스가 자식 프로세스를 생성할 때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이를 저장하고 입력된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tid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에 대해서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thread_block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처리를 해줍니다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thread_unblock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처리는 해당 자식 스레드가 종료될 때 즉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, process_exit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함수가 호출이 될 때 해줍니다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이때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각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child thread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의 종료 상태를 반환하게 되는데 이전에 얘기했던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exit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함수에서 저장했던 종료 상태를 반환합니다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AEF4E8C-1001-4763-ADAD-710904DEEE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위의 시스템 콜 함수를 모두 구현을 할 경우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대부분의 상황에 대한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Handling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이 완료됩니다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한가지 문제는 프로세스에서 시스템 콜을 호출할 때 인자를 잘못 보내게 될 경우 발생하는 문제가 있을 텐데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이 경우에 대한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Exception Handling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및 올바른 스레드 종료를 위해서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exception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쪽에 추가 구현이 필요합니다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이는 아래와 같이 조건을 확인한 후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맞지 않을 경우 바로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thread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를 종료하도록 수정하여 해결하였습니다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E5A092B-7038-4A17-B7DF-1FE0EC8946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위의 구현들을 모두 마치고 테스트를 수행하면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Sync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처리와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Out of Memory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를 제외한 나머지 모든 테스트가 통과하게 됩니다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Sync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처리의 경우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Read, Write, Execution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각각에 대해서 입력된 순서에 맞게 처리가 되도록 하는 것인데 이에 대해서는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Sync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도구인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Lock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등을 사용하여 구현하면 됩니다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OOM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문제의 경우는 관련 테스트 코드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( userprog/no-vm/multi—om.c )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를 살펴보면서 직접 메모리 누수 부분을 찾아야 되는 문제라 시간이 조금 걸릴 것 같아 생략하였습니다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0A54A9-10A1-4038-B69D-D6219B077F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8792AE5-1A19-4E64-9271-AA4C1E015681}" type="slidenum">
              <a:rPr b="0" lang="en-US" sz="1400" spc="-1" strike="noStrike">
                <a:solidFill>
                  <a:srgbClr val="000000"/>
                </a:solidFill>
                <a:latin typeface="바탕"/>
                <a:ea typeface="+mn-ea"/>
              </a:rPr>
              <a:t>&lt;숫자&gt;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CF633C-61A9-4548-9D18-5E5441FBC3F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우선 시스템 콜이 뭔지 살펴보도록 하겠습니다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시스템 콜이란 운영체제가 제공하는 서비스에 대한 프로그래밍 인터페이스로 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사용자 모드 프로그램이 커널의 기능을 사용할 수 있게 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시스템 콜은 커널 모드로 실행되고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처리 후에는 다시 사용자 모드로 복귀를 하게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이번 프로젝트는 이 시스템 콜을 구현하는 것을 목표로 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B333276-04D5-45A6-BE12-471EE30D1BB3}" type="slidenum">
              <a:rPr b="0" lang="en-US" sz="1400" spc="-1" strike="noStrike">
                <a:solidFill>
                  <a:srgbClr val="000000"/>
                </a:solidFill>
                <a:latin typeface="바탕"/>
                <a:ea typeface="+mn-ea"/>
              </a:rPr>
              <a:t>4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유저 프로세스를 실행하기 위해서는 </a:t>
            </a:r>
            <a:r>
              <a:rPr b="0" lang="en-US" sz="2000" spc="-1" strike="noStrike">
                <a:latin typeface="굴림"/>
              </a:rPr>
              <a:t>PintOS</a:t>
            </a:r>
            <a:r>
              <a:rPr b="0" lang="en-US" sz="2000" spc="-1" strike="noStrike">
                <a:latin typeface="굴림"/>
              </a:rPr>
              <a:t>에서 제공하는 기본 파일 시스템을 이용해야 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기본 파일 시스템의 개선은 마지막 프로젝트인 파일 시스템에서 이루어 지게 되지만 현재 프로젝트에서 사용하는데는 큰 무리는 없습니다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핀토스의 유저 프로그램은 명령어를 통해 생성된 시뮬레이션 디스크에 실행파일을 복사 후 실행하게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7AD509-B0A9-4BD2-B1EA-E237A52234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시뮬레이션 디스크에 대한 간단한 명령어는 아래와 같습니다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처음 시뮬레이션 디스크를 만드는데 이때 </a:t>
            </a:r>
            <a:r>
              <a:rPr b="0" lang="en-US" sz="2000" spc="-1" strike="noStrike">
                <a:latin typeface="굴림"/>
              </a:rPr>
              <a:t>filesys.dsk</a:t>
            </a:r>
            <a:r>
              <a:rPr b="0" lang="en-US" sz="2000" spc="-1" strike="noStrike">
                <a:latin typeface="굴림"/>
              </a:rPr>
              <a:t>라는 이름은 그대로 따라주어야 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이후 생성된 시뮬레이션 디스크를 포맷하고 –</a:t>
            </a:r>
            <a:r>
              <a:rPr b="0" lang="en-US" sz="2000" spc="-1" strike="noStrike">
                <a:latin typeface="굴림"/>
              </a:rPr>
              <a:t>q </a:t>
            </a:r>
            <a:r>
              <a:rPr b="0" lang="en-US" sz="2000" spc="-1" strike="noStrike">
                <a:latin typeface="굴림"/>
              </a:rPr>
              <a:t>명령어를 이용하여 초기화해줍니다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뒤 시스템 디스크로 실행 파일을 복사하고 실행하면 되는데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이런 분리된 명령어 대신 아래의 통합 명령어로 바로 테스트를 수행할 수도 있습니다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BD3ECB-7F75-47F7-B5DB-D39C4CF6B8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시뮬레이션 디스크를 만들어 유저 프로그램을 복사할 수 있게 되었다면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이제는 실제 유저 프로그램이 어떻게 실행되는지 호출 흐름을 살펴보며 알아보겠습니다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우선 핀토스의 메인 함수에서 </a:t>
            </a:r>
            <a:r>
              <a:rPr b="0" lang="en-US" sz="2000" spc="-1" strike="noStrike">
                <a:latin typeface="굴림"/>
              </a:rPr>
              <a:t>task</a:t>
            </a:r>
            <a:r>
              <a:rPr b="0" lang="en-US" sz="2000" spc="-1" strike="noStrike">
                <a:latin typeface="굴림"/>
              </a:rPr>
              <a:t>를 실행하고 프로세스를 실행합니다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 </a:t>
            </a:r>
            <a:r>
              <a:rPr b="0" lang="en-US" sz="2000" spc="-1" strike="noStrike">
                <a:latin typeface="굴림"/>
              </a:rPr>
              <a:t>그 후 </a:t>
            </a:r>
            <a:r>
              <a:rPr b="0" lang="en-US" sz="2000" spc="-1" strike="noStrike">
                <a:latin typeface="굴림"/>
              </a:rPr>
              <a:t>run_task </a:t>
            </a:r>
            <a:r>
              <a:rPr b="0" lang="en-US" sz="2000" spc="-1" strike="noStrike">
                <a:latin typeface="굴림"/>
              </a:rPr>
              <a:t>함수에서 </a:t>
            </a:r>
            <a:r>
              <a:rPr b="0" lang="en-US" sz="2000" spc="-1" strike="noStrike">
                <a:latin typeface="굴림"/>
              </a:rPr>
              <a:t>process_execute</a:t>
            </a:r>
            <a:r>
              <a:rPr b="0" lang="en-US" sz="2000" spc="-1" strike="noStrike">
                <a:latin typeface="굴림"/>
              </a:rPr>
              <a:t>를 실행하고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실행한 </a:t>
            </a:r>
            <a:r>
              <a:rPr b="0" lang="en-US" sz="2000" spc="-1" strike="noStrike">
                <a:latin typeface="굴림"/>
              </a:rPr>
              <a:t>Caller</a:t>
            </a:r>
            <a:r>
              <a:rPr b="0" lang="en-US" sz="2000" spc="-1" strike="noStrike">
                <a:latin typeface="굴림"/>
              </a:rPr>
              <a:t>는 </a:t>
            </a:r>
            <a:r>
              <a:rPr b="0" lang="en-US" sz="2000" spc="-1" strike="noStrike">
                <a:latin typeface="굴림"/>
              </a:rPr>
              <a:t>Callee</a:t>
            </a:r>
            <a:r>
              <a:rPr b="0" lang="en-US" sz="2000" spc="-1" strike="noStrike">
                <a:latin typeface="굴림"/>
              </a:rPr>
              <a:t>의 동작이 완료될 때까지 </a:t>
            </a:r>
            <a:r>
              <a:rPr b="0" lang="en-US" sz="2000" spc="-1" strike="noStrike">
                <a:latin typeface="굴림"/>
              </a:rPr>
              <a:t>process_wait </a:t>
            </a:r>
            <a:r>
              <a:rPr b="0" lang="en-US" sz="2000" spc="-1" strike="noStrike">
                <a:latin typeface="굴림"/>
              </a:rPr>
              <a:t>함수로 기다리게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여기서 한 가지 알아두셔야 하는 점이 현재 </a:t>
            </a:r>
            <a:r>
              <a:rPr b="0" lang="en-US" sz="2000" spc="-1" strike="noStrike">
                <a:latin typeface="굴림"/>
              </a:rPr>
              <a:t>process_wait</a:t>
            </a:r>
            <a:r>
              <a:rPr b="0" lang="en-US" sz="2000" spc="-1" strike="noStrike">
                <a:latin typeface="굴림"/>
              </a:rPr>
              <a:t>는 바로 결과를 </a:t>
            </a:r>
            <a:r>
              <a:rPr b="0" lang="en-US" sz="2000" spc="-1" strike="noStrike">
                <a:latin typeface="굴림"/>
              </a:rPr>
              <a:t>return</a:t>
            </a:r>
            <a:r>
              <a:rPr b="0" lang="en-US" sz="2000" spc="-1" strike="noStrike">
                <a:latin typeface="굴림"/>
              </a:rPr>
              <a:t>하도록 되어 있어 프로세스의 동작을 기다리지 않습니다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process_wait</a:t>
            </a:r>
            <a:r>
              <a:rPr b="0" lang="en-US" sz="2000" spc="-1" strike="noStrike">
                <a:latin typeface="굴림"/>
              </a:rPr>
              <a:t>를 직접 구현하기 전까지는 </a:t>
            </a:r>
            <a:r>
              <a:rPr b="0" lang="en-US" sz="2000" spc="-1" strike="noStrike">
                <a:latin typeface="굴림"/>
              </a:rPr>
              <a:t>process.c</a:t>
            </a:r>
            <a:r>
              <a:rPr b="0" lang="en-US" sz="2000" spc="-1" strike="noStrike">
                <a:latin typeface="굴림"/>
              </a:rPr>
              <a:t>에 존재하는 </a:t>
            </a:r>
            <a:r>
              <a:rPr b="0" lang="en-US" sz="2000" spc="-1" strike="noStrike">
                <a:latin typeface="굴림"/>
              </a:rPr>
              <a:t>process_wait</a:t>
            </a:r>
            <a:r>
              <a:rPr b="0" lang="en-US" sz="2000" spc="-1" strike="noStrike">
                <a:latin typeface="굴림"/>
              </a:rPr>
              <a:t>이라는 함수를 우선 무한 루프 처리하여 계속 기다리게 해주셔야 후의 테스트에서 중간 결과를 확인할 수 있습니다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그 후 인터럽트 프레임을 초기화하고 프로세스를 실행하게 됩니다</a:t>
            </a:r>
            <a:r>
              <a:rPr b="0" lang="en-US" sz="2000" spc="-1" strike="noStrike">
                <a:latin typeface="굴림"/>
              </a:rPr>
              <a:t>. 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프로세스의 로드 과정에서 현재 프로세스에 대해 페이지 테이블을 할당 및 초기화를 하며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이전 시뮬레이션 디스크에 복사한 프로그램을 열고 스택 프레임을 설정하게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이 과정이 완료되면 실제 프로세스를 실행하는 형태입니다</a:t>
            </a:r>
            <a:r>
              <a:rPr b="0" lang="en-US" sz="2000" spc="-1" strike="noStrike">
                <a:latin typeface="굴림"/>
              </a:rPr>
              <a:t>. 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81B129-B151-45C8-808B-18972011695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여기서 한 가지 알고 가야하는 것이 있는데</a:t>
            </a:r>
            <a:r>
              <a:rPr b="0" lang="en-US" sz="2000" spc="-1" strike="noStrike">
                <a:latin typeface="굴림"/>
              </a:rPr>
              <a:t>,  </a:t>
            </a:r>
            <a:r>
              <a:rPr b="0" lang="en-US" sz="2000" spc="-1" strike="noStrike">
                <a:latin typeface="굴림"/>
              </a:rPr>
              <a:t>바로 가상 메모리 레이아웃 입니다</a:t>
            </a:r>
            <a:r>
              <a:rPr b="0" lang="en-US" sz="2000" spc="-1" strike="noStrike">
                <a:latin typeface="굴림"/>
              </a:rPr>
              <a:t>. </a:t>
            </a:r>
            <a:r>
              <a:rPr b="0" lang="en-US" sz="2000" spc="-1" strike="noStrike">
                <a:latin typeface="굴림"/>
              </a:rPr>
              <a:t>가상 메모리는 유저 메모리와 커널 메모리가 존재하는데 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유저 메모리는 </a:t>
            </a:r>
            <a:r>
              <a:rPr b="0" lang="en-US" sz="2000" spc="-1" strike="noStrike">
                <a:latin typeface="굴림"/>
              </a:rPr>
              <a:t>0 ~ 3GB</a:t>
            </a:r>
            <a:r>
              <a:rPr b="0" lang="en-US" sz="2000" spc="-1" strike="noStrike">
                <a:latin typeface="굴림"/>
              </a:rPr>
              <a:t>이며 프로세스 별로 존재하고 페이지 디렉토리 베이스 레지스터를 통해 공간을 교체하게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커널 메모리는 </a:t>
            </a:r>
            <a:r>
              <a:rPr b="0" lang="en-US" sz="2000" spc="-1" strike="noStrike">
                <a:latin typeface="굴림"/>
              </a:rPr>
              <a:t>3 ~ 4 GB </a:t>
            </a:r>
            <a:r>
              <a:rPr b="0" lang="en-US" sz="2000" spc="-1" strike="noStrike">
                <a:latin typeface="굴림"/>
              </a:rPr>
              <a:t>사이이며 글로벌하게 해당 범위를 공유하고 어떤 프로세스 혹은 커널 스레드를 실행하든 항상 같은 방법으로 매핑하게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0D785A4-A0CB-41F5-BD5D-63B1EA8EEA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유저 프로세스의 호출 흐름에서 전달되는 인자를 자세히 보면 </a:t>
            </a:r>
            <a:r>
              <a:rPr b="0" lang="en-US" sz="2000" spc="-1" strike="noStrike">
                <a:latin typeface="굴림"/>
              </a:rPr>
              <a:t>MAIN </a:t>
            </a:r>
            <a:r>
              <a:rPr b="0" lang="en-US" sz="2000" spc="-1" strike="noStrike">
                <a:latin typeface="굴림"/>
              </a:rPr>
              <a:t>을 통해 들어온 인자들이 분리되지 않고 전체가 그대로 사용되는 것을 볼 수 있습니다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물론 이 인자 전체를 스택 포인터 설정하는 곳까지 전달하는 것은 맞지만</a:t>
            </a:r>
            <a:r>
              <a:rPr b="0" lang="en-US" sz="2000" spc="-1" strike="noStrike">
                <a:latin typeface="굴림"/>
              </a:rPr>
              <a:t>, </a:t>
            </a:r>
            <a:r>
              <a:rPr b="0" lang="en-US" sz="2000" spc="-1" strike="noStrike">
                <a:latin typeface="굴림"/>
              </a:rPr>
              <a:t>함수 이름을 설정할 때나 파일 로딩을 할 때는 따로 파일 이름을 분리해줘야 됩니다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굴림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굴림"/>
              </a:rPr>
              <a:t>하여 우선 입력 인자로 부터 파일 이름을 추출하는 것을 먼저 구현하도록 하겠습니다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B0EB8EE-69D3-438F-B909-C73364EE93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414360" y="2757240"/>
            <a:ext cx="9849960" cy="67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909160" y="2719440"/>
            <a:ext cx="60505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PintOS : </a:t>
            </a:r>
            <a:r>
              <a:rPr b="0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운영체제 겉핥기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23640" y="5373360"/>
            <a:ext cx="2590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ix고딕 B"/>
                <a:ea typeface="Rix고딕 B"/>
              </a:rPr>
              <a:t>ALT Client </a:t>
            </a:r>
            <a:r>
              <a:rPr b="0" lang="en-US" sz="1600" spc="-1" strike="noStrike">
                <a:solidFill>
                  <a:srgbClr val="ffffff"/>
                </a:solidFill>
                <a:latin typeface="Rix고딕 B"/>
                <a:ea typeface="Rix고딕 B"/>
              </a:rPr>
              <a:t>이승용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272000" y="2319480"/>
            <a:ext cx="1943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나눔손글씨 붓"/>
                <a:ea typeface="나눔손글씨 붓"/>
              </a:rPr>
              <a:t>System Call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835812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21200" y="1484640"/>
            <a:ext cx="8505720" cy="31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File Name Extraction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421200" y="548640"/>
            <a:ext cx="7065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Argument Passing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파일 이름 추출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421200" y="1484640"/>
            <a:ext cx="767736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입력되는 인자를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strtok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함수를 통해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tokenization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한 후 첫 인자를 추출하는 방식으로 파일 이름을 추출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192" name="그림 157" descr=""/>
          <p:cNvPicPr/>
          <p:nvPr/>
        </p:nvPicPr>
        <p:blipFill>
          <a:blip r:embed="rId1"/>
          <a:stretch/>
        </p:blipFill>
        <p:spPr>
          <a:xfrm>
            <a:off x="216000" y="3169080"/>
            <a:ext cx="4332960" cy="1941840"/>
          </a:xfrm>
          <a:prstGeom prst="rect">
            <a:avLst/>
          </a:prstGeom>
          <a:ln>
            <a:noFill/>
          </a:ln>
        </p:spPr>
      </p:pic>
      <p:pic>
        <p:nvPicPr>
          <p:cNvPr id="193" name="그림 158" descr=""/>
          <p:cNvPicPr/>
          <p:nvPr/>
        </p:nvPicPr>
        <p:blipFill>
          <a:blip r:embed="rId2"/>
          <a:stretch/>
        </p:blipFill>
        <p:spPr>
          <a:xfrm>
            <a:off x="4755960" y="2992680"/>
            <a:ext cx="3989880" cy="1398960"/>
          </a:xfrm>
          <a:prstGeom prst="rect">
            <a:avLst/>
          </a:prstGeom>
          <a:ln>
            <a:noFill/>
          </a:ln>
        </p:spPr>
      </p:pic>
      <p:pic>
        <p:nvPicPr>
          <p:cNvPr id="194" name="그림 159" descr=""/>
          <p:cNvPicPr/>
          <p:nvPr/>
        </p:nvPicPr>
        <p:blipFill>
          <a:blip r:embed="rId3"/>
          <a:stretch/>
        </p:blipFill>
        <p:spPr>
          <a:xfrm>
            <a:off x="4755960" y="4576680"/>
            <a:ext cx="4170960" cy="89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97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Stack Setup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Argument Passing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Stack Setup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421200" y="1484640"/>
            <a:ext cx="7677360" cy="14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기본 소스로 주어진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setup_stack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함수를 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esp (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스택 포인터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가 입력 인자에 따라 구성되는 것이 아닌 단순하게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PHYS_BASE ( USER VADDRESS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의 최상단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)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으로 설정되는 것을 볼 수 있음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. 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PintOS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명령어 체계의 구현에 맞게 스택 포인터를 설정해줘야 함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201" name="그림 166" descr=""/>
          <p:cNvPicPr/>
          <p:nvPr/>
        </p:nvPicPr>
        <p:blipFill>
          <a:blip r:embed="rId1"/>
          <a:stretch/>
        </p:blipFill>
        <p:spPr>
          <a:xfrm>
            <a:off x="514440" y="3600000"/>
            <a:ext cx="4380480" cy="239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04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Stack Setup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421200" y="548640"/>
            <a:ext cx="749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Argument Passing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: 80 x 86 Function Calling Convention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421200" y="1493280"/>
            <a:ext cx="7677360" cy="41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인자를 함수에 전달하기 전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, PintOS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의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Function Calling Convention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에 대해 알 필요가 있음</a:t>
            </a:r>
            <a:endParaRPr b="0" lang="en-US" sz="10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PintOS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는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x86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명령어 체계를 따르므로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, x86 Calling Convention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을 확인</a:t>
            </a:r>
            <a:endParaRPr b="0" lang="en-US" sz="10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000" spc="-1" strike="noStrike">
              <a:latin typeface="굴림"/>
            </a:endParaRPr>
          </a:p>
          <a:p>
            <a:pPr marL="171720" indent="-170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tarSymbol"/>
              <a:buChar char="-"/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Caller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가 각 함수들의 인자를 하나씩 메모리에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push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처리를 진행하며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스택의 아래 방향으로 쌓아나감</a:t>
            </a:r>
            <a:endParaRPr b="0" lang="en-US" sz="1000" spc="-1" strike="noStrike">
              <a:latin typeface="굴림"/>
            </a:endParaRPr>
          </a:p>
          <a:p>
            <a:pPr marL="171720" indent="-170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tarSymbol"/>
              <a:buChar char="-"/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Caller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는 다음 실행할 명령어 정보를 스택에 저장하고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Callee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의 첫 명령어로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jump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하면서 실행</a:t>
            </a:r>
            <a:endParaRPr b="0" lang="en-US" sz="1000" spc="-1" strike="noStrike">
              <a:latin typeface="굴림"/>
            </a:endParaRPr>
          </a:p>
          <a:p>
            <a:pPr marL="171720" indent="-170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tarSymbol"/>
              <a:buChar char="-"/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Callee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가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Return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값을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Eax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에 저장하게 됩니다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.</a:t>
            </a:r>
            <a:endParaRPr b="0" lang="en-US" sz="1000" spc="-1" strike="noStrike">
              <a:latin typeface="굴림"/>
            </a:endParaRPr>
          </a:p>
          <a:p>
            <a:pPr marL="171720" indent="-170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tarSymbol"/>
              <a:buChar char="-"/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함수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Argument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에 대한 메모리가 구성은 아래와 같이 진행됨</a:t>
            </a:r>
            <a:endParaRPr b="0" lang="en-US" sz="1000" spc="-1" strike="noStrike">
              <a:latin typeface="굴림"/>
            </a:endParaRPr>
          </a:p>
          <a:p>
            <a:pPr marL="57600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a.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각 인자의 값들을 그대로 저장하고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각 값들을 분리하기 위해 마지막에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\0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을 추가</a:t>
            </a:r>
            <a:endParaRPr b="0" lang="en-US" sz="1000" spc="-1" strike="noStrike">
              <a:latin typeface="굴림"/>
            </a:endParaRPr>
          </a:p>
          <a:p>
            <a:pPr marL="57600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b.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모든 인자를 넣은 후 메모리 정렬 처리</a:t>
            </a:r>
            <a:endParaRPr b="0" lang="en-US" sz="1000" spc="-1" strike="noStrike">
              <a:latin typeface="굴림"/>
            </a:endParaRPr>
          </a:p>
          <a:p>
            <a:pPr marL="57600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c.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각 인자들 저장한 주소들의 리스트를 저장하며 처음 시작시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인자 값 및 메모리 정렬과 구분하기 위해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0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값을 추가</a:t>
            </a:r>
            <a:endParaRPr b="0" lang="en-US" sz="1000" spc="-1" strike="noStrike">
              <a:latin typeface="굴림"/>
            </a:endParaRPr>
          </a:p>
          <a:p>
            <a:pPr marL="57600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d.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인자 주소를 저장한 후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인자 주소 리스트의 시작 주소를 저장</a:t>
            </a:r>
            <a:endParaRPr b="0" lang="en-US" sz="1000" spc="-1" strike="noStrike">
              <a:latin typeface="굴림"/>
            </a:endParaRPr>
          </a:p>
          <a:p>
            <a:pPr marL="57600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e.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총 인자의 갯수 저장</a:t>
            </a:r>
            <a:endParaRPr b="0" lang="en-US" sz="1000" spc="-1" strike="noStrike">
              <a:latin typeface="굴림"/>
            </a:endParaRPr>
          </a:p>
          <a:p>
            <a:pPr marL="57600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f.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가짜 반환 주소 저장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( 0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저장 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  <a:ea typeface="DejaVu Sans"/>
              </a:rPr>
              <a:t>)</a:t>
            </a:r>
            <a:endParaRPr b="0" lang="en-US" sz="1000" spc="-1" strike="noStrike">
              <a:latin typeface="굴림"/>
            </a:endParaRPr>
          </a:p>
          <a:p>
            <a:pPr marL="576000">
              <a:lnSpc>
                <a:spcPct val="90000"/>
              </a:lnSpc>
              <a:spcBef>
                <a:spcPts val="1001"/>
              </a:spcBef>
            </a:pPr>
            <a:endParaRPr b="0" lang="en-US" sz="10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0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000" spc="-1" strike="noStrike">
              <a:latin typeface="굴림"/>
            </a:endParaRPr>
          </a:p>
        </p:txBody>
      </p:sp>
      <p:pic>
        <p:nvPicPr>
          <p:cNvPr id="208" name="그림 3" descr=""/>
          <p:cNvPicPr/>
          <p:nvPr/>
        </p:nvPicPr>
        <p:blipFill>
          <a:blip r:embed="rId1"/>
          <a:stretch/>
        </p:blipFill>
        <p:spPr>
          <a:xfrm>
            <a:off x="5544000" y="4643280"/>
            <a:ext cx="3209400" cy="1863720"/>
          </a:xfrm>
          <a:prstGeom prst="rect">
            <a:avLst/>
          </a:prstGeom>
          <a:ln>
            <a:noFill/>
          </a:ln>
        </p:spPr>
      </p:pic>
      <p:pic>
        <p:nvPicPr>
          <p:cNvPr id="209" name="그림 5" descr=""/>
          <p:cNvPicPr/>
          <p:nvPr/>
        </p:nvPicPr>
        <p:blipFill>
          <a:blip r:embed="rId2"/>
          <a:stretch/>
        </p:blipFill>
        <p:spPr>
          <a:xfrm>
            <a:off x="535320" y="5815440"/>
            <a:ext cx="4710600" cy="69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12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Stack Setup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Argument Passing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계획 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6"/>
          <p:cNvSpPr/>
          <p:nvPr/>
        </p:nvSpPr>
        <p:spPr>
          <a:xfrm>
            <a:off x="416880" y="1553040"/>
            <a:ext cx="48218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입력 인자의 토큰화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실제 입력 인자의 값 저장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메모리 정렬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입력 인자 값을 저장한 주소 저장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입력 인자 갯수 및 가상의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주소 저장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18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Stack Setup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Argument Passing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토큰화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&amp;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값 저장 </a:t>
            </a:r>
            <a:endParaRPr b="0" lang="en-US" sz="1200" spc="-1" strike="noStrike">
              <a:latin typeface="굴림"/>
            </a:endParaRPr>
          </a:p>
        </p:txBody>
      </p:sp>
      <p:pic>
        <p:nvPicPr>
          <p:cNvPr id="221" name="그림 2" descr=""/>
          <p:cNvPicPr/>
          <p:nvPr/>
        </p:nvPicPr>
        <p:blipFill>
          <a:blip r:embed="rId1"/>
          <a:stretch/>
        </p:blipFill>
        <p:spPr>
          <a:xfrm>
            <a:off x="277200" y="2181240"/>
            <a:ext cx="4714560" cy="2894760"/>
          </a:xfrm>
          <a:prstGeom prst="rect">
            <a:avLst/>
          </a:prstGeom>
          <a:ln>
            <a:noFill/>
          </a:ln>
        </p:spPr>
      </p:pic>
      <p:pic>
        <p:nvPicPr>
          <p:cNvPr id="222" name="그림 3" descr=""/>
          <p:cNvPicPr/>
          <p:nvPr/>
        </p:nvPicPr>
        <p:blipFill>
          <a:blip r:embed="rId2"/>
          <a:stretch/>
        </p:blipFill>
        <p:spPr>
          <a:xfrm>
            <a:off x="5139360" y="2590920"/>
            <a:ext cx="3723840" cy="2075760"/>
          </a:xfrm>
          <a:prstGeom prst="rect">
            <a:avLst/>
          </a:prstGeom>
          <a:ln>
            <a:noFill/>
          </a:ln>
        </p:spPr>
      </p:pic>
      <p:sp>
        <p:nvSpPr>
          <p:cNvPr id="223" name="CustomShape 6"/>
          <p:cNvSpPr/>
          <p:nvPr/>
        </p:nvSpPr>
        <p:spPr>
          <a:xfrm>
            <a:off x="1368000" y="5184000"/>
            <a:ext cx="227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입력 인자 토큰화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5086800" y="5184000"/>
            <a:ext cx="361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값을 스택에 저장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&amp;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주소 캐싱 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27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Stack Setup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421200" y="548640"/>
            <a:ext cx="749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Argument Passing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정렬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&amp;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주소 저장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&amp;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반환 주소 저장</a:t>
            </a:r>
            <a:endParaRPr b="0" lang="en-US" sz="1200" spc="-1" strike="noStrike">
              <a:latin typeface="굴림"/>
            </a:endParaRPr>
          </a:p>
        </p:txBody>
      </p:sp>
      <p:pic>
        <p:nvPicPr>
          <p:cNvPr id="230" name="그림 1" descr=""/>
          <p:cNvPicPr/>
          <p:nvPr/>
        </p:nvPicPr>
        <p:blipFill>
          <a:blip r:embed="rId1"/>
          <a:stretch/>
        </p:blipFill>
        <p:spPr>
          <a:xfrm>
            <a:off x="562320" y="3168000"/>
            <a:ext cx="3037680" cy="828000"/>
          </a:xfrm>
          <a:prstGeom prst="rect">
            <a:avLst/>
          </a:prstGeom>
          <a:ln>
            <a:noFill/>
          </a:ln>
        </p:spPr>
      </p:pic>
      <p:pic>
        <p:nvPicPr>
          <p:cNvPr id="231" name="그림 4" descr=""/>
          <p:cNvPicPr/>
          <p:nvPr/>
        </p:nvPicPr>
        <p:blipFill>
          <a:blip r:embed="rId2"/>
          <a:stretch/>
        </p:blipFill>
        <p:spPr>
          <a:xfrm>
            <a:off x="3930840" y="1440000"/>
            <a:ext cx="4781160" cy="3971520"/>
          </a:xfrm>
          <a:prstGeom prst="rect">
            <a:avLst/>
          </a:prstGeom>
          <a:ln>
            <a:noFill/>
          </a:ln>
        </p:spPr>
      </p:pic>
      <p:sp>
        <p:nvSpPr>
          <p:cNvPr id="232" name="CustomShape 6"/>
          <p:cNvSpPr/>
          <p:nvPr/>
        </p:nvSpPr>
        <p:spPr>
          <a:xfrm>
            <a:off x="936000" y="4099320"/>
            <a:ext cx="174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메모리 정렬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5603760" y="5539320"/>
            <a:ext cx="174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8"/>
          <p:cNvSpPr/>
          <p:nvPr/>
        </p:nvSpPr>
        <p:spPr>
          <a:xfrm>
            <a:off x="3587040" y="5539320"/>
            <a:ext cx="512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캐싱 주소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&amp;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인자 갯수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&amp;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가상 반환 주소 저장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37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Stack Setup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Argument Passing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결과 확인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421200" y="1484640"/>
            <a:ext cx="767736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pintos --filesys-size=2 -p ../../examples/echo -a echo -- -f -q run 'echo -l foo bar‘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Hex dump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가 뜨면서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 call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이 호출된다는 메시지가 뜨면 성공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!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이제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 call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을 구현할 준비가 됨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241" name="그림 5" descr=""/>
          <p:cNvPicPr/>
          <p:nvPr/>
        </p:nvPicPr>
        <p:blipFill>
          <a:blip r:embed="rId1"/>
          <a:stretch/>
        </p:blipFill>
        <p:spPr>
          <a:xfrm>
            <a:off x="420840" y="3526200"/>
            <a:ext cx="5992920" cy="125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44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목표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421200" y="1484640"/>
            <a:ext cx="7677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입력되는 인자에 대한 주소값 유효성 검사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유저 프로그램이 기능할 수 있도록 시스템 콜 기능 구현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void halt (void)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void exit (int status)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pid_t exec (const char *cmd_line)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bool create (const char *file, unsigned initial_size)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bool remove (const char *file)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open (const char *file)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read (int fd, void *buffer, unsigned size)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write (int fd, const void *buffer, unsigned size)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void seek (int fd, unsigned position)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unsigned tell (int fd)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void close (int fd)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잘못된 주소값이 들어올 때 발생하는 페이지 폴트시 예외 처리</a:t>
            </a:r>
            <a:endParaRPr b="0" lang="en-US" sz="16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50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Flow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시스템 콜 호출 과정</a:t>
            </a:r>
            <a:endParaRPr b="0" lang="en-US" sz="1200" spc="-1" strike="noStrike">
              <a:latin typeface="굴림"/>
            </a:endParaRPr>
          </a:p>
        </p:txBody>
      </p:sp>
      <p:pic>
        <p:nvPicPr>
          <p:cNvPr id="253" name="그림 1" descr=""/>
          <p:cNvPicPr/>
          <p:nvPr/>
        </p:nvPicPr>
        <p:blipFill>
          <a:blip r:embed="rId1"/>
          <a:stretch/>
        </p:blipFill>
        <p:spPr>
          <a:xfrm>
            <a:off x="4447080" y="1071360"/>
            <a:ext cx="3914280" cy="885240"/>
          </a:xfrm>
          <a:prstGeom prst="rect">
            <a:avLst/>
          </a:prstGeom>
          <a:ln>
            <a:noFill/>
          </a:ln>
        </p:spPr>
      </p:pic>
      <p:pic>
        <p:nvPicPr>
          <p:cNvPr id="254" name="그림 2" descr=""/>
          <p:cNvPicPr/>
          <p:nvPr/>
        </p:nvPicPr>
        <p:blipFill>
          <a:blip r:embed="rId2"/>
          <a:stretch/>
        </p:blipFill>
        <p:spPr>
          <a:xfrm>
            <a:off x="4448520" y="3862800"/>
            <a:ext cx="4304880" cy="1847160"/>
          </a:xfrm>
          <a:prstGeom prst="rect">
            <a:avLst/>
          </a:prstGeom>
          <a:ln>
            <a:noFill/>
          </a:ln>
        </p:spPr>
      </p:pic>
      <p:pic>
        <p:nvPicPr>
          <p:cNvPr id="255" name="그림 3" descr=""/>
          <p:cNvPicPr/>
          <p:nvPr/>
        </p:nvPicPr>
        <p:blipFill>
          <a:blip r:embed="rId3"/>
          <a:stretch/>
        </p:blipFill>
        <p:spPr>
          <a:xfrm>
            <a:off x="4447080" y="2961000"/>
            <a:ext cx="2628360" cy="789840"/>
          </a:xfrm>
          <a:prstGeom prst="rect">
            <a:avLst/>
          </a:prstGeom>
          <a:ln>
            <a:noFill/>
          </a:ln>
        </p:spPr>
      </p:pic>
      <p:pic>
        <p:nvPicPr>
          <p:cNvPr id="256" name="그림 4" descr=""/>
          <p:cNvPicPr/>
          <p:nvPr/>
        </p:nvPicPr>
        <p:blipFill>
          <a:blip r:embed="rId4"/>
          <a:stretch/>
        </p:blipFill>
        <p:spPr>
          <a:xfrm>
            <a:off x="4447080" y="2068920"/>
            <a:ext cx="2142360" cy="780120"/>
          </a:xfrm>
          <a:prstGeom prst="rect">
            <a:avLst/>
          </a:prstGeom>
          <a:ln>
            <a:noFill/>
          </a:ln>
        </p:spPr>
      </p:pic>
      <p:pic>
        <p:nvPicPr>
          <p:cNvPr id="257" name="그림 5" descr=""/>
          <p:cNvPicPr/>
          <p:nvPr/>
        </p:nvPicPr>
        <p:blipFill>
          <a:blip r:embed="rId5"/>
          <a:stretch/>
        </p:blipFill>
        <p:spPr>
          <a:xfrm>
            <a:off x="4456800" y="5825160"/>
            <a:ext cx="2618640" cy="865800"/>
          </a:xfrm>
          <a:prstGeom prst="rect">
            <a:avLst/>
          </a:prstGeom>
          <a:ln>
            <a:noFill/>
          </a:ln>
        </p:spPr>
      </p:pic>
      <p:sp>
        <p:nvSpPr>
          <p:cNvPr id="258" name="CustomShape 6"/>
          <p:cNvSpPr/>
          <p:nvPr/>
        </p:nvSpPr>
        <p:spPr>
          <a:xfrm>
            <a:off x="421200" y="1484640"/>
            <a:ext cx="3618360" cy="24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시스템 콜 인터럽트 등록 </a:t>
            </a:r>
            <a:endParaRPr b="0" lang="en-US" sz="16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유저 프로그램에서 원하는 시스템 콜 호출</a:t>
            </a:r>
            <a:endParaRPr b="0" lang="en-US" sz="16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시스템 콜 내부에서 등록한 인터럽트 함수 호출</a:t>
            </a:r>
            <a:endParaRPr b="0" lang="en-US" sz="16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시스템 콜 핸들러 호출</a:t>
            </a:r>
            <a:endParaRPr b="0" lang="en-US" sz="16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유저가 구현한 실제 함수 호출</a:t>
            </a:r>
            <a:endParaRPr b="0" lang="en-US" sz="16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61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Address Check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입력 주소의 유효성 검사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421200" y="1484640"/>
            <a:ext cx="8355960" cy="15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유효성 확인을 위한 두가지 조건</a:t>
            </a:r>
            <a:endParaRPr b="0" lang="en-US" sz="16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입력된 주소가 유저 주소인지 확인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( 0 ~ PHYS_BASE [ 3GB ] ) </a:t>
            </a:r>
            <a:endParaRPr b="0" lang="en-US" sz="16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유저 프로세스가 할당받은 페이지에 해당 주소가 존재하는지 확인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600" spc="-1" strike="noStrike">
              <a:latin typeface="굴림"/>
            </a:endParaRPr>
          </a:p>
        </p:txBody>
      </p:sp>
      <p:pic>
        <p:nvPicPr>
          <p:cNvPr id="265" name="그림 13" descr=""/>
          <p:cNvPicPr/>
          <p:nvPr/>
        </p:nvPicPr>
        <p:blipFill>
          <a:blip r:embed="rId1"/>
          <a:stretch/>
        </p:blipFill>
        <p:spPr>
          <a:xfrm>
            <a:off x="699120" y="2891520"/>
            <a:ext cx="7799760" cy="370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324720" y="650520"/>
            <a:ext cx="9849960" cy="67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58680" y="698040"/>
            <a:ext cx="2535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ix고딕 B"/>
                <a:ea typeface="Rix고딕 B"/>
              </a:rPr>
              <a:t>CONTENTS</a:t>
            </a:r>
            <a:endParaRPr b="0" lang="en-US" sz="3200" spc="-1" strike="noStrike">
              <a:latin typeface="굴림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53080" y="1446120"/>
            <a:ext cx="1427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01. Intro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33640" y="1960920"/>
            <a:ext cx="4137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02. System Call Guide Line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247320" y="3205800"/>
            <a:ext cx="1342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640800" y="4592520"/>
            <a:ext cx="18061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3 - 2. System Call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243000" y="5796000"/>
            <a:ext cx="1342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04.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결과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648000" y="3672000"/>
            <a:ext cx="22831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3 - 1. Argument Passing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1224000" y="3975480"/>
            <a:ext cx="54709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3 – 1 – 1. </a:t>
            </a: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유저 프로세스 함수 호출 흐림</a:t>
            </a: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3 – 1 – 2. </a:t>
            </a: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함수 이름 추출</a:t>
            </a: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3 – 1 – 3. </a:t>
            </a: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함수 인자 전달 구현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1224000" y="4919040"/>
            <a:ext cx="65509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3 – 2 – 1. System Call Handling – System Call Number Handling</a:t>
            </a: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3 – 2 – 2. Address Validation Check </a:t>
            </a: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3 – 2 – 3. System Call Handler </a:t>
            </a: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구현 </a:t>
            </a: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3 – 2 – 4. Exception Handler </a:t>
            </a: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추가 구현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648000" y="2499480"/>
            <a:ext cx="54709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2 – 1. PintOS </a:t>
            </a: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파일 시스템</a:t>
            </a: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2 – 2. </a:t>
            </a: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유저 프로그램 호출 흐름</a:t>
            </a:r>
            <a:endParaRPr b="0" lang="en-US" sz="14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2 – 3. </a:t>
            </a: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DejaVu Sans"/>
              </a:rPr>
              <a:t>메모리 레이아웃</a:t>
            </a:r>
            <a:endParaRPr b="0" lang="en-US" sz="1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68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421200" y="1484640"/>
            <a:ext cx="3763800" cy="25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setup_stack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과정에서 설정된 스택 포인터에 호출되는 시스템 콜 함수에 대한 인자와 시스템 콜 번호를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esp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에 추가함 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하여 시스템 콜 넘버를 인자로 받아와 캐스트를 하여 확인한 후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그에 맞춰 해당 시스템 콜의 구현 함수를 호출하는 식으로 구현함 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272" name="그림 2" descr=""/>
          <p:cNvPicPr/>
          <p:nvPr/>
        </p:nvPicPr>
        <p:blipFill>
          <a:blip r:embed="rId1"/>
          <a:stretch/>
        </p:blipFill>
        <p:spPr>
          <a:xfrm>
            <a:off x="420840" y="5712120"/>
            <a:ext cx="3361680" cy="856080"/>
          </a:xfrm>
          <a:prstGeom prst="rect">
            <a:avLst/>
          </a:prstGeom>
          <a:ln>
            <a:noFill/>
          </a:ln>
        </p:spPr>
      </p:pic>
      <p:pic>
        <p:nvPicPr>
          <p:cNvPr id="273" name="그림 3" descr=""/>
          <p:cNvPicPr/>
          <p:nvPr/>
        </p:nvPicPr>
        <p:blipFill>
          <a:blip r:embed="rId2"/>
          <a:stretch/>
        </p:blipFill>
        <p:spPr>
          <a:xfrm>
            <a:off x="5482080" y="5592600"/>
            <a:ext cx="3056760" cy="1094760"/>
          </a:xfrm>
          <a:prstGeom prst="rect">
            <a:avLst/>
          </a:prstGeom>
          <a:ln>
            <a:noFill/>
          </a:ln>
        </p:spPr>
      </p:pic>
      <p:sp>
        <p:nvSpPr>
          <p:cNvPr id="274" name="CustomShape 7"/>
          <p:cNvSpPr/>
          <p:nvPr/>
        </p:nvSpPr>
        <p:spPr>
          <a:xfrm>
            <a:off x="3471840" y="6140520"/>
            <a:ext cx="200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5" name="그림 13" descr=""/>
          <p:cNvPicPr/>
          <p:nvPr/>
        </p:nvPicPr>
        <p:blipFill>
          <a:blip r:embed="rId3"/>
          <a:stretch/>
        </p:blipFill>
        <p:spPr>
          <a:xfrm>
            <a:off x="4345920" y="1484640"/>
            <a:ext cx="4333320" cy="387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78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277200" y="1553040"/>
            <a:ext cx="8229960" cy="20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Switch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문에서 시스템 콜 번호에 맞춰서 실행을 하게 되는데 각각의 시스템 콜의 인자수에 맞춰 그 인자들의 주소값 범위를 모두 체크함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x86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은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32bit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이므로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바이트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워드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단위로 인자를 확인하는 방식으로 진행하였음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282" name="그림 9" descr=""/>
          <p:cNvPicPr/>
          <p:nvPr/>
        </p:nvPicPr>
        <p:blipFill>
          <a:blip r:embed="rId1"/>
          <a:stretch/>
        </p:blipFill>
        <p:spPr>
          <a:xfrm>
            <a:off x="252000" y="3134160"/>
            <a:ext cx="2913840" cy="513720"/>
          </a:xfrm>
          <a:prstGeom prst="rect">
            <a:avLst/>
          </a:prstGeom>
          <a:ln>
            <a:noFill/>
          </a:ln>
        </p:spPr>
      </p:pic>
      <p:pic>
        <p:nvPicPr>
          <p:cNvPr id="283" name="그림 10" descr=""/>
          <p:cNvPicPr/>
          <p:nvPr/>
        </p:nvPicPr>
        <p:blipFill>
          <a:blip r:embed="rId2"/>
          <a:stretch/>
        </p:blipFill>
        <p:spPr>
          <a:xfrm>
            <a:off x="252000" y="3821760"/>
            <a:ext cx="3561840" cy="484920"/>
          </a:xfrm>
          <a:prstGeom prst="rect">
            <a:avLst/>
          </a:prstGeom>
          <a:ln>
            <a:noFill/>
          </a:ln>
        </p:spPr>
      </p:pic>
      <p:pic>
        <p:nvPicPr>
          <p:cNvPr id="284" name="그림 11" descr=""/>
          <p:cNvPicPr/>
          <p:nvPr/>
        </p:nvPicPr>
        <p:blipFill>
          <a:blip r:embed="rId3"/>
          <a:stretch/>
        </p:blipFill>
        <p:spPr>
          <a:xfrm>
            <a:off x="252000" y="4480560"/>
            <a:ext cx="8067600" cy="646920"/>
          </a:xfrm>
          <a:prstGeom prst="rect">
            <a:avLst/>
          </a:prstGeom>
          <a:ln>
            <a:noFill/>
          </a:ln>
        </p:spPr>
      </p:pic>
      <p:pic>
        <p:nvPicPr>
          <p:cNvPr id="285" name="그림 13" descr=""/>
          <p:cNvPicPr/>
          <p:nvPr/>
        </p:nvPicPr>
        <p:blipFill>
          <a:blip r:embed="rId4"/>
          <a:stretch/>
        </p:blipFill>
        <p:spPr>
          <a:xfrm>
            <a:off x="252000" y="5318280"/>
            <a:ext cx="8516160" cy="7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88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277200" y="1553040"/>
            <a:ext cx="8229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에 있는 실제 호출이 되는 함수 시그니처를 참조하여 그에 알맞게 각각에 대해서 시그니처를 구현합니다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292" name="그림 1" descr=""/>
          <p:cNvPicPr/>
          <p:nvPr/>
        </p:nvPicPr>
        <p:blipFill>
          <a:blip r:embed="rId1"/>
          <a:stretch/>
        </p:blipFill>
        <p:spPr>
          <a:xfrm>
            <a:off x="277200" y="3459600"/>
            <a:ext cx="3314160" cy="2027880"/>
          </a:xfrm>
          <a:prstGeom prst="rect">
            <a:avLst/>
          </a:prstGeom>
          <a:ln>
            <a:noFill/>
          </a:ln>
        </p:spPr>
      </p:pic>
      <p:pic>
        <p:nvPicPr>
          <p:cNvPr id="293" name="그림 2" descr=""/>
          <p:cNvPicPr/>
          <p:nvPr/>
        </p:nvPicPr>
        <p:blipFill>
          <a:blip r:embed="rId2"/>
          <a:stretch/>
        </p:blipFill>
        <p:spPr>
          <a:xfrm>
            <a:off x="4170600" y="2502000"/>
            <a:ext cx="4523760" cy="39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296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- halt, exit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277200" y="1553040"/>
            <a:ext cx="82299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halt(void) : pintos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종료 시스템 콜 – 문서를 보면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shutdown_power_off()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함수를 직접 호출시키라는 가이드라인이 있음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exit(int status) 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현재 동작중인 프로세스를 종료시키는 시스템 콜로 추후 부모에게 현재 프로세스의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exit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상태를 전달하기 위해 현재 스레드의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exit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상태를 저장하며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thread_exit()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함수를 호출하여 스레드를 종료합니다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300" name="그림 3" descr=""/>
          <p:cNvPicPr/>
          <p:nvPr/>
        </p:nvPicPr>
        <p:blipFill>
          <a:blip r:embed="rId1"/>
          <a:stretch/>
        </p:blipFill>
        <p:spPr>
          <a:xfrm>
            <a:off x="420840" y="4077360"/>
            <a:ext cx="3552120" cy="234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03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5"/>
          <p:cNvSpPr/>
          <p:nvPr/>
        </p:nvSpPr>
        <p:spPr>
          <a:xfrm>
            <a:off x="421200" y="548640"/>
            <a:ext cx="749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- create &amp; remove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421200" y="1484640"/>
            <a:ext cx="8355960" cy="12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bool create_file(const char* file, unsigned initial_size) :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입력된 파라미터를 바탕으로 파일을 생성하는 시스템 콜로써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파일 시스템의 파일 생성 관련 함수를 호출합니다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6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bool remove(const char* file) :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위의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create_file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과 반대로 입력된 이름을 가진 파일을 삭제하는 시스템 콜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307" name="그림 1" descr=""/>
          <p:cNvPicPr/>
          <p:nvPr/>
        </p:nvPicPr>
        <p:blipFill>
          <a:blip r:embed="rId1"/>
          <a:stretch/>
        </p:blipFill>
        <p:spPr>
          <a:xfrm>
            <a:off x="420840" y="3499920"/>
            <a:ext cx="3857040" cy="199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10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- file_descriptor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421200" y="1484640"/>
            <a:ext cx="8355960" cy="33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앞으로의 남은 시스템 콜 이벤트들은 현재 스레드가 들고 있는 파일에 대한 정보가 필요하며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이를 저장하기 위해서 스레드에 파일 정보를 저장하도록 코드를 추가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파일 디스크립터에서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0 : Read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1 : Write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2 : Error </a:t>
            </a:r>
            <a:endParaRPr b="0" lang="en-US" sz="1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번 이후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각 파일에 대한 파일 디스크립터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314" name="그림 4" descr=""/>
          <p:cNvPicPr/>
          <p:nvPr/>
        </p:nvPicPr>
        <p:blipFill>
          <a:blip r:embed="rId1"/>
          <a:stretch/>
        </p:blipFill>
        <p:spPr>
          <a:xfrm>
            <a:off x="497160" y="2227320"/>
            <a:ext cx="1809000" cy="5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17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- Open &amp; Close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277200" y="1553040"/>
            <a:ext cx="82299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open(const char* file) 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파일 시스템에서 제공해주는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open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함수를 통해 파일을 열고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파일 로딩이 성공하면 파일 디스크립터를 현재 스레드에 추가해준다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close(int fd) 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파일에서 제공하는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close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함수를 이용해서 파일을 닫아주고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descriptor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를 비워준다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321" name="그림 1" descr=""/>
          <p:cNvPicPr/>
          <p:nvPr/>
        </p:nvPicPr>
        <p:blipFill>
          <a:blip r:embed="rId1"/>
          <a:stretch/>
        </p:blipFill>
        <p:spPr>
          <a:xfrm>
            <a:off x="1064880" y="3431880"/>
            <a:ext cx="6654240" cy="309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24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5"/>
          <p:cNvSpPr/>
          <p:nvPr/>
        </p:nvSpPr>
        <p:spPr>
          <a:xfrm>
            <a:off x="421200" y="548640"/>
            <a:ext cx="749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- Seek, Tell, FileSize 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277200" y="1553040"/>
            <a:ext cx="82299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seek(int fd, unsigned position)</a:t>
            </a: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unsigned tell_file(int fd)</a:t>
            </a: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filesize(int fd)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위의 함수들도 관련된 파일 시스템 함수를 제공해주며 현재 스레드에서의 입력된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에 대한 파일 정보를 불러와 함수를 적용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328" name="그림 4" descr=""/>
          <p:cNvPicPr/>
          <p:nvPr/>
        </p:nvPicPr>
        <p:blipFill>
          <a:blip r:embed="rId1"/>
          <a:stretch/>
        </p:blipFill>
        <p:spPr>
          <a:xfrm>
            <a:off x="420840" y="3789000"/>
            <a:ext cx="4104720" cy="2160720"/>
          </a:xfrm>
          <a:prstGeom prst="rect">
            <a:avLst/>
          </a:prstGeom>
          <a:ln>
            <a:noFill/>
          </a:ln>
        </p:spPr>
      </p:pic>
      <p:pic>
        <p:nvPicPr>
          <p:cNvPr id="329" name="그림 5" descr=""/>
          <p:cNvPicPr/>
          <p:nvPr/>
        </p:nvPicPr>
        <p:blipFill>
          <a:blip r:embed="rId2"/>
          <a:stretch/>
        </p:blipFill>
        <p:spPr>
          <a:xfrm>
            <a:off x="5179680" y="3377160"/>
            <a:ext cx="3327480" cy="1445760"/>
          </a:xfrm>
          <a:prstGeom prst="rect">
            <a:avLst/>
          </a:prstGeom>
          <a:ln>
            <a:noFill/>
          </a:ln>
        </p:spPr>
      </p:pic>
      <p:pic>
        <p:nvPicPr>
          <p:cNvPr id="330" name="그림 6" descr=""/>
          <p:cNvPicPr/>
          <p:nvPr/>
        </p:nvPicPr>
        <p:blipFill>
          <a:blip r:embed="rId3"/>
          <a:stretch/>
        </p:blipFill>
        <p:spPr>
          <a:xfrm>
            <a:off x="5179680" y="4988880"/>
            <a:ext cx="3170880" cy="166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33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- read &amp; write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36" name="CustomShape 6"/>
          <p:cNvSpPr/>
          <p:nvPr/>
        </p:nvSpPr>
        <p:spPr>
          <a:xfrm>
            <a:off x="277200" y="1553040"/>
            <a:ext cx="82299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fd 0 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파일 입력을 위해서 사용하는 디스크립터로써 –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input_getc()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처리</a:t>
            </a: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fd 1 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파일 출력을 위해서 사용하는 디스크립터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write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사용시 예외 처리 –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putbuf()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처리</a:t>
            </a: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그 외의 경우는 주어진 파일 시스템 함수를 이용하여 처리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337" name="그림 1" descr=""/>
          <p:cNvPicPr/>
          <p:nvPr/>
        </p:nvPicPr>
        <p:blipFill>
          <a:blip r:embed="rId1"/>
          <a:stretch/>
        </p:blipFill>
        <p:spPr>
          <a:xfrm>
            <a:off x="277200" y="3839040"/>
            <a:ext cx="3722040" cy="2870640"/>
          </a:xfrm>
          <a:prstGeom prst="rect">
            <a:avLst/>
          </a:prstGeom>
          <a:ln>
            <a:noFill/>
          </a:ln>
        </p:spPr>
      </p:pic>
      <p:pic>
        <p:nvPicPr>
          <p:cNvPr id="338" name="그림 2" descr=""/>
          <p:cNvPicPr/>
          <p:nvPr/>
        </p:nvPicPr>
        <p:blipFill>
          <a:blip r:embed="rId2"/>
          <a:stretch/>
        </p:blipFill>
        <p:spPr>
          <a:xfrm>
            <a:off x="4214880" y="3839040"/>
            <a:ext cx="4561920" cy="241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41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- execute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277200" y="1553040"/>
            <a:ext cx="3605760" cy="51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파일을 실행할 때 호출되는 시스템콜로써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process_execute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를 호출</a:t>
            </a: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파일을 실행할 때는 해당 파일에 대해 접근을 제한해야 됨</a:t>
            </a: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파일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file_deny_write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를 통해 파일 입력을 제한</a:t>
            </a: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파일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file_close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가 호출될 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혹은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file_allow_write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가 호출될 때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deny_write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가 해제됨</a:t>
            </a: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현재 스레드가 파일을 닫지 않고 종료가 될 때를 대비해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현재 실행중인 함수를 저장하고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process_exit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이 호출될 때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file_allow_write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를 호출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345" name="그림 3" descr=""/>
          <p:cNvPicPr/>
          <p:nvPr/>
        </p:nvPicPr>
        <p:blipFill>
          <a:blip r:embed="rId1"/>
          <a:stretch/>
        </p:blipFill>
        <p:spPr>
          <a:xfrm>
            <a:off x="4693320" y="1681560"/>
            <a:ext cx="3994560" cy="40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8366760" y="-41400"/>
            <a:ext cx="7833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01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37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Intro – Until now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64680" y="2277000"/>
            <a:ext cx="8382600" cy="25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Rix고딕 B"/>
              </a:rPr>
              <a:t>이전 프로젝트에서 핀토스의 스레드 스케쥴링과 타이머 동작을 구현하였음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Rix고딕 B"/>
              </a:rPr>
              <a:t>.</a:t>
            </a:r>
            <a:endParaRPr b="0" lang="en-US" sz="18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Rix고딕 B"/>
              </a:rPr>
              <a:t>그런데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Rix고딕 B"/>
              </a:rPr>
              <a:t>OS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Rix고딕 B"/>
              </a:rPr>
              <a:t>에서 가장 중요한 것은 유저가 작성한 프로그램을 실행하는 것</a:t>
            </a:r>
            <a:endParaRPr b="0" lang="en-US" sz="18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Rix고딕 B"/>
              </a:rPr>
              <a:t>현재 핀토스는 유저 프로그램의 로딩만 구현이 되어있고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Rix고딕 B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Rix고딕 B"/>
              </a:rPr>
              <a:t>실제 유저 프로세스가 동작하는데 필요한 </a:t>
            </a:r>
            <a:r>
              <a:rPr b="1" lang="en-US" sz="2400" spc="-1" strike="noStrike">
                <a:solidFill>
                  <a:srgbClr val="ffffff"/>
                </a:solidFill>
                <a:latin typeface="맑은 고딕"/>
                <a:ea typeface="Rix고딕 B"/>
              </a:rPr>
              <a:t>시스템 콜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Rix고딕 B"/>
              </a:rPr>
              <a:t>이 구현되지 않은 상황</a:t>
            </a:r>
            <a:endParaRPr b="0" lang="en-US" sz="18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421200" y="548640"/>
            <a:ext cx="4174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Rix고딕 B"/>
                <a:ea typeface="Rix고딕 B"/>
              </a:rPr>
              <a:t>01. Intro </a:t>
            </a:r>
            <a:endParaRPr b="0" lang="en-US" sz="2800" spc="-1" strike="noStrike">
              <a:latin typeface="굴림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48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Handler - wait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277200" y="1553040"/>
            <a:ext cx="34750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Wait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시스템 콜의 경우도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process_wait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를 호출하게 되는데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등록된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child_process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들이 끝날 때까지 현재 스레드를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blocking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처리를 하게 된다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이 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각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child thread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의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exit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상태를 반환하게 되는데 이전에 얘기했던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exit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함수에서 저장했던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exit status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를 반환한다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352" name="그림 3" descr=""/>
          <p:cNvPicPr/>
          <p:nvPr/>
        </p:nvPicPr>
        <p:blipFill>
          <a:blip r:embed="rId1"/>
          <a:stretch/>
        </p:blipFill>
        <p:spPr>
          <a:xfrm>
            <a:off x="4586040" y="1553040"/>
            <a:ext cx="3592080" cy="43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55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System Call Handler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System Call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Exception Handling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277200" y="1553040"/>
            <a:ext cx="84391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위의 시스템 콜 함수를 모두 구현을 할 경우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대부분의 상황에 대한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Handling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이 완료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한가지 문제는 프로세스에서 시스템 콜을 호출할 때 인자를 잘못 보내게 될 경우 발생하는 문제가 있을 텐데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이 경우에 대한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 Handling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및 올바른 스레드 종료를 위해서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쪽에 추가 구현이 필요하다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이는 아래와 같이 조건 확인 후 조건에 맞지 않을 경우 바로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thread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를 종료하도록 수정하여 해결하였다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359" name="그림 1" descr=""/>
          <p:cNvPicPr/>
          <p:nvPr/>
        </p:nvPicPr>
        <p:blipFill>
          <a:blip r:embed="rId1"/>
          <a:stretch/>
        </p:blipFill>
        <p:spPr>
          <a:xfrm>
            <a:off x="277200" y="4371840"/>
            <a:ext cx="3790440" cy="144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2"/>
          <p:cNvSpPr/>
          <p:nvPr/>
        </p:nvSpPr>
        <p:spPr>
          <a:xfrm>
            <a:off x="835812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04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62" name="CustomShape 3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Result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5"/>
          <p:cNvSpPr/>
          <p:nvPr/>
        </p:nvSpPr>
        <p:spPr>
          <a:xfrm>
            <a:off x="421200" y="548640"/>
            <a:ext cx="749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04.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결과 확인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365" name="CustomShape 6"/>
          <p:cNvSpPr/>
          <p:nvPr/>
        </p:nvSpPr>
        <p:spPr>
          <a:xfrm>
            <a:off x="277200" y="1553040"/>
            <a:ext cx="84391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Sync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처리와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Out of Memory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를 제외한 나머지 모든 테스트가 통과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Sync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처리의 경우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Read, Write, Execution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각각에 대해서 입력된 순서에 맞게 처리가 되도록 하는 것인데 이에 대해서는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Sync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도구인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Lock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등을 사용하여 구현하면 된다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OOM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문제의 경우는 관련 테스트 코드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( userprog/no-vm/multi—om.c )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코드를 살펴보면서 직접 확인해봐야 될 것 같음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366" name="그림 3" descr=""/>
          <p:cNvPicPr/>
          <p:nvPr/>
        </p:nvPicPr>
        <p:blipFill>
          <a:blip r:embed="rId1"/>
          <a:stretch/>
        </p:blipFill>
        <p:spPr>
          <a:xfrm>
            <a:off x="5422680" y="4077360"/>
            <a:ext cx="3018240" cy="240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04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369" name="CustomShape 3"/>
          <p:cNvSpPr/>
          <p:nvPr/>
        </p:nvSpPr>
        <p:spPr>
          <a:xfrm rot="2658600">
            <a:off x="7491960" y="5742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Result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3224520" y="3000600"/>
            <a:ext cx="32079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감사합니다 </a:t>
            </a:r>
            <a:r>
              <a:rPr b="1" lang="en-US" sz="4000" spc="-1" strike="noStrike">
                <a:solidFill>
                  <a:srgbClr val="ffffff"/>
                </a:solidFill>
                <a:latin typeface="맑은 고딕"/>
                <a:ea typeface="DejaVu Sans"/>
              </a:rPr>
              <a:t>:)</a:t>
            </a:r>
            <a:endParaRPr b="0" lang="en-US" sz="4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-414360" y="2757240"/>
            <a:ext cx="9849960" cy="67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2"/>
          <p:cNvSpPr/>
          <p:nvPr/>
        </p:nvSpPr>
        <p:spPr>
          <a:xfrm>
            <a:off x="7794360" y="2719440"/>
            <a:ext cx="12175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QnA</a:t>
            </a:r>
            <a:endParaRPr b="0" lang="en-US" sz="4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01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43" name="CustomShape 3"/>
          <p:cNvSpPr/>
          <p:nvPr/>
        </p:nvSpPr>
        <p:spPr>
          <a:xfrm rot="2658600">
            <a:off x="7456320" y="53028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Intro – Syscall ?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63120" y="1643400"/>
            <a:ext cx="790884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 Unicode MS"/>
                <a:ea typeface="Rix고딕 B"/>
              </a:rPr>
              <a:t>시스템 콜이란 운영 체제가 제공하는 서비스에 대한 프로그래밍 인터페이스</a:t>
            </a:r>
            <a:endParaRPr b="0" lang="en-US" sz="1800" spc="-1" strike="noStrike">
              <a:latin typeface="굴림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 Unicode MS"/>
                <a:ea typeface="Rix고딕 B"/>
              </a:rPr>
              <a:t>사용자 모드 프로그램이 커널 기능을 사용할 수 있게 함</a:t>
            </a:r>
            <a:endParaRPr b="0" lang="en-US" sz="1800" spc="-1" strike="noStrike">
              <a:latin typeface="굴림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 Unicode MS"/>
                <a:ea typeface="Rix고딕 B"/>
              </a:rPr>
              <a:t>시스템 콜은 커널 모드로 실행되고</a:t>
            </a:r>
            <a:r>
              <a:rPr b="0" lang="en-US" sz="1800" spc="-1" strike="noStrike">
                <a:solidFill>
                  <a:srgbClr val="ffffff"/>
                </a:solidFill>
                <a:latin typeface="Arial Unicode MS"/>
                <a:ea typeface="Rix고딕 B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 Unicode MS"/>
                <a:ea typeface="Rix고딕 B"/>
              </a:rPr>
              <a:t>처리 후 사용자 모드로 복귀 됨 </a:t>
            </a:r>
            <a:endParaRPr b="0" lang="en-US" sz="1800" spc="-1" strike="noStrike">
              <a:latin typeface="굴림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 Unicode MS"/>
                <a:ea typeface="Rix고딕 B"/>
              </a:rPr>
              <a:t>이번 프로젝트는 </a:t>
            </a:r>
            <a:r>
              <a:rPr b="1" lang="en-US" sz="2400" spc="-1" strike="noStrike">
                <a:solidFill>
                  <a:srgbClr val="ffffff"/>
                </a:solidFill>
                <a:latin typeface="Arial Unicode MS"/>
                <a:ea typeface="Rix고딕 B"/>
              </a:rPr>
              <a:t>시스템 콜</a:t>
            </a:r>
            <a:r>
              <a:rPr b="0" lang="en-US" sz="1800" spc="-1" strike="noStrike">
                <a:solidFill>
                  <a:srgbClr val="ffffff"/>
                </a:solidFill>
                <a:latin typeface="Arial Unicode MS"/>
                <a:ea typeface="Rix고딕 B"/>
              </a:rPr>
              <a:t>을 구현하는 것을 목표로 함</a:t>
            </a:r>
            <a:endParaRPr b="0" lang="en-US" sz="1800" spc="-1" strike="noStrike">
              <a:latin typeface="굴림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 algn="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 algn="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 algn="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421200" y="548640"/>
            <a:ext cx="46897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Rix고딕 B"/>
                <a:ea typeface="Rix고딕 B"/>
              </a:rPr>
              <a:t>01. Intro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시스템 콜이란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?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그림 114" descr=""/>
          <p:cNvPicPr/>
          <p:nvPr/>
        </p:nvPicPr>
        <p:blipFill>
          <a:blip r:embed="rId1"/>
          <a:stretch/>
        </p:blipFill>
        <p:spPr>
          <a:xfrm>
            <a:off x="2664000" y="4464000"/>
            <a:ext cx="6180840" cy="206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02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21200" y="1484640"/>
            <a:ext cx="7677360" cy="17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유저 프로세스를 실행하기 위해서는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PintOS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에서 제공하는 기본 파일 시스템을 이용해야 함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핀토스의 유저 프로그램은 명령어를 통해 생성된 시뮬레이션 디스크의 실행 파일을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OS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에서 실행하게 됨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굴림"/>
            </a:endParaRPr>
          </a:p>
        </p:txBody>
      </p:sp>
      <p:sp>
        <p:nvSpPr>
          <p:cNvPr id="151" name="CustomShape 4"/>
          <p:cNvSpPr/>
          <p:nvPr/>
        </p:nvSpPr>
        <p:spPr>
          <a:xfrm rot="2658600">
            <a:off x="7492680" y="55872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PintOS File System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421200" y="548640"/>
            <a:ext cx="70657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Rix고딕 B"/>
                <a:ea typeface="Rix고딕 B"/>
              </a:rPr>
              <a:t>02. System Call Guide Line</a:t>
            </a:r>
            <a:r>
              <a:rPr b="1" lang="en-US" sz="1800" spc="-1" strike="noStrike">
                <a:solidFill>
                  <a:srgbClr val="ffffff"/>
                </a:solidFill>
                <a:latin typeface="Rix고딕 B"/>
                <a:ea typeface="Rix고딕 B"/>
              </a:rPr>
              <a:t>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: PintOS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파일 시스템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그림 121" descr=""/>
          <p:cNvPicPr/>
          <p:nvPr/>
        </p:nvPicPr>
        <p:blipFill>
          <a:blip r:embed="rId1"/>
          <a:stretch/>
        </p:blipFill>
        <p:spPr>
          <a:xfrm>
            <a:off x="3744000" y="3457800"/>
            <a:ext cx="5121720" cy="287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02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21200" y="1484640"/>
            <a:ext cx="8505720" cy="31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시뮬레이션 디스크 명령어 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$pintos-mkdisk filesys.dsk –filesys-size=2 (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가상 디스크 생성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)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$pintos –f -q (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가상 디스크 포맷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&amp; -q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를 통한 초기화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)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$pintos –p ../../examples/echo –a echo -- -q (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시스템 디스크로 복사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실행 파일 복사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)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$pintos –q run ‘echo x’ (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실행 파일 실행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)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통합 명령어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$pintos --filesys-size=2 –p ../../examples/echo –a echo -- -f –q run ‘echo x’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158" name="CustomShape 4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PintOS File System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421200" y="548640"/>
            <a:ext cx="7065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02. System Call Guide Line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PintOS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파일 시스템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02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21200" y="1484640"/>
            <a:ext cx="8505720" cy="31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User Func Call Flow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421200" y="548640"/>
            <a:ext cx="7065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02. System Call Guide Line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유저 프로그램 함수 호출 흐름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421200" y="1484640"/>
            <a:ext cx="7677360" cy="7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168" name="그림 142" descr=""/>
          <p:cNvPicPr/>
          <p:nvPr/>
        </p:nvPicPr>
        <p:blipFill>
          <a:blip r:embed="rId1"/>
          <a:stretch/>
        </p:blipFill>
        <p:spPr>
          <a:xfrm>
            <a:off x="2016000" y="1944000"/>
            <a:ext cx="5686920" cy="352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836244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02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60000" y="1440000"/>
            <a:ext cx="504972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- User Memory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유저 가상 메모리의 범위는 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0 ~ PHYS_BASE ( 3GB )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유저 메모리는 프로세스 별로 존재하며 유저 가상 메모리 공간을 프로세스 페이지 디렉토리 베이스 레지스터를 통해서 교체 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- Kernel Memory 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커널 가상 메모리는 </a:t>
            </a:r>
            <a:r>
              <a:rPr b="1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PHYS_BASE ( 3GB ) ~ 4GB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범위이며 글로벌하게 해당 범위를 공유하게 됨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어떤 프로세스 혹은 커널 스레드를 실행하든 항상 같은 방법으로 매핑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417"/>
              </a:spcBef>
            </a:pPr>
            <a:endParaRPr b="0" lang="en-US" sz="1600" spc="-1" strike="noStrike">
              <a:latin typeface="굴림"/>
            </a:endParaRPr>
          </a:p>
        </p:txBody>
      </p:sp>
      <p:sp>
        <p:nvSpPr>
          <p:cNvPr id="172" name="CustomShape 4"/>
          <p:cNvSpPr/>
          <p:nvPr/>
        </p:nvSpPr>
        <p:spPr>
          <a:xfrm rot="2658600">
            <a:off x="7492680" y="55872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Memory Layout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421200" y="548640"/>
            <a:ext cx="7065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02. System Call Guide Line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가상 메모리 레이아웃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5" name="그림 134" descr=""/>
          <p:cNvPicPr/>
          <p:nvPr/>
        </p:nvPicPr>
        <p:blipFill>
          <a:blip r:embed="rId1"/>
          <a:stretch/>
        </p:blipFill>
        <p:spPr>
          <a:xfrm>
            <a:off x="5642280" y="1512000"/>
            <a:ext cx="2852640" cy="348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 rot="10800000">
            <a:off x="7998840" y="0"/>
            <a:ext cx="1150560" cy="1150560"/>
          </a:xfrm>
          <a:prstGeom prst="rt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8358120" y="-41400"/>
            <a:ext cx="783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ix고딕 B"/>
                <a:ea typeface="Rix고딕 B"/>
              </a:rPr>
              <a:t>03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21200" y="1484640"/>
            <a:ext cx="8505720" cy="31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 rot="2658600">
            <a:off x="7491960" y="559800"/>
            <a:ext cx="20952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ix고딕 B"/>
                <a:ea typeface="Rix고딕 B"/>
              </a:rPr>
              <a:t>File Name Extraction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421200" y="548640"/>
            <a:ext cx="7065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03.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구현 </a:t>
            </a:r>
            <a:r>
              <a:rPr b="1" lang="en-US" sz="2400" spc="-1" strike="noStrike">
                <a:solidFill>
                  <a:srgbClr val="ffffff"/>
                </a:solidFill>
                <a:latin typeface="Rix고딕 B"/>
                <a:ea typeface="Rix고딕 B"/>
              </a:rPr>
              <a:t>: Argument Passing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 : </a:t>
            </a:r>
            <a:r>
              <a:rPr b="1" lang="en-US" sz="1200" spc="-1" strike="noStrike">
                <a:solidFill>
                  <a:srgbClr val="ffffff"/>
                </a:solidFill>
                <a:latin typeface="Rix고딕 B"/>
                <a:ea typeface="Rix고딕 B"/>
              </a:rPr>
              <a:t>파일 이름 추출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277200" y="548640"/>
            <a:ext cx="142560" cy="521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421200" y="1484640"/>
            <a:ext cx="7677360" cy="14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함수의 호출 흐름을 확인해보면 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을 통해 들어온 인자들에 대한 분리 없이 전달되는 것을 확인할 수 있음</a:t>
            </a: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굴림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인자와 함께 전달이 될 경우 파일 로딩이 실패하게 되고 쓰레드 이름이 이상하게 되므로 입력 인자에 대한 추출이 필요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183" name="그림 1" descr=""/>
          <p:cNvPicPr/>
          <p:nvPr/>
        </p:nvPicPr>
        <p:blipFill>
          <a:blip r:embed="rId1"/>
          <a:stretch/>
        </p:blipFill>
        <p:spPr>
          <a:xfrm>
            <a:off x="420840" y="3614760"/>
            <a:ext cx="3399840" cy="3171240"/>
          </a:xfrm>
          <a:prstGeom prst="rect">
            <a:avLst/>
          </a:prstGeom>
          <a:ln>
            <a:noFill/>
          </a:ln>
        </p:spPr>
      </p:pic>
      <p:pic>
        <p:nvPicPr>
          <p:cNvPr id="184" name="그림 2" descr=""/>
          <p:cNvPicPr/>
          <p:nvPr/>
        </p:nvPicPr>
        <p:blipFill>
          <a:blip r:embed="rId2"/>
          <a:stretch/>
        </p:blipFill>
        <p:spPr>
          <a:xfrm>
            <a:off x="4358160" y="3938760"/>
            <a:ext cx="4181040" cy="252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Application>Neat_Office/6.2.8.2$Windows_x86 LibreOffice_project/</Application>
  <Words>3604</Words>
  <Paragraphs>502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2011-11-22T07:33:35Z</dcterms:created>
  <dc:creator>최성령</dc:creator>
  <dc:description/>
  <dc:language>ko-KR</dc:language>
  <cp:lastModifiedBy/>
  <dcterms:modified xsi:type="dcterms:W3CDTF">2020-07-07T23:29:07Z</dcterms:modified>
  <cp:revision>200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