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60" r:id="rId2"/>
    <p:sldId id="256" r:id="rId3"/>
    <p:sldId id="261" r:id="rId4"/>
    <p:sldId id="257" r:id="rId5"/>
    <p:sldId id="258" r:id="rId6"/>
    <p:sldId id="259"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55" autoAdjust="0"/>
    <p:restoredTop sz="94660"/>
  </p:normalViewPr>
  <p:slideViewPr>
    <p:cSldViewPr snapToGrid="0">
      <p:cViewPr>
        <p:scale>
          <a:sx n="100" d="100"/>
          <a:sy n="100" d="100"/>
        </p:scale>
        <p:origin x="324"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F0BCD6-EFB9-486F-AA29-76CE9B1990C0}" type="datetimeFigureOut">
              <a:rPr lang="zh-CN" altLang="en-US" smtClean="0"/>
              <a:t>2020/1/5/Sunday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04E474-E9C5-4674-AF73-8B917C46D647}" type="slidenum">
              <a:rPr lang="zh-CN" altLang="en-US" smtClean="0"/>
              <a:t>‹#›</a:t>
            </a:fld>
            <a:endParaRPr lang="zh-CN" altLang="en-US"/>
          </a:p>
        </p:txBody>
      </p:sp>
    </p:spTree>
    <p:extLst>
      <p:ext uri="{BB962C8B-B14F-4D97-AF65-F5344CB8AC3E}">
        <p14:creationId xmlns:p14="http://schemas.microsoft.com/office/powerpoint/2010/main" val="245998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304E474-E9C5-4674-AF73-8B917C46D647}" type="slidenum">
              <a:rPr lang="zh-CN" altLang="en-US" smtClean="0"/>
              <a:t>2</a:t>
            </a:fld>
            <a:endParaRPr lang="zh-CN" altLang="en-US"/>
          </a:p>
        </p:txBody>
      </p:sp>
    </p:spTree>
    <p:extLst>
      <p:ext uri="{BB962C8B-B14F-4D97-AF65-F5344CB8AC3E}">
        <p14:creationId xmlns:p14="http://schemas.microsoft.com/office/powerpoint/2010/main" val="4129400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8929FF-53A9-4E54-ADF6-70C5BF8B946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75E6EFA-7A88-449A-AFCD-ED1586CD01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E187327-8D1C-47F8-847E-53173892BAF1}"/>
              </a:ext>
            </a:extLst>
          </p:cNvPr>
          <p:cNvSpPr>
            <a:spLocks noGrp="1"/>
          </p:cNvSpPr>
          <p:nvPr>
            <p:ph type="dt" sz="half" idx="10"/>
          </p:nvPr>
        </p:nvSpPr>
        <p:spPr/>
        <p:txBody>
          <a:bodyPr/>
          <a:lstStyle/>
          <a:p>
            <a:fld id="{7940E097-9BAE-4068-94D1-9C4EE792D179}" type="datetimeFigureOut">
              <a:rPr lang="zh-CN" altLang="en-US" smtClean="0"/>
              <a:t>2020/1/5/Sunday</a:t>
            </a:fld>
            <a:endParaRPr lang="zh-CN" altLang="en-US"/>
          </a:p>
        </p:txBody>
      </p:sp>
      <p:sp>
        <p:nvSpPr>
          <p:cNvPr id="5" name="页脚占位符 4">
            <a:extLst>
              <a:ext uri="{FF2B5EF4-FFF2-40B4-BE49-F238E27FC236}">
                <a16:creationId xmlns:a16="http://schemas.microsoft.com/office/drawing/2014/main" id="{41CBC2E2-086F-40A5-ADFA-2905D2AF082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D37E8F9-2725-4326-A67E-5ED1AC4D29AD}"/>
              </a:ext>
            </a:extLst>
          </p:cNvPr>
          <p:cNvSpPr>
            <a:spLocks noGrp="1"/>
          </p:cNvSpPr>
          <p:nvPr>
            <p:ph type="sldNum" sz="quarter" idx="12"/>
          </p:nvPr>
        </p:nvSpPr>
        <p:spPr/>
        <p:txBody>
          <a:bodyPr/>
          <a:lstStyle/>
          <a:p>
            <a:fld id="{55621C18-2BD8-4727-85CF-15ACFD1070D8}" type="slidenum">
              <a:rPr lang="zh-CN" altLang="en-US" smtClean="0"/>
              <a:t>‹#›</a:t>
            </a:fld>
            <a:endParaRPr lang="zh-CN" altLang="en-US"/>
          </a:p>
        </p:txBody>
      </p:sp>
    </p:spTree>
    <p:extLst>
      <p:ext uri="{BB962C8B-B14F-4D97-AF65-F5344CB8AC3E}">
        <p14:creationId xmlns:p14="http://schemas.microsoft.com/office/powerpoint/2010/main" val="1602370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78336-B58A-447E-AAC5-388A6FA3102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DCD95CB-2049-46A6-8302-710124AA693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A6B20EB-FE49-4E0C-AE71-E9DC7DAA9CC5}"/>
              </a:ext>
            </a:extLst>
          </p:cNvPr>
          <p:cNvSpPr>
            <a:spLocks noGrp="1"/>
          </p:cNvSpPr>
          <p:nvPr>
            <p:ph type="dt" sz="half" idx="10"/>
          </p:nvPr>
        </p:nvSpPr>
        <p:spPr/>
        <p:txBody>
          <a:bodyPr/>
          <a:lstStyle/>
          <a:p>
            <a:fld id="{7940E097-9BAE-4068-94D1-9C4EE792D179}" type="datetimeFigureOut">
              <a:rPr lang="zh-CN" altLang="en-US" smtClean="0"/>
              <a:t>2020/1/5/Sunday</a:t>
            </a:fld>
            <a:endParaRPr lang="zh-CN" altLang="en-US"/>
          </a:p>
        </p:txBody>
      </p:sp>
      <p:sp>
        <p:nvSpPr>
          <p:cNvPr id="5" name="页脚占位符 4">
            <a:extLst>
              <a:ext uri="{FF2B5EF4-FFF2-40B4-BE49-F238E27FC236}">
                <a16:creationId xmlns:a16="http://schemas.microsoft.com/office/drawing/2014/main" id="{B01C2928-6819-4E5E-B878-C6E3418A3C7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B651F5A-2821-40FC-8174-1646B7D3FD3B}"/>
              </a:ext>
            </a:extLst>
          </p:cNvPr>
          <p:cNvSpPr>
            <a:spLocks noGrp="1"/>
          </p:cNvSpPr>
          <p:nvPr>
            <p:ph type="sldNum" sz="quarter" idx="12"/>
          </p:nvPr>
        </p:nvSpPr>
        <p:spPr/>
        <p:txBody>
          <a:bodyPr/>
          <a:lstStyle/>
          <a:p>
            <a:fld id="{55621C18-2BD8-4727-85CF-15ACFD1070D8}" type="slidenum">
              <a:rPr lang="zh-CN" altLang="en-US" smtClean="0"/>
              <a:t>‹#›</a:t>
            </a:fld>
            <a:endParaRPr lang="zh-CN" altLang="en-US"/>
          </a:p>
        </p:txBody>
      </p:sp>
    </p:spTree>
    <p:extLst>
      <p:ext uri="{BB962C8B-B14F-4D97-AF65-F5344CB8AC3E}">
        <p14:creationId xmlns:p14="http://schemas.microsoft.com/office/powerpoint/2010/main" val="934359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1340E81-D333-46DE-B06F-68076B661E8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64B6E1A-9929-414B-B828-159CA30C148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A2E1D1E-297E-4076-B079-9D2A0DE6C79D}"/>
              </a:ext>
            </a:extLst>
          </p:cNvPr>
          <p:cNvSpPr>
            <a:spLocks noGrp="1"/>
          </p:cNvSpPr>
          <p:nvPr>
            <p:ph type="dt" sz="half" idx="10"/>
          </p:nvPr>
        </p:nvSpPr>
        <p:spPr/>
        <p:txBody>
          <a:bodyPr/>
          <a:lstStyle/>
          <a:p>
            <a:fld id="{7940E097-9BAE-4068-94D1-9C4EE792D179}" type="datetimeFigureOut">
              <a:rPr lang="zh-CN" altLang="en-US" smtClean="0"/>
              <a:t>2020/1/5/Sunday</a:t>
            </a:fld>
            <a:endParaRPr lang="zh-CN" altLang="en-US"/>
          </a:p>
        </p:txBody>
      </p:sp>
      <p:sp>
        <p:nvSpPr>
          <p:cNvPr id="5" name="页脚占位符 4">
            <a:extLst>
              <a:ext uri="{FF2B5EF4-FFF2-40B4-BE49-F238E27FC236}">
                <a16:creationId xmlns:a16="http://schemas.microsoft.com/office/drawing/2014/main" id="{E6539000-7B0D-4FA6-9460-D9AFA4CFA1C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158F236-3808-4A11-9EF3-0E04253EEE25}"/>
              </a:ext>
            </a:extLst>
          </p:cNvPr>
          <p:cNvSpPr>
            <a:spLocks noGrp="1"/>
          </p:cNvSpPr>
          <p:nvPr>
            <p:ph type="sldNum" sz="quarter" idx="12"/>
          </p:nvPr>
        </p:nvSpPr>
        <p:spPr/>
        <p:txBody>
          <a:bodyPr/>
          <a:lstStyle/>
          <a:p>
            <a:fld id="{55621C18-2BD8-4727-85CF-15ACFD1070D8}" type="slidenum">
              <a:rPr lang="zh-CN" altLang="en-US" smtClean="0"/>
              <a:t>‹#›</a:t>
            </a:fld>
            <a:endParaRPr lang="zh-CN" altLang="en-US"/>
          </a:p>
        </p:txBody>
      </p:sp>
    </p:spTree>
    <p:extLst>
      <p:ext uri="{BB962C8B-B14F-4D97-AF65-F5344CB8AC3E}">
        <p14:creationId xmlns:p14="http://schemas.microsoft.com/office/powerpoint/2010/main" val="834641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028EA3-E258-4C2A-AB39-FC0E9B16B89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1997A00-8763-4A92-A75D-0DE44A1C651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5F9BFC8-6689-49D4-B349-881C231AD644}"/>
              </a:ext>
            </a:extLst>
          </p:cNvPr>
          <p:cNvSpPr>
            <a:spLocks noGrp="1"/>
          </p:cNvSpPr>
          <p:nvPr>
            <p:ph type="dt" sz="half" idx="10"/>
          </p:nvPr>
        </p:nvSpPr>
        <p:spPr/>
        <p:txBody>
          <a:bodyPr/>
          <a:lstStyle/>
          <a:p>
            <a:fld id="{7940E097-9BAE-4068-94D1-9C4EE792D179}" type="datetimeFigureOut">
              <a:rPr lang="zh-CN" altLang="en-US" smtClean="0"/>
              <a:t>2020/1/5/Sunday</a:t>
            </a:fld>
            <a:endParaRPr lang="zh-CN" altLang="en-US"/>
          </a:p>
        </p:txBody>
      </p:sp>
      <p:sp>
        <p:nvSpPr>
          <p:cNvPr id="5" name="页脚占位符 4">
            <a:extLst>
              <a:ext uri="{FF2B5EF4-FFF2-40B4-BE49-F238E27FC236}">
                <a16:creationId xmlns:a16="http://schemas.microsoft.com/office/drawing/2014/main" id="{17F85B6E-182C-4A50-9726-0D15DB43B80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A259CEC-0838-48FA-BF85-8B91FC1DC1EE}"/>
              </a:ext>
            </a:extLst>
          </p:cNvPr>
          <p:cNvSpPr>
            <a:spLocks noGrp="1"/>
          </p:cNvSpPr>
          <p:nvPr>
            <p:ph type="sldNum" sz="quarter" idx="12"/>
          </p:nvPr>
        </p:nvSpPr>
        <p:spPr/>
        <p:txBody>
          <a:bodyPr/>
          <a:lstStyle/>
          <a:p>
            <a:fld id="{55621C18-2BD8-4727-85CF-15ACFD1070D8}" type="slidenum">
              <a:rPr lang="zh-CN" altLang="en-US" smtClean="0"/>
              <a:t>‹#›</a:t>
            </a:fld>
            <a:endParaRPr lang="zh-CN" altLang="en-US"/>
          </a:p>
        </p:txBody>
      </p:sp>
    </p:spTree>
    <p:extLst>
      <p:ext uri="{BB962C8B-B14F-4D97-AF65-F5344CB8AC3E}">
        <p14:creationId xmlns:p14="http://schemas.microsoft.com/office/powerpoint/2010/main" val="2870143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D7A0D5-15CA-45CB-A0F5-950F419C3EC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314F2D0-13F0-4E68-BD1C-D6BCF9B57D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0E0BA29-5398-4F4B-9E7B-862849B2D437}"/>
              </a:ext>
            </a:extLst>
          </p:cNvPr>
          <p:cNvSpPr>
            <a:spLocks noGrp="1"/>
          </p:cNvSpPr>
          <p:nvPr>
            <p:ph type="dt" sz="half" idx="10"/>
          </p:nvPr>
        </p:nvSpPr>
        <p:spPr/>
        <p:txBody>
          <a:bodyPr/>
          <a:lstStyle/>
          <a:p>
            <a:fld id="{7940E097-9BAE-4068-94D1-9C4EE792D179}" type="datetimeFigureOut">
              <a:rPr lang="zh-CN" altLang="en-US" smtClean="0"/>
              <a:t>2020/1/5/Sunday</a:t>
            </a:fld>
            <a:endParaRPr lang="zh-CN" altLang="en-US"/>
          </a:p>
        </p:txBody>
      </p:sp>
      <p:sp>
        <p:nvSpPr>
          <p:cNvPr id="5" name="页脚占位符 4">
            <a:extLst>
              <a:ext uri="{FF2B5EF4-FFF2-40B4-BE49-F238E27FC236}">
                <a16:creationId xmlns:a16="http://schemas.microsoft.com/office/drawing/2014/main" id="{2E1C47AA-6870-41CB-A6E8-25933F81DB4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779BD44-2D75-4FE5-B823-D0D60E2119DD}"/>
              </a:ext>
            </a:extLst>
          </p:cNvPr>
          <p:cNvSpPr>
            <a:spLocks noGrp="1"/>
          </p:cNvSpPr>
          <p:nvPr>
            <p:ph type="sldNum" sz="quarter" idx="12"/>
          </p:nvPr>
        </p:nvSpPr>
        <p:spPr/>
        <p:txBody>
          <a:bodyPr/>
          <a:lstStyle/>
          <a:p>
            <a:fld id="{55621C18-2BD8-4727-85CF-15ACFD1070D8}" type="slidenum">
              <a:rPr lang="zh-CN" altLang="en-US" smtClean="0"/>
              <a:t>‹#›</a:t>
            </a:fld>
            <a:endParaRPr lang="zh-CN" altLang="en-US"/>
          </a:p>
        </p:txBody>
      </p:sp>
    </p:spTree>
    <p:extLst>
      <p:ext uri="{BB962C8B-B14F-4D97-AF65-F5344CB8AC3E}">
        <p14:creationId xmlns:p14="http://schemas.microsoft.com/office/powerpoint/2010/main" val="77898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F56FA6-066B-4C04-8D17-7ACBBA63077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36EA6FF-4C85-497C-9AA5-E8EE67A121E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B678734-F050-4D1E-8A31-61DD64D0A4A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D285AA0-F674-49CA-A149-BCF434D9B6A9}"/>
              </a:ext>
            </a:extLst>
          </p:cNvPr>
          <p:cNvSpPr>
            <a:spLocks noGrp="1"/>
          </p:cNvSpPr>
          <p:nvPr>
            <p:ph type="dt" sz="half" idx="10"/>
          </p:nvPr>
        </p:nvSpPr>
        <p:spPr/>
        <p:txBody>
          <a:bodyPr/>
          <a:lstStyle/>
          <a:p>
            <a:fld id="{7940E097-9BAE-4068-94D1-9C4EE792D179}" type="datetimeFigureOut">
              <a:rPr lang="zh-CN" altLang="en-US" smtClean="0"/>
              <a:t>2020/1/5/Sunday</a:t>
            </a:fld>
            <a:endParaRPr lang="zh-CN" altLang="en-US"/>
          </a:p>
        </p:txBody>
      </p:sp>
      <p:sp>
        <p:nvSpPr>
          <p:cNvPr id="6" name="页脚占位符 5">
            <a:extLst>
              <a:ext uri="{FF2B5EF4-FFF2-40B4-BE49-F238E27FC236}">
                <a16:creationId xmlns:a16="http://schemas.microsoft.com/office/drawing/2014/main" id="{EBEA8863-B8A5-42C7-AAB7-71E2B203EE4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B6F808C-D6E8-4B26-BCE3-4DDE8D6B155F}"/>
              </a:ext>
            </a:extLst>
          </p:cNvPr>
          <p:cNvSpPr>
            <a:spLocks noGrp="1"/>
          </p:cNvSpPr>
          <p:nvPr>
            <p:ph type="sldNum" sz="quarter" idx="12"/>
          </p:nvPr>
        </p:nvSpPr>
        <p:spPr/>
        <p:txBody>
          <a:bodyPr/>
          <a:lstStyle/>
          <a:p>
            <a:fld id="{55621C18-2BD8-4727-85CF-15ACFD1070D8}" type="slidenum">
              <a:rPr lang="zh-CN" altLang="en-US" smtClean="0"/>
              <a:t>‹#›</a:t>
            </a:fld>
            <a:endParaRPr lang="zh-CN" altLang="en-US"/>
          </a:p>
        </p:txBody>
      </p:sp>
    </p:spTree>
    <p:extLst>
      <p:ext uri="{BB962C8B-B14F-4D97-AF65-F5344CB8AC3E}">
        <p14:creationId xmlns:p14="http://schemas.microsoft.com/office/powerpoint/2010/main" val="2475581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84B93B-44D3-481B-9D91-EA746310B71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3416D8D-A324-4783-9D54-7E3CFAA115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DFF5FC0-99DD-444C-8562-E52214039D6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77B7FF8-5585-4617-9D53-834408B411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E4CCFA6-E392-49C2-A004-EB71395A870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FA1EB4A-A66E-4A78-B998-126D7526C711}"/>
              </a:ext>
            </a:extLst>
          </p:cNvPr>
          <p:cNvSpPr>
            <a:spLocks noGrp="1"/>
          </p:cNvSpPr>
          <p:nvPr>
            <p:ph type="dt" sz="half" idx="10"/>
          </p:nvPr>
        </p:nvSpPr>
        <p:spPr/>
        <p:txBody>
          <a:bodyPr/>
          <a:lstStyle/>
          <a:p>
            <a:fld id="{7940E097-9BAE-4068-94D1-9C4EE792D179}" type="datetimeFigureOut">
              <a:rPr lang="zh-CN" altLang="en-US" smtClean="0"/>
              <a:t>2020/1/5/Sunday</a:t>
            </a:fld>
            <a:endParaRPr lang="zh-CN" altLang="en-US"/>
          </a:p>
        </p:txBody>
      </p:sp>
      <p:sp>
        <p:nvSpPr>
          <p:cNvPr id="8" name="页脚占位符 7">
            <a:extLst>
              <a:ext uri="{FF2B5EF4-FFF2-40B4-BE49-F238E27FC236}">
                <a16:creationId xmlns:a16="http://schemas.microsoft.com/office/drawing/2014/main" id="{F2EBA415-2CB7-4EFD-BC1C-6941757FA3F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8DEFB67-8D7E-4B05-8033-596DA4A7C65E}"/>
              </a:ext>
            </a:extLst>
          </p:cNvPr>
          <p:cNvSpPr>
            <a:spLocks noGrp="1"/>
          </p:cNvSpPr>
          <p:nvPr>
            <p:ph type="sldNum" sz="quarter" idx="12"/>
          </p:nvPr>
        </p:nvSpPr>
        <p:spPr/>
        <p:txBody>
          <a:bodyPr/>
          <a:lstStyle/>
          <a:p>
            <a:fld id="{55621C18-2BD8-4727-85CF-15ACFD1070D8}" type="slidenum">
              <a:rPr lang="zh-CN" altLang="en-US" smtClean="0"/>
              <a:t>‹#›</a:t>
            </a:fld>
            <a:endParaRPr lang="zh-CN" altLang="en-US"/>
          </a:p>
        </p:txBody>
      </p:sp>
    </p:spTree>
    <p:extLst>
      <p:ext uri="{BB962C8B-B14F-4D97-AF65-F5344CB8AC3E}">
        <p14:creationId xmlns:p14="http://schemas.microsoft.com/office/powerpoint/2010/main" val="2957735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4AF8F2-1D94-4CCC-9B2E-B11F211FB74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D8AA15A-4BBF-4DD9-ABD4-E51AB630AA76}"/>
              </a:ext>
            </a:extLst>
          </p:cNvPr>
          <p:cNvSpPr>
            <a:spLocks noGrp="1"/>
          </p:cNvSpPr>
          <p:nvPr>
            <p:ph type="dt" sz="half" idx="10"/>
          </p:nvPr>
        </p:nvSpPr>
        <p:spPr/>
        <p:txBody>
          <a:bodyPr/>
          <a:lstStyle/>
          <a:p>
            <a:fld id="{7940E097-9BAE-4068-94D1-9C4EE792D179}" type="datetimeFigureOut">
              <a:rPr lang="zh-CN" altLang="en-US" smtClean="0"/>
              <a:t>2020/1/5/Sunday</a:t>
            </a:fld>
            <a:endParaRPr lang="zh-CN" altLang="en-US"/>
          </a:p>
        </p:txBody>
      </p:sp>
      <p:sp>
        <p:nvSpPr>
          <p:cNvPr id="4" name="页脚占位符 3">
            <a:extLst>
              <a:ext uri="{FF2B5EF4-FFF2-40B4-BE49-F238E27FC236}">
                <a16:creationId xmlns:a16="http://schemas.microsoft.com/office/drawing/2014/main" id="{34DC39E5-EAFE-41B5-8257-F2615238643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A1A72D0-0EF8-44A0-9821-839757FFAB66}"/>
              </a:ext>
            </a:extLst>
          </p:cNvPr>
          <p:cNvSpPr>
            <a:spLocks noGrp="1"/>
          </p:cNvSpPr>
          <p:nvPr>
            <p:ph type="sldNum" sz="quarter" idx="12"/>
          </p:nvPr>
        </p:nvSpPr>
        <p:spPr/>
        <p:txBody>
          <a:bodyPr/>
          <a:lstStyle/>
          <a:p>
            <a:fld id="{55621C18-2BD8-4727-85CF-15ACFD1070D8}" type="slidenum">
              <a:rPr lang="zh-CN" altLang="en-US" smtClean="0"/>
              <a:t>‹#›</a:t>
            </a:fld>
            <a:endParaRPr lang="zh-CN" altLang="en-US"/>
          </a:p>
        </p:txBody>
      </p:sp>
    </p:spTree>
    <p:extLst>
      <p:ext uri="{BB962C8B-B14F-4D97-AF65-F5344CB8AC3E}">
        <p14:creationId xmlns:p14="http://schemas.microsoft.com/office/powerpoint/2010/main" val="3941022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6FA4B8C-80CB-4070-ADEC-FDEA02290D9C}"/>
              </a:ext>
            </a:extLst>
          </p:cNvPr>
          <p:cNvSpPr>
            <a:spLocks noGrp="1"/>
          </p:cNvSpPr>
          <p:nvPr>
            <p:ph type="dt" sz="half" idx="10"/>
          </p:nvPr>
        </p:nvSpPr>
        <p:spPr/>
        <p:txBody>
          <a:bodyPr/>
          <a:lstStyle/>
          <a:p>
            <a:fld id="{7940E097-9BAE-4068-94D1-9C4EE792D179}" type="datetimeFigureOut">
              <a:rPr lang="zh-CN" altLang="en-US" smtClean="0"/>
              <a:t>2020/1/5/Sunday</a:t>
            </a:fld>
            <a:endParaRPr lang="zh-CN" altLang="en-US"/>
          </a:p>
        </p:txBody>
      </p:sp>
      <p:sp>
        <p:nvSpPr>
          <p:cNvPr id="3" name="页脚占位符 2">
            <a:extLst>
              <a:ext uri="{FF2B5EF4-FFF2-40B4-BE49-F238E27FC236}">
                <a16:creationId xmlns:a16="http://schemas.microsoft.com/office/drawing/2014/main" id="{1DD16821-AAA0-492B-84AE-CFFC1CA132F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E279C0D-2E29-4D24-B333-49A694894243}"/>
              </a:ext>
            </a:extLst>
          </p:cNvPr>
          <p:cNvSpPr>
            <a:spLocks noGrp="1"/>
          </p:cNvSpPr>
          <p:nvPr>
            <p:ph type="sldNum" sz="quarter" idx="12"/>
          </p:nvPr>
        </p:nvSpPr>
        <p:spPr/>
        <p:txBody>
          <a:bodyPr/>
          <a:lstStyle/>
          <a:p>
            <a:fld id="{55621C18-2BD8-4727-85CF-15ACFD1070D8}" type="slidenum">
              <a:rPr lang="zh-CN" altLang="en-US" smtClean="0"/>
              <a:t>‹#›</a:t>
            </a:fld>
            <a:endParaRPr lang="zh-CN" altLang="en-US"/>
          </a:p>
        </p:txBody>
      </p:sp>
    </p:spTree>
    <p:extLst>
      <p:ext uri="{BB962C8B-B14F-4D97-AF65-F5344CB8AC3E}">
        <p14:creationId xmlns:p14="http://schemas.microsoft.com/office/powerpoint/2010/main" val="2945859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95A7A8-5D5E-4AD8-B87D-E91D566B446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9F0ADB0-3926-4739-AB37-9E4FC61AE3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E06D65A-A904-4705-A608-E80596BEB8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30C366C-5683-4C57-836B-B29201926FE6}"/>
              </a:ext>
            </a:extLst>
          </p:cNvPr>
          <p:cNvSpPr>
            <a:spLocks noGrp="1"/>
          </p:cNvSpPr>
          <p:nvPr>
            <p:ph type="dt" sz="half" idx="10"/>
          </p:nvPr>
        </p:nvSpPr>
        <p:spPr/>
        <p:txBody>
          <a:bodyPr/>
          <a:lstStyle/>
          <a:p>
            <a:fld id="{7940E097-9BAE-4068-94D1-9C4EE792D179}" type="datetimeFigureOut">
              <a:rPr lang="zh-CN" altLang="en-US" smtClean="0"/>
              <a:t>2020/1/5/Sunday</a:t>
            </a:fld>
            <a:endParaRPr lang="zh-CN" altLang="en-US"/>
          </a:p>
        </p:txBody>
      </p:sp>
      <p:sp>
        <p:nvSpPr>
          <p:cNvPr id="6" name="页脚占位符 5">
            <a:extLst>
              <a:ext uri="{FF2B5EF4-FFF2-40B4-BE49-F238E27FC236}">
                <a16:creationId xmlns:a16="http://schemas.microsoft.com/office/drawing/2014/main" id="{8CE7EACB-F03E-4E5B-B5A5-A2203903F19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0C835E6-01D0-4687-BED7-F0C275C5CDDC}"/>
              </a:ext>
            </a:extLst>
          </p:cNvPr>
          <p:cNvSpPr>
            <a:spLocks noGrp="1"/>
          </p:cNvSpPr>
          <p:nvPr>
            <p:ph type="sldNum" sz="quarter" idx="12"/>
          </p:nvPr>
        </p:nvSpPr>
        <p:spPr/>
        <p:txBody>
          <a:bodyPr/>
          <a:lstStyle/>
          <a:p>
            <a:fld id="{55621C18-2BD8-4727-85CF-15ACFD1070D8}" type="slidenum">
              <a:rPr lang="zh-CN" altLang="en-US" smtClean="0"/>
              <a:t>‹#›</a:t>
            </a:fld>
            <a:endParaRPr lang="zh-CN" altLang="en-US"/>
          </a:p>
        </p:txBody>
      </p:sp>
    </p:spTree>
    <p:extLst>
      <p:ext uri="{BB962C8B-B14F-4D97-AF65-F5344CB8AC3E}">
        <p14:creationId xmlns:p14="http://schemas.microsoft.com/office/powerpoint/2010/main" val="2667611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D0C632-2699-4BFC-8FE9-7EB6B952FF6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E2E08D7-3D24-4ABB-ABE9-A9B9037C3D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8E71D56-3EEA-49E6-885D-8FEF70EE5C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43716D2-8D04-47C7-BC91-FE3FFD356E71}"/>
              </a:ext>
            </a:extLst>
          </p:cNvPr>
          <p:cNvSpPr>
            <a:spLocks noGrp="1"/>
          </p:cNvSpPr>
          <p:nvPr>
            <p:ph type="dt" sz="half" idx="10"/>
          </p:nvPr>
        </p:nvSpPr>
        <p:spPr/>
        <p:txBody>
          <a:bodyPr/>
          <a:lstStyle/>
          <a:p>
            <a:fld id="{7940E097-9BAE-4068-94D1-9C4EE792D179}" type="datetimeFigureOut">
              <a:rPr lang="zh-CN" altLang="en-US" smtClean="0"/>
              <a:t>2020/1/5/Sunday</a:t>
            </a:fld>
            <a:endParaRPr lang="zh-CN" altLang="en-US"/>
          </a:p>
        </p:txBody>
      </p:sp>
      <p:sp>
        <p:nvSpPr>
          <p:cNvPr id="6" name="页脚占位符 5">
            <a:extLst>
              <a:ext uri="{FF2B5EF4-FFF2-40B4-BE49-F238E27FC236}">
                <a16:creationId xmlns:a16="http://schemas.microsoft.com/office/drawing/2014/main" id="{3598CBBA-D809-448A-9DD2-60FE2BF8E51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A475357-2757-45F0-9987-42E63D8B2EFA}"/>
              </a:ext>
            </a:extLst>
          </p:cNvPr>
          <p:cNvSpPr>
            <a:spLocks noGrp="1"/>
          </p:cNvSpPr>
          <p:nvPr>
            <p:ph type="sldNum" sz="quarter" idx="12"/>
          </p:nvPr>
        </p:nvSpPr>
        <p:spPr/>
        <p:txBody>
          <a:bodyPr/>
          <a:lstStyle/>
          <a:p>
            <a:fld id="{55621C18-2BD8-4727-85CF-15ACFD1070D8}" type="slidenum">
              <a:rPr lang="zh-CN" altLang="en-US" smtClean="0"/>
              <a:t>‹#›</a:t>
            </a:fld>
            <a:endParaRPr lang="zh-CN" altLang="en-US"/>
          </a:p>
        </p:txBody>
      </p:sp>
    </p:spTree>
    <p:extLst>
      <p:ext uri="{BB962C8B-B14F-4D97-AF65-F5344CB8AC3E}">
        <p14:creationId xmlns:p14="http://schemas.microsoft.com/office/powerpoint/2010/main" val="2493683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BFBF080-6D4E-4D27-8BF0-441F54469B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5E41CD1-F8D7-4BDB-B8E3-11F3F710A0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D4EEAE2-B129-49B4-8680-D7599644CE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40E097-9BAE-4068-94D1-9C4EE792D179}" type="datetimeFigureOut">
              <a:rPr lang="zh-CN" altLang="en-US" smtClean="0"/>
              <a:t>2020/1/5/Sunday</a:t>
            </a:fld>
            <a:endParaRPr lang="zh-CN" altLang="en-US"/>
          </a:p>
        </p:txBody>
      </p:sp>
      <p:sp>
        <p:nvSpPr>
          <p:cNvPr id="5" name="页脚占位符 4">
            <a:extLst>
              <a:ext uri="{FF2B5EF4-FFF2-40B4-BE49-F238E27FC236}">
                <a16:creationId xmlns:a16="http://schemas.microsoft.com/office/drawing/2014/main" id="{D7CCDE66-627B-4E2E-89D2-AA23FB3DF2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1878F1A-C48C-4473-814F-7DC258E113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621C18-2BD8-4727-85CF-15ACFD1070D8}" type="slidenum">
              <a:rPr lang="zh-CN" altLang="en-US" smtClean="0"/>
              <a:t>‹#›</a:t>
            </a:fld>
            <a:endParaRPr lang="zh-CN" altLang="en-US"/>
          </a:p>
        </p:txBody>
      </p:sp>
    </p:spTree>
    <p:extLst>
      <p:ext uri="{BB962C8B-B14F-4D97-AF65-F5344CB8AC3E}">
        <p14:creationId xmlns:p14="http://schemas.microsoft.com/office/powerpoint/2010/main" val="19032496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F8FE948-18C6-4A6A-9E7B-703DFDF88607}"/>
              </a:ext>
            </a:extLst>
          </p:cNvPr>
          <p:cNvSpPr txBox="1"/>
          <p:nvPr/>
        </p:nvSpPr>
        <p:spPr>
          <a:xfrm>
            <a:off x="5827250" y="112399"/>
            <a:ext cx="902811" cy="307777"/>
          </a:xfrm>
          <a:prstGeom prst="rect">
            <a:avLst/>
          </a:prstGeom>
          <a:noFill/>
        </p:spPr>
        <p:txBody>
          <a:bodyPr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舰船设计</a:t>
            </a:r>
          </a:p>
        </p:txBody>
      </p:sp>
      <p:sp>
        <p:nvSpPr>
          <p:cNvPr id="5" name="文本框 4">
            <a:extLst>
              <a:ext uri="{FF2B5EF4-FFF2-40B4-BE49-F238E27FC236}">
                <a16:creationId xmlns:a16="http://schemas.microsoft.com/office/drawing/2014/main" id="{C47E2511-64E5-49B0-B437-DBBA48F5FFB2}"/>
              </a:ext>
            </a:extLst>
          </p:cNvPr>
          <p:cNvSpPr txBox="1"/>
          <p:nvPr/>
        </p:nvSpPr>
        <p:spPr>
          <a:xfrm>
            <a:off x="598708" y="153945"/>
            <a:ext cx="409086" cy="226344"/>
          </a:xfrm>
          <a:prstGeom prst="rect">
            <a:avLst/>
          </a:prstGeom>
          <a:noFill/>
        </p:spPr>
        <p:txBody>
          <a:bodyPr wrap="none" rtlCol="0">
            <a:spAutoFit/>
          </a:bodyPr>
          <a:lstStyle/>
          <a:p>
            <a:r>
              <a:rPr lang="zh-CN" altLang="en-US" sz="871" dirty="0">
                <a:solidFill>
                  <a:schemeClr val="bg1"/>
                </a:solidFill>
                <a:latin typeface="+mj-ea"/>
                <a:ea typeface="+mj-ea"/>
              </a:rPr>
              <a:t>返回</a:t>
            </a:r>
          </a:p>
        </p:txBody>
      </p:sp>
      <p:grpSp>
        <p:nvGrpSpPr>
          <p:cNvPr id="6" name="组合 5">
            <a:extLst>
              <a:ext uri="{FF2B5EF4-FFF2-40B4-BE49-F238E27FC236}">
                <a16:creationId xmlns:a16="http://schemas.microsoft.com/office/drawing/2014/main" id="{0C6DC4DD-65D9-498C-A00E-5D08CE0F3349}"/>
              </a:ext>
            </a:extLst>
          </p:cNvPr>
          <p:cNvGrpSpPr/>
          <p:nvPr/>
        </p:nvGrpSpPr>
        <p:grpSpPr>
          <a:xfrm>
            <a:off x="339760" y="120866"/>
            <a:ext cx="260288" cy="260288"/>
            <a:chOff x="226468" y="118337"/>
            <a:chExt cx="328613" cy="328613"/>
          </a:xfrm>
        </p:grpSpPr>
        <p:sp>
          <p:nvSpPr>
            <p:cNvPr id="7" name="Freeform 124">
              <a:extLst>
                <a:ext uri="{FF2B5EF4-FFF2-40B4-BE49-F238E27FC236}">
                  <a16:creationId xmlns:a16="http://schemas.microsoft.com/office/drawing/2014/main" id="{A175A4C8-6291-4009-B5D3-48927B585C0D}"/>
                </a:ext>
              </a:extLst>
            </p:cNvPr>
            <p:cNvSpPr>
              <a:spLocks/>
            </p:cNvSpPr>
            <p:nvPr/>
          </p:nvSpPr>
          <p:spPr bwMode="auto">
            <a:xfrm>
              <a:off x="293736" y="218736"/>
              <a:ext cx="194076" cy="135596"/>
            </a:xfrm>
            <a:custGeom>
              <a:avLst/>
              <a:gdLst>
                <a:gd name="T0" fmla="*/ 126 w 128"/>
                <a:gd name="T1" fmla="*/ 42 h 89"/>
                <a:gd name="T2" fmla="*/ 8 w 128"/>
                <a:gd name="T3" fmla="*/ 42 h 89"/>
                <a:gd name="T4" fmla="*/ 46 w 128"/>
                <a:gd name="T5" fmla="*/ 4 h 89"/>
                <a:gd name="T6" fmla="*/ 46 w 128"/>
                <a:gd name="T7" fmla="*/ 1 h 89"/>
                <a:gd name="T8" fmla="*/ 44 w 128"/>
                <a:gd name="T9" fmla="*/ 0 h 89"/>
                <a:gd name="T10" fmla="*/ 43 w 128"/>
                <a:gd name="T11" fmla="*/ 1 h 89"/>
                <a:gd name="T12" fmla="*/ 1 w 128"/>
                <a:gd name="T13" fmla="*/ 43 h 89"/>
                <a:gd name="T14" fmla="*/ 1 w 128"/>
                <a:gd name="T15" fmla="*/ 46 h 89"/>
                <a:gd name="T16" fmla="*/ 43 w 128"/>
                <a:gd name="T17" fmla="*/ 88 h 89"/>
                <a:gd name="T18" fmla="*/ 46 w 128"/>
                <a:gd name="T19" fmla="*/ 88 h 89"/>
                <a:gd name="T20" fmla="*/ 46 w 128"/>
                <a:gd name="T21" fmla="*/ 85 h 89"/>
                <a:gd name="T22" fmla="*/ 8 w 128"/>
                <a:gd name="T23" fmla="*/ 47 h 89"/>
                <a:gd name="T24" fmla="*/ 126 w 128"/>
                <a:gd name="T25" fmla="*/ 47 h 89"/>
                <a:gd name="T26" fmla="*/ 128 w 128"/>
                <a:gd name="T27" fmla="*/ 44 h 89"/>
                <a:gd name="T28" fmla="*/ 126 w 128"/>
                <a:gd name="T29" fmla="*/ 42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8" h="89">
                  <a:moveTo>
                    <a:pt x="126" y="42"/>
                  </a:moveTo>
                  <a:cubicBezTo>
                    <a:pt x="8" y="42"/>
                    <a:pt x="8" y="42"/>
                    <a:pt x="8" y="42"/>
                  </a:cubicBezTo>
                  <a:cubicBezTo>
                    <a:pt x="46" y="4"/>
                    <a:pt x="46" y="4"/>
                    <a:pt x="46" y="4"/>
                  </a:cubicBezTo>
                  <a:cubicBezTo>
                    <a:pt x="47" y="3"/>
                    <a:pt x="47" y="2"/>
                    <a:pt x="46" y="1"/>
                  </a:cubicBezTo>
                  <a:cubicBezTo>
                    <a:pt x="45" y="0"/>
                    <a:pt x="45" y="0"/>
                    <a:pt x="44" y="0"/>
                  </a:cubicBezTo>
                  <a:cubicBezTo>
                    <a:pt x="44" y="0"/>
                    <a:pt x="43" y="0"/>
                    <a:pt x="43" y="1"/>
                  </a:cubicBezTo>
                  <a:cubicBezTo>
                    <a:pt x="1" y="43"/>
                    <a:pt x="1" y="43"/>
                    <a:pt x="1" y="43"/>
                  </a:cubicBezTo>
                  <a:cubicBezTo>
                    <a:pt x="0" y="44"/>
                    <a:pt x="0" y="45"/>
                    <a:pt x="1" y="46"/>
                  </a:cubicBezTo>
                  <a:cubicBezTo>
                    <a:pt x="43" y="88"/>
                    <a:pt x="43" y="88"/>
                    <a:pt x="43" y="88"/>
                  </a:cubicBezTo>
                  <a:cubicBezTo>
                    <a:pt x="43" y="89"/>
                    <a:pt x="45" y="89"/>
                    <a:pt x="46" y="88"/>
                  </a:cubicBezTo>
                  <a:cubicBezTo>
                    <a:pt x="47" y="87"/>
                    <a:pt x="47" y="85"/>
                    <a:pt x="46" y="85"/>
                  </a:cubicBezTo>
                  <a:cubicBezTo>
                    <a:pt x="8" y="47"/>
                    <a:pt x="8" y="47"/>
                    <a:pt x="8" y="47"/>
                  </a:cubicBezTo>
                  <a:cubicBezTo>
                    <a:pt x="126" y="47"/>
                    <a:pt x="126" y="47"/>
                    <a:pt x="126" y="47"/>
                  </a:cubicBezTo>
                  <a:cubicBezTo>
                    <a:pt x="127" y="47"/>
                    <a:pt x="128" y="45"/>
                    <a:pt x="128" y="44"/>
                  </a:cubicBezTo>
                  <a:cubicBezTo>
                    <a:pt x="128" y="43"/>
                    <a:pt x="127" y="42"/>
                    <a:pt x="126" y="42"/>
                  </a:cubicBezTo>
                  <a:close/>
                </a:path>
              </a:pathLst>
            </a:custGeom>
            <a:solidFill>
              <a:schemeClr val="bg1">
                <a:lumMod val="85000"/>
              </a:schemeClr>
            </a:solidFill>
            <a:ln>
              <a:noFill/>
            </a:ln>
          </p:spPr>
          <p:txBody>
            <a:bodyPr vert="horz" wrap="square" lIns="72428" tIns="36214" rIns="72428" bIns="36214" numCol="1" anchor="t" anchorCtr="0" compatLnSpc="1">
              <a:prstTxWarp prst="textNoShape">
                <a:avLst/>
              </a:prstTxWarp>
            </a:bodyPr>
            <a:lstStyle/>
            <a:p>
              <a:endParaRPr lang="zh-CN" altLang="en-US" sz="1426"/>
            </a:p>
          </p:txBody>
        </p:sp>
        <p:sp>
          <p:nvSpPr>
            <p:cNvPr id="8" name="椭圆 7">
              <a:extLst>
                <a:ext uri="{FF2B5EF4-FFF2-40B4-BE49-F238E27FC236}">
                  <a16:creationId xmlns:a16="http://schemas.microsoft.com/office/drawing/2014/main" id="{DEC7A3AC-AC1C-47C1-AE81-14457FDCBC05}"/>
                </a:ext>
              </a:extLst>
            </p:cNvPr>
            <p:cNvSpPr/>
            <p:nvPr/>
          </p:nvSpPr>
          <p:spPr>
            <a:xfrm>
              <a:off x="226468" y="118337"/>
              <a:ext cx="328613" cy="328613"/>
            </a:xfrm>
            <a:prstGeom prst="ellipse">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noFill/>
              </a:endParaRPr>
            </a:p>
          </p:txBody>
        </p:sp>
      </p:grpSp>
      <p:sp>
        <p:nvSpPr>
          <p:cNvPr id="9" name="Freeform 802">
            <a:extLst>
              <a:ext uri="{FF2B5EF4-FFF2-40B4-BE49-F238E27FC236}">
                <a16:creationId xmlns:a16="http://schemas.microsoft.com/office/drawing/2014/main" id="{6503B4FE-175F-40E2-8541-9CCAB573C0C1}"/>
              </a:ext>
            </a:extLst>
          </p:cNvPr>
          <p:cNvSpPr>
            <a:spLocks noEditPoints="1"/>
          </p:cNvSpPr>
          <p:nvPr/>
        </p:nvSpPr>
        <p:spPr bwMode="auto">
          <a:xfrm>
            <a:off x="5586281" y="139778"/>
            <a:ext cx="240969" cy="253017"/>
          </a:xfrm>
          <a:custGeom>
            <a:avLst/>
            <a:gdLst>
              <a:gd name="T0" fmla="*/ 236 w 274"/>
              <a:gd name="T1" fmla="*/ 120 h 288"/>
              <a:gd name="T2" fmla="*/ 274 w 274"/>
              <a:gd name="T3" fmla="*/ 93 h 288"/>
              <a:gd name="T4" fmla="*/ 250 w 274"/>
              <a:gd name="T5" fmla="*/ 51 h 288"/>
              <a:gd name="T6" fmla="*/ 206 w 274"/>
              <a:gd name="T7" fmla="*/ 70 h 288"/>
              <a:gd name="T8" fmla="*/ 166 w 274"/>
              <a:gd name="T9" fmla="*/ 47 h 288"/>
              <a:gd name="T10" fmla="*/ 161 w 274"/>
              <a:gd name="T11" fmla="*/ 0 h 288"/>
              <a:gd name="T12" fmla="*/ 113 w 274"/>
              <a:gd name="T13" fmla="*/ 0 h 288"/>
              <a:gd name="T14" fmla="*/ 108 w 274"/>
              <a:gd name="T15" fmla="*/ 47 h 288"/>
              <a:gd name="T16" fmla="*/ 67 w 274"/>
              <a:gd name="T17" fmla="*/ 70 h 288"/>
              <a:gd name="T18" fmla="*/ 24 w 274"/>
              <a:gd name="T19" fmla="*/ 51 h 288"/>
              <a:gd name="T20" fmla="*/ 0 w 274"/>
              <a:gd name="T21" fmla="*/ 93 h 288"/>
              <a:gd name="T22" fmla="*/ 38 w 274"/>
              <a:gd name="T23" fmla="*/ 120 h 288"/>
              <a:gd name="T24" fmla="*/ 38 w 274"/>
              <a:gd name="T25" fmla="*/ 168 h 288"/>
              <a:gd name="T26" fmla="*/ 0 w 274"/>
              <a:gd name="T27" fmla="*/ 195 h 288"/>
              <a:gd name="T28" fmla="*/ 24 w 274"/>
              <a:gd name="T29" fmla="*/ 237 h 288"/>
              <a:gd name="T30" fmla="*/ 68 w 274"/>
              <a:gd name="T31" fmla="*/ 218 h 288"/>
              <a:gd name="T32" fmla="*/ 108 w 274"/>
              <a:gd name="T33" fmla="*/ 241 h 288"/>
              <a:gd name="T34" fmla="*/ 113 w 274"/>
              <a:gd name="T35" fmla="*/ 288 h 288"/>
              <a:gd name="T36" fmla="*/ 161 w 274"/>
              <a:gd name="T37" fmla="*/ 288 h 288"/>
              <a:gd name="T38" fmla="*/ 166 w 274"/>
              <a:gd name="T39" fmla="*/ 241 h 288"/>
              <a:gd name="T40" fmla="*/ 206 w 274"/>
              <a:gd name="T41" fmla="*/ 218 h 288"/>
              <a:gd name="T42" fmla="*/ 250 w 274"/>
              <a:gd name="T43" fmla="*/ 237 h 288"/>
              <a:gd name="T44" fmla="*/ 274 w 274"/>
              <a:gd name="T45" fmla="*/ 195 h 288"/>
              <a:gd name="T46" fmla="*/ 236 w 274"/>
              <a:gd name="T47" fmla="*/ 168 h 288"/>
              <a:gd name="T48" fmla="*/ 236 w 274"/>
              <a:gd name="T49" fmla="*/ 120 h 288"/>
              <a:gd name="T50" fmla="*/ 158 w 274"/>
              <a:gd name="T51" fmla="*/ 180 h 288"/>
              <a:gd name="T52" fmla="*/ 116 w 274"/>
              <a:gd name="T53" fmla="*/ 180 h 288"/>
              <a:gd name="T54" fmla="*/ 96 w 274"/>
              <a:gd name="T55" fmla="*/ 144 h 288"/>
              <a:gd name="T56" fmla="*/ 116 w 274"/>
              <a:gd name="T57" fmla="*/ 108 h 288"/>
              <a:gd name="T58" fmla="*/ 158 w 274"/>
              <a:gd name="T59" fmla="*/ 108 h 288"/>
              <a:gd name="T60" fmla="*/ 179 w 274"/>
              <a:gd name="T61" fmla="*/ 144 h 288"/>
              <a:gd name="T62" fmla="*/ 158 w 274"/>
              <a:gd name="T63" fmla="*/ 18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4" h="288">
                <a:moveTo>
                  <a:pt x="236" y="120"/>
                </a:moveTo>
                <a:cubicBezTo>
                  <a:pt x="274" y="93"/>
                  <a:pt x="274" y="93"/>
                  <a:pt x="274" y="93"/>
                </a:cubicBezTo>
                <a:cubicBezTo>
                  <a:pt x="250" y="51"/>
                  <a:pt x="250" y="51"/>
                  <a:pt x="250" y="51"/>
                </a:cubicBezTo>
                <a:cubicBezTo>
                  <a:pt x="206" y="70"/>
                  <a:pt x="206" y="70"/>
                  <a:pt x="206" y="70"/>
                </a:cubicBezTo>
                <a:cubicBezTo>
                  <a:pt x="166" y="47"/>
                  <a:pt x="166" y="47"/>
                  <a:pt x="166" y="47"/>
                </a:cubicBezTo>
                <a:cubicBezTo>
                  <a:pt x="161" y="0"/>
                  <a:pt x="161" y="0"/>
                  <a:pt x="161" y="0"/>
                </a:cubicBezTo>
                <a:cubicBezTo>
                  <a:pt x="113" y="0"/>
                  <a:pt x="113" y="0"/>
                  <a:pt x="113" y="0"/>
                </a:cubicBezTo>
                <a:cubicBezTo>
                  <a:pt x="108" y="47"/>
                  <a:pt x="108" y="47"/>
                  <a:pt x="108" y="47"/>
                </a:cubicBezTo>
                <a:cubicBezTo>
                  <a:pt x="67" y="70"/>
                  <a:pt x="67" y="70"/>
                  <a:pt x="67" y="70"/>
                </a:cubicBezTo>
                <a:cubicBezTo>
                  <a:pt x="24" y="51"/>
                  <a:pt x="24" y="51"/>
                  <a:pt x="24" y="51"/>
                </a:cubicBezTo>
                <a:cubicBezTo>
                  <a:pt x="0" y="93"/>
                  <a:pt x="0" y="93"/>
                  <a:pt x="0" y="93"/>
                </a:cubicBezTo>
                <a:cubicBezTo>
                  <a:pt x="38" y="120"/>
                  <a:pt x="38" y="120"/>
                  <a:pt x="38" y="120"/>
                </a:cubicBezTo>
                <a:cubicBezTo>
                  <a:pt x="38" y="168"/>
                  <a:pt x="38" y="168"/>
                  <a:pt x="38" y="168"/>
                </a:cubicBezTo>
                <a:cubicBezTo>
                  <a:pt x="18" y="182"/>
                  <a:pt x="0" y="195"/>
                  <a:pt x="0" y="195"/>
                </a:cubicBezTo>
                <a:cubicBezTo>
                  <a:pt x="24" y="237"/>
                  <a:pt x="24" y="237"/>
                  <a:pt x="24" y="237"/>
                </a:cubicBezTo>
                <a:cubicBezTo>
                  <a:pt x="68" y="218"/>
                  <a:pt x="68" y="218"/>
                  <a:pt x="68" y="218"/>
                </a:cubicBezTo>
                <a:cubicBezTo>
                  <a:pt x="108" y="241"/>
                  <a:pt x="108" y="241"/>
                  <a:pt x="108" y="241"/>
                </a:cubicBezTo>
                <a:cubicBezTo>
                  <a:pt x="113" y="288"/>
                  <a:pt x="113" y="288"/>
                  <a:pt x="113" y="288"/>
                </a:cubicBezTo>
                <a:cubicBezTo>
                  <a:pt x="161" y="288"/>
                  <a:pt x="161" y="288"/>
                  <a:pt x="161" y="288"/>
                </a:cubicBezTo>
                <a:cubicBezTo>
                  <a:pt x="161" y="288"/>
                  <a:pt x="163" y="266"/>
                  <a:pt x="166" y="241"/>
                </a:cubicBezTo>
                <a:cubicBezTo>
                  <a:pt x="206" y="218"/>
                  <a:pt x="206" y="218"/>
                  <a:pt x="206" y="218"/>
                </a:cubicBezTo>
                <a:cubicBezTo>
                  <a:pt x="250" y="237"/>
                  <a:pt x="250" y="237"/>
                  <a:pt x="250" y="237"/>
                </a:cubicBezTo>
                <a:cubicBezTo>
                  <a:pt x="274" y="195"/>
                  <a:pt x="274" y="195"/>
                  <a:pt x="274" y="195"/>
                </a:cubicBezTo>
                <a:cubicBezTo>
                  <a:pt x="274" y="195"/>
                  <a:pt x="256" y="182"/>
                  <a:pt x="236" y="168"/>
                </a:cubicBezTo>
                <a:lnTo>
                  <a:pt x="236" y="120"/>
                </a:lnTo>
                <a:close/>
                <a:moveTo>
                  <a:pt x="158" y="180"/>
                </a:moveTo>
                <a:cubicBezTo>
                  <a:pt x="116" y="180"/>
                  <a:pt x="116" y="180"/>
                  <a:pt x="116" y="180"/>
                </a:cubicBezTo>
                <a:cubicBezTo>
                  <a:pt x="96" y="144"/>
                  <a:pt x="96" y="144"/>
                  <a:pt x="96" y="144"/>
                </a:cubicBezTo>
                <a:cubicBezTo>
                  <a:pt x="116" y="108"/>
                  <a:pt x="116" y="108"/>
                  <a:pt x="116" y="108"/>
                </a:cubicBezTo>
                <a:cubicBezTo>
                  <a:pt x="158" y="108"/>
                  <a:pt x="158" y="108"/>
                  <a:pt x="158" y="108"/>
                </a:cubicBezTo>
                <a:cubicBezTo>
                  <a:pt x="179" y="144"/>
                  <a:pt x="179" y="144"/>
                  <a:pt x="179" y="144"/>
                </a:cubicBezTo>
                <a:lnTo>
                  <a:pt x="158" y="18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cxnSp>
        <p:nvCxnSpPr>
          <p:cNvPr id="10" name="直接连接符 9">
            <a:extLst>
              <a:ext uri="{FF2B5EF4-FFF2-40B4-BE49-F238E27FC236}">
                <a16:creationId xmlns:a16="http://schemas.microsoft.com/office/drawing/2014/main" id="{05742396-CD4B-49D4-88BA-204B4F541500}"/>
              </a:ext>
            </a:extLst>
          </p:cNvPr>
          <p:cNvCxnSpPr>
            <a:cxnSpLocks/>
          </p:cNvCxnSpPr>
          <p:nvPr/>
        </p:nvCxnSpPr>
        <p:spPr>
          <a:xfrm>
            <a:off x="2171700" y="426783"/>
            <a:ext cx="8382000" cy="0"/>
          </a:xfrm>
          <a:prstGeom prst="line">
            <a:avLst/>
          </a:prstGeom>
          <a:ln w="9525">
            <a:gradFill>
              <a:gsLst>
                <a:gs pos="55000">
                  <a:srgbClr val="DFE7F5">
                    <a:alpha val="55000"/>
                  </a:srgb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AE0A8476-51C5-4117-8522-10E80F2B281D}"/>
              </a:ext>
            </a:extLst>
          </p:cNvPr>
          <p:cNvSpPr/>
          <p:nvPr/>
        </p:nvSpPr>
        <p:spPr>
          <a:xfrm>
            <a:off x="245065" y="2478847"/>
            <a:ext cx="990804" cy="239534"/>
          </a:xfrm>
          <a:prstGeom prst="rect">
            <a:avLst/>
          </a:prstGeom>
          <a:noFill/>
          <a:ln w="3175">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sp>
        <p:nvSpPr>
          <p:cNvPr id="14" name="文本框 13">
            <a:extLst>
              <a:ext uri="{FF2B5EF4-FFF2-40B4-BE49-F238E27FC236}">
                <a16:creationId xmlns:a16="http://schemas.microsoft.com/office/drawing/2014/main" id="{28F8BF57-0474-4819-B228-08B66E0D3FA2}"/>
              </a:ext>
            </a:extLst>
          </p:cNvPr>
          <p:cNvSpPr txBox="1"/>
          <p:nvPr/>
        </p:nvSpPr>
        <p:spPr>
          <a:xfrm>
            <a:off x="403028" y="2476248"/>
            <a:ext cx="642217" cy="253916"/>
          </a:xfrm>
          <a:prstGeom prst="rect">
            <a:avLst/>
          </a:prstGeom>
          <a:noFill/>
        </p:spPr>
        <p:txBody>
          <a:bodyPr wrap="square" rtlCol="0">
            <a:spAutoFit/>
          </a:bodyPr>
          <a:lstStyle/>
          <a:p>
            <a:r>
              <a:rPr lang="zh-CN" altLang="en-US" sz="1050" b="1" dirty="0">
                <a:solidFill>
                  <a:schemeClr val="bg1">
                    <a:alpha val="70000"/>
                  </a:schemeClr>
                </a:solidFill>
                <a:latin typeface="思源黑体 CN Heavy" panose="020B0A00000000000000" pitchFamily="34" charset="-122"/>
                <a:ea typeface="思源黑体 CN Heavy" panose="020B0A00000000000000" pitchFamily="34" charset="-122"/>
              </a:rPr>
              <a:t>探索舰</a:t>
            </a:r>
          </a:p>
        </p:txBody>
      </p:sp>
      <p:sp>
        <p:nvSpPr>
          <p:cNvPr id="15" name="半闭框 14">
            <a:extLst>
              <a:ext uri="{FF2B5EF4-FFF2-40B4-BE49-F238E27FC236}">
                <a16:creationId xmlns:a16="http://schemas.microsoft.com/office/drawing/2014/main" id="{CB8EBAB1-D141-418D-A293-35CC1D2482F1}"/>
              </a:ext>
            </a:extLst>
          </p:cNvPr>
          <p:cNvSpPr/>
          <p:nvPr/>
        </p:nvSpPr>
        <p:spPr>
          <a:xfrm rot="5400000">
            <a:off x="1201125" y="2444147"/>
            <a:ext cx="69488" cy="69488"/>
          </a:xfrm>
          <a:prstGeom prst="halfFrame">
            <a:avLst>
              <a:gd name="adj1" fmla="val 4003"/>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Heavy" panose="020B0A00000000000000" pitchFamily="34" charset="-122"/>
              <a:ea typeface="思源黑体 CN Heavy" panose="020B0A00000000000000" pitchFamily="34" charset="-122"/>
            </a:endParaRPr>
          </a:p>
        </p:txBody>
      </p:sp>
      <p:sp>
        <p:nvSpPr>
          <p:cNvPr id="16" name="半闭框 15">
            <a:extLst>
              <a:ext uri="{FF2B5EF4-FFF2-40B4-BE49-F238E27FC236}">
                <a16:creationId xmlns:a16="http://schemas.microsoft.com/office/drawing/2014/main" id="{20A466C8-1E1F-44A1-844D-F0E787D2C2EC}"/>
              </a:ext>
            </a:extLst>
          </p:cNvPr>
          <p:cNvSpPr/>
          <p:nvPr/>
        </p:nvSpPr>
        <p:spPr>
          <a:xfrm rot="10800000">
            <a:off x="1201125" y="2683593"/>
            <a:ext cx="69488" cy="69488"/>
          </a:xfrm>
          <a:prstGeom prst="halfFrame">
            <a:avLst>
              <a:gd name="adj1" fmla="val 4003"/>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Heavy" panose="020B0A00000000000000" pitchFamily="34" charset="-122"/>
              <a:ea typeface="思源黑体 CN Heavy" panose="020B0A00000000000000" pitchFamily="34" charset="-122"/>
            </a:endParaRPr>
          </a:p>
        </p:txBody>
      </p:sp>
      <p:cxnSp>
        <p:nvCxnSpPr>
          <p:cNvPr id="17" name="直接连接符 16">
            <a:extLst>
              <a:ext uri="{FF2B5EF4-FFF2-40B4-BE49-F238E27FC236}">
                <a16:creationId xmlns:a16="http://schemas.microsoft.com/office/drawing/2014/main" id="{53D8A612-DFB2-486B-91E0-545B76C441F8}"/>
              </a:ext>
            </a:extLst>
          </p:cNvPr>
          <p:cNvCxnSpPr>
            <a:cxnSpLocks/>
            <a:endCxn id="18" idx="1"/>
          </p:cNvCxnSpPr>
          <p:nvPr/>
        </p:nvCxnSpPr>
        <p:spPr>
          <a:xfrm>
            <a:off x="0" y="2600927"/>
            <a:ext cx="199366" cy="0"/>
          </a:xfrm>
          <a:prstGeom prst="line">
            <a:avLst/>
          </a:prstGeom>
          <a:ln w="6350">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E0045F00-EFCA-4F98-8DDB-27752D894C8A}"/>
              </a:ext>
            </a:extLst>
          </p:cNvPr>
          <p:cNvSpPr/>
          <p:nvPr/>
        </p:nvSpPr>
        <p:spPr>
          <a:xfrm>
            <a:off x="199366" y="2578067"/>
            <a:ext cx="45719" cy="45719"/>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grpSp>
        <p:nvGrpSpPr>
          <p:cNvPr id="22" name="组合 21">
            <a:extLst>
              <a:ext uri="{FF2B5EF4-FFF2-40B4-BE49-F238E27FC236}">
                <a16:creationId xmlns:a16="http://schemas.microsoft.com/office/drawing/2014/main" id="{66C5D330-A82D-4D52-8942-5107A31F7684}"/>
              </a:ext>
            </a:extLst>
          </p:cNvPr>
          <p:cNvGrpSpPr/>
          <p:nvPr/>
        </p:nvGrpSpPr>
        <p:grpSpPr>
          <a:xfrm>
            <a:off x="4149" y="2886443"/>
            <a:ext cx="1270613" cy="308934"/>
            <a:chOff x="0" y="1349439"/>
            <a:chExt cx="1270613" cy="308934"/>
          </a:xfrm>
        </p:grpSpPr>
        <p:sp>
          <p:nvSpPr>
            <p:cNvPr id="23" name="矩形 22">
              <a:extLst>
                <a:ext uri="{FF2B5EF4-FFF2-40B4-BE49-F238E27FC236}">
                  <a16:creationId xmlns:a16="http://schemas.microsoft.com/office/drawing/2014/main" id="{88F48EF4-5DBE-454E-937A-4892659E164A}"/>
                </a:ext>
              </a:extLst>
            </p:cNvPr>
            <p:cNvSpPr/>
            <p:nvPr/>
          </p:nvSpPr>
          <p:spPr>
            <a:xfrm>
              <a:off x="245065" y="1384139"/>
              <a:ext cx="990804" cy="239534"/>
            </a:xfrm>
            <a:prstGeom prst="rect">
              <a:avLst/>
            </a:prstGeom>
            <a:noFill/>
            <a:ln w="3175">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sp>
          <p:nvSpPr>
            <p:cNvPr id="24" name="矩形 23">
              <a:extLst>
                <a:ext uri="{FF2B5EF4-FFF2-40B4-BE49-F238E27FC236}">
                  <a16:creationId xmlns:a16="http://schemas.microsoft.com/office/drawing/2014/main" id="{C4B66E53-1248-4F38-8710-EF88D197932A}"/>
                </a:ext>
              </a:extLst>
            </p:cNvPr>
            <p:cNvSpPr/>
            <p:nvPr/>
          </p:nvSpPr>
          <p:spPr>
            <a:xfrm>
              <a:off x="265801" y="1403853"/>
              <a:ext cx="949332" cy="202850"/>
            </a:xfrm>
            <a:prstGeom prst="rect">
              <a:avLst/>
            </a:prstGeom>
            <a:solidFill>
              <a:schemeClr val="bg2">
                <a:lumMod val="10000"/>
                <a:alpha val="2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sp>
          <p:nvSpPr>
            <p:cNvPr id="25" name="文本框 24">
              <a:extLst>
                <a:ext uri="{FF2B5EF4-FFF2-40B4-BE49-F238E27FC236}">
                  <a16:creationId xmlns:a16="http://schemas.microsoft.com/office/drawing/2014/main" id="{CE00F134-C8C9-47B2-8903-684DBA50B846}"/>
                </a:ext>
              </a:extLst>
            </p:cNvPr>
            <p:cNvSpPr txBox="1"/>
            <p:nvPr/>
          </p:nvSpPr>
          <p:spPr>
            <a:xfrm>
              <a:off x="403028" y="1381540"/>
              <a:ext cx="642217" cy="253916"/>
            </a:xfrm>
            <a:prstGeom prst="rect">
              <a:avLst/>
            </a:prstGeom>
            <a:noFill/>
          </p:spPr>
          <p:txBody>
            <a:bodyPr wrap="square" rtlCol="0">
              <a:spAutoFit/>
            </a:bodyPr>
            <a:lstStyle/>
            <a:p>
              <a:r>
                <a:rPr lang="zh-CN" altLang="en-US" sz="1050" dirty="0">
                  <a:solidFill>
                    <a:schemeClr val="bg1">
                      <a:alpha val="70000"/>
                    </a:schemeClr>
                  </a:solidFill>
                  <a:latin typeface="思源黑体 CN Heavy" panose="020B0A00000000000000" pitchFamily="34" charset="-122"/>
                  <a:ea typeface="思源黑体 CN Heavy" panose="020B0A00000000000000" pitchFamily="34" charset="-122"/>
                </a:rPr>
                <a:t>驱逐舰</a:t>
              </a:r>
            </a:p>
          </p:txBody>
        </p:sp>
        <p:sp>
          <p:nvSpPr>
            <p:cNvPr id="26" name="半闭框 25">
              <a:extLst>
                <a:ext uri="{FF2B5EF4-FFF2-40B4-BE49-F238E27FC236}">
                  <a16:creationId xmlns:a16="http://schemas.microsoft.com/office/drawing/2014/main" id="{6E18D497-626C-44CD-B4B6-C145F7F68158}"/>
                </a:ext>
              </a:extLst>
            </p:cNvPr>
            <p:cNvSpPr/>
            <p:nvPr/>
          </p:nvSpPr>
          <p:spPr>
            <a:xfrm rot="5400000">
              <a:off x="1201125" y="1349439"/>
              <a:ext cx="69488" cy="69488"/>
            </a:xfrm>
            <a:prstGeom prst="halfFrame">
              <a:avLst>
                <a:gd name="adj1" fmla="val 4003"/>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Heavy" panose="020B0A00000000000000" pitchFamily="34" charset="-122"/>
                <a:ea typeface="思源黑体 CN Heavy" panose="020B0A00000000000000" pitchFamily="34" charset="-122"/>
              </a:endParaRPr>
            </a:p>
          </p:txBody>
        </p:sp>
        <p:sp>
          <p:nvSpPr>
            <p:cNvPr id="27" name="半闭框 26">
              <a:extLst>
                <a:ext uri="{FF2B5EF4-FFF2-40B4-BE49-F238E27FC236}">
                  <a16:creationId xmlns:a16="http://schemas.microsoft.com/office/drawing/2014/main" id="{8AAF641D-637E-49C8-9D2F-709D8FE70CC6}"/>
                </a:ext>
              </a:extLst>
            </p:cNvPr>
            <p:cNvSpPr/>
            <p:nvPr/>
          </p:nvSpPr>
          <p:spPr>
            <a:xfrm rot="10800000">
              <a:off x="1201125" y="1588885"/>
              <a:ext cx="69488" cy="69488"/>
            </a:xfrm>
            <a:prstGeom prst="halfFrame">
              <a:avLst>
                <a:gd name="adj1" fmla="val 4003"/>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Heavy" panose="020B0A00000000000000" pitchFamily="34" charset="-122"/>
                <a:ea typeface="思源黑体 CN Heavy" panose="020B0A00000000000000" pitchFamily="34" charset="-122"/>
              </a:endParaRPr>
            </a:p>
          </p:txBody>
        </p:sp>
        <p:cxnSp>
          <p:nvCxnSpPr>
            <p:cNvPr id="28" name="直接连接符 27">
              <a:extLst>
                <a:ext uri="{FF2B5EF4-FFF2-40B4-BE49-F238E27FC236}">
                  <a16:creationId xmlns:a16="http://schemas.microsoft.com/office/drawing/2014/main" id="{08876CC6-5F4C-432E-982A-EBEC7519F0C8}"/>
                </a:ext>
              </a:extLst>
            </p:cNvPr>
            <p:cNvCxnSpPr>
              <a:cxnSpLocks/>
              <a:endCxn id="29" idx="1"/>
            </p:cNvCxnSpPr>
            <p:nvPr/>
          </p:nvCxnSpPr>
          <p:spPr>
            <a:xfrm>
              <a:off x="0" y="1506219"/>
              <a:ext cx="199366" cy="0"/>
            </a:xfrm>
            <a:prstGeom prst="line">
              <a:avLst/>
            </a:prstGeom>
            <a:ln w="6350">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sp>
          <p:nvSpPr>
            <p:cNvPr id="29" name="矩形 28">
              <a:extLst>
                <a:ext uri="{FF2B5EF4-FFF2-40B4-BE49-F238E27FC236}">
                  <a16:creationId xmlns:a16="http://schemas.microsoft.com/office/drawing/2014/main" id="{3594B4CE-7E00-4C46-B63F-F220225A28C5}"/>
                </a:ext>
              </a:extLst>
            </p:cNvPr>
            <p:cNvSpPr/>
            <p:nvPr/>
          </p:nvSpPr>
          <p:spPr>
            <a:xfrm>
              <a:off x="199366" y="1483359"/>
              <a:ext cx="45719" cy="45719"/>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grpSp>
      <p:grpSp>
        <p:nvGrpSpPr>
          <p:cNvPr id="30" name="组合 29">
            <a:extLst>
              <a:ext uri="{FF2B5EF4-FFF2-40B4-BE49-F238E27FC236}">
                <a16:creationId xmlns:a16="http://schemas.microsoft.com/office/drawing/2014/main" id="{F11C1594-73F8-4D51-9A1A-F3F5D8EA33ED}"/>
              </a:ext>
            </a:extLst>
          </p:cNvPr>
          <p:cNvGrpSpPr/>
          <p:nvPr/>
        </p:nvGrpSpPr>
        <p:grpSpPr>
          <a:xfrm>
            <a:off x="0" y="3316067"/>
            <a:ext cx="1270613" cy="308934"/>
            <a:chOff x="0" y="1349439"/>
            <a:chExt cx="1270613" cy="308934"/>
          </a:xfrm>
        </p:grpSpPr>
        <p:sp>
          <p:nvSpPr>
            <p:cNvPr id="31" name="矩形 30">
              <a:extLst>
                <a:ext uri="{FF2B5EF4-FFF2-40B4-BE49-F238E27FC236}">
                  <a16:creationId xmlns:a16="http://schemas.microsoft.com/office/drawing/2014/main" id="{571AB746-B339-4003-9129-B837EC69CE1B}"/>
                </a:ext>
              </a:extLst>
            </p:cNvPr>
            <p:cNvSpPr/>
            <p:nvPr/>
          </p:nvSpPr>
          <p:spPr>
            <a:xfrm>
              <a:off x="245065" y="1384139"/>
              <a:ext cx="990804" cy="239534"/>
            </a:xfrm>
            <a:prstGeom prst="rect">
              <a:avLst/>
            </a:prstGeom>
            <a:noFill/>
            <a:ln w="3175">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sp>
          <p:nvSpPr>
            <p:cNvPr id="32" name="矩形 31">
              <a:extLst>
                <a:ext uri="{FF2B5EF4-FFF2-40B4-BE49-F238E27FC236}">
                  <a16:creationId xmlns:a16="http://schemas.microsoft.com/office/drawing/2014/main" id="{371B2A3D-2485-41EF-99FA-6DBC2B82251D}"/>
                </a:ext>
              </a:extLst>
            </p:cNvPr>
            <p:cNvSpPr/>
            <p:nvPr/>
          </p:nvSpPr>
          <p:spPr>
            <a:xfrm>
              <a:off x="265801" y="1403853"/>
              <a:ext cx="949332" cy="202850"/>
            </a:xfrm>
            <a:prstGeom prst="rect">
              <a:avLst/>
            </a:prstGeom>
            <a:solidFill>
              <a:schemeClr val="bg2">
                <a:lumMod val="10000"/>
                <a:alpha val="2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sp>
          <p:nvSpPr>
            <p:cNvPr id="33" name="文本框 32">
              <a:extLst>
                <a:ext uri="{FF2B5EF4-FFF2-40B4-BE49-F238E27FC236}">
                  <a16:creationId xmlns:a16="http://schemas.microsoft.com/office/drawing/2014/main" id="{8AB4B4D3-C4B3-4543-ADAA-894E39AC1CA5}"/>
                </a:ext>
              </a:extLst>
            </p:cNvPr>
            <p:cNvSpPr txBox="1"/>
            <p:nvPr/>
          </p:nvSpPr>
          <p:spPr>
            <a:xfrm>
              <a:off x="403028" y="1381540"/>
              <a:ext cx="642217" cy="253916"/>
            </a:xfrm>
            <a:prstGeom prst="rect">
              <a:avLst/>
            </a:prstGeom>
            <a:noFill/>
          </p:spPr>
          <p:txBody>
            <a:bodyPr wrap="square" rtlCol="0">
              <a:spAutoFit/>
            </a:bodyPr>
            <a:lstStyle/>
            <a:p>
              <a:r>
                <a:rPr lang="zh-CN" altLang="en-US" sz="1050" dirty="0">
                  <a:solidFill>
                    <a:schemeClr val="bg1">
                      <a:alpha val="70000"/>
                    </a:schemeClr>
                  </a:solidFill>
                  <a:latin typeface="思源黑体 CN Heavy" panose="020B0A00000000000000" pitchFamily="34" charset="-122"/>
                  <a:ea typeface="思源黑体 CN Heavy" panose="020B0A00000000000000" pitchFamily="34" charset="-122"/>
                </a:rPr>
                <a:t>炮艇</a:t>
              </a:r>
            </a:p>
          </p:txBody>
        </p:sp>
        <p:sp>
          <p:nvSpPr>
            <p:cNvPr id="34" name="半闭框 33">
              <a:extLst>
                <a:ext uri="{FF2B5EF4-FFF2-40B4-BE49-F238E27FC236}">
                  <a16:creationId xmlns:a16="http://schemas.microsoft.com/office/drawing/2014/main" id="{2DFC4C08-EDE9-4885-9289-42AD99A441F2}"/>
                </a:ext>
              </a:extLst>
            </p:cNvPr>
            <p:cNvSpPr/>
            <p:nvPr/>
          </p:nvSpPr>
          <p:spPr>
            <a:xfrm rot="5400000">
              <a:off x="1201125" y="1349439"/>
              <a:ext cx="69488" cy="69488"/>
            </a:xfrm>
            <a:prstGeom prst="halfFrame">
              <a:avLst>
                <a:gd name="adj1" fmla="val 4003"/>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Heavy" panose="020B0A00000000000000" pitchFamily="34" charset="-122"/>
                <a:ea typeface="思源黑体 CN Heavy" panose="020B0A00000000000000" pitchFamily="34" charset="-122"/>
              </a:endParaRPr>
            </a:p>
          </p:txBody>
        </p:sp>
        <p:sp>
          <p:nvSpPr>
            <p:cNvPr id="35" name="半闭框 34">
              <a:extLst>
                <a:ext uri="{FF2B5EF4-FFF2-40B4-BE49-F238E27FC236}">
                  <a16:creationId xmlns:a16="http://schemas.microsoft.com/office/drawing/2014/main" id="{193C82A3-CE34-4A04-AB7E-BD112D7B7A91}"/>
                </a:ext>
              </a:extLst>
            </p:cNvPr>
            <p:cNvSpPr/>
            <p:nvPr/>
          </p:nvSpPr>
          <p:spPr>
            <a:xfrm rot="10800000">
              <a:off x="1201125" y="1588885"/>
              <a:ext cx="69488" cy="69488"/>
            </a:xfrm>
            <a:prstGeom prst="halfFrame">
              <a:avLst>
                <a:gd name="adj1" fmla="val 4003"/>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Heavy" panose="020B0A00000000000000" pitchFamily="34" charset="-122"/>
                <a:ea typeface="思源黑体 CN Heavy" panose="020B0A00000000000000" pitchFamily="34" charset="-122"/>
              </a:endParaRPr>
            </a:p>
          </p:txBody>
        </p:sp>
        <p:cxnSp>
          <p:nvCxnSpPr>
            <p:cNvPr id="36" name="直接连接符 35">
              <a:extLst>
                <a:ext uri="{FF2B5EF4-FFF2-40B4-BE49-F238E27FC236}">
                  <a16:creationId xmlns:a16="http://schemas.microsoft.com/office/drawing/2014/main" id="{9AE56ACE-5A8B-44B9-90A9-BE608B21123B}"/>
                </a:ext>
              </a:extLst>
            </p:cNvPr>
            <p:cNvCxnSpPr>
              <a:cxnSpLocks/>
              <a:endCxn id="37" idx="1"/>
            </p:cNvCxnSpPr>
            <p:nvPr/>
          </p:nvCxnSpPr>
          <p:spPr>
            <a:xfrm>
              <a:off x="0" y="1506219"/>
              <a:ext cx="199366" cy="0"/>
            </a:xfrm>
            <a:prstGeom prst="line">
              <a:avLst/>
            </a:prstGeom>
            <a:ln w="6350">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sp>
          <p:nvSpPr>
            <p:cNvPr id="37" name="矩形 36">
              <a:extLst>
                <a:ext uri="{FF2B5EF4-FFF2-40B4-BE49-F238E27FC236}">
                  <a16:creationId xmlns:a16="http://schemas.microsoft.com/office/drawing/2014/main" id="{EDE1BADA-CE42-400B-8F39-2032D75E6DFC}"/>
                </a:ext>
              </a:extLst>
            </p:cNvPr>
            <p:cNvSpPr/>
            <p:nvPr/>
          </p:nvSpPr>
          <p:spPr>
            <a:xfrm>
              <a:off x="199366" y="1483359"/>
              <a:ext cx="45719" cy="45719"/>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grpSp>
      <p:grpSp>
        <p:nvGrpSpPr>
          <p:cNvPr id="44" name="组合 43">
            <a:extLst>
              <a:ext uri="{FF2B5EF4-FFF2-40B4-BE49-F238E27FC236}">
                <a16:creationId xmlns:a16="http://schemas.microsoft.com/office/drawing/2014/main" id="{F0147BA9-51D3-4AA4-A5A4-C6454CF96D82}"/>
              </a:ext>
            </a:extLst>
          </p:cNvPr>
          <p:cNvGrpSpPr/>
          <p:nvPr/>
        </p:nvGrpSpPr>
        <p:grpSpPr>
          <a:xfrm>
            <a:off x="-3756" y="3763050"/>
            <a:ext cx="1270613" cy="308934"/>
            <a:chOff x="0" y="1349439"/>
            <a:chExt cx="1270613" cy="308934"/>
          </a:xfrm>
        </p:grpSpPr>
        <p:sp>
          <p:nvSpPr>
            <p:cNvPr id="45" name="矩形 44">
              <a:extLst>
                <a:ext uri="{FF2B5EF4-FFF2-40B4-BE49-F238E27FC236}">
                  <a16:creationId xmlns:a16="http://schemas.microsoft.com/office/drawing/2014/main" id="{C6DAACEC-320C-414B-89CA-730CA079DCB1}"/>
                </a:ext>
              </a:extLst>
            </p:cNvPr>
            <p:cNvSpPr/>
            <p:nvPr/>
          </p:nvSpPr>
          <p:spPr>
            <a:xfrm>
              <a:off x="245065" y="1384139"/>
              <a:ext cx="990804" cy="239534"/>
            </a:xfrm>
            <a:prstGeom prst="rect">
              <a:avLst/>
            </a:prstGeom>
            <a:noFill/>
            <a:ln w="3175">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sp>
          <p:nvSpPr>
            <p:cNvPr id="46" name="矩形 45">
              <a:extLst>
                <a:ext uri="{FF2B5EF4-FFF2-40B4-BE49-F238E27FC236}">
                  <a16:creationId xmlns:a16="http://schemas.microsoft.com/office/drawing/2014/main" id="{E13B42EB-7C5B-4F2A-9BD7-C1E5E27C17A1}"/>
                </a:ext>
              </a:extLst>
            </p:cNvPr>
            <p:cNvSpPr/>
            <p:nvPr/>
          </p:nvSpPr>
          <p:spPr>
            <a:xfrm>
              <a:off x="265801" y="1403853"/>
              <a:ext cx="949332" cy="202850"/>
            </a:xfrm>
            <a:prstGeom prst="rect">
              <a:avLst/>
            </a:prstGeom>
            <a:solidFill>
              <a:schemeClr val="bg2">
                <a:lumMod val="10000"/>
                <a:alpha val="2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sp>
          <p:nvSpPr>
            <p:cNvPr id="47" name="文本框 46">
              <a:extLst>
                <a:ext uri="{FF2B5EF4-FFF2-40B4-BE49-F238E27FC236}">
                  <a16:creationId xmlns:a16="http://schemas.microsoft.com/office/drawing/2014/main" id="{389128CE-3AF1-45CE-949C-B4DF50F6C3DF}"/>
                </a:ext>
              </a:extLst>
            </p:cNvPr>
            <p:cNvSpPr txBox="1"/>
            <p:nvPr/>
          </p:nvSpPr>
          <p:spPr>
            <a:xfrm>
              <a:off x="403028" y="1381540"/>
              <a:ext cx="642217" cy="253916"/>
            </a:xfrm>
            <a:prstGeom prst="rect">
              <a:avLst/>
            </a:prstGeom>
            <a:noFill/>
          </p:spPr>
          <p:txBody>
            <a:bodyPr wrap="square" rtlCol="0">
              <a:spAutoFit/>
            </a:bodyPr>
            <a:lstStyle/>
            <a:p>
              <a:r>
                <a:rPr lang="zh-CN" altLang="en-US" sz="1050" dirty="0">
                  <a:solidFill>
                    <a:schemeClr val="bg1">
                      <a:alpha val="70000"/>
                    </a:schemeClr>
                  </a:solidFill>
                  <a:latin typeface="思源黑体 CN Heavy" panose="020B0A00000000000000" pitchFamily="34" charset="-122"/>
                  <a:ea typeface="思源黑体 CN Heavy" panose="020B0A00000000000000" pitchFamily="34" charset="-122"/>
                </a:rPr>
                <a:t>构造体</a:t>
              </a:r>
            </a:p>
          </p:txBody>
        </p:sp>
        <p:sp>
          <p:nvSpPr>
            <p:cNvPr id="48" name="半闭框 47">
              <a:extLst>
                <a:ext uri="{FF2B5EF4-FFF2-40B4-BE49-F238E27FC236}">
                  <a16:creationId xmlns:a16="http://schemas.microsoft.com/office/drawing/2014/main" id="{9B6C3417-E16F-4CAE-9986-999E9CB70824}"/>
                </a:ext>
              </a:extLst>
            </p:cNvPr>
            <p:cNvSpPr/>
            <p:nvPr/>
          </p:nvSpPr>
          <p:spPr>
            <a:xfrm rot="5400000">
              <a:off x="1201125" y="1349439"/>
              <a:ext cx="69488" cy="69488"/>
            </a:xfrm>
            <a:prstGeom prst="halfFrame">
              <a:avLst>
                <a:gd name="adj1" fmla="val 4003"/>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Heavy" panose="020B0A00000000000000" pitchFamily="34" charset="-122"/>
                <a:ea typeface="思源黑体 CN Heavy" panose="020B0A00000000000000" pitchFamily="34" charset="-122"/>
              </a:endParaRPr>
            </a:p>
          </p:txBody>
        </p:sp>
        <p:sp>
          <p:nvSpPr>
            <p:cNvPr id="49" name="半闭框 48">
              <a:extLst>
                <a:ext uri="{FF2B5EF4-FFF2-40B4-BE49-F238E27FC236}">
                  <a16:creationId xmlns:a16="http://schemas.microsoft.com/office/drawing/2014/main" id="{106A8F72-17D4-4B49-9F72-8961F8AE0532}"/>
                </a:ext>
              </a:extLst>
            </p:cNvPr>
            <p:cNvSpPr/>
            <p:nvPr/>
          </p:nvSpPr>
          <p:spPr>
            <a:xfrm rot="10800000">
              <a:off x="1201125" y="1588885"/>
              <a:ext cx="69488" cy="69488"/>
            </a:xfrm>
            <a:prstGeom prst="halfFrame">
              <a:avLst>
                <a:gd name="adj1" fmla="val 4003"/>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Heavy" panose="020B0A00000000000000" pitchFamily="34" charset="-122"/>
                <a:ea typeface="思源黑体 CN Heavy" panose="020B0A00000000000000" pitchFamily="34" charset="-122"/>
              </a:endParaRPr>
            </a:p>
          </p:txBody>
        </p:sp>
        <p:cxnSp>
          <p:nvCxnSpPr>
            <p:cNvPr id="50" name="直接连接符 49">
              <a:extLst>
                <a:ext uri="{FF2B5EF4-FFF2-40B4-BE49-F238E27FC236}">
                  <a16:creationId xmlns:a16="http://schemas.microsoft.com/office/drawing/2014/main" id="{F82E0682-4F92-41AA-A349-BC7E5094D7F0}"/>
                </a:ext>
              </a:extLst>
            </p:cNvPr>
            <p:cNvCxnSpPr>
              <a:cxnSpLocks/>
              <a:endCxn id="51" idx="1"/>
            </p:cNvCxnSpPr>
            <p:nvPr/>
          </p:nvCxnSpPr>
          <p:spPr>
            <a:xfrm>
              <a:off x="0" y="1506219"/>
              <a:ext cx="199366" cy="0"/>
            </a:xfrm>
            <a:prstGeom prst="line">
              <a:avLst/>
            </a:prstGeom>
            <a:ln w="6350">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sp>
          <p:nvSpPr>
            <p:cNvPr id="51" name="矩形 50">
              <a:extLst>
                <a:ext uri="{FF2B5EF4-FFF2-40B4-BE49-F238E27FC236}">
                  <a16:creationId xmlns:a16="http://schemas.microsoft.com/office/drawing/2014/main" id="{A1A9750A-7C82-4F4F-86F1-482F2F02757E}"/>
                </a:ext>
              </a:extLst>
            </p:cNvPr>
            <p:cNvSpPr/>
            <p:nvPr/>
          </p:nvSpPr>
          <p:spPr>
            <a:xfrm>
              <a:off x="199366" y="1483359"/>
              <a:ext cx="45719" cy="45719"/>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grpSp>
      <p:sp>
        <p:nvSpPr>
          <p:cNvPr id="54" name="文本框 53">
            <a:extLst>
              <a:ext uri="{FF2B5EF4-FFF2-40B4-BE49-F238E27FC236}">
                <a16:creationId xmlns:a16="http://schemas.microsoft.com/office/drawing/2014/main" id="{CF61DDF8-4162-4DED-9C4F-B41AA5199C86}"/>
              </a:ext>
            </a:extLst>
          </p:cNvPr>
          <p:cNvSpPr txBox="1"/>
          <p:nvPr/>
        </p:nvSpPr>
        <p:spPr>
          <a:xfrm>
            <a:off x="5570769" y="647195"/>
            <a:ext cx="1415772" cy="338554"/>
          </a:xfrm>
          <a:prstGeom prst="rect">
            <a:avLst/>
          </a:prstGeom>
          <a:noFill/>
        </p:spPr>
        <p:txBody>
          <a:bodyPr wrap="none" rtlCol="0">
            <a:spAutoFit/>
          </a:bodyPr>
          <a:lstStyle/>
          <a:p>
            <a:r>
              <a:rPr lang="zh-CN" altLang="en-US" sz="1600" dirty="0">
                <a:solidFill>
                  <a:schemeClr val="bg1">
                    <a:alpha val="60000"/>
                  </a:schemeClr>
                </a:solidFill>
                <a:latin typeface="思源黑体 CN Heavy" panose="020B0A00000000000000" pitchFamily="34" charset="-122"/>
                <a:ea typeface="思源黑体 CN Heavy" panose="020B0A00000000000000" pitchFamily="34" charset="-122"/>
              </a:rPr>
              <a:t>舰船基础选择</a:t>
            </a:r>
          </a:p>
        </p:txBody>
      </p:sp>
      <p:sp>
        <p:nvSpPr>
          <p:cNvPr id="55" name="Freeform 142">
            <a:extLst>
              <a:ext uri="{FF2B5EF4-FFF2-40B4-BE49-F238E27FC236}">
                <a16:creationId xmlns:a16="http://schemas.microsoft.com/office/drawing/2014/main" id="{B519221B-7155-4323-811B-0AC6D24A1545}"/>
              </a:ext>
            </a:extLst>
          </p:cNvPr>
          <p:cNvSpPr>
            <a:spLocks noEditPoints="1"/>
          </p:cNvSpPr>
          <p:nvPr/>
        </p:nvSpPr>
        <p:spPr bwMode="auto">
          <a:xfrm>
            <a:off x="290784" y="2519750"/>
            <a:ext cx="164497" cy="157728"/>
          </a:xfrm>
          <a:custGeom>
            <a:avLst/>
            <a:gdLst>
              <a:gd name="T0" fmla="*/ 68 w 113"/>
              <a:gd name="T1" fmla="*/ 54 h 108"/>
              <a:gd name="T2" fmla="*/ 45 w 113"/>
              <a:gd name="T3" fmla="*/ 54 h 108"/>
              <a:gd name="T4" fmla="*/ 48 w 113"/>
              <a:gd name="T5" fmla="*/ 32 h 108"/>
              <a:gd name="T6" fmla="*/ 0 w 113"/>
              <a:gd name="T7" fmla="*/ 54 h 108"/>
              <a:gd name="T8" fmla="*/ 17 w 113"/>
              <a:gd name="T9" fmla="*/ 93 h 108"/>
              <a:gd name="T10" fmla="*/ 62 w 113"/>
              <a:gd name="T11" fmla="*/ 78 h 108"/>
              <a:gd name="T12" fmla="*/ 38 w 113"/>
              <a:gd name="T13" fmla="*/ 84 h 108"/>
              <a:gd name="T14" fmla="*/ 26 w 113"/>
              <a:gd name="T15" fmla="*/ 73 h 108"/>
              <a:gd name="T16" fmla="*/ 57 w 113"/>
              <a:gd name="T17" fmla="*/ 76 h 108"/>
              <a:gd name="T18" fmla="*/ 79 w 113"/>
              <a:gd name="T19" fmla="*/ 82 h 108"/>
              <a:gd name="T20" fmla="*/ 64 w 113"/>
              <a:gd name="T21" fmla="*/ 89 h 108"/>
              <a:gd name="T22" fmla="*/ 52 w 113"/>
              <a:gd name="T23" fmla="*/ 89 h 108"/>
              <a:gd name="T24" fmla="*/ 80 w 113"/>
              <a:gd name="T25" fmla="*/ 105 h 108"/>
              <a:gd name="T26" fmla="*/ 86 w 113"/>
              <a:gd name="T27" fmla="*/ 73 h 108"/>
              <a:gd name="T28" fmla="*/ 113 w 113"/>
              <a:gd name="T29" fmla="*/ 54 h 108"/>
              <a:gd name="T30" fmla="*/ 70 w 113"/>
              <a:gd name="T31" fmla="*/ 32 h 108"/>
              <a:gd name="T32" fmla="*/ 76 w 113"/>
              <a:gd name="T33" fmla="*/ 23 h 108"/>
              <a:gd name="T34" fmla="*/ 88 w 113"/>
              <a:gd name="T35" fmla="*/ 33 h 108"/>
              <a:gd name="T36" fmla="*/ 96 w 113"/>
              <a:gd name="T37" fmla="*/ 14 h 108"/>
              <a:gd name="T38" fmla="*/ 63 w 113"/>
              <a:gd name="T39" fmla="*/ 20 h 108"/>
              <a:gd name="T40" fmla="*/ 33 w 113"/>
              <a:gd name="T41" fmla="*/ 3 h 108"/>
              <a:gd name="T42" fmla="*/ 26 w 113"/>
              <a:gd name="T43" fmla="*/ 29 h 108"/>
              <a:gd name="T44" fmla="*/ 34 w 113"/>
              <a:gd name="T45" fmla="*/ 25 h 108"/>
              <a:gd name="T46" fmla="*/ 49 w 113"/>
              <a:gd name="T47" fmla="*/ 18 h 108"/>
              <a:gd name="T48" fmla="*/ 48 w 113"/>
              <a:gd name="T49" fmla="*/ 32 h 108"/>
              <a:gd name="T50" fmla="*/ 92 w 113"/>
              <a:gd name="T51" fmla="*/ 45 h 108"/>
              <a:gd name="T52" fmla="*/ 92 w 113"/>
              <a:gd name="T53" fmla="*/ 62 h 108"/>
              <a:gd name="T54" fmla="*/ 77 w 113"/>
              <a:gd name="T55" fmla="*/ 44 h 108"/>
              <a:gd name="T56" fmla="*/ 75 w 113"/>
              <a:gd name="T57" fmla="*/ 66 h 108"/>
              <a:gd name="T58" fmla="*/ 65 w 113"/>
              <a:gd name="T59" fmla="*/ 41 h 108"/>
              <a:gd name="T60" fmla="*/ 51 w 113"/>
              <a:gd name="T61" fmla="*/ 41 h 108"/>
              <a:gd name="T62" fmla="*/ 47 w 113"/>
              <a:gd name="T63" fmla="*/ 44 h 108"/>
              <a:gd name="T64" fmla="*/ 57 w 113"/>
              <a:gd name="T65" fmla="*/ 67 h 108"/>
              <a:gd name="T66" fmla="*/ 22 w 113"/>
              <a:gd name="T67" fmla="*/ 62 h 108"/>
              <a:gd name="T68" fmla="*/ 9 w 113"/>
              <a:gd name="T69" fmla="*/ 54 h 108"/>
              <a:gd name="T70" fmla="*/ 37 w 113"/>
              <a:gd name="T71" fmla="*/ 42 h 108"/>
              <a:gd name="T72" fmla="*/ 64 w 113"/>
              <a:gd name="T73" fmla="*/ 50 h 108"/>
              <a:gd name="T74" fmla="*/ 64 w 113"/>
              <a:gd name="T75" fmla="*/ 50 h 108"/>
              <a:gd name="T76" fmla="*/ 50 w 113"/>
              <a:gd name="T77" fmla="*/ 53 h 108"/>
              <a:gd name="T78" fmla="*/ 49 w 113"/>
              <a:gd name="T79" fmla="*/ 57 h 108"/>
              <a:gd name="T80" fmla="*/ 51 w 113"/>
              <a:gd name="T81" fmla="*/ 52 h 108"/>
              <a:gd name="T82" fmla="*/ 56 w 113"/>
              <a:gd name="T83" fmla="*/ 45 h 108"/>
              <a:gd name="T84" fmla="*/ 58 w 113"/>
              <a:gd name="T85" fmla="*/ 45 h 108"/>
              <a:gd name="T86" fmla="*/ 60 w 113"/>
              <a:gd name="T87" fmla="*/ 4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3" h="108">
                <a:moveTo>
                  <a:pt x="57" y="42"/>
                </a:moveTo>
                <a:cubicBezTo>
                  <a:pt x="63" y="42"/>
                  <a:pt x="68" y="47"/>
                  <a:pt x="68" y="54"/>
                </a:cubicBezTo>
                <a:cubicBezTo>
                  <a:pt x="68" y="60"/>
                  <a:pt x="63" y="65"/>
                  <a:pt x="57" y="65"/>
                </a:cubicBezTo>
                <a:cubicBezTo>
                  <a:pt x="50" y="65"/>
                  <a:pt x="45" y="60"/>
                  <a:pt x="45" y="54"/>
                </a:cubicBezTo>
                <a:cubicBezTo>
                  <a:pt x="45" y="47"/>
                  <a:pt x="50" y="42"/>
                  <a:pt x="57" y="42"/>
                </a:cubicBezTo>
                <a:close/>
                <a:moveTo>
                  <a:pt x="48" y="32"/>
                </a:moveTo>
                <a:cubicBezTo>
                  <a:pt x="36" y="32"/>
                  <a:pt x="26" y="34"/>
                  <a:pt x="19" y="37"/>
                </a:cubicBezTo>
                <a:cubicBezTo>
                  <a:pt x="7" y="41"/>
                  <a:pt x="0" y="47"/>
                  <a:pt x="0" y="54"/>
                </a:cubicBezTo>
                <a:cubicBezTo>
                  <a:pt x="0" y="60"/>
                  <a:pt x="7" y="66"/>
                  <a:pt x="17" y="70"/>
                </a:cubicBezTo>
                <a:cubicBezTo>
                  <a:pt x="13" y="80"/>
                  <a:pt x="12" y="89"/>
                  <a:pt x="17" y="93"/>
                </a:cubicBezTo>
                <a:cubicBezTo>
                  <a:pt x="22" y="98"/>
                  <a:pt x="31" y="98"/>
                  <a:pt x="42" y="92"/>
                </a:cubicBezTo>
                <a:cubicBezTo>
                  <a:pt x="48" y="89"/>
                  <a:pt x="55" y="84"/>
                  <a:pt x="62" y="78"/>
                </a:cubicBezTo>
                <a:cubicBezTo>
                  <a:pt x="48" y="78"/>
                  <a:pt x="48" y="78"/>
                  <a:pt x="48" y="78"/>
                </a:cubicBezTo>
                <a:cubicBezTo>
                  <a:pt x="44" y="81"/>
                  <a:pt x="41" y="83"/>
                  <a:pt x="38" y="84"/>
                </a:cubicBezTo>
                <a:cubicBezTo>
                  <a:pt x="31" y="88"/>
                  <a:pt x="25" y="89"/>
                  <a:pt x="23" y="87"/>
                </a:cubicBezTo>
                <a:cubicBezTo>
                  <a:pt x="21" y="85"/>
                  <a:pt x="23" y="80"/>
                  <a:pt x="26" y="73"/>
                </a:cubicBezTo>
                <a:cubicBezTo>
                  <a:pt x="26" y="73"/>
                  <a:pt x="26" y="73"/>
                  <a:pt x="26" y="73"/>
                </a:cubicBezTo>
                <a:cubicBezTo>
                  <a:pt x="35" y="75"/>
                  <a:pt x="45" y="76"/>
                  <a:pt x="57" y="76"/>
                </a:cubicBezTo>
                <a:cubicBezTo>
                  <a:pt x="64" y="76"/>
                  <a:pt x="71" y="75"/>
                  <a:pt x="77" y="74"/>
                </a:cubicBezTo>
                <a:cubicBezTo>
                  <a:pt x="78" y="77"/>
                  <a:pt x="78" y="80"/>
                  <a:pt x="79" y="82"/>
                </a:cubicBezTo>
                <a:cubicBezTo>
                  <a:pt x="79" y="90"/>
                  <a:pt x="79" y="95"/>
                  <a:pt x="76" y="96"/>
                </a:cubicBezTo>
                <a:cubicBezTo>
                  <a:pt x="74" y="98"/>
                  <a:pt x="69" y="95"/>
                  <a:pt x="64" y="89"/>
                </a:cubicBezTo>
                <a:cubicBezTo>
                  <a:pt x="62" y="88"/>
                  <a:pt x="61" y="86"/>
                  <a:pt x="60" y="84"/>
                </a:cubicBezTo>
                <a:cubicBezTo>
                  <a:pt x="52" y="89"/>
                  <a:pt x="52" y="89"/>
                  <a:pt x="52" y="89"/>
                </a:cubicBezTo>
                <a:cubicBezTo>
                  <a:pt x="54" y="91"/>
                  <a:pt x="56" y="93"/>
                  <a:pt x="57" y="95"/>
                </a:cubicBezTo>
                <a:cubicBezTo>
                  <a:pt x="65" y="104"/>
                  <a:pt x="74" y="108"/>
                  <a:pt x="80" y="105"/>
                </a:cubicBezTo>
                <a:cubicBezTo>
                  <a:pt x="86" y="102"/>
                  <a:pt x="89" y="93"/>
                  <a:pt x="88" y="81"/>
                </a:cubicBezTo>
                <a:cubicBezTo>
                  <a:pt x="87" y="79"/>
                  <a:pt x="87" y="76"/>
                  <a:pt x="86" y="73"/>
                </a:cubicBezTo>
                <a:cubicBezTo>
                  <a:pt x="89" y="72"/>
                  <a:pt x="92" y="71"/>
                  <a:pt x="95" y="70"/>
                </a:cubicBezTo>
                <a:cubicBezTo>
                  <a:pt x="106" y="67"/>
                  <a:pt x="113" y="61"/>
                  <a:pt x="113" y="54"/>
                </a:cubicBezTo>
                <a:cubicBezTo>
                  <a:pt x="113" y="47"/>
                  <a:pt x="106" y="41"/>
                  <a:pt x="95" y="37"/>
                </a:cubicBezTo>
                <a:cubicBezTo>
                  <a:pt x="88" y="35"/>
                  <a:pt x="80" y="33"/>
                  <a:pt x="70" y="32"/>
                </a:cubicBezTo>
                <a:cubicBezTo>
                  <a:pt x="69" y="31"/>
                  <a:pt x="69" y="29"/>
                  <a:pt x="68" y="28"/>
                </a:cubicBezTo>
                <a:cubicBezTo>
                  <a:pt x="70" y="26"/>
                  <a:pt x="73" y="24"/>
                  <a:pt x="76" y="23"/>
                </a:cubicBezTo>
                <a:cubicBezTo>
                  <a:pt x="83" y="20"/>
                  <a:pt x="88" y="18"/>
                  <a:pt x="90" y="20"/>
                </a:cubicBezTo>
                <a:cubicBezTo>
                  <a:pt x="92" y="22"/>
                  <a:pt x="91" y="27"/>
                  <a:pt x="88" y="33"/>
                </a:cubicBezTo>
                <a:cubicBezTo>
                  <a:pt x="97" y="35"/>
                  <a:pt x="97" y="35"/>
                  <a:pt x="97" y="35"/>
                </a:cubicBezTo>
                <a:cubicBezTo>
                  <a:pt x="101" y="26"/>
                  <a:pt x="101" y="18"/>
                  <a:pt x="96" y="14"/>
                </a:cubicBezTo>
                <a:cubicBezTo>
                  <a:pt x="91" y="9"/>
                  <a:pt x="82" y="10"/>
                  <a:pt x="72" y="15"/>
                </a:cubicBezTo>
                <a:cubicBezTo>
                  <a:pt x="69" y="16"/>
                  <a:pt x="66" y="18"/>
                  <a:pt x="63" y="20"/>
                </a:cubicBezTo>
                <a:cubicBezTo>
                  <a:pt x="60" y="17"/>
                  <a:pt x="58" y="15"/>
                  <a:pt x="56" y="12"/>
                </a:cubicBezTo>
                <a:cubicBezTo>
                  <a:pt x="48" y="4"/>
                  <a:pt x="39" y="0"/>
                  <a:pt x="33" y="3"/>
                </a:cubicBezTo>
                <a:cubicBezTo>
                  <a:pt x="27" y="6"/>
                  <a:pt x="24" y="14"/>
                  <a:pt x="26" y="26"/>
                </a:cubicBezTo>
                <a:cubicBezTo>
                  <a:pt x="26" y="27"/>
                  <a:pt x="26" y="28"/>
                  <a:pt x="26" y="29"/>
                </a:cubicBezTo>
                <a:cubicBezTo>
                  <a:pt x="35" y="29"/>
                  <a:pt x="35" y="29"/>
                  <a:pt x="35" y="29"/>
                </a:cubicBezTo>
                <a:cubicBezTo>
                  <a:pt x="35" y="27"/>
                  <a:pt x="35" y="26"/>
                  <a:pt x="34" y="25"/>
                </a:cubicBezTo>
                <a:cubicBezTo>
                  <a:pt x="34" y="17"/>
                  <a:pt x="34" y="12"/>
                  <a:pt x="37" y="11"/>
                </a:cubicBezTo>
                <a:cubicBezTo>
                  <a:pt x="39" y="10"/>
                  <a:pt x="44" y="13"/>
                  <a:pt x="49" y="18"/>
                </a:cubicBezTo>
                <a:cubicBezTo>
                  <a:pt x="51" y="20"/>
                  <a:pt x="53" y="23"/>
                  <a:pt x="55" y="25"/>
                </a:cubicBezTo>
                <a:cubicBezTo>
                  <a:pt x="53" y="27"/>
                  <a:pt x="50" y="30"/>
                  <a:pt x="48" y="32"/>
                </a:cubicBezTo>
                <a:close/>
                <a:moveTo>
                  <a:pt x="75" y="42"/>
                </a:moveTo>
                <a:cubicBezTo>
                  <a:pt x="82" y="43"/>
                  <a:pt x="87" y="44"/>
                  <a:pt x="92" y="45"/>
                </a:cubicBezTo>
                <a:cubicBezTo>
                  <a:pt x="99" y="48"/>
                  <a:pt x="104" y="51"/>
                  <a:pt x="104" y="54"/>
                </a:cubicBezTo>
                <a:cubicBezTo>
                  <a:pt x="104" y="56"/>
                  <a:pt x="99" y="59"/>
                  <a:pt x="92" y="62"/>
                </a:cubicBezTo>
                <a:cubicBezTo>
                  <a:pt x="89" y="63"/>
                  <a:pt x="87" y="63"/>
                  <a:pt x="84" y="64"/>
                </a:cubicBezTo>
                <a:cubicBezTo>
                  <a:pt x="82" y="58"/>
                  <a:pt x="80" y="51"/>
                  <a:pt x="77" y="44"/>
                </a:cubicBezTo>
                <a:cubicBezTo>
                  <a:pt x="76" y="44"/>
                  <a:pt x="76" y="43"/>
                  <a:pt x="75" y="42"/>
                </a:cubicBezTo>
                <a:close/>
                <a:moveTo>
                  <a:pt x="75" y="66"/>
                </a:moveTo>
                <a:cubicBezTo>
                  <a:pt x="73" y="60"/>
                  <a:pt x="71" y="54"/>
                  <a:pt x="69" y="48"/>
                </a:cubicBezTo>
                <a:cubicBezTo>
                  <a:pt x="67" y="46"/>
                  <a:pt x="66" y="43"/>
                  <a:pt x="65" y="41"/>
                </a:cubicBezTo>
                <a:cubicBezTo>
                  <a:pt x="62" y="41"/>
                  <a:pt x="59" y="41"/>
                  <a:pt x="57" y="41"/>
                </a:cubicBezTo>
                <a:cubicBezTo>
                  <a:pt x="55" y="41"/>
                  <a:pt x="53" y="41"/>
                  <a:pt x="51" y="41"/>
                </a:cubicBezTo>
                <a:cubicBezTo>
                  <a:pt x="50" y="42"/>
                  <a:pt x="49" y="43"/>
                  <a:pt x="47" y="44"/>
                </a:cubicBezTo>
                <a:cubicBezTo>
                  <a:pt x="47" y="44"/>
                  <a:pt x="47" y="44"/>
                  <a:pt x="47" y="44"/>
                </a:cubicBezTo>
                <a:cubicBezTo>
                  <a:pt x="41" y="51"/>
                  <a:pt x="35" y="58"/>
                  <a:pt x="31" y="64"/>
                </a:cubicBezTo>
                <a:cubicBezTo>
                  <a:pt x="38" y="66"/>
                  <a:pt x="47" y="67"/>
                  <a:pt x="57" y="67"/>
                </a:cubicBezTo>
                <a:cubicBezTo>
                  <a:pt x="63" y="67"/>
                  <a:pt x="69" y="66"/>
                  <a:pt x="75" y="66"/>
                </a:cubicBezTo>
                <a:close/>
                <a:moveTo>
                  <a:pt x="22" y="62"/>
                </a:moveTo>
                <a:cubicBezTo>
                  <a:pt x="22" y="62"/>
                  <a:pt x="22" y="62"/>
                  <a:pt x="22" y="62"/>
                </a:cubicBezTo>
                <a:cubicBezTo>
                  <a:pt x="14" y="59"/>
                  <a:pt x="9" y="56"/>
                  <a:pt x="9" y="54"/>
                </a:cubicBezTo>
                <a:cubicBezTo>
                  <a:pt x="9" y="51"/>
                  <a:pt x="14" y="48"/>
                  <a:pt x="22" y="45"/>
                </a:cubicBezTo>
                <a:cubicBezTo>
                  <a:pt x="26" y="44"/>
                  <a:pt x="31" y="43"/>
                  <a:pt x="37" y="42"/>
                </a:cubicBezTo>
                <a:cubicBezTo>
                  <a:pt x="31" y="49"/>
                  <a:pt x="26" y="56"/>
                  <a:pt x="22" y="62"/>
                </a:cubicBezTo>
                <a:close/>
                <a:moveTo>
                  <a:pt x="64" y="50"/>
                </a:moveTo>
                <a:cubicBezTo>
                  <a:pt x="63" y="55"/>
                  <a:pt x="61" y="59"/>
                  <a:pt x="57" y="62"/>
                </a:cubicBezTo>
                <a:cubicBezTo>
                  <a:pt x="63" y="62"/>
                  <a:pt x="66" y="55"/>
                  <a:pt x="64" y="50"/>
                </a:cubicBezTo>
                <a:close/>
                <a:moveTo>
                  <a:pt x="49" y="57"/>
                </a:moveTo>
                <a:cubicBezTo>
                  <a:pt x="49" y="55"/>
                  <a:pt x="50" y="54"/>
                  <a:pt x="50" y="53"/>
                </a:cubicBezTo>
                <a:cubicBezTo>
                  <a:pt x="49" y="52"/>
                  <a:pt x="49" y="52"/>
                  <a:pt x="49" y="52"/>
                </a:cubicBezTo>
                <a:cubicBezTo>
                  <a:pt x="48" y="54"/>
                  <a:pt x="48" y="55"/>
                  <a:pt x="49" y="57"/>
                </a:cubicBezTo>
                <a:close/>
                <a:moveTo>
                  <a:pt x="49" y="50"/>
                </a:moveTo>
                <a:cubicBezTo>
                  <a:pt x="51" y="52"/>
                  <a:pt x="51" y="52"/>
                  <a:pt x="51" y="52"/>
                </a:cubicBezTo>
                <a:cubicBezTo>
                  <a:pt x="53" y="50"/>
                  <a:pt x="55" y="49"/>
                  <a:pt x="57" y="47"/>
                </a:cubicBezTo>
                <a:cubicBezTo>
                  <a:pt x="56" y="45"/>
                  <a:pt x="56" y="45"/>
                  <a:pt x="56" y="45"/>
                </a:cubicBezTo>
                <a:cubicBezTo>
                  <a:pt x="53" y="45"/>
                  <a:pt x="50" y="47"/>
                  <a:pt x="49" y="50"/>
                </a:cubicBezTo>
                <a:close/>
                <a:moveTo>
                  <a:pt x="58" y="45"/>
                </a:moveTo>
                <a:cubicBezTo>
                  <a:pt x="58" y="47"/>
                  <a:pt x="58" y="47"/>
                  <a:pt x="58" y="47"/>
                </a:cubicBezTo>
                <a:cubicBezTo>
                  <a:pt x="59" y="46"/>
                  <a:pt x="59" y="46"/>
                  <a:pt x="60" y="46"/>
                </a:cubicBezTo>
                <a:cubicBezTo>
                  <a:pt x="59" y="45"/>
                  <a:pt x="58" y="45"/>
                  <a:pt x="58" y="45"/>
                </a:cubicBezTo>
                <a:close/>
              </a:path>
            </a:pathLst>
          </a:custGeom>
          <a:solidFill>
            <a:srgbClr val="00B0F0">
              <a:alpha val="70000"/>
            </a:srgb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nvGrpSpPr>
          <p:cNvPr id="250" name="组合 249">
            <a:extLst>
              <a:ext uri="{FF2B5EF4-FFF2-40B4-BE49-F238E27FC236}">
                <a16:creationId xmlns:a16="http://schemas.microsoft.com/office/drawing/2014/main" id="{AAFAE315-059C-4BF7-BA6F-FBD480367CB2}"/>
              </a:ext>
            </a:extLst>
          </p:cNvPr>
          <p:cNvGrpSpPr/>
          <p:nvPr/>
        </p:nvGrpSpPr>
        <p:grpSpPr>
          <a:xfrm>
            <a:off x="2378549" y="1241828"/>
            <a:ext cx="2360284" cy="4766346"/>
            <a:chOff x="2201377" y="1533420"/>
            <a:chExt cx="2360284" cy="4766346"/>
          </a:xfrm>
        </p:grpSpPr>
        <p:grpSp>
          <p:nvGrpSpPr>
            <p:cNvPr id="83" name="组合 82">
              <a:extLst>
                <a:ext uri="{FF2B5EF4-FFF2-40B4-BE49-F238E27FC236}">
                  <a16:creationId xmlns:a16="http://schemas.microsoft.com/office/drawing/2014/main" id="{3672F9AF-E706-472A-B496-2396D6B6097E}"/>
                </a:ext>
              </a:extLst>
            </p:cNvPr>
            <p:cNvGrpSpPr/>
            <p:nvPr/>
          </p:nvGrpSpPr>
          <p:grpSpPr>
            <a:xfrm>
              <a:off x="2374468" y="1885927"/>
              <a:ext cx="2020368" cy="4413839"/>
              <a:chOff x="5450340" y="1928810"/>
              <a:chExt cx="3091543" cy="6754003"/>
            </a:xfrm>
          </p:grpSpPr>
          <p:sp>
            <p:nvSpPr>
              <p:cNvPr id="191" name="矩形: 圆角 190">
                <a:extLst>
                  <a:ext uri="{FF2B5EF4-FFF2-40B4-BE49-F238E27FC236}">
                    <a16:creationId xmlns:a16="http://schemas.microsoft.com/office/drawing/2014/main" id="{7436D5C0-AB02-427D-B939-5063733AA5D4}"/>
                  </a:ext>
                </a:extLst>
              </p:cNvPr>
              <p:cNvSpPr/>
              <p:nvPr/>
            </p:nvSpPr>
            <p:spPr>
              <a:xfrm>
                <a:off x="5469048" y="1944470"/>
                <a:ext cx="3054125" cy="6706662"/>
              </a:xfrm>
              <a:prstGeom prst="roundRect">
                <a:avLst>
                  <a:gd name="adj" fmla="val 0"/>
                </a:avLst>
              </a:prstGeom>
              <a:solidFill>
                <a:schemeClr val="bg1">
                  <a:lumMod val="65000"/>
                  <a:alpha val="1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dirty="0"/>
              </a:p>
            </p:txBody>
          </p:sp>
          <p:sp>
            <p:nvSpPr>
              <p:cNvPr id="190" name="矩形: 圆角 189">
                <a:extLst>
                  <a:ext uri="{FF2B5EF4-FFF2-40B4-BE49-F238E27FC236}">
                    <a16:creationId xmlns:a16="http://schemas.microsoft.com/office/drawing/2014/main" id="{03AA43BD-E28A-43DC-A143-D589F4A250A4}"/>
                  </a:ext>
                </a:extLst>
              </p:cNvPr>
              <p:cNvSpPr/>
              <p:nvPr/>
            </p:nvSpPr>
            <p:spPr>
              <a:xfrm>
                <a:off x="5450340" y="1928810"/>
                <a:ext cx="3091543" cy="6754003"/>
              </a:xfrm>
              <a:prstGeom prst="roundRect">
                <a:avLst>
                  <a:gd name="adj" fmla="val 1669"/>
                </a:avLst>
              </a:prstGeom>
              <a:noFill/>
              <a:ln w="6350">
                <a:solidFill>
                  <a:srgbClr val="FFC000"/>
                </a:solidFill>
              </a:ln>
              <a:effectLst>
                <a:glow>
                  <a:srgbClr val="FFC000">
                    <a:alpha val="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grpSp>
        <p:grpSp>
          <p:nvGrpSpPr>
            <p:cNvPr id="91" name="组合 90">
              <a:extLst>
                <a:ext uri="{FF2B5EF4-FFF2-40B4-BE49-F238E27FC236}">
                  <a16:creationId xmlns:a16="http://schemas.microsoft.com/office/drawing/2014/main" id="{F00ABEF3-456F-4739-BD19-8ED1433BA0A6}"/>
                </a:ext>
              </a:extLst>
            </p:cNvPr>
            <p:cNvGrpSpPr/>
            <p:nvPr/>
          </p:nvGrpSpPr>
          <p:grpSpPr>
            <a:xfrm>
              <a:off x="2877675" y="1533420"/>
              <a:ext cx="1009199" cy="276999"/>
              <a:chOff x="3187982" y="1834942"/>
              <a:chExt cx="1274114" cy="349712"/>
            </a:xfrm>
          </p:grpSpPr>
          <p:sp>
            <p:nvSpPr>
              <p:cNvPr id="133" name="文本框 132">
                <a:extLst>
                  <a:ext uri="{FF2B5EF4-FFF2-40B4-BE49-F238E27FC236}">
                    <a16:creationId xmlns:a16="http://schemas.microsoft.com/office/drawing/2014/main" id="{EA123681-2F44-49F6-BDEA-E5479916903F}"/>
                  </a:ext>
                </a:extLst>
              </p:cNvPr>
              <p:cNvSpPr txBox="1"/>
              <p:nvPr/>
            </p:nvSpPr>
            <p:spPr>
              <a:xfrm>
                <a:off x="3349244" y="1834942"/>
                <a:ext cx="1010276" cy="349712"/>
              </a:xfrm>
              <a:prstGeom prst="rect">
                <a:avLst/>
              </a:prstGeom>
              <a:noFill/>
            </p:spPr>
            <p:txBody>
              <a:bodyPr wrap="none" rtlCol="0">
                <a:spAutoFit/>
              </a:bodyPr>
              <a:lstStyle/>
              <a:p>
                <a:r>
                  <a:rPr lang="zh-CN" altLang="en-US" sz="1200" dirty="0">
                    <a:solidFill>
                      <a:schemeClr val="bg1">
                        <a:alpha val="70000"/>
                      </a:schemeClr>
                    </a:solidFill>
                    <a:latin typeface="思源黑体 CN Heavy" panose="020B0A00000000000000" pitchFamily="34" charset="-122"/>
                    <a:ea typeface="思源黑体 CN Heavy" panose="020B0A00000000000000" pitchFamily="34" charset="-122"/>
                  </a:rPr>
                  <a:t>纳迦法级</a:t>
                </a:r>
                <a:endParaRPr lang="zh-CN" altLang="en-US" sz="1100" dirty="0">
                  <a:solidFill>
                    <a:schemeClr val="bg1">
                      <a:alpha val="80000"/>
                    </a:schemeClr>
                  </a:solidFill>
                  <a:latin typeface="思源黑体 CN Heavy" panose="020B0A00000000000000" pitchFamily="34" charset="-122"/>
                  <a:ea typeface="思源黑体 CN Heavy" panose="020B0A00000000000000" pitchFamily="34" charset="-122"/>
                </a:endParaRPr>
              </a:p>
            </p:txBody>
          </p:sp>
          <p:cxnSp>
            <p:nvCxnSpPr>
              <p:cNvPr id="131" name="直接连接符 130">
                <a:extLst>
                  <a:ext uri="{FF2B5EF4-FFF2-40B4-BE49-F238E27FC236}">
                    <a16:creationId xmlns:a16="http://schemas.microsoft.com/office/drawing/2014/main" id="{18B51DFF-D2B4-4EC2-B416-4CF4F0776692}"/>
                  </a:ext>
                </a:extLst>
              </p:cNvPr>
              <p:cNvCxnSpPr>
                <a:cxnSpLocks/>
              </p:cNvCxnSpPr>
              <p:nvPr/>
            </p:nvCxnSpPr>
            <p:spPr>
              <a:xfrm>
                <a:off x="3187982" y="2158958"/>
                <a:ext cx="1274114" cy="0"/>
              </a:xfrm>
              <a:prstGeom prst="line">
                <a:avLst/>
              </a:prstGeom>
              <a:ln w="9525">
                <a:gradFill>
                  <a:gsLst>
                    <a:gs pos="55000">
                      <a:schemeClr val="bg1">
                        <a:alpha val="54000"/>
                      </a:scheme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grpSp>
        <p:grpSp>
          <p:nvGrpSpPr>
            <p:cNvPr id="196" name="组合 195">
              <a:extLst>
                <a:ext uri="{FF2B5EF4-FFF2-40B4-BE49-F238E27FC236}">
                  <a16:creationId xmlns:a16="http://schemas.microsoft.com/office/drawing/2014/main" id="{A49BDCC3-9194-4F9C-93E3-FF1067FF66EE}"/>
                </a:ext>
              </a:extLst>
            </p:cNvPr>
            <p:cNvGrpSpPr/>
            <p:nvPr/>
          </p:nvGrpSpPr>
          <p:grpSpPr>
            <a:xfrm>
              <a:off x="2396006" y="1842915"/>
              <a:ext cx="2000236" cy="1325386"/>
              <a:chOff x="2371945" y="2444146"/>
              <a:chExt cx="2000236" cy="1325386"/>
            </a:xfrm>
          </p:grpSpPr>
          <p:sp>
            <p:nvSpPr>
              <p:cNvPr id="193" name="矩形 192">
                <a:extLst>
                  <a:ext uri="{FF2B5EF4-FFF2-40B4-BE49-F238E27FC236}">
                    <a16:creationId xmlns:a16="http://schemas.microsoft.com/office/drawing/2014/main" id="{4CF168BD-91A8-4792-8156-ED46EF672D65}"/>
                  </a:ext>
                </a:extLst>
              </p:cNvPr>
              <p:cNvSpPr/>
              <p:nvPr/>
            </p:nvSpPr>
            <p:spPr>
              <a:xfrm>
                <a:off x="2371945" y="2444146"/>
                <a:ext cx="2000236" cy="1325386"/>
              </a:xfrm>
              <a:prstGeom prst="rect">
                <a:avLst/>
              </a:prstGeom>
              <a:gradFill>
                <a:gsLst>
                  <a:gs pos="55000">
                    <a:schemeClr val="bg2">
                      <a:lumMod val="10000"/>
                    </a:schemeClr>
                  </a:gs>
                  <a:gs pos="0">
                    <a:schemeClr val="bg2">
                      <a:lumMod val="10000"/>
                      <a:alpha val="0"/>
                    </a:schemeClr>
                  </a:gs>
                  <a:gs pos="100000">
                    <a:schemeClr val="bg2">
                      <a:lumMod val="1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2" name="图片 191">
                <a:extLst>
                  <a:ext uri="{FF2B5EF4-FFF2-40B4-BE49-F238E27FC236}">
                    <a16:creationId xmlns:a16="http://schemas.microsoft.com/office/drawing/2014/main" id="{41D75A79-F7BF-447D-84FE-020DB6C7D5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4635" y="2654656"/>
                <a:ext cx="1961346" cy="964452"/>
              </a:xfrm>
              <a:prstGeom prst="rect">
                <a:avLst/>
              </a:prstGeom>
            </p:spPr>
          </p:pic>
        </p:grpSp>
        <p:sp>
          <p:nvSpPr>
            <p:cNvPr id="194" name="Freeform 512">
              <a:extLst>
                <a:ext uri="{FF2B5EF4-FFF2-40B4-BE49-F238E27FC236}">
                  <a16:creationId xmlns:a16="http://schemas.microsoft.com/office/drawing/2014/main" id="{A9F4E272-C189-45D0-A8E4-1504813777DA}"/>
                </a:ext>
              </a:extLst>
            </p:cNvPr>
            <p:cNvSpPr>
              <a:spLocks/>
            </p:cNvSpPr>
            <p:nvPr/>
          </p:nvSpPr>
          <p:spPr bwMode="auto">
            <a:xfrm>
              <a:off x="2201377" y="3995975"/>
              <a:ext cx="120014" cy="327145"/>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5" name="Freeform 512">
              <a:extLst>
                <a:ext uri="{FF2B5EF4-FFF2-40B4-BE49-F238E27FC236}">
                  <a16:creationId xmlns:a16="http://schemas.microsoft.com/office/drawing/2014/main" id="{51AF64BE-B5B2-408C-820D-E01E070ECFA2}"/>
                </a:ext>
              </a:extLst>
            </p:cNvPr>
            <p:cNvSpPr>
              <a:spLocks/>
            </p:cNvSpPr>
            <p:nvPr/>
          </p:nvSpPr>
          <p:spPr bwMode="auto">
            <a:xfrm rot="10800000">
              <a:off x="4441647" y="3991660"/>
              <a:ext cx="120014" cy="327145"/>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cxnSp>
          <p:nvCxnSpPr>
            <p:cNvPr id="197" name="直接连接符 196">
              <a:extLst>
                <a:ext uri="{FF2B5EF4-FFF2-40B4-BE49-F238E27FC236}">
                  <a16:creationId xmlns:a16="http://schemas.microsoft.com/office/drawing/2014/main" id="{B5D90DB7-9509-479C-B1EF-31788A668631}"/>
                </a:ext>
              </a:extLst>
            </p:cNvPr>
            <p:cNvCxnSpPr>
              <a:cxnSpLocks/>
            </p:cNvCxnSpPr>
            <p:nvPr/>
          </p:nvCxnSpPr>
          <p:spPr>
            <a:xfrm>
              <a:off x="2297478" y="2983423"/>
              <a:ext cx="2086930" cy="0"/>
            </a:xfrm>
            <a:prstGeom prst="line">
              <a:avLst/>
            </a:prstGeom>
            <a:ln w="9525">
              <a:gradFill>
                <a:gsLst>
                  <a:gs pos="55000">
                    <a:schemeClr val="bg1">
                      <a:alpha val="54000"/>
                    </a:scheme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01" name="文本框 200">
              <a:extLst>
                <a:ext uri="{FF2B5EF4-FFF2-40B4-BE49-F238E27FC236}">
                  <a16:creationId xmlns:a16="http://schemas.microsoft.com/office/drawing/2014/main" id="{7227A053-2FF6-483D-A51C-3AB201129926}"/>
                </a:ext>
              </a:extLst>
            </p:cNvPr>
            <p:cNvSpPr txBox="1"/>
            <p:nvPr/>
          </p:nvSpPr>
          <p:spPr>
            <a:xfrm>
              <a:off x="2374133" y="3033558"/>
              <a:ext cx="2052924" cy="646331"/>
            </a:xfrm>
            <a:prstGeom prst="rect">
              <a:avLst/>
            </a:prstGeom>
            <a:noFill/>
          </p:spPr>
          <p:txBody>
            <a:bodyPr wrap="square" rtlCol="0">
              <a:spAutoFit/>
            </a:bodyPr>
            <a:lstStyle/>
            <a:p>
              <a:r>
                <a:rPr lang="zh-CN" altLang="en-US" sz="600" dirty="0">
                  <a:solidFill>
                    <a:schemeClr val="bg1">
                      <a:alpha val="70000"/>
                    </a:schemeClr>
                  </a:solidFill>
                  <a:latin typeface="思源黑体 CN ExtraLight" panose="020B0200000000000000" pitchFamily="34" charset="-122"/>
                  <a:ea typeface="思源黑体 CN ExtraLight" panose="020B0200000000000000" pitchFamily="34" charset="-122"/>
                </a:rPr>
                <a:t>人们认为纳迦法级无畏战舰的设计基于一种可追溯到远古时期的玛塔利飞船设计。 </a:t>
              </a:r>
              <a:endParaRPr lang="en-US" altLang="zh-CN" sz="600" dirty="0">
                <a:solidFill>
                  <a:schemeClr val="bg1">
                    <a:alpha val="70000"/>
                  </a:schemeClr>
                </a:solidFill>
                <a:latin typeface="思源黑体 CN ExtraLight" panose="020B0200000000000000" pitchFamily="34" charset="-122"/>
                <a:ea typeface="思源黑体 CN ExtraLight" panose="020B0200000000000000" pitchFamily="34" charset="-122"/>
              </a:endParaRPr>
            </a:p>
            <a:p>
              <a:r>
                <a:rPr lang="zh-CN" altLang="en-US" sz="600" dirty="0">
                  <a:solidFill>
                    <a:schemeClr val="bg1">
                      <a:alpha val="70000"/>
                    </a:schemeClr>
                  </a:solidFill>
                  <a:latin typeface="思源黑体 CN ExtraLight" panose="020B0200000000000000" pitchFamily="34" charset="-122"/>
                  <a:ea typeface="思源黑体 CN ExtraLight" panose="020B0200000000000000" pitchFamily="34" charset="-122"/>
                </a:rPr>
                <a:t>虽然没有记录可以清楚地说明其外形的发展过程，但它那如巨石一般粗犷的线条一次又一次出现在随风飘零的玛塔利传说中。 纳迦法级有多样的火力选择，能够应付各种规模的敌方战舰。</a:t>
              </a:r>
            </a:p>
          </p:txBody>
        </p:sp>
        <p:grpSp>
          <p:nvGrpSpPr>
            <p:cNvPr id="210" name="组合 209">
              <a:extLst>
                <a:ext uri="{FF2B5EF4-FFF2-40B4-BE49-F238E27FC236}">
                  <a16:creationId xmlns:a16="http://schemas.microsoft.com/office/drawing/2014/main" id="{C43BF269-0192-478D-A4D4-576E0899E587}"/>
                </a:ext>
              </a:extLst>
            </p:cNvPr>
            <p:cNvGrpSpPr/>
            <p:nvPr/>
          </p:nvGrpSpPr>
          <p:grpSpPr>
            <a:xfrm>
              <a:off x="2341186" y="3663418"/>
              <a:ext cx="2086930" cy="215444"/>
              <a:chOff x="5122559" y="4095442"/>
              <a:chExt cx="2086930" cy="215444"/>
            </a:xfrm>
          </p:grpSpPr>
          <p:cxnSp>
            <p:nvCxnSpPr>
              <p:cNvPr id="206" name="直接连接符 205">
                <a:extLst>
                  <a:ext uri="{FF2B5EF4-FFF2-40B4-BE49-F238E27FC236}">
                    <a16:creationId xmlns:a16="http://schemas.microsoft.com/office/drawing/2014/main" id="{E613A146-E362-46B6-ADD4-BFB5F852281E}"/>
                  </a:ext>
                </a:extLst>
              </p:cNvPr>
              <p:cNvCxnSpPr>
                <a:cxnSpLocks/>
              </p:cNvCxnSpPr>
              <p:nvPr/>
            </p:nvCxnSpPr>
            <p:spPr>
              <a:xfrm>
                <a:off x="5122559" y="4301736"/>
                <a:ext cx="2086930" cy="0"/>
              </a:xfrm>
              <a:prstGeom prst="line">
                <a:avLst/>
              </a:prstGeom>
              <a:ln w="9525">
                <a:gradFill>
                  <a:gsLst>
                    <a:gs pos="55000">
                      <a:schemeClr val="bg1">
                        <a:alpha val="54000"/>
                      </a:scheme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8438B599-F1A6-4B44-A1CB-C647C4F1A6B4}"/>
                  </a:ext>
                </a:extLst>
              </p:cNvPr>
              <p:cNvSpPr txBox="1"/>
              <p:nvPr/>
            </p:nvSpPr>
            <p:spPr>
              <a:xfrm>
                <a:off x="5166052" y="4095442"/>
                <a:ext cx="595035" cy="215444"/>
              </a:xfrm>
              <a:prstGeom prst="rect">
                <a:avLst/>
              </a:prstGeom>
              <a:noFill/>
            </p:spPr>
            <p:txBody>
              <a:bodyPr wrap="none" rtlCol="0">
                <a:spAutoFit/>
              </a:bodyPr>
              <a:lstStyle/>
              <a:p>
                <a:r>
                  <a:rPr lang="zh-CN" altLang="en-US" sz="800" b="1" dirty="0">
                    <a:solidFill>
                      <a:schemeClr val="bg1"/>
                    </a:solidFill>
                  </a:rPr>
                  <a:t>舰船属性</a:t>
                </a:r>
              </a:p>
            </p:txBody>
          </p:sp>
        </p:grpSp>
        <p:sp>
          <p:nvSpPr>
            <p:cNvPr id="61" name="文本框 60">
              <a:extLst>
                <a:ext uri="{FF2B5EF4-FFF2-40B4-BE49-F238E27FC236}">
                  <a16:creationId xmlns:a16="http://schemas.microsoft.com/office/drawing/2014/main" id="{BC366B91-6222-429F-8A8A-7747DA1BF2F4}"/>
                </a:ext>
              </a:extLst>
            </p:cNvPr>
            <p:cNvSpPr txBox="1"/>
            <p:nvPr/>
          </p:nvSpPr>
          <p:spPr>
            <a:xfrm>
              <a:off x="2622707" y="4343633"/>
              <a:ext cx="364202" cy="200055"/>
            </a:xfrm>
            <a:prstGeom prst="rect">
              <a:avLst/>
            </a:prstGeom>
            <a:noFill/>
          </p:spPr>
          <p:txBody>
            <a:bodyPr wrap="none" rtlCol="0">
              <a:spAutoFit/>
            </a:bodyPr>
            <a:lstStyle/>
            <a:p>
              <a:r>
                <a:rPr lang="zh-CN" altLang="en-US" sz="700" b="1" dirty="0">
                  <a:solidFill>
                    <a:schemeClr val="bg1">
                      <a:alpha val="80000"/>
                    </a:schemeClr>
                  </a:solidFill>
                  <a:latin typeface="+mn-ea"/>
                </a:rPr>
                <a:t>耐久</a:t>
              </a:r>
            </a:p>
          </p:txBody>
        </p:sp>
        <p:sp>
          <p:nvSpPr>
            <p:cNvPr id="62" name="文本框 61">
              <a:extLst>
                <a:ext uri="{FF2B5EF4-FFF2-40B4-BE49-F238E27FC236}">
                  <a16:creationId xmlns:a16="http://schemas.microsoft.com/office/drawing/2014/main" id="{8D7AA07B-BD67-4B46-885B-4E0A1C8FBE31}"/>
                </a:ext>
              </a:extLst>
            </p:cNvPr>
            <p:cNvSpPr txBox="1"/>
            <p:nvPr/>
          </p:nvSpPr>
          <p:spPr>
            <a:xfrm>
              <a:off x="3792236" y="4311762"/>
              <a:ext cx="572593" cy="261610"/>
            </a:xfrm>
            <a:prstGeom prst="rect">
              <a:avLst/>
            </a:prstGeom>
            <a:noFill/>
          </p:spPr>
          <p:txBody>
            <a:bodyPr wrap="none" rtlCol="0">
              <a:spAutoFit/>
            </a:bodyPr>
            <a:lstStyle/>
            <a:p>
              <a:r>
                <a:rPr lang="en-US" altLang="zh-CN" sz="1100" dirty="0">
                  <a:solidFill>
                    <a:schemeClr val="accent4">
                      <a:lumMod val="20000"/>
                      <a:lumOff val="80000"/>
                    </a:schemeClr>
                  </a:solidFill>
                  <a:latin typeface="Aldrich" panose="02000000000000000000" pitchFamily="2" charset="0"/>
                </a:rPr>
                <a:t>5666</a:t>
              </a:r>
              <a:endParaRPr lang="zh-CN" altLang="en-US" sz="1100" dirty="0">
                <a:solidFill>
                  <a:schemeClr val="accent4">
                    <a:lumMod val="20000"/>
                    <a:lumOff val="80000"/>
                  </a:schemeClr>
                </a:solidFill>
                <a:latin typeface="Aldrich" panose="02000000000000000000" pitchFamily="2" charset="0"/>
              </a:endParaRPr>
            </a:p>
          </p:txBody>
        </p:sp>
        <p:sp>
          <p:nvSpPr>
            <p:cNvPr id="63" name="文本框 62">
              <a:extLst>
                <a:ext uri="{FF2B5EF4-FFF2-40B4-BE49-F238E27FC236}">
                  <a16:creationId xmlns:a16="http://schemas.microsoft.com/office/drawing/2014/main" id="{02104D07-E235-467A-963A-79696A416709}"/>
                </a:ext>
              </a:extLst>
            </p:cNvPr>
            <p:cNvSpPr txBox="1"/>
            <p:nvPr/>
          </p:nvSpPr>
          <p:spPr>
            <a:xfrm>
              <a:off x="2627519" y="4546493"/>
              <a:ext cx="543739" cy="200055"/>
            </a:xfrm>
            <a:prstGeom prst="rect">
              <a:avLst/>
            </a:prstGeom>
            <a:noFill/>
          </p:spPr>
          <p:txBody>
            <a:bodyPr wrap="none" rtlCol="0">
              <a:spAutoFit/>
            </a:bodyPr>
            <a:lstStyle/>
            <a:p>
              <a:r>
                <a:rPr lang="zh-CN" altLang="en-US" sz="700" b="1" dirty="0">
                  <a:solidFill>
                    <a:schemeClr val="bg1">
                      <a:alpha val="80000"/>
                    </a:schemeClr>
                  </a:solidFill>
                  <a:latin typeface="+mn-ea"/>
                </a:rPr>
                <a:t>平均速度</a:t>
              </a:r>
            </a:p>
          </p:txBody>
        </p:sp>
        <p:sp>
          <p:nvSpPr>
            <p:cNvPr id="64" name="文本框 63">
              <a:extLst>
                <a:ext uri="{FF2B5EF4-FFF2-40B4-BE49-F238E27FC236}">
                  <a16:creationId xmlns:a16="http://schemas.microsoft.com/office/drawing/2014/main" id="{38D76843-3100-4446-BA81-18789B5776CE}"/>
                </a:ext>
              </a:extLst>
            </p:cNvPr>
            <p:cNvSpPr txBox="1"/>
            <p:nvPr/>
          </p:nvSpPr>
          <p:spPr>
            <a:xfrm>
              <a:off x="2627238" y="4745751"/>
              <a:ext cx="364202" cy="200055"/>
            </a:xfrm>
            <a:prstGeom prst="rect">
              <a:avLst/>
            </a:prstGeom>
            <a:noFill/>
          </p:spPr>
          <p:txBody>
            <a:bodyPr wrap="none" rtlCol="0">
              <a:spAutoFit/>
            </a:bodyPr>
            <a:lstStyle/>
            <a:p>
              <a:r>
                <a:rPr lang="zh-CN" altLang="en-US" sz="700" b="1" dirty="0">
                  <a:solidFill>
                    <a:schemeClr val="bg1">
                      <a:alpha val="80000"/>
                    </a:schemeClr>
                  </a:solidFill>
                  <a:latin typeface="+mn-ea"/>
                </a:rPr>
                <a:t>火力</a:t>
              </a:r>
            </a:p>
          </p:txBody>
        </p:sp>
        <p:sp>
          <p:nvSpPr>
            <p:cNvPr id="65" name="文本框 64">
              <a:extLst>
                <a:ext uri="{FF2B5EF4-FFF2-40B4-BE49-F238E27FC236}">
                  <a16:creationId xmlns:a16="http://schemas.microsoft.com/office/drawing/2014/main" id="{04253FE7-5772-459D-89A5-B2FC72BB54B4}"/>
                </a:ext>
              </a:extLst>
            </p:cNvPr>
            <p:cNvSpPr txBox="1"/>
            <p:nvPr/>
          </p:nvSpPr>
          <p:spPr>
            <a:xfrm>
              <a:off x="2628876" y="4960555"/>
              <a:ext cx="364202" cy="200055"/>
            </a:xfrm>
            <a:prstGeom prst="rect">
              <a:avLst/>
            </a:prstGeom>
            <a:noFill/>
          </p:spPr>
          <p:txBody>
            <a:bodyPr wrap="none" rtlCol="0">
              <a:spAutoFit/>
            </a:bodyPr>
            <a:lstStyle/>
            <a:p>
              <a:r>
                <a:rPr lang="zh-CN" altLang="en-US" sz="700" b="1" dirty="0">
                  <a:solidFill>
                    <a:schemeClr val="bg1">
                      <a:alpha val="80000"/>
                    </a:schemeClr>
                  </a:solidFill>
                  <a:latin typeface="+mn-ea"/>
                </a:rPr>
                <a:t>探测</a:t>
              </a:r>
            </a:p>
          </p:txBody>
        </p:sp>
        <p:sp>
          <p:nvSpPr>
            <p:cNvPr id="67" name="文本框 66">
              <a:extLst>
                <a:ext uri="{FF2B5EF4-FFF2-40B4-BE49-F238E27FC236}">
                  <a16:creationId xmlns:a16="http://schemas.microsoft.com/office/drawing/2014/main" id="{191CA506-0AD1-4F08-8B42-4AC34BFC0040}"/>
                </a:ext>
              </a:extLst>
            </p:cNvPr>
            <p:cNvSpPr txBox="1"/>
            <p:nvPr/>
          </p:nvSpPr>
          <p:spPr>
            <a:xfrm>
              <a:off x="4072830" y="4524875"/>
              <a:ext cx="282450" cy="261610"/>
            </a:xfrm>
            <a:prstGeom prst="rect">
              <a:avLst/>
            </a:prstGeom>
            <a:noFill/>
          </p:spPr>
          <p:txBody>
            <a:bodyPr wrap="none" rtlCol="0">
              <a:spAutoFit/>
            </a:bodyPr>
            <a:lstStyle/>
            <a:p>
              <a:r>
                <a:rPr lang="en-US" altLang="zh-CN" sz="1100" dirty="0">
                  <a:solidFill>
                    <a:schemeClr val="accent4">
                      <a:lumMod val="20000"/>
                      <a:lumOff val="80000"/>
                    </a:schemeClr>
                  </a:solidFill>
                  <a:latin typeface="Aldrich" panose="02000000000000000000" pitchFamily="2" charset="0"/>
                </a:rPr>
                <a:t>8</a:t>
              </a:r>
              <a:endParaRPr lang="zh-CN" altLang="en-US" sz="1100" dirty="0">
                <a:solidFill>
                  <a:schemeClr val="accent4">
                    <a:lumMod val="20000"/>
                    <a:lumOff val="80000"/>
                  </a:schemeClr>
                </a:solidFill>
                <a:latin typeface="Aldrich" panose="02000000000000000000" pitchFamily="2" charset="0"/>
              </a:endParaRPr>
            </a:p>
          </p:txBody>
        </p:sp>
        <p:sp>
          <p:nvSpPr>
            <p:cNvPr id="68" name="文本框 67">
              <a:extLst>
                <a:ext uri="{FF2B5EF4-FFF2-40B4-BE49-F238E27FC236}">
                  <a16:creationId xmlns:a16="http://schemas.microsoft.com/office/drawing/2014/main" id="{FFFA1306-120E-4F27-9463-EDF06116648E}"/>
                </a:ext>
              </a:extLst>
            </p:cNvPr>
            <p:cNvSpPr txBox="1"/>
            <p:nvPr/>
          </p:nvSpPr>
          <p:spPr>
            <a:xfrm>
              <a:off x="4113605" y="4729540"/>
              <a:ext cx="234360" cy="261610"/>
            </a:xfrm>
            <a:prstGeom prst="rect">
              <a:avLst/>
            </a:prstGeom>
            <a:noFill/>
          </p:spPr>
          <p:txBody>
            <a:bodyPr wrap="none" rtlCol="0">
              <a:spAutoFit/>
            </a:bodyPr>
            <a:lstStyle/>
            <a:p>
              <a:r>
                <a:rPr lang="en-US" altLang="zh-CN" sz="1100" dirty="0">
                  <a:solidFill>
                    <a:schemeClr val="accent4">
                      <a:lumMod val="20000"/>
                      <a:lumOff val="80000"/>
                    </a:schemeClr>
                  </a:solidFill>
                  <a:latin typeface="Aldrich" panose="02000000000000000000" pitchFamily="2" charset="0"/>
                </a:rPr>
                <a:t>1</a:t>
              </a:r>
              <a:endParaRPr lang="zh-CN" altLang="en-US" sz="1100" dirty="0">
                <a:solidFill>
                  <a:schemeClr val="accent4">
                    <a:lumMod val="20000"/>
                    <a:lumOff val="80000"/>
                  </a:schemeClr>
                </a:solidFill>
                <a:latin typeface="Aldrich" panose="02000000000000000000" pitchFamily="2" charset="0"/>
              </a:endParaRPr>
            </a:p>
          </p:txBody>
        </p:sp>
        <p:sp>
          <p:nvSpPr>
            <p:cNvPr id="69" name="文本框 68">
              <a:extLst>
                <a:ext uri="{FF2B5EF4-FFF2-40B4-BE49-F238E27FC236}">
                  <a16:creationId xmlns:a16="http://schemas.microsoft.com/office/drawing/2014/main" id="{487CF35C-842B-4C59-90F1-B83C652FADC3}"/>
                </a:ext>
              </a:extLst>
            </p:cNvPr>
            <p:cNvSpPr txBox="1"/>
            <p:nvPr/>
          </p:nvSpPr>
          <p:spPr>
            <a:xfrm>
              <a:off x="3886875" y="4931185"/>
              <a:ext cx="470000" cy="261610"/>
            </a:xfrm>
            <a:prstGeom prst="rect">
              <a:avLst/>
            </a:prstGeom>
            <a:noFill/>
          </p:spPr>
          <p:txBody>
            <a:bodyPr wrap="none" rtlCol="0">
              <a:spAutoFit/>
            </a:bodyPr>
            <a:lstStyle/>
            <a:p>
              <a:r>
                <a:rPr lang="en-US" altLang="zh-CN" sz="1100" dirty="0">
                  <a:solidFill>
                    <a:schemeClr val="accent4">
                      <a:lumMod val="20000"/>
                      <a:lumOff val="80000"/>
                    </a:schemeClr>
                  </a:solidFill>
                  <a:latin typeface="Aldrich" panose="02000000000000000000" pitchFamily="2" charset="0"/>
                </a:rPr>
                <a:t>305</a:t>
              </a:r>
              <a:endParaRPr lang="zh-CN" altLang="en-US" sz="1100" dirty="0">
                <a:solidFill>
                  <a:schemeClr val="accent4">
                    <a:lumMod val="20000"/>
                    <a:lumOff val="80000"/>
                  </a:schemeClr>
                </a:solidFill>
                <a:latin typeface="Aldrich" panose="02000000000000000000" pitchFamily="2" charset="0"/>
              </a:endParaRPr>
            </a:p>
          </p:txBody>
        </p:sp>
        <p:sp>
          <p:nvSpPr>
            <p:cNvPr id="72" name="Freeform 68">
              <a:extLst>
                <a:ext uri="{FF2B5EF4-FFF2-40B4-BE49-F238E27FC236}">
                  <a16:creationId xmlns:a16="http://schemas.microsoft.com/office/drawing/2014/main" id="{C9A99E91-4359-4C44-B815-4D446D414881}"/>
                </a:ext>
              </a:extLst>
            </p:cNvPr>
            <p:cNvSpPr>
              <a:spLocks noEditPoints="1"/>
            </p:cNvSpPr>
            <p:nvPr/>
          </p:nvSpPr>
          <p:spPr bwMode="auto">
            <a:xfrm>
              <a:off x="2485644" y="4776441"/>
              <a:ext cx="147720" cy="147720"/>
            </a:xfrm>
            <a:custGeom>
              <a:avLst/>
              <a:gdLst/>
              <a:ahLst/>
              <a:cxnLst>
                <a:cxn ang="0">
                  <a:pos x="62" y="34"/>
                </a:cxn>
                <a:cxn ang="0">
                  <a:pos x="60" y="36"/>
                </a:cxn>
                <a:cxn ang="0">
                  <a:pos x="54" y="36"/>
                </a:cxn>
                <a:cxn ang="0">
                  <a:pos x="36" y="54"/>
                </a:cxn>
                <a:cxn ang="0">
                  <a:pos x="36" y="60"/>
                </a:cxn>
                <a:cxn ang="0">
                  <a:pos x="34" y="62"/>
                </a:cxn>
                <a:cxn ang="0">
                  <a:pos x="29" y="62"/>
                </a:cxn>
                <a:cxn ang="0">
                  <a:pos x="26" y="60"/>
                </a:cxn>
                <a:cxn ang="0">
                  <a:pos x="26" y="54"/>
                </a:cxn>
                <a:cxn ang="0">
                  <a:pos x="9" y="36"/>
                </a:cxn>
                <a:cxn ang="0">
                  <a:pos x="3" y="36"/>
                </a:cxn>
                <a:cxn ang="0">
                  <a:pos x="0" y="34"/>
                </a:cxn>
                <a:cxn ang="0">
                  <a:pos x="0" y="29"/>
                </a:cxn>
                <a:cxn ang="0">
                  <a:pos x="3" y="26"/>
                </a:cxn>
                <a:cxn ang="0">
                  <a:pos x="9" y="26"/>
                </a:cxn>
                <a:cxn ang="0">
                  <a:pos x="26" y="9"/>
                </a:cxn>
                <a:cxn ang="0">
                  <a:pos x="26" y="3"/>
                </a:cxn>
                <a:cxn ang="0">
                  <a:pos x="29" y="0"/>
                </a:cxn>
                <a:cxn ang="0">
                  <a:pos x="34" y="0"/>
                </a:cxn>
                <a:cxn ang="0">
                  <a:pos x="36" y="3"/>
                </a:cxn>
                <a:cxn ang="0">
                  <a:pos x="36" y="9"/>
                </a:cxn>
                <a:cxn ang="0">
                  <a:pos x="54" y="26"/>
                </a:cxn>
                <a:cxn ang="0">
                  <a:pos x="60" y="26"/>
                </a:cxn>
                <a:cxn ang="0">
                  <a:pos x="62" y="29"/>
                </a:cxn>
                <a:cxn ang="0">
                  <a:pos x="62" y="34"/>
                </a:cxn>
                <a:cxn ang="0">
                  <a:pos x="44" y="36"/>
                </a:cxn>
                <a:cxn ang="0">
                  <a:pos x="42" y="34"/>
                </a:cxn>
                <a:cxn ang="0">
                  <a:pos x="42" y="29"/>
                </a:cxn>
                <a:cxn ang="0">
                  <a:pos x="44" y="26"/>
                </a:cxn>
                <a:cxn ang="0">
                  <a:pos x="49" y="26"/>
                </a:cxn>
                <a:cxn ang="0">
                  <a:pos x="36" y="14"/>
                </a:cxn>
                <a:cxn ang="0">
                  <a:pos x="36" y="18"/>
                </a:cxn>
                <a:cxn ang="0">
                  <a:pos x="34" y="21"/>
                </a:cxn>
                <a:cxn ang="0">
                  <a:pos x="29" y="21"/>
                </a:cxn>
                <a:cxn ang="0">
                  <a:pos x="26" y="18"/>
                </a:cxn>
                <a:cxn ang="0">
                  <a:pos x="26" y="14"/>
                </a:cxn>
                <a:cxn ang="0">
                  <a:pos x="14" y="26"/>
                </a:cxn>
                <a:cxn ang="0">
                  <a:pos x="18" y="26"/>
                </a:cxn>
                <a:cxn ang="0">
                  <a:pos x="21" y="29"/>
                </a:cxn>
                <a:cxn ang="0">
                  <a:pos x="21" y="34"/>
                </a:cxn>
                <a:cxn ang="0">
                  <a:pos x="18" y="36"/>
                </a:cxn>
                <a:cxn ang="0">
                  <a:pos x="14" y="36"/>
                </a:cxn>
                <a:cxn ang="0">
                  <a:pos x="26" y="49"/>
                </a:cxn>
                <a:cxn ang="0">
                  <a:pos x="26" y="44"/>
                </a:cxn>
                <a:cxn ang="0">
                  <a:pos x="29" y="42"/>
                </a:cxn>
                <a:cxn ang="0">
                  <a:pos x="34" y="42"/>
                </a:cxn>
                <a:cxn ang="0">
                  <a:pos x="36" y="44"/>
                </a:cxn>
                <a:cxn ang="0">
                  <a:pos x="36" y="49"/>
                </a:cxn>
                <a:cxn ang="0">
                  <a:pos x="49" y="36"/>
                </a:cxn>
                <a:cxn ang="0">
                  <a:pos x="44" y="36"/>
                </a:cxn>
              </a:cxnLst>
              <a:rect l="0" t="0" r="r" b="b"/>
              <a:pathLst>
                <a:path w="62" h="62">
                  <a:moveTo>
                    <a:pt x="62" y="34"/>
                  </a:moveTo>
                  <a:cubicBezTo>
                    <a:pt x="62" y="35"/>
                    <a:pt x="61" y="36"/>
                    <a:pt x="60" y="36"/>
                  </a:cubicBezTo>
                  <a:cubicBezTo>
                    <a:pt x="54" y="36"/>
                    <a:pt x="54" y="36"/>
                    <a:pt x="54" y="36"/>
                  </a:cubicBezTo>
                  <a:cubicBezTo>
                    <a:pt x="52" y="45"/>
                    <a:pt x="45" y="52"/>
                    <a:pt x="36" y="54"/>
                  </a:cubicBezTo>
                  <a:cubicBezTo>
                    <a:pt x="36" y="60"/>
                    <a:pt x="36" y="60"/>
                    <a:pt x="36" y="60"/>
                  </a:cubicBezTo>
                  <a:cubicBezTo>
                    <a:pt x="36" y="61"/>
                    <a:pt x="35" y="62"/>
                    <a:pt x="34" y="62"/>
                  </a:cubicBezTo>
                  <a:cubicBezTo>
                    <a:pt x="29" y="62"/>
                    <a:pt x="29" y="62"/>
                    <a:pt x="29" y="62"/>
                  </a:cubicBezTo>
                  <a:cubicBezTo>
                    <a:pt x="27" y="62"/>
                    <a:pt x="26" y="61"/>
                    <a:pt x="26" y="60"/>
                  </a:cubicBezTo>
                  <a:cubicBezTo>
                    <a:pt x="26" y="54"/>
                    <a:pt x="26" y="54"/>
                    <a:pt x="26" y="54"/>
                  </a:cubicBezTo>
                  <a:cubicBezTo>
                    <a:pt x="18" y="52"/>
                    <a:pt x="11" y="45"/>
                    <a:pt x="9" y="36"/>
                  </a:cubicBezTo>
                  <a:cubicBezTo>
                    <a:pt x="3" y="36"/>
                    <a:pt x="3" y="36"/>
                    <a:pt x="3" y="36"/>
                  </a:cubicBezTo>
                  <a:cubicBezTo>
                    <a:pt x="2" y="36"/>
                    <a:pt x="0" y="35"/>
                    <a:pt x="0" y="34"/>
                  </a:cubicBezTo>
                  <a:cubicBezTo>
                    <a:pt x="0" y="29"/>
                    <a:pt x="0" y="29"/>
                    <a:pt x="0" y="29"/>
                  </a:cubicBezTo>
                  <a:cubicBezTo>
                    <a:pt x="0" y="27"/>
                    <a:pt x="2" y="26"/>
                    <a:pt x="3" y="26"/>
                  </a:cubicBezTo>
                  <a:cubicBezTo>
                    <a:pt x="9" y="26"/>
                    <a:pt x="9" y="26"/>
                    <a:pt x="9" y="26"/>
                  </a:cubicBezTo>
                  <a:cubicBezTo>
                    <a:pt x="11" y="18"/>
                    <a:pt x="18" y="11"/>
                    <a:pt x="26" y="9"/>
                  </a:cubicBezTo>
                  <a:cubicBezTo>
                    <a:pt x="26" y="3"/>
                    <a:pt x="26" y="3"/>
                    <a:pt x="26" y="3"/>
                  </a:cubicBezTo>
                  <a:cubicBezTo>
                    <a:pt x="26" y="2"/>
                    <a:pt x="27" y="0"/>
                    <a:pt x="29" y="0"/>
                  </a:cubicBezTo>
                  <a:cubicBezTo>
                    <a:pt x="34" y="0"/>
                    <a:pt x="34" y="0"/>
                    <a:pt x="34" y="0"/>
                  </a:cubicBezTo>
                  <a:cubicBezTo>
                    <a:pt x="35" y="0"/>
                    <a:pt x="36" y="2"/>
                    <a:pt x="36" y="3"/>
                  </a:cubicBezTo>
                  <a:cubicBezTo>
                    <a:pt x="36" y="9"/>
                    <a:pt x="36" y="9"/>
                    <a:pt x="36" y="9"/>
                  </a:cubicBezTo>
                  <a:cubicBezTo>
                    <a:pt x="45" y="11"/>
                    <a:pt x="52" y="18"/>
                    <a:pt x="54" y="26"/>
                  </a:cubicBezTo>
                  <a:cubicBezTo>
                    <a:pt x="60" y="26"/>
                    <a:pt x="60" y="26"/>
                    <a:pt x="60" y="26"/>
                  </a:cubicBezTo>
                  <a:cubicBezTo>
                    <a:pt x="61" y="26"/>
                    <a:pt x="62" y="27"/>
                    <a:pt x="62" y="29"/>
                  </a:cubicBezTo>
                  <a:lnTo>
                    <a:pt x="62" y="34"/>
                  </a:lnTo>
                  <a:close/>
                  <a:moveTo>
                    <a:pt x="44" y="36"/>
                  </a:moveTo>
                  <a:cubicBezTo>
                    <a:pt x="43" y="36"/>
                    <a:pt x="42" y="35"/>
                    <a:pt x="42" y="34"/>
                  </a:cubicBezTo>
                  <a:cubicBezTo>
                    <a:pt x="42" y="29"/>
                    <a:pt x="42" y="29"/>
                    <a:pt x="42" y="29"/>
                  </a:cubicBezTo>
                  <a:cubicBezTo>
                    <a:pt x="42" y="27"/>
                    <a:pt x="43" y="26"/>
                    <a:pt x="44" y="26"/>
                  </a:cubicBezTo>
                  <a:cubicBezTo>
                    <a:pt x="49" y="26"/>
                    <a:pt x="49" y="26"/>
                    <a:pt x="49" y="26"/>
                  </a:cubicBezTo>
                  <a:cubicBezTo>
                    <a:pt x="47" y="20"/>
                    <a:pt x="42" y="16"/>
                    <a:pt x="36" y="14"/>
                  </a:cubicBezTo>
                  <a:cubicBezTo>
                    <a:pt x="36" y="18"/>
                    <a:pt x="36" y="18"/>
                    <a:pt x="36" y="18"/>
                  </a:cubicBezTo>
                  <a:cubicBezTo>
                    <a:pt x="36" y="20"/>
                    <a:pt x="35" y="21"/>
                    <a:pt x="34" y="21"/>
                  </a:cubicBezTo>
                  <a:cubicBezTo>
                    <a:pt x="29" y="21"/>
                    <a:pt x="29" y="21"/>
                    <a:pt x="29" y="21"/>
                  </a:cubicBezTo>
                  <a:cubicBezTo>
                    <a:pt x="27" y="21"/>
                    <a:pt x="26" y="20"/>
                    <a:pt x="26" y="18"/>
                  </a:cubicBezTo>
                  <a:cubicBezTo>
                    <a:pt x="26" y="14"/>
                    <a:pt x="26" y="14"/>
                    <a:pt x="26" y="14"/>
                  </a:cubicBezTo>
                  <a:cubicBezTo>
                    <a:pt x="20" y="16"/>
                    <a:pt x="16" y="20"/>
                    <a:pt x="14" y="26"/>
                  </a:cubicBezTo>
                  <a:cubicBezTo>
                    <a:pt x="18" y="26"/>
                    <a:pt x="18" y="26"/>
                    <a:pt x="18" y="26"/>
                  </a:cubicBezTo>
                  <a:cubicBezTo>
                    <a:pt x="20" y="26"/>
                    <a:pt x="21" y="27"/>
                    <a:pt x="21" y="29"/>
                  </a:cubicBezTo>
                  <a:cubicBezTo>
                    <a:pt x="21" y="34"/>
                    <a:pt x="21" y="34"/>
                    <a:pt x="21" y="34"/>
                  </a:cubicBezTo>
                  <a:cubicBezTo>
                    <a:pt x="21" y="35"/>
                    <a:pt x="20" y="36"/>
                    <a:pt x="18" y="36"/>
                  </a:cubicBezTo>
                  <a:cubicBezTo>
                    <a:pt x="14" y="36"/>
                    <a:pt x="14" y="36"/>
                    <a:pt x="14" y="36"/>
                  </a:cubicBezTo>
                  <a:cubicBezTo>
                    <a:pt x="16" y="42"/>
                    <a:pt x="20" y="47"/>
                    <a:pt x="26" y="49"/>
                  </a:cubicBezTo>
                  <a:cubicBezTo>
                    <a:pt x="26" y="44"/>
                    <a:pt x="26" y="44"/>
                    <a:pt x="26" y="44"/>
                  </a:cubicBezTo>
                  <a:cubicBezTo>
                    <a:pt x="26" y="43"/>
                    <a:pt x="27" y="42"/>
                    <a:pt x="29" y="42"/>
                  </a:cubicBezTo>
                  <a:cubicBezTo>
                    <a:pt x="34" y="42"/>
                    <a:pt x="34" y="42"/>
                    <a:pt x="34" y="42"/>
                  </a:cubicBezTo>
                  <a:cubicBezTo>
                    <a:pt x="35" y="42"/>
                    <a:pt x="36" y="43"/>
                    <a:pt x="36" y="44"/>
                  </a:cubicBezTo>
                  <a:cubicBezTo>
                    <a:pt x="36" y="49"/>
                    <a:pt x="36" y="49"/>
                    <a:pt x="36" y="49"/>
                  </a:cubicBezTo>
                  <a:cubicBezTo>
                    <a:pt x="42" y="47"/>
                    <a:pt x="47" y="42"/>
                    <a:pt x="49" y="36"/>
                  </a:cubicBezTo>
                  <a:lnTo>
                    <a:pt x="44" y="36"/>
                  </a:ln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95">
              <a:extLst>
                <a:ext uri="{FF2B5EF4-FFF2-40B4-BE49-F238E27FC236}">
                  <a16:creationId xmlns:a16="http://schemas.microsoft.com/office/drawing/2014/main" id="{C16B966F-6B9E-4672-B162-355617005404}"/>
                </a:ext>
              </a:extLst>
            </p:cNvPr>
            <p:cNvSpPr>
              <a:spLocks/>
            </p:cNvSpPr>
            <p:nvPr/>
          </p:nvSpPr>
          <p:spPr bwMode="auto">
            <a:xfrm>
              <a:off x="2490859" y="4398430"/>
              <a:ext cx="143727" cy="123458"/>
            </a:xfrm>
            <a:custGeom>
              <a:avLst/>
              <a:gdLst/>
              <a:ahLst/>
              <a:cxnLst>
                <a:cxn ang="0">
                  <a:pos x="35" y="61"/>
                </a:cxn>
                <a:cxn ang="0">
                  <a:pos x="10" y="37"/>
                </a:cxn>
                <a:cxn ang="0">
                  <a:pos x="0" y="19"/>
                </a:cxn>
                <a:cxn ang="0">
                  <a:pos x="20" y="0"/>
                </a:cxn>
                <a:cxn ang="0">
                  <a:pos x="36" y="9"/>
                </a:cxn>
                <a:cxn ang="0">
                  <a:pos x="53" y="0"/>
                </a:cxn>
                <a:cxn ang="0">
                  <a:pos x="72" y="19"/>
                </a:cxn>
                <a:cxn ang="0">
                  <a:pos x="63" y="37"/>
                </a:cxn>
                <a:cxn ang="0">
                  <a:pos x="38" y="61"/>
                </a:cxn>
                <a:cxn ang="0">
                  <a:pos x="36" y="62"/>
                </a:cxn>
                <a:cxn ang="0">
                  <a:pos x="35" y="61"/>
                </a:cxn>
              </a:cxnLst>
              <a:rect l="0" t="0" r="r" b="b"/>
              <a:pathLst>
                <a:path w="72" h="62">
                  <a:moveTo>
                    <a:pt x="35" y="61"/>
                  </a:moveTo>
                  <a:cubicBezTo>
                    <a:pt x="10" y="37"/>
                    <a:pt x="10" y="37"/>
                    <a:pt x="10" y="37"/>
                  </a:cubicBezTo>
                  <a:cubicBezTo>
                    <a:pt x="9" y="37"/>
                    <a:pt x="0" y="29"/>
                    <a:pt x="0" y="19"/>
                  </a:cubicBezTo>
                  <a:cubicBezTo>
                    <a:pt x="0" y="7"/>
                    <a:pt x="8" y="0"/>
                    <a:pt x="20" y="0"/>
                  </a:cubicBezTo>
                  <a:cubicBezTo>
                    <a:pt x="27" y="0"/>
                    <a:pt x="33" y="6"/>
                    <a:pt x="36" y="9"/>
                  </a:cubicBezTo>
                  <a:cubicBezTo>
                    <a:pt x="40" y="6"/>
                    <a:pt x="46" y="0"/>
                    <a:pt x="53" y="0"/>
                  </a:cubicBezTo>
                  <a:cubicBezTo>
                    <a:pt x="65" y="0"/>
                    <a:pt x="72" y="7"/>
                    <a:pt x="72" y="19"/>
                  </a:cubicBezTo>
                  <a:cubicBezTo>
                    <a:pt x="72" y="29"/>
                    <a:pt x="64" y="37"/>
                    <a:pt x="63" y="37"/>
                  </a:cubicBezTo>
                  <a:cubicBezTo>
                    <a:pt x="38" y="61"/>
                    <a:pt x="38" y="61"/>
                    <a:pt x="38" y="61"/>
                  </a:cubicBezTo>
                  <a:cubicBezTo>
                    <a:pt x="38" y="62"/>
                    <a:pt x="37" y="62"/>
                    <a:pt x="36" y="62"/>
                  </a:cubicBezTo>
                  <a:cubicBezTo>
                    <a:pt x="36" y="62"/>
                    <a:pt x="35" y="62"/>
                    <a:pt x="35" y="61"/>
                  </a:cubicBez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137">
              <a:extLst>
                <a:ext uri="{FF2B5EF4-FFF2-40B4-BE49-F238E27FC236}">
                  <a16:creationId xmlns:a16="http://schemas.microsoft.com/office/drawing/2014/main" id="{0D37848E-9B05-40EA-BD9A-0E37E1547308}"/>
                </a:ext>
              </a:extLst>
            </p:cNvPr>
            <p:cNvSpPr>
              <a:spLocks noEditPoints="1"/>
            </p:cNvSpPr>
            <p:nvPr/>
          </p:nvSpPr>
          <p:spPr bwMode="auto">
            <a:xfrm>
              <a:off x="2485644" y="4580359"/>
              <a:ext cx="147113" cy="150643"/>
            </a:xfrm>
            <a:custGeom>
              <a:avLst/>
              <a:gdLst/>
              <a:ahLst/>
              <a:cxnLst>
                <a:cxn ang="0">
                  <a:pos x="46" y="30"/>
                </a:cxn>
                <a:cxn ang="0">
                  <a:pos x="39" y="36"/>
                </a:cxn>
                <a:cxn ang="0">
                  <a:pos x="39" y="50"/>
                </a:cxn>
                <a:cxn ang="0">
                  <a:pos x="38" y="50"/>
                </a:cxn>
                <a:cxn ang="0">
                  <a:pos x="24" y="58"/>
                </a:cxn>
                <a:cxn ang="0">
                  <a:pos x="24" y="59"/>
                </a:cxn>
                <a:cxn ang="0">
                  <a:pos x="23" y="58"/>
                </a:cxn>
                <a:cxn ang="0">
                  <a:pos x="21" y="56"/>
                </a:cxn>
                <a:cxn ang="0">
                  <a:pos x="21" y="55"/>
                </a:cxn>
                <a:cxn ang="0">
                  <a:pos x="24" y="45"/>
                </a:cxn>
                <a:cxn ang="0">
                  <a:pos x="14" y="35"/>
                </a:cxn>
                <a:cxn ang="0">
                  <a:pos x="4" y="38"/>
                </a:cxn>
                <a:cxn ang="0">
                  <a:pos x="3" y="38"/>
                </a:cxn>
                <a:cxn ang="0">
                  <a:pos x="3" y="38"/>
                </a:cxn>
                <a:cxn ang="0">
                  <a:pos x="0" y="35"/>
                </a:cxn>
                <a:cxn ang="0">
                  <a:pos x="0" y="34"/>
                </a:cxn>
                <a:cxn ang="0">
                  <a:pos x="8" y="20"/>
                </a:cxn>
                <a:cxn ang="0">
                  <a:pos x="9" y="20"/>
                </a:cxn>
                <a:cxn ang="0">
                  <a:pos x="23" y="19"/>
                </a:cxn>
                <a:cxn ang="0">
                  <a:pos x="29" y="12"/>
                </a:cxn>
                <a:cxn ang="0">
                  <a:pos x="57" y="0"/>
                </a:cxn>
                <a:cxn ang="0">
                  <a:pos x="58" y="1"/>
                </a:cxn>
                <a:cxn ang="0">
                  <a:pos x="46" y="30"/>
                </a:cxn>
                <a:cxn ang="0">
                  <a:pos x="47" y="8"/>
                </a:cxn>
                <a:cxn ang="0">
                  <a:pos x="43" y="12"/>
                </a:cxn>
                <a:cxn ang="0">
                  <a:pos x="47" y="15"/>
                </a:cxn>
                <a:cxn ang="0">
                  <a:pos x="50" y="12"/>
                </a:cxn>
                <a:cxn ang="0">
                  <a:pos x="47" y="8"/>
                </a:cxn>
              </a:cxnLst>
              <a:rect l="0" t="0" r="r" b="b"/>
              <a:pathLst>
                <a:path w="58" h="59">
                  <a:moveTo>
                    <a:pt x="46" y="30"/>
                  </a:moveTo>
                  <a:cubicBezTo>
                    <a:pt x="44" y="32"/>
                    <a:pt x="42" y="34"/>
                    <a:pt x="39" y="36"/>
                  </a:cubicBezTo>
                  <a:cubicBezTo>
                    <a:pt x="39" y="50"/>
                    <a:pt x="39" y="50"/>
                    <a:pt x="39" y="50"/>
                  </a:cubicBezTo>
                  <a:cubicBezTo>
                    <a:pt x="39" y="50"/>
                    <a:pt x="39" y="50"/>
                    <a:pt x="38" y="50"/>
                  </a:cubicBezTo>
                  <a:cubicBezTo>
                    <a:pt x="24" y="58"/>
                    <a:pt x="24" y="58"/>
                    <a:pt x="24" y="58"/>
                  </a:cubicBezTo>
                  <a:cubicBezTo>
                    <a:pt x="24" y="59"/>
                    <a:pt x="24" y="59"/>
                    <a:pt x="24" y="59"/>
                  </a:cubicBezTo>
                  <a:cubicBezTo>
                    <a:pt x="24" y="59"/>
                    <a:pt x="23" y="58"/>
                    <a:pt x="23" y="58"/>
                  </a:cubicBezTo>
                  <a:cubicBezTo>
                    <a:pt x="21" y="56"/>
                    <a:pt x="21" y="56"/>
                    <a:pt x="21" y="56"/>
                  </a:cubicBezTo>
                  <a:cubicBezTo>
                    <a:pt x="21" y="56"/>
                    <a:pt x="20" y="55"/>
                    <a:pt x="21" y="55"/>
                  </a:cubicBezTo>
                  <a:cubicBezTo>
                    <a:pt x="24" y="45"/>
                    <a:pt x="24" y="45"/>
                    <a:pt x="24" y="45"/>
                  </a:cubicBezTo>
                  <a:cubicBezTo>
                    <a:pt x="14" y="35"/>
                    <a:pt x="14" y="35"/>
                    <a:pt x="14" y="35"/>
                  </a:cubicBezTo>
                  <a:cubicBezTo>
                    <a:pt x="4" y="38"/>
                    <a:pt x="4" y="38"/>
                    <a:pt x="4" y="38"/>
                  </a:cubicBezTo>
                  <a:cubicBezTo>
                    <a:pt x="4" y="38"/>
                    <a:pt x="3" y="38"/>
                    <a:pt x="3" y="38"/>
                  </a:cubicBezTo>
                  <a:cubicBezTo>
                    <a:pt x="3" y="38"/>
                    <a:pt x="3" y="38"/>
                    <a:pt x="3" y="38"/>
                  </a:cubicBezTo>
                  <a:cubicBezTo>
                    <a:pt x="0" y="35"/>
                    <a:pt x="0" y="35"/>
                    <a:pt x="0" y="35"/>
                  </a:cubicBezTo>
                  <a:cubicBezTo>
                    <a:pt x="0" y="35"/>
                    <a:pt x="0" y="34"/>
                    <a:pt x="0" y="34"/>
                  </a:cubicBezTo>
                  <a:cubicBezTo>
                    <a:pt x="8" y="20"/>
                    <a:pt x="8" y="20"/>
                    <a:pt x="8" y="20"/>
                  </a:cubicBezTo>
                  <a:cubicBezTo>
                    <a:pt x="8" y="20"/>
                    <a:pt x="9" y="20"/>
                    <a:pt x="9" y="20"/>
                  </a:cubicBezTo>
                  <a:cubicBezTo>
                    <a:pt x="23" y="19"/>
                    <a:pt x="23" y="19"/>
                    <a:pt x="23" y="19"/>
                  </a:cubicBezTo>
                  <a:cubicBezTo>
                    <a:pt x="25" y="17"/>
                    <a:pt x="27" y="14"/>
                    <a:pt x="29" y="12"/>
                  </a:cubicBezTo>
                  <a:cubicBezTo>
                    <a:pt x="38" y="3"/>
                    <a:pt x="45" y="0"/>
                    <a:pt x="57" y="0"/>
                  </a:cubicBezTo>
                  <a:cubicBezTo>
                    <a:pt x="58" y="0"/>
                    <a:pt x="58" y="1"/>
                    <a:pt x="58" y="1"/>
                  </a:cubicBezTo>
                  <a:cubicBezTo>
                    <a:pt x="58" y="13"/>
                    <a:pt x="55" y="21"/>
                    <a:pt x="46" y="30"/>
                  </a:cubicBezTo>
                  <a:close/>
                  <a:moveTo>
                    <a:pt x="47" y="8"/>
                  </a:moveTo>
                  <a:cubicBezTo>
                    <a:pt x="45" y="8"/>
                    <a:pt x="43" y="10"/>
                    <a:pt x="43" y="12"/>
                  </a:cubicBezTo>
                  <a:cubicBezTo>
                    <a:pt x="43" y="14"/>
                    <a:pt x="45" y="15"/>
                    <a:pt x="47" y="15"/>
                  </a:cubicBezTo>
                  <a:cubicBezTo>
                    <a:pt x="49" y="15"/>
                    <a:pt x="50" y="14"/>
                    <a:pt x="50" y="12"/>
                  </a:cubicBezTo>
                  <a:cubicBezTo>
                    <a:pt x="50" y="10"/>
                    <a:pt x="49" y="8"/>
                    <a:pt x="47" y="8"/>
                  </a:cubicBez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300">
              <a:extLst>
                <a:ext uri="{FF2B5EF4-FFF2-40B4-BE49-F238E27FC236}">
                  <a16:creationId xmlns:a16="http://schemas.microsoft.com/office/drawing/2014/main" id="{3DD7ACF3-0921-48A3-AF0F-8CC0F1ECC908}"/>
                </a:ext>
              </a:extLst>
            </p:cNvPr>
            <p:cNvSpPr>
              <a:spLocks noEditPoints="1"/>
            </p:cNvSpPr>
            <p:nvPr/>
          </p:nvSpPr>
          <p:spPr bwMode="auto">
            <a:xfrm>
              <a:off x="2487200" y="4988818"/>
              <a:ext cx="139877" cy="139877"/>
            </a:xfrm>
            <a:custGeom>
              <a:avLst/>
              <a:gdLst>
                <a:gd name="T0" fmla="*/ 30 w 50"/>
                <a:gd name="T1" fmla="*/ 21 h 50"/>
                <a:gd name="T2" fmla="*/ 30 w 50"/>
                <a:gd name="T3" fmla="*/ 21 h 50"/>
                <a:gd name="T4" fmla="*/ 33 w 50"/>
                <a:gd name="T5" fmla="*/ 22 h 50"/>
                <a:gd name="T6" fmla="*/ 33 w 50"/>
                <a:gd name="T7" fmla="*/ 28 h 50"/>
                <a:gd name="T8" fmla="*/ 30 w 50"/>
                <a:gd name="T9" fmla="*/ 29 h 50"/>
                <a:gd name="T10" fmla="*/ 30 w 50"/>
                <a:gd name="T11" fmla="*/ 29 h 50"/>
                <a:gd name="T12" fmla="*/ 21 w 50"/>
                <a:gd name="T13" fmla="*/ 29 h 50"/>
                <a:gd name="T14" fmla="*/ 21 w 50"/>
                <a:gd name="T15" fmla="*/ 21 h 50"/>
                <a:gd name="T16" fmla="*/ 8 w 50"/>
                <a:gd name="T17" fmla="*/ 37 h 50"/>
                <a:gd name="T18" fmla="*/ 9 w 50"/>
                <a:gd name="T19" fmla="*/ 37 h 50"/>
                <a:gd name="T20" fmla="*/ 13 w 50"/>
                <a:gd name="T21" fmla="*/ 42 h 50"/>
                <a:gd name="T22" fmla="*/ 46 w 50"/>
                <a:gd name="T23" fmla="*/ 25 h 50"/>
                <a:gd name="T24" fmla="*/ 4 w 50"/>
                <a:gd name="T25" fmla="*/ 25 h 50"/>
                <a:gd name="T26" fmla="*/ 11 w 50"/>
                <a:gd name="T27" fmla="*/ 45 h 50"/>
                <a:gd name="T28" fmla="*/ 9 w 50"/>
                <a:gd name="T29" fmla="*/ 45 h 50"/>
                <a:gd name="T30" fmla="*/ 5 w 50"/>
                <a:gd name="T31" fmla="*/ 40 h 50"/>
                <a:gd name="T32" fmla="*/ 25 w 50"/>
                <a:gd name="T33" fmla="*/ 0 h 50"/>
                <a:gd name="T34" fmla="*/ 25 w 50"/>
                <a:gd name="T35" fmla="*/ 50 h 50"/>
                <a:gd name="T36" fmla="*/ 8 w 50"/>
                <a:gd name="T37" fmla="*/ 40 h 50"/>
                <a:gd name="T38" fmla="*/ 8 w 50"/>
                <a:gd name="T39" fmla="*/ 40 h 50"/>
                <a:gd name="T40" fmla="*/ 9 w 50"/>
                <a:gd name="T41" fmla="*/ 43 h 50"/>
                <a:gd name="T42" fmla="*/ 10 w 50"/>
                <a:gd name="T43" fmla="*/ 43 h 50"/>
                <a:gd name="T44" fmla="*/ 9 w 50"/>
                <a:gd name="T45" fmla="*/ 39 h 50"/>
                <a:gd name="T46" fmla="*/ 15 w 50"/>
                <a:gd name="T47" fmla="*/ 11 h 50"/>
                <a:gd name="T48" fmla="*/ 18 w 50"/>
                <a:gd name="T49" fmla="*/ 12 h 50"/>
                <a:gd name="T50" fmla="*/ 40 w 50"/>
                <a:gd name="T51" fmla="*/ 25 h 50"/>
                <a:gd name="T52" fmla="*/ 15 w 50"/>
                <a:gd name="T53" fmla="*/ 36 h 50"/>
                <a:gd name="T54" fmla="*/ 12 w 50"/>
                <a:gd name="T55" fmla="*/ 18 h 50"/>
                <a:gd name="T56" fmla="*/ 15 w 50"/>
                <a:gd name="T57" fmla="*/ 11 h 50"/>
                <a:gd name="T58" fmla="*/ 19 w 50"/>
                <a:gd name="T59" fmla="*/ 14 h 50"/>
                <a:gd name="T60" fmla="*/ 18 w 50"/>
                <a:gd name="T61" fmla="*/ 18 h 50"/>
                <a:gd name="T62" fmla="*/ 14 w 50"/>
                <a:gd name="T63" fmla="*/ 19 h 50"/>
                <a:gd name="T64" fmla="*/ 16 w 50"/>
                <a:gd name="T65" fmla="*/ 34 h 50"/>
                <a:gd name="T66" fmla="*/ 38 w 50"/>
                <a:gd name="T67" fmla="*/ 25 h 50"/>
                <a:gd name="T68" fmla="*/ 19 w 50"/>
                <a:gd name="T69" fmla="*/ 14 h 50"/>
                <a:gd name="T70" fmla="*/ 15 w 50"/>
                <a:gd name="T71" fmla="*/ 13 h 50"/>
                <a:gd name="T72" fmla="*/ 13 w 50"/>
                <a:gd name="T73" fmla="*/ 15 h 50"/>
                <a:gd name="T74" fmla="*/ 15 w 50"/>
                <a:gd name="T75" fmla="*/ 17 h 50"/>
                <a:gd name="T76" fmla="*/ 17 w 50"/>
                <a:gd name="T77" fmla="*/ 15 h 50"/>
                <a:gd name="T78" fmla="*/ 15 w 50"/>
                <a:gd name="T79" fmla="*/ 13 h 50"/>
                <a:gd name="T80" fmla="*/ 27 w 50"/>
                <a:gd name="T81" fmla="*/ 22 h 50"/>
                <a:gd name="T82" fmla="*/ 23 w 50"/>
                <a:gd name="T83" fmla="*/ 22 h 50"/>
                <a:gd name="T84" fmla="*/ 23 w 50"/>
                <a:gd name="T85" fmla="*/ 28 h 50"/>
                <a:gd name="T86" fmla="*/ 27 w 50"/>
                <a:gd name="T87" fmla="*/ 28 h 50"/>
                <a:gd name="T88" fmla="*/ 26 w 50"/>
                <a:gd name="T89" fmla="*/ 25 h 50"/>
                <a:gd name="T90" fmla="*/ 27 w 50"/>
                <a:gd name="T91" fmla="*/ 22 h 50"/>
                <a:gd name="T92" fmla="*/ 29 w 50"/>
                <a:gd name="T93" fmla="*/ 24 h 50"/>
                <a:gd name="T94" fmla="*/ 29 w 50"/>
                <a:gd name="T95" fmla="*/ 26 h 50"/>
                <a:gd name="T96" fmla="*/ 32 w 50"/>
                <a:gd name="T97" fmla="*/ 26 h 50"/>
                <a:gd name="T98" fmla="*/ 32 w 50"/>
                <a:gd name="T99" fmla="*/ 26 h 50"/>
                <a:gd name="T100" fmla="*/ 32 w 50"/>
                <a:gd name="T101" fmla="*/ 24 h 50"/>
                <a:gd name="T102" fmla="*/ 30 w 50"/>
                <a:gd name="T103" fmla="*/ 2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0" h="50">
                  <a:moveTo>
                    <a:pt x="25" y="19"/>
                  </a:moveTo>
                  <a:cubicBezTo>
                    <a:pt x="27" y="19"/>
                    <a:pt x="29" y="20"/>
                    <a:pt x="30" y="21"/>
                  </a:cubicBezTo>
                  <a:cubicBezTo>
                    <a:pt x="30" y="21"/>
                    <a:pt x="30" y="21"/>
                    <a:pt x="30" y="21"/>
                  </a:cubicBezTo>
                  <a:cubicBezTo>
                    <a:pt x="30" y="21"/>
                    <a:pt x="30" y="21"/>
                    <a:pt x="30" y="21"/>
                  </a:cubicBezTo>
                  <a:cubicBezTo>
                    <a:pt x="31" y="21"/>
                    <a:pt x="32" y="21"/>
                    <a:pt x="33" y="22"/>
                  </a:cubicBezTo>
                  <a:cubicBezTo>
                    <a:pt x="33" y="22"/>
                    <a:pt x="33" y="22"/>
                    <a:pt x="33" y="22"/>
                  </a:cubicBezTo>
                  <a:cubicBezTo>
                    <a:pt x="34" y="23"/>
                    <a:pt x="34" y="24"/>
                    <a:pt x="34" y="25"/>
                  </a:cubicBezTo>
                  <a:cubicBezTo>
                    <a:pt x="34" y="26"/>
                    <a:pt x="34" y="27"/>
                    <a:pt x="33" y="28"/>
                  </a:cubicBezTo>
                  <a:cubicBezTo>
                    <a:pt x="32" y="29"/>
                    <a:pt x="31" y="29"/>
                    <a:pt x="30" y="29"/>
                  </a:cubicBezTo>
                  <a:cubicBezTo>
                    <a:pt x="30" y="29"/>
                    <a:pt x="30" y="29"/>
                    <a:pt x="30" y="29"/>
                  </a:cubicBezTo>
                  <a:cubicBezTo>
                    <a:pt x="30" y="29"/>
                    <a:pt x="30" y="29"/>
                    <a:pt x="30" y="29"/>
                  </a:cubicBezTo>
                  <a:cubicBezTo>
                    <a:pt x="30" y="29"/>
                    <a:pt x="30" y="29"/>
                    <a:pt x="30" y="29"/>
                  </a:cubicBezTo>
                  <a:cubicBezTo>
                    <a:pt x="29" y="30"/>
                    <a:pt x="27" y="31"/>
                    <a:pt x="25" y="31"/>
                  </a:cubicBezTo>
                  <a:cubicBezTo>
                    <a:pt x="24" y="31"/>
                    <a:pt x="22" y="30"/>
                    <a:pt x="21" y="29"/>
                  </a:cubicBezTo>
                  <a:cubicBezTo>
                    <a:pt x="20" y="28"/>
                    <a:pt x="19" y="27"/>
                    <a:pt x="19" y="25"/>
                  </a:cubicBezTo>
                  <a:cubicBezTo>
                    <a:pt x="19" y="23"/>
                    <a:pt x="20" y="22"/>
                    <a:pt x="21" y="21"/>
                  </a:cubicBezTo>
                  <a:cubicBezTo>
                    <a:pt x="22" y="20"/>
                    <a:pt x="24" y="19"/>
                    <a:pt x="25" y="19"/>
                  </a:cubicBezTo>
                  <a:close/>
                  <a:moveTo>
                    <a:pt x="8" y="37"/>
                  </a:moveTo>
                  <a:cubicBezTo>
                    <a:pt x="8" y="37"/>
                    <a:pt x="8" y="37"/>
                    <a:pt x="8" y="37"/>
                  </a:cubicBezTo>
                  <a:cubicBezTo>
                    <a:pt x="8" y="37"/>
                    <a:pt x="9" y="37"/>
                    <a:pt x="9" y="37"/>
                  </a:cubicBezTo>
                  <a:cubicBezTo>
                    <a:pt x="11" y="37"/>
                    <a:pt x="13" y="39"/>
                    <a:pt x="13" y="41"/>
                  </a:cubicBezTo>
                  <a:cubicBezTo>
                    <a:pt x="13" y="42"/>
                    <a:pt x="13" y="42"/>
                    <a:pt x="13" y="42"/>
                  </a:cubicBezTo>
                  <a:cubicBezTo>
                    <a:pt x="17" y="45"/>
                    <a:pt x="21" y="46"/>
                    <a:pt x="25" y="46"/>
                  </a:cubicBezTo>
                  <a:cubicBezTo>
                    <a:pt x="37" y="46"/>
                    <a:pt x="46" y="37"/>
                    <a:pt x="46" y="25"/>
                  </a:cubicBezTo>
                  <a:cubicBezTo>
                    <a:pt x="46" y="13"/>
                    <a:pt x="37" y="4"/>
                    <a:pt x="25" y="4"/>
                  </a:cubicBezTo>
                  <a:cubicBezTo>
                    <a:pt x="14" y="4"/>
                    <a:pt x="4" y="13"/>
                    <a:pt x="4" y="25"/>
                  </a:cubicBezTo>
                  <a:cubicBezTo>
                    <a:pt x="4" y="29"/>
                    <a:pt x="6" y="34"/>
                    <a:pt x="8" y="37"/>
                  </a:cubicBezTo>
                  <a:close/>
                  <a:moveTo>
                    <a:pt x="11" y="45"/>
                  </a:moveTo>
                  <a:cubicBezTo>
                    <a:pt x="11" y="45"/>
                    <a:pt x="11" y="45"/>
                    <a:pt x="11" y="45"/>
                  </a:cubicBezTo>
                  <a:cubicBezTo>
                    <a:pt x="10" y="45"/>
                    <a:pt x="10" y="45"/>
                    <a:pt x="9" y="45"/>
                  </a:cubicBezTo>
                  <a:cubicBezTo>
                    <a:pt x="7" y="45"/>
                    <a:pt x="5" y="44"/>
                    <a:pt x="5" y="41"/>
                  </a:cubicBezTo>
                  <a:cubicBezTo>
                    <a:pt x="5" y="41"/>
                    <a:pt x="5" y="40"/>
                    <a:pt x="5" y="40"/>
                  </a:cubicBezTo>
                  <a:cubicBezTo>
                    <a:pt x="2" y="35"/>
                    <a:pt x="0" y="30"/>
                    <a:pt x="0" y="25"/>
                  </a:cubicBezTo>
                  <a:cubicBezTo>
                    <a:pt x="0" y="11"/>
                    <a:pt x="12" y="0"/>
                    <a:pt x="25" y="0"/>
                  </a:cubicBezTo>
                  <a:cubicBezTo>
                    <a:pt x="39" y="0"/>
                    <a:pt x="50" y="11"/>
                    <a:pt x="50" y="25"/>
                  </a:cubicBezTo>
                  <a:cubicBezTo>
                    <a:pt x="50" y="39"/>
                    <a:pt x="39" y="50"/>
                    <a:pt x="25" y="50"/>
                  </a:cubicBezTo>
                  <a:cubicBezTo>
                    <a:pt x="20" y="50"/>
                    <a:pt x="15" y="48"/>
                    <a:pt x="11" y="45"/>
                  </a:cubicBezTo>
                  <a:close/>
                  <a:moveTo>
                    <a:pt x="8" y="40"/>
                  </a:moveTo>
                  <a:cubicBezTo>
                    <a:pt x="8" y="40"/>
                    <a:pt x="8" y="40"/>
                    <a:pt x="8" y="40"/>
                  </a:cubicBezTo>
                  <a:cubicBezTo>
                    <a:pt x="8" y="40"/>
                    <a:pt x="8" y="40"/>
                    <a:pt x="8" y="40"/>
                  </a:cubicBezTo>
                  <a:cubicBezTo>
                    <a:pt x="7" y="40"/>
                    <a:pt x="7" y="41"/>
                    <a:pt x="7" y="41"/>
                  </a:cubicBezTo>
                  <a:cubicBezTo>
                    <a:pt x="7" y="42"/>
                    <a:pt x="8" y="43"/>
                    <a:pt x="9" y="43"/>
                  </a:cubicBezTo>
                  <a:cubicBezTo>
                    <a:pt x="10" y="43"/>
                    <a:pt x="10" y="43"/>
                    <a:pt x="10" y="43"/>
                  </a:cubicBezTo>
                  <a:cubicBezTo>
                    <a:pt x="10" y="43"/>
                    <a:pt x="10" y="43"/>
                    <a:pt x="10" y="43"/>
                  </a:cubicBezTo>
                  <a:cubicBezTo>
                    <a:pt x="11" y="42"/>
                    <a:pt x="11" y="42"/>
                    <a:pt x="11" y="41"/>
                  </a:cubicBezTo>
                  <a:cubicBezTo>
                    <a:pt x="11" y="40"/>
                    <a:pt x="10" y="39"/>
                    <a:pt x="9" y="39"/>
                  </a:cubicBezTo>
                  <a:cubicBezTo>
                    <a:pt x="9" y="39"/>
                    <a:pt x="8" y="39"/>
                    <a:pt x="8" y="40"/>
                  </a:cubicBezTo>
                  <a:close/>
                  <a:moveTo>
                    <a:pt x="15" y="11"/>
                  </a:moveTo>
                  <a:cubicBezTo>
                    <a:pt x="15" y="11"/>
                    <a:pt x="15" y="11"/>
                    <a:pt x="15" y="11"/>
                  </a:cubicBezTo>
                  <a:cubicBezTo>
                    <a:pt x="16" y="11"/>
                    <a:pt x="17" y="11"/>
                    <a:pt x="18" y="12"/>
                  </a:cubicBezTo>
                  <a:cubicBezTo>
                    <a:pt x="20" y="11"/>
                    <a:pt x="23" y="10"/>
                    <a:pt x="25" y="10"/>
                  </a:cubicBezTo>
                  <a:cubicBezTo>
                    <a:pt x="34" y="10"/>
                    <a:pt x="40" y="17"/>
                    <a:pt x="40" y="25"/>
                  </a:cubicBezTo>
                  <a:cubicBezTo>
                    <a:pt x="40" y="33"/>
                    <a:pt x="34" y="40"/>
                    <a:pt x="25" y="40"/>
                  </a:cubicBezTo>
                  <a:cubicBezTo>
                    <a:pt x="21" y="40"/>
                    <a:pt x="17" y="38"/>
                    <a:pt x="15" y="36"/>
                  </a:cubicBezTo>
                  <a:cubicBezTo>
                    <a:pt x="12" y="33"/>
                    <a:pt x="10" y="29"/>
                    <a:pt x="10" y="25"/>
                  </a:cubicBezTo>
                  <a:cubicBezTo>
                    <a:pt x="10" y="22"/>
                    <a:pt x="11" y="20"/>
                    <a:pt x="12" y="18"/>
                  </a:cubicBezTo>
                  <a:cubicBezTo>
                    <a:pt x="11" y="17"/>
                    <a:pt x="11" y="16"/>
                    <a:pt x="11" y="15"/>
                  </a:cubicBezTo>
                  <a:cubicBezTo>
                    <a:pt x="11" y="13"/>
                    <a:pt x="13" y="11"/>
                    <a:pt x="15" y="11"/>
                  </a:cubicBezTo>
                  <a:close/>
                  <a:moveTo>
                    <a:pt x="19" y="14"/>
                  </a:moveTo>
                  <a:cubicBezTo>
                    <a:pt x="19" y="14"/>
                    <a:pt x="19" y="14"/>
                    <a:pt x="19" y="14"/>
                  </a:cubicBezTo>
                  <a:cubicBezTo>
                    <a:pt x="20" y="14"/>
                    <a:pt x="20" y="15"/>
                    <a:pt x="20" y="15"/>
                  </a:cubicBezTo>
                  <a:cubicBezTo>
                    <a:pt x="20" y="16"/>
                    <a:pt x="19" y="17"/>
                    <a:pt x="18" y="18"/>
                  </a:cubicBezTo>
                  <a:cubicBezTo>
                    <a:pt x="18" y="19"/>
                    <a:pt x="16" y="19"/>
                    <a:pt x="15" y="19"/>
                  </a:cubicBezTo>
                  <a:cubicBezTo>
                    <a:pt x="15" y="19"/>
                    <a:pt x="14" y="19"/>
                    <a:pt x="14" y="19"/>
                  </a:cubicBezTo>
                  <a:cubicBezTo>
                    <a:pt x="13" y="21"/>
                    <a:pt x="12" y="23"/>
                    <a:pt x="12" y="25"/>
                  </a:cubicBezTo>
                  <a:cubicBezTo>
                    <a:pt x="12" y="29"/>
                    <a:pt x="14" y="32"/>
                    <a:pt x="16" y="34"/>
                  </a:cubicBezTo>
                  <a:cubicBezTo>
                    <a:pt x="19" y="36"/>
                    <a:pt x="22" y="38"/>
                    <a:pt x="25" y="38"/>
                  </a:cubicBezTo>
                  <a:cubicBezTo>
                    <a:pt x="32" y="38"/>
                    <a:pt x="38" y="32"/>
                    <a:pt x="38" y="25"/>
                  </a:cubicBezTo>
                  <a:cubicBezTo>
                    <a:pt x="38" y="18"/>
                    <a:pt x="32" y="12"/>
                    <a:pt x="25" y="12"/>
                  </a:cubicBezTo>
                  <a:cubicBezTo>
                    <a:pt x="23" y="12"/>
                    <a:pt x="21" y="13"/>
                    <a:pt x="19" y="14"/>
                  </a:cubicBezTo>
                  <a:close/>
                  <a:moveTo>
                    <a:pt x="15" y="13"/>
                  </a:moveTo>
                  <a:cubicBezTo>
                    <a:pt x="15" y="13"/>
                    <a:pt x="15" y="13"/>
                    <a:pt x="15" y="13"/>
                  </a:cubicBezTo>
                  <a:cubicBezTo>
                    <a:pt x="15" y="13"/>
                    <a:pt x="14" y="13"/>
                    <a:pt x="14" y="14"/>
                  </a:cubicBezTo>
                  <a:cubicBezTo>
                    <a:pt x="14" y="14"/>
                    <a:pt x="13" y="15"/>
                    <a:pt x="13" y="15"/>
                  </a:cubicBezTo>
                  <a:cubicBezTo>
                    <a:pt x="13" y="16"/>
                    <a:pt x="14" y="16"/>
                    <a:pt x="14" y="16"/>
                  </a:cubicBezTo>
                  <a:cubicBezTo>
                    <a:pt x="14" y="17"/>
                    <a:pt x="15" y="17"/>
                    <a:pt x="15" y="17"/>
                  </a:cubicBezTo>
                  <a:cubicBezTo>
                    <a:pt x="16" y="17"/>
                    <a:pt x="16" y="17"/>
                    <a:pt x="17" y="16"/>
                  </a:cubicBezTo>
                  <a:cubicBezTo>
                    <a:pt x="17" y="16"/>
                    <a:pt x="17" y="16"/>
                    <a:pt x="17" y="15"/>
                  </a:cubicBezTo>
                  <a:cubicBezTo>
                    <a:pt x="17" y="15"/>
                    <a:pt x="17" y="14"/>
                    <a:pt x="17" y="14"/>
                  </a:cubicBezTo>
                  <a:cubicBezTo>
                    <a:pt x="16" y="13"/>
                    <a:pt x="16" y="13"/>
                    <a:pt x="15" y="13"/>
                  </a:cubicBezTo>
                  <a:close/>
                  <a:moveTo>
                    <a:pt x="27" y="22"/>
                  </a:moveTo>
                  <a:cubicBezTo>
                    <a:pt x="27" y="22"/>
                    <a:pt x="27" y="22"/>
                    <a:pt x="27" y="22"/>
                  </a:cubicBezTo>
                  <a:cubicBezTo>
                    <a:pt x="27" y="21"/>
                    <a:pt x="26" y="21"/>
                    <a:pt x="25" y="21"/>
                  </a:cubicBezTo>
                  <a:cubicBezTo>
                    <a:pt x="24" y="21"/>
                    <a:pt x="23" y="22"/>
                    <a:pt x="23" y="22"/>
                  </a:cubicBezTo>
                  <a:cubicBezTo>
                    <a:pt x="22" y="23"/>
                    <a:pt x="21" y="24"/>
                    <a:pt x="21" y="25"/>
                  </a:cubicBezTo>
                  <a:cubicBezTo>
                    <a:pt x="21" y="26"/>
                    <a:pt x="22" y="27"/>
                    <a:pt x="23" y="28"/>
                  </a:cubicBezTo>
                  <a:cubicBezTo>
                    <a:pt x="23" y="28"/>
                    <a:pt x="24" y="29"/>
                    <a:pt x="25" y="29"/>
                  </a:cubicBezTo>
                  <a:cubicBezTo>
                    <a:pt x="26" y="29"/>
                    <a:pt x="27" y="29"/>
                    <a:pt x="27" y="28"/>
                  </a:cubicBezTo>
                  <a:cubicBezTo>
                    <a:pt x="27" y="28"/>
                    <a:pt x="27" y="28"/>
                    <a:pt x="27" y="28"/>
                  </a:cubicBezTo>
                  <a:cubicBezTo>
                    <a:pt x="27" y="27"/>
                    <a:pt x="26" y="26"/>
                    <a:pt x="26" y="25"/>
                  </a:cubicBezTo>
                  <a:cubicBezTo>
                    <a:pt x="26" y="24"/>
                    <a:pt x="27" y="23"/>
                    <a:pt x="27" y="22"/>
                  </a:cubicBezTo>
                  <a:cubicBezTo>
                    <a:pt x="27" y="22"/>
                    <a:pt x="27" y="22"/>
                    <a:pt x="27" y="22"/>
                  </a:cubicBezTo>
                  <a:close/>
                  <a:moveTo>
                    <a:pt x="29" y="24"/>
                  </a:moveTo>
                  <a:cubicBezTo>
                    <a:pt x="29" y="24"/>
                    <a:pt x="29" y="24"/>
                    <a:pt x="29" y="24"/>
                  </a:cubicBezTo>
                  <a:cubicBezTo>
                    <a:pt x="29" y="24"/>
                    <a:pt x="28" y="24"/>
                    <a:pt x="28" y="25"/>
                  </a:cubicBezTo>
                  <a:cubicBezTo>
                    <a:pt x="28" y="25"/>
                    <a:pt x="29" y="26"/>
                    <a:pt x="29" y="26"/>
                  </a:cubicBezTo>
                  <a:cubicBezTo>
                    <a:pt x="29" y="27"/>
                    <a:pt x="30" y="27"/>
                    <a:pt x="30" y="27"/>
                  </a:cubicBezTo>
                  <a:cubicBezTo>
                    <a:pt x="31" y="27"/>
                    <a:pt x="31" y="27"/>
                    <a:pt x="32" y="26"/>
                  </a:cubicBezTo>
                  <a:cubicBezTo>
                    <a:pt x="32" y="26"/>
                    <a:pt x="32" y="26"/>
                    <a:pt x="32" y="26"/>
                  </a:cubicBezTo>
                  <a:cubicBezTo>
                    <a:pt x="32" y="26"/>
                    <a:pt x="32" y="26"/>
                    <a:pt x="32" y="26"/>
                  </a:cubicBezTo>
                  <a:cubicBezTo>
                    <a:pt x="32" y="26"/>
                    <a:pt x="32" y="25"/>
                    <a:pt x="32" y="25"/>
                  </a:cubicBezTo>
                  <a:cubicBezTo>
                    <a:pt x="32" y="24"/>
                    <a:pt x="32" y="24"/>
                    <a:pt x="32" y="24"/>
                  </a:cubicBezTo>
                  <a:cubicBezTo>
                    <a:pt x="32" y="24"/>
                    <a:pt x="32" y="24"/>
                    <a:pt x="32" y="24"/>
                  </a:cubicBezTo>
                  <a:cubicBezTo>
                    <a:pt x="31" y="23"/>
                    <a:pt x="31" y="23"/>
                    <a:pt x="30" y="23"/>
                  </a:cubicBezTo>
                  <a:cubicBezTo>
                    <a:pt x="30" y="23"/>
                    <a:pt x="29" y="23"/>
                    <a:pt x="29" y="24"/>
                  </a:cubicBezTo>
                  <a:close/>
                </a:path>
              </a:pathLst>
            </a:custGeom>
            <a:solidFill>
              <a:schemeClr val="accent4">
                <a:lumMod val="20000"/>
                <a:lumOff val="80000"/>
              </a:schemeClr>
            </a:solidFill>
            <a:ln>
              <a:noFill/>
            </a:ln>
            <a:effectLst/>
          </p:spPr>
          <p:txBody>
            <a:bodyPr/>
            <a:lstStyle/>
            <a:p>
              <a:endParaRPr lang="zh-CN" altLang="en-US"/>
            </a:p>
          </p:txBody>
        </p:sp>
        <p:sp>
          <p:nvSpPr>
            <p:cNvPr id="76" name="文本框 75">
              <a:extLst>
                <a:ext uri="{FF2B5EF4-FFF2-40B4-BE49-F238E27FC236}">
                  <a16:creationId xmlns:a16="http://schemas.microsoft.com/office/drawing/2014/main" id="{8595252B-90D3-4AF2-831F-5EE69A023430}"/>
                </a:ext>
              </a:extLst>
            </p:cNvPr>
            <p:cNvSpPr txBox="1"/>
            <p:nvPr/>
          </p:nvSpPr>
          <p:spPr>
            <a:xfrm>
              <a:off x="2625809" y="5157424"/>
              <a:ext cx="543739" cy="200055"/>
            </a:xfrm>
            <a:prstGeom prst="rect">
              <a:avLst/>
            </a:prstGeom>
            <a:noFill/>
          </p:spPr>
          <p:txBody>
            <a:bodyPr wrap="none" rtlCol="0">
              <a:spAutoFit/>
            </a:bodyPr>
            <a:lstStyle/>
            <a:p>
              <a:r>
                <a:rPr lang="zh-CN" altLang="en-US" sz="700" b="1" dirty="0">
                  <a:solidFill>
                    <a:schemeClr val="bg1">
                      <a:alpha val="80000"/>
                    </a:schemeClr>
                  </a:solidFill>
                  <a:latin typeface="+mn-ea"/>
                </a:rPr>
                <a:t>货仓容量</a:t>
              </a:r>
            </a:p>
          </p:txBody>
        </p:sp>
        <p:sp>
          <p:nvSpPr>
            <p:cNvPr id="77" name="文本框 76">
              <a:extLst>
                <a:ext uri="{FF2B5EF4-FFF2-40B4-BE49-F238E27FC236}">
                  <a16:creationId xmlns:a16="http://schemas.microsoft.com/office/drawing/2014/main" id="{09113A33-E364-4A77-9AB9-827276D8871A}"/>
                </a:ext>
              </a:extLst>
            </p:cNvPr>
            <p:cNvSpPr txBox="1"/>
            <p:nvPr/>
          </p:nvSpPr>
          <p:spPr>
            <a:xfrm>
              <a:off x="4007039" y="5132658"/>
              <a:ext cx="357790" cy="253916"/>
            </a:xfrm>
            <a:prstGeom prst="rect">
              <a:avLst/>
            </a:prstGeom>
            <a:noFill/>
          </p:spPr>
          <p:txBody>
            <a:bodyPr wrap="none" rtlCol="0">
              <a:spAutoFit/>
            </a:bodyPr>
            <a:lstStyle/>
            <a:p>
              <a:r>
                <a:rPr lang="en-US" altLang="zh-CN" sz="1000" dirty="0">
                  <a:solidFill>
                    <a:schemeClr val="accent4">
                      <a:lumMod val="20000"/>
                      <a:lumOff val="80000"/>
                    </a:schemeClr>
                  </a:solidFill>
                  <a:latin typeface="Aldrich" panose="02000000000000000000" pitchFamily="2" charset="0"/>
                </a:rPr>
                <a:t>55</a:t>
              </a:r>
              <a:endParaRPr lang="zh-CN" altLang="en-US" sz="1000" dirty="0">
                <a:solidFill>
                  <a:schemeClr val="accent4">
                    <a:lumMod val="20000"/>
                    <a:lumOff val="80000"/>
                  </a:schemeClr>
                </a:solidFill>
                <a:latin typeface="Aldrich" panose="02000000000000000000" pitchFamily="2" charset="0"/>
              </a:endParaRPr>
            </a:p>
          </p:txBody>
        </p:sp>
        <p:sp>
          <p:nvSpPr>
            <p:cNvPr id="78" name="Freeform 64">
              <a:extLst>
                <a:ext uri="{FF2B5EF4-FFF2-40B4-BE49-F238E27FC236}">
                  <a16:creationId xmlns:a16="http://schemas.microsoft.com/office/drawing/2014/main" id="{1FA3372D-2B64-4CBA-BB60-58C607C29A2E}"/>
                </a:ext>
              </a:extLst>
            </p:cNvPr>
            <p:cNvSpPr>
              <a:spLocks noEditPoints="1"/>
            </p:cNvSpPr>
            <p:nvPr/>
          </p:nvSpPr>
          <p:spPr bwMode="auto">
            <a:xfrm>
              <a:off x="2481535" y="5183646"/>
              <a:ext cx="147720" cy="148634"/>
            </a:xfrm>
            <a:custGeom>
              <a:avLst/>
              <a:gdLst/>
              <a:ahLst/>
              <a:cxnLst>
                <a:cxn ang="0">
                  <a:pos x="77" y="51"/>
                </a:cxn>
                <a:cxn ang="0">
                  <a:pos x="75" y="55"/>
                </a:cxn>
                <a:cxn ang="0">
                  <a:pos x="59" y="63"/>
                </a:cxn>
                <a:cxn ang="0">
                  <a:pos x="57" y="64"/>
                </a:cxn>
                <a:cxn ang="0">
                  <a:pos x="55" y="63"/>
                </a:cxn>
                <a:cxn ang="0">
                  <a:pos x="39" y="55"/>
                </a:cxn>
                <a:cxn ang="0">
                  <a:pos x="39" y="55"/>
                </a:cxn>
                <a:cxn ang="0">
                  <a:pos x="38" y="55"/>
                </a:cxn>
                <a:cxn ang="0">
                  <a:pos x="22" y="63"/>
                </a:cxn>
                <a:cxn ang="0">
                  <a:pos x="20" y="64"/>
                </a:cxn>
                <a:cxn ang="0">
                  <a:pos x="18" y="63"/>
                </a:cxn>
                <a:cxn ang="0">
                  <a:pos x="2" y="55"/>
                </a:cxn>
                <a:cxn ang="0">
                  <a:pos x="0" y="51"/>
                </a:cxn>
                <a:cxn ang="0">
                  <a:pos x="0" y="37"/>
                </a:cxn>
                <a:cxn ang="0">
                  <a:pos x="3" y="32"/>
                </a:cxn>
                <a:cxn ang="0">
                  <a:pos x="18" y="26"/>
                </a:cxn>
                <a:cxn ang="0">
                  <a:pos x="18" y="11"/>
                </a:cxn>
                <a:cxn ang="0">
                  <a:pos x="21" y="7"/>
                </a:cxn>
                <a:cxn ang="0">
                  <a:pos x="37" y="0"/>
                </a:cxn>
                <a:cxn ang="0">
                  <a:pos x="39" y="0"/>
                </a:cxn>
                <a:cxn ang="0">
                  <a:pos x="40" y="0"/>
                </a:cxn>
                <a:cxn ang="0">
                  <a:pos x="56" y="7"/>
                </a:cxn>
                <a:cxn ang="0">
                  <a:pos x="59" y="11"/>
                </a:cxn>
                <a:cxn ang="0">
                  <a:pos x="59" y="26"/>
                </a:cxn>
                <a:cxn ang="0">
                  <a:pos x="75" y="32"/>
                </a:cxn>
                <a:cxn ang="0">
                  <a:pos x="77" y="37"/>
                </a:cxn>
                <a:cxn ang="0">
                  <a:pos x="77" y="51"/>
                </a:cxn>
                <a:cxn ang="0">
                  <a:pos x="35" y="36"/>
                </a:cxn>
                <a:cxn ang="0">
                  <a:pos x="20" y="30"/>
                </a:cxn>
                <a:cxn ang="0">
                  <a:pos x="6" y="36"/>
                </a:cxn>
                <a:cxn ang="0">
                  <a:pos x="20" y="42"/>
                </a:cxn>
                <a:cxn ang="0">
                  <a:pos x="35" y="36"/>
                </a:cxn>
                <a:cxn ang="0">
                  <a:pos x="36" y="51"/>
                </a:cxn>
                <a:cxn ang="0">
                  <a:pos x="36" y="40"/>
                </a:cxn>
                <a:cxn ang="0">
                  <a:pos x="23" y="46"/>
                </a:cxn>
                <a:cxn ang="0">
                  <a:pos x="23" y="58"/>
                </a:cxn>
                <a:cxn ang="0">
                  <a:pos x="36" y="51"/>
                </a:cxn>
                <a:cxn ang="0">
                  <a:pos x="54" y="11"/>
                </a:cxn>
                <a:cxn ang="0">
                  <a:pos x="39" y="5"/>
                </a:cxn>
                <a:cxn ang="0">
                  <a:pos x="23" y="11"/>
                </a:cxn>
                <a:cxn ang="0">
                  <a:pos x="39" y="18"/>
                </a:cxn>
                <a:cxn ang="0">
                  <a:pos x="54" y="11"/>
                </a:cxn>
                <a:cxn ang="0">
                  <a:pos x="55" y="26"/>
                </a:cxn>
                <a:cxn ang="0">
                  <a:pos x="55" y="16"/>
                </a:cxn>
                <a:cxn ang="0">
                  <a:pos x="41" y="22"/>
                </a:cxn>
                <a:cxn ang="0">
                  <a:pos x="41" y="32"/>
                </a:cxn>
                <a:cxn ang="0">
                  <a:pos x="55" y="26"/>
                </a:cxn>
                <a:cxn ang="0">
                  <a:pos x="71" y="36"/>
                </a:cxn>
                <a:cxn ang="0">
                  <a:pos x="57" y="30"/>
                </a:cxn>
                <a:cxn ang="0">
                  <a:pos x="42" y="36"/>
                </a:cxn>
                <a:cxn ang="0">
                  <a:pos x="57" y="42"/>
                </a:cxn>
                <a:cxn ang="0">
                  <a:pos x="71" y="36"/>
                </a:cxn>
                <a:cxn ang="0">
                  <a:pos x="73" y="51"/>
                </a:cxn>
                <a:cxn ang="0">
                  <a:pos x="73" y="40"/>
                </a:cxn>
                <a:cxn ang="0">
                  <a:pos x="59" y="46"/>
                </a:cxn>
                <a:cxn ang="0">
                  <a:pos x="59" y="58"/>
                </a:cxn>
                <a:cxn ang="0">
                  <a:pos x="73" y="51"/>
                </a:cxn>
              </a:cxnLst>
              <a:rect l="0" t="0" r="r" b="b"/>
              <a:pathLst>
                <a:path w="77" h="64">
                  <a:moveTo>
                    <a:pt x="77" y="51"/>
                  </a:moveTo>
                  <a:cubicBezTo>
                    <a:pt x="77" y="53"/>
                    <a:pt x="76" y="55"/>
                    <a:pt x="75" y="55"/>
                  </a:cubicBezTo>
                  <a:cubicBezTo>
                    <a:pt x="59" y="63"/>
                    <a:pt x="59" y="63"/>
                    <a:pt x="59" y="63"/>
                  </a:cubicBezTo>
                  <a:cubicBezTo>
                    <a:pt x="58" y="64"/>
                    <a:pt x="58" y="64"/>
                    <a:pt x="57" y="64"/>
                  </a:cubicBezTo>
                  <a:cubicBezTo>
                    <a:pt x="56" y="64"/>
                    <a:pt x="55" y="64"/>
                    <a:pt x="55" y="63"/>
                  </a:cubicBezTo>
                  <a:cubicBezTo>
                    <a:pt x="39" y="55"/>
                    <a:pt x="39" y="55"/>
                    <a:pt x="39" y="55"/>
                  </a:cubicBezTo>
                  <a:cubicBezTo>
                    <a:pt x="39" y="55"/>
                    <a:pt x="39" y="55"/>
                    <a:pt x="39" y="55"/>
                  </a:cubicBezTo>
                  <a:cubicBezTo>
                    <a:pt x="39" y="55"/>
                    <a:pt x="38" y="55"/>
                    <a:pt x="38" y="55"/>
                  </a:cubicBezTo>
                  <a:cubicBezTo>
                    <a:pt x="22" y="63"/>
                    <a:pt x="22" y="63"/>
                    <a:pt x="22" y="63"/>
                  </a:cubicBezTo>
                  <a:cubicBezTo>
                    <a:pt x="22" y="64"/>
                    <a:pt x="21" y="64"/>
                    <a:pt x="20" y="64"/>
                  </a:cubicBezTo>
                  <a:cubicBezTo>
                    <a:pt x="20" y="64"/>
                    <a:pt x="19" y="64"/>
                    <a:pt x="18" y="63"/>
                  </a:cubicBezTo>
                  <a:cubicBezTo>
                    <a:pt x="2" y="55"/>
                    <a:pt x="2" y="55"/>
                    <a:pt x="2" y="55"/>
                  </a:cubicBezTo>
                  <a:cubicBezTo>
                    <a:pt x="1" y="55"/>
                    <a:pt x="0" y="53"/>
                    <a:pt x="0" y="51"/>
                  </a:cubicBezTo>
                  <a:cubicBezTo>
                    <a:pt x="0" y="37"/>
                    <a:pt x="0" y="37"/>
                    <a:pt x="0" y="37"/>
                  </a:cubicBezTo>
                  <a:cubicBezTo>
                    <a:pt x="0" y="35"/>
                    <a:pt x="1" y="33"/>
                    <a:pt x="3" y="32"/>
                  </a:cubicBezTo>
                  <a:cubicBezTo>
                    <a:pt x="18" y="26"/>
                    <a:pt x="18" y="26"/>
                    <a:pt x="18" y="26"/>
                  </a:cubicBezTo>
                  <a:cubicBezTo>
                    <a:pt x="18" y="11"/>
                    <a:pt x="18" y="11"/>
                    <a:pt x="18" y="11"/>
                  </a:cubicBezTo>
                  <a:cubicBezTo>
                    <a:pt x="18" y="10"/>
                    <a:pt x="19" y="8"/>
                    <a:pt x="21" y="7"/>
                  </a:cubicBezTo>
                  <a:cubicBezTo>
                    <a:pt x="37" y="0"/>
                    <a:pt x="37" y="0"/>
                    <a:pt x="37" y="0"/>
                  </a:cubicBezTo>
                  <a:cubicBezTo>
                    <a:pt x="37" y="0"/>
                    <a:pt x="38" y="0"/>
                    <a:pt x="39" y="0"/>
                  </a:cubicBezTo>
                  <a:cubicBezTo>
                    <a:pt x="39" y="0"/>
                    <a:pt x="40" y="0"/>
                    <a:pt x="40" y="0"/>
                  </a:cubicBezTo>
                  <a:cubicBezTo>
                    <a:pt x="56" y="7"/>
                    <a:pt x="56" y="7"/>
                    <a:pt x="56" y="7"/>
                  </a:cubicBezTo>
                  <a:cubicBezTo>
                    <a:pt x="58" y="8"/>
                    <a:pt x="59" y="10"/>
                    <a:pt x="59" y="11"/>
                  </a:cubicBezTo>
                  <a:cubicBezTo>
                    <a:pt x="59" y="26"/>
                    <a:pt x="59" y="26"/>
                    <a:pt x="59" y="26"/>
                  </a:cubicBezTo>
                  <a:cubicBezTo>
                    <a:pt x="75" y="32"/>
                    <a:pt x="75" y="32"/>
                    <a:pt x="75" y="32"/>
                  </a:cubicBezTo>
                  <a:cubicBezTo>
                    <a:pt x="76" y="33"/>
                    <a:pt x="77" y="35"/>
                    <a:pt x="77" y="37"/>
                  </a:cubicBezTo>
                  <a:lnTo>
                    <a:pt x="77" y="51"/>
                  </a:lnTo>
                  <a:close/>
                  <a:moveTo>
                    <a:pt x="35" y="36"/>
                  </a:moveTo>
                  <a:cubicBezTo>
                    <a:pt x="20" y="30"/>
                    <a:pt x="20" y="30"/>
                    <a:pt x="20" y="30"/>
                  </a:cubicBezTo>
                  <a:cubicBezTo>
                    <a:pt x="6" y="36"/>
                    <a:pt x="6" y="36"/>
                    <a:pt x="6" y="36"/>
                  </a:cubicBezTo>
                  <a:cubicBezTo>
                    <a:pt x="20" y="42"/>
                    <a:pt x="20" y="42"/>
                    <a:pt x="20" y="42"/>
                  </a:cubicBezTo>
                  <a:lnTo>
                    <a:pt x="35" y="36"/>
                  </a:lnTo>
                  <a:close/>
                  <a:moveTo>
                    <a:pt x="36" y="51"/>
                  </a:moveTo>
                  <a:cubicBezTo>
                    <a:pt x="36" y="40"/>
                    <a:pt x="36" y="40"/>
                    <a:pt x="36" y="40"/>
                  </a:cubicBezTo>
                  <a:cubicBezTo>
                    <a:pt x="23" y="46"/>
                    <a:pt x="23" y="46"/>
                    <a:pt x="23" y="46"/>
                  </a:cubicBezTo>
                  <a:cubicBezTo>
                    <a:pt x="23" y="58"/>
                    <a:pt x="23" y="58"/>
                    <a:pt x="23" y="58"/>
                  </a:cubicBezTo>
                  <a:lnTo>
                    <a:pt x="36" y="51"/>
                  </a:lnTo>
                  <a:close/>
                  <a:moveTo>
                    <a:pt x="54" y="11"/>
                  </a:moveTo>
                  <a:cubicBezTo>
                    <a:pt x="39" y="5"/>
                    <a:pt x="39" y="5"/>
                    <a:pt x="39" y="5"/>
                  </a:cubicBezTo>
                  <a:cubicBezTo>
                    <a:pt x="23" y="11"/>
                    <a:pt x="23" y="11"/>
                    <a:pt x="23" y="11"/>
                  </a:cubicBezTo>
                  <a:cubicBezTo>
                    <a:pt x="39" y="18"/>
                    <a:pt x="39" y="18"/>
                    <a:pt x="39" y="18"/>
                  </a:cubicBezTo>
                  <a:lnTo>
                    <a:pt x="54" y="11"/>
                  </a:lnTo>
                  <a:close/>
                  <a:moveTo>
                    <a:pt x="55" y="26"/>
                  </a:moveTo>
                  <a:cubicBezTo>
                    <a:pt x="55" y="16"/>
                    <a:pt x="55" y="16"/>
                    <a:pt x="55" y="16"/>
                  </a:cubicBezTo>
                  <a:cubicBezTo>
                    <a:pt x="41" y="22"/>
                    <a:pt x="41" y="22"/>
                    <a:pt x="41" y="22"/>
                  </a:cubicBezTo>
                  <a:cubicBezTo>
                    <a:pt x="41" y="32"/>
                    <a:pt x="41" y="32"/>
                    <a:pt x="41" y="32"/>
                  </a:cubicBezTo>
                  <a:lnTo>
                    <a:pt x="55" y="26"/>
                  </a:lnTo>
                  <a:close/>
                  <a:moveTo>
                    <a:pt x="71" y="36"/>
                  </a:moveTo>
                  <a:cubicBezTo>
                    <a:pt x="57" y="30"/>
                    <a:pt x="57" y="30"/>
                    <a:pt x="57" y="30"/>
                  </a:cubicBezTo>
                  <a:cubicBezTo>
                    <a:pt x="42" y="36"/>
                    <a:pt x="42" y="36"/>
                    <a:pt x="42" y="36"/>
                  </a:cubicBezTo>
                  <a:cubicBezTo>
                    <a:pt x="57" y="42"/>
                    <a:pt x="57" y="42"/>
                    <a:pt x="57" y="42"/>
                  </a:cubicBezTo>
                  <a:lnTo>
                    <a:pt x="71" y="36"/>
                  </a:lnTo>
                  <a:close/>
                  <a:moveTo>
                    <a:pt x="73" y="51"/>
                  </a:moveTo>
                  <a:cubicBezTo>
                    <a:pt x="73" y="40"/>
                    <a:pt x="73" y="40"/>
                    <a:pt x="73" y="40"/>
                  </a:cubicBezTo>
                  <a:cubicBezTo>
                    <a:pt x="59" y="46"/>
                    <a:pt x="59" y="46"/>
                    <a:pt x="59" y="46"/>
                  </a:cubicBezTo>
                  <a:cubicBezTo>
                    <a:pt x="59" y="58"/>
                    <a:pt x="59" y="58"/>
                    <a:pt x="59" y="58"/>
                  </a:cubicBezTo>
                  <a:lnTo>
                    <a:pt x="73" y="51"/>
                  </a:ln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209" name="组合 208">
              <a:extLst>
                <a:ext uri="{FF2B5EF4-FFF2-40B4-BE49-F238E27FC236}">
                  <a16:creationId xmlns:a16="http://schemas.microsoft.com/office/drawing/2014/main" id="{613E17B9-77C4-4AA4-891F-AEF107F042EC}"/>
                </a:ext>
              </a:extLst>
            </p:cNvPr>
            <p:cNvGrpSpPr/>
            <p:nvPr/>
          </p:nvGrpSpPr>
          <p:grpSpPr>
            <a:xfrm>
              <a:off x="2490859" y="3905394"/>
              <a:ext cx="1857106" cy="456964"/>
              <a:chOff x="2490859" y="3701616"/>
              <a:chExt cx="1857106" cy="456964"/>
            </a:xfrm>
          </p:grpSpPr>
          <p:sp>
            <p:nvSpPr>
              <p:cNvPr id="202" name="Freeform 150">
                <a:extLst>
                  <a:ext uri="{FF2B5EF4-FFF2-40B4-BE49-F238E27FC236}">
                    <a16:creationId xmlns:a16="http://schemas.microsoft.com/office/drawing/2014/main" id="{3C23D9C1-B185-4A67-8A5E-FA62A24F43BE}"/>
                  </a:ext>
                </a:extLst>
              </p:cNvPr>
              <p:cNvSpPr>
                <a:spLocks noEditPoints="1"/>
              </p:cNvSpPr>
              <p:nvPr/>
            </p:nvSpPr>
            <p:spPr bwMode="auto">
              <a:xfrm>
                <a:off x="2490859" y="3768777"/>
                <a:ext cx="138776" cy="146079"/>
              </a:xfrm>
              <a:custGeom>
                <a:avLst/>
                <a:gdLst>
                  <a:gd name="T0" fmla="*/ 26 w 47"/>
                  <a:gd name="T1" fmla="*/ 41 h 50"/>
                  <a:gd name="T2" fmla="*/ 22 w 47"/>
                  <a:gd name="T3" fmla="*/ 41 h 50"/>
                  <a:gd name="T4" fmla="*/ 10 w 47"/>
                  <a:gd name="T5" fmla="*/ 8 h 50"/>
                  <a:gd name="T6" fmla="*/ 12 w 47"/>
                  <a:gd name="T7" fmla="*/ 10 h 50"/>
                  <a:gd name="T8" fmla="*/ 8 w 47"/>
                  <a:gd name="T9" fmla="*/ 10 h 50"/>
                  <a:gd name="T10" fmla="*/ 37 w 47"/>
                  <a:gd name="T11" fmla="*/ 8 h 50"/>
                  <a:gd name="T12" fmla="*/ 39 w 47"/>
                  <a:gd name="T13" fmla="*/ 10 h 50"/>
                  <a:gd name="T14" fmla="*/ 35 w 47"/>
                  <a:gd name="T15" fmla="*/ 10 h 50"/>
                  <a:gd name="T16" fmla="*/ 24 w 47"/>
                  <a:gd name="T17" fmla="*/ 36 h 50"/>
                  <a:gd name="T18" fmla="*/ 31 w 47"/>
                  <a:gd name="T19" fmla="*/ 27 h 50"/>
                  <a:gd name="T20" fmla="*/ 33 w 47"/>
                  <a:gd name="T21" fmla="*/ 14 h 50"/>
                  <a:gd name="T22" fmla="*/ 32 w 47"/>
                  <a:gd name="T23" fmla="*/ 13 h 50"/>
                  <a:gd name="T24" fmla="*/ 14 w 47"/>
                  <a:gd name="T25" fmla="*/ 14 h 50"/>
                  <a:gd name="T26" fmla="*/ 16 w 47"/>
                  <a:gd name="T27" fmla="*/ 27 h 50"/>
                  <a:gd name="T28" fmla="*/ 33 w 47"/>
                  <a:gd name="T29" fmla="*/ 28 h 50"/>
                  <a:gd name="T30" fmla="*/ 24 w 47"/>
                  <a:gd name="T31" fmla="*/ 38 h 50"/>
                  <a:gd name="T32" fmla="*/ 23 w 47"/>
                  <a:gd name="T33" fmla="*/ 38 h 50"/>
                  <a:gd name="T34" fmla="*/ 10 w 47"/>
                  <a:gd name="T35" fmla="*/ 15 h 50"/>
                  <a:gd name="T36" fmla="*/ 12 w 47"/>
                  <a:gd name="T37" fmla="*/ 13 h 50"/>
                  <a:gd name="T38" fmla="*/ 13 w 47"/>
                  <a:gd name="T39" fmla="*/ 11 h 50"/>
                  <a:gd name="T40" fmla="*/ 33 w 47"/>
                  <a:gd name="T41" fmla="*/ 11 h 50"/>
                  <a:gd name="T42" fmla="*/ 35 w 47"/>
                  <a:gd name="T43" fmla="*/ 13 h 50"/>
                  <a:gd name="T44" fmla="*/ 36 w 47"/>
                  <a:gd name="T45" fmla="*/ 14 h 50"/>
                  <a:gd name="T46" fmla="*/ 37 w 47"/>
                  <a:gd name="T47" fmla="*/ 15 h 50"/>
                  <a:gd name="T48" fmla="*/ 24 w 47"/>
                  <a:gd name="T49" fmla="*/ 46 h 50"/>
                  <a:gd name="T50" fmla="*/ 43 w 47"/>
                  <a:gd name="T51" fmla="*/ 11 h 50"/>
                  <a:gd name="T52" fmla="*/ 38 w 47"/>
                  <a:gd name="T53" fmla="*/ 4 h 50"/>
                  <a:gd name="T54" fmla="*/ 4 w 47"/>
                  <a:gd name="T55" fmla="*/ 10 h 50"/>
                  <a:gd name="T56" fmla="*/ 24 w 47"/>
                  <a:gd name="T57" fmla="*/ 46 h 50"/>
                  <a:gd name="T58" fmla="*/ 24 w 47"/>
                  <a:gd name="T59" fmla="*/ 49 h 50"/>
                  <a:gd name="T60" fmla="*/ 0 w 47"/>
                  <a:gd name="T61" fmla="*/ 11 h 50"/>
                  <a:gd name="T62" fmla="*/ 0 w 47"/>
                  <a:gd name="T63" fmla="*/ 8 h 50"/>
                  <a:gd name="T64" fmla="*/ 6 w 47"/>
                  <a:gd name="T65" fmla="*/ 2 h 50"/>
                  <a:gd name="T66" fmla="*/ 8 w 47"/>
                  <a:gd name="T67" fmla="*/ 0 h 50"/>
                  <a:gd name="T68" fmla="*/ 39 w 47"/>
                  <a:gd name="T69" fmla="*/ 0 h 50"/>
                  <a:gd name="T70" fmla="*/ 45 w 47"/>
                  <a:gd name="T71" fmla="*/ 7 h 50"/>
                  <a:gd name="T72" fmla="*/ 47 w 47"/>
                  <a:gd name="T73" fmla="*/ 10 h 50"/>
                  <a:gd name="T74" fmla="*/ 24 w 47"/>
                  <a:gd name="T75" fmla="*/ 4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7" h="50">
                    <a:moveTo>
                      <a:pt x="24" y="39"/>
                    </a:moveTo>
                    <a:cubicBezTo>
                      <a:pt x="25" y="39"/>
                      <a:pt x="26" y="40"/>
                      <a:pt x="26" y="41"/>
                    </a:cubicBezTo>
                    <a:cubicBezTo>
                      <a:pt x="26" y="42"/>
                      <a:pt x="25" y="43"/>
                      <a:pt x="24" y="43"/>
                    </a:cubicBezTo>
                    <a:cubicBezTo>
                      <a:pt x="23" y="43"/>
                      <a:pt x="22" y="42"/>
                      <a:pt x="22" y="41"/>
                    </a:cubicBezTo>
                    <a:cubicBezTo>
                      <a:pt x="22" y="40"/>
                      <a:pt x="23" y="39"/>
                      <a:pt x="24" y="39"/>
                    </a:cubicBezTo>
                    <a:close/>
                    <a:moveTo>
                      <a:pt x="10" y="8"/>
                    </a:moveTo>
                    <a:cubicBezTo>
                      <a:pt x="10" y="8"/>
                      <a:pt x="10" y="8"/>
                      <a:pt x="10" y="8"/>
                    </a:cubicBezTo>
                    <a:cubicBezTo>
                      <a:pt x="11" y="8"/>
                      <a:pt x="12" y="9"/>
                      <a:pt x="12" y="10"/>
                    </a:cubicBezTo>
                    <a:cubicBezTo>
                      <a:pt x="12" y="11"/>
                      <a:pt x="11" y="12"/>
                      <a:pt x="10" y="12"/>
                    </a:cubicBezTo>
                    <a:cubicBezTo>
                      <a:pt x="9" y="12"/>
                      <a:pt x="8" y="11"/>
                      <a:pt x="8" y="10"/>
                    </a:cubicBezTo>
                    <a:cubicBezTo>
                      <a:pt x="8" y="9"/>
                      <a:pt x="9" y="8"/>
                      <a:pt x="10" y="8"/>
                    </a:cubicBezTo>
                    <a:close/>
                    <a:moveTo>
                      <a:pt x="37" y="8"/>
                    </a:moveTo>
                    <a:cubicBezTo>
                      <a:pt x="37" y="8"/>
                      <a:pt x="37" y="8"/>
                      <a:pt x="37" y="8"/>
                    </a:cubicBezTo>
                    <a:cubicBezTo>
                      <a:pt x="38" y="8"/>
                      <a:pt x="39" y="9"/>
                      <a:pt x="39" y="10"/>
                    </a:cubicBezTo>
                    <a:cubicBezTo>
                      <a:pt x="39" y="11"/>
                      <a:pt x="38" y="12"/>
                      <a:pt x="37" y="12"/>
                    </a:cubicBezTo>
                    <a:cubicBezTo>
                      <a:pt x="36" y="12"/>
                      <a:pt x="35" y="11"/>
                      <a:pt x="35" y="10"/>
                    </a:cubicBezTo>
                    <a:cubicBezTo>
                      <a:pt x="35" y="9"/>
                      <a:pt x="36" y="8"/>
                      <a:pt x="37" y="8"/>
                    </a:cubicBezTo>
                    <a:close/>
                    <a:moveTo>
                      <a:pt x="24" y="36"/>
                    </a:moveTo>
                    <a:cubicBezTo>
                      <a:pt x="24" y="36"/>
                      <a:pt x="24" y="36"/>
                      <a:pt x="24" y="36"/>
                    </a:cubicBezTo>
                    <a:cubicBezTo>
                      <a:pt x="27" y="34"/>
                      <a:pt x="29" y="31"/>
                      <a:pt x="31" y="27"/>
                    </a:cubicBezTo>
                    <a:cubicBezTo>
                      <a:pt x="33" y="24"/>
                      <a:pt x="34" y="19"/>
                      <a:pt x="34" y="15"/>
                    </a:cubicBezTo>
                    <a:cubicBezTo>
                      <a:pt x="34" y="15"/>
                      <a:pt x="34" y="15"/>
                      <a:pt x="33" y="14"/>
                    </a:cubicBezTo>
                    <a:cubicBezTo>
                      <a:pt x="33" y="14"/>
                      <a:pt x="33" y="14"/>
                      <a:pt x="33" y="14"/>
                    </a:cubicBezTo>
                    <a:cubicBezTo>
                      <a:pt x="33" y="14"/>
                      <a:pt x="33" y="14"/>
                      <a:pt x="32" y="13"/>
                    </a:cubicBezTo>
                    <a:cubicBezTo>
                      <a:pt x="15" y="13"/>
                      <a:pt x="15" y="13"/>
                      <a:pt x="15" y="13"/>
                    </a:cubicBezTo>
                    <a:cubicBezTo>
                      <a:pt x="14" y="14"/>
                      <a:pt x="14" y="14"/>
                      <a:pt x="14" y="14"/>
                    </a:cubicBezTo>
                    <a:cubicBezTo>
                      <a:pt x="13" y="15"/>
                      <a:pt x="13" y="15"/>
                      <a:pt x="13" y="15"/>
                    </a:cubicBezTo>
                    <a:cubicBezTo>
                      <a:pt x="13" y="19"/>
                      <a:pt x="15" y="24"/>
                      <a:pt x="16" y="27"/>
                    </a:cubicBezTo>
                    <a:cubicBezTo>
                      <a:pt x="18" y="31"/>
                      <a:pt x="21" y="34"/>
                      <a:pt x="24" y="36"/>
                    </a:cubicBezTo>
                    <a:close/>
                    <a:moveTo>
                      <a:pt x="33" y="28"/>
                    </a:moveTo>
                    <a:cubicBezTo>
                      <a:pt x="33" y="28"/>
                      <a:pt x="33" y="28"/>
                      <a:pt x="33" y="28"/>
                    </a:cubicBezTo>
                    <a:cubicBezTo>
                      <a:pt x="31" y="32"/>
                      <a:pt x="28" y="36"/>
                      <a:pt x="24" y="38"/>
                    </a:cubicBezTo>
                    <a:cubicBezTo>
                      <a:pt x="24" y="38"/>
                      <a:pt x="24" y="38"/>
                      <a:pt x="24" y="38"/>
                    </a:cubicBezTo>
                    <a:cubicBezTo>
                      <a:pt x="24" y="39"/>
                      <a:pt x="23" y="39"/>
                      <a:pt x="23" y="38"/>
                    </a:cubicBezTo>
                    <a:cubicBezTo>
                      <a:pt x="19" y="36"/>
                      <a:pt x="17" y="32"/>
                      <a:pt x="14" y="28"/>
                    </a:cubicBezTo>
                    <a:cubicBezTo>
                      <a:pt x="12" y="24"/>
                      <a:pt x="11" y="20"/>
                      <a:pt x="10" y="15"/>
                    </a:cubicBezTo>
                    <a:cubicBezTo>
                      <a:pt x="10" y="15"/>
                      <a:pt x="10" y="14"/>
                      <a:pt x="11" y="14"/>
                    </a:cubicBezTo>
                    <a:cubicBezTo>
                      <a:pt x="11" y="14"/>
                      <a:pt x="12" y="13"/>
                      <a:pt x="12" y="13"/>
                    </a:cubicBezTo>
                    <a:cubicBezTo>
                      <a:pt x="12" y="13"/>
                      <a:pt x="12" y="13"/>
                      <a:pt x="12" y="13"/>
                    </a:cubicBezTo>
                    <a:cubicBezTo>
                      <a:pt x="13" y="12"/>
                      <a:pt x="13" y="12"/>
                      <a:pt x="13" y="11"/>
                    </a:cubicBezTo>
                    <a:cubicBezTo>
                      <a:pt x="13" y="11"/>
                      <a:pt x="14" y="11"/>
                      <a:pt x="14" y="11"/>
                    </a:cubicBezTo>
                    <a:cubicBezTo>
                      <a:pt x="33" y="11"/>
                      <a:pt x="33" y="11"/>
                      <a:pt x="33" y="11"/>
                    </a:cubicBezTo>
                    <a:cubicBezTo>
                      <a:pt x="33" y="11"/>
                      <a:pt x="34" y="11"/>
                      <a:pt x="34" y="11"/>
                    </a:cubicBezTo>
                    <a:cubicBezTo>
                      <a:pt x="34" y="12"/>
                      <a:pt x="35" y="12"/>
                      <a:pt x="35" y="13"/>
                    </a:cubicBezTo>
                    <a:cubicBezTo>
                      <a:pt x="35" y="13"/>
                      <a:pt x="35" y="13"/>
                      <a:pt x="35" y="13"/>
                    </a:cubicBezTo>
                    <a:cubicBezTo>
                      <a:pt x="36" y="13"/>
                      <a:pt x="36" y="14"/>
                      <a:pt x="36" y="14"/>
                    </a:cubicBezTo>
                    <a:cubicBezTo>
                      <a:pt x="36" y="14"/>
                      <a:pt x="36" y="14"/>
                      <a:pt x="36" y="14"/>
                    </a:cubicBezTo>
                    <a:cubicBezTo>
                      <a:pt x="37" y="14"/>
                      <a:pt x="37" y="15"/>
                      <a:pt x="37" y="15"/>
                    </a:cubicBezTo>
                    <a:cubicBezTo>
                      <a:pt x="36" y="20"/>
                      <a:pt x="35" y="24"/>
                      <a:pt x="33" y="28"/>
                    </a:cubicBezTo>
                    <a:close/>
                    <a:moveTo>
                      <a:pt x="24" y="46"/>
                    </a:moveTo>
                    <a:cubicBezTo>
                      <a:pt x="24" y="46"/>
                      <a:pt x="24" y="46"/>
                      <a:pt x="24" y="46"/>
                    </a:cubicBezTo>
                    <a:cubicBezTo>
                      <a:pt x="36" y="39"/>
                      <a:pt x="43" y="25"/>
                      <a:pt x="43" y="11"/>
                    </a:cubicBezTo>
                    <a:cubicBezTo>
                      <a:pt x="43" y="10"/>
                      <a:pt x="43" y="10"/>
                      <a:pt x="43" y="10"/>
                    </a:cubicBezTo>
                    <a:cubicBezTo>
                      <a:pt x="40" y="9"/>
                      <a:pt x="38" y="7"/>
                      <a:pt x="38" y="4"/>
                    </a:cubicBezTo>
                    <a:cubicBezTo>
                      <a:pt x="10" y="4"/>
                      <a:pt x="10" y="4"/>
                      <a:pt x="10" y="4"/>
                    </a:cubicBezTo>
                    <a:cubicBezTo>
                      <a:pt x="9" y="7"/>
                      <a:pt x="7" y="9"/>
                      <a:pt x="4" y="10"/>
                    </a:cubicBezTo>
                    <a:cubicBezTo>
                      <a:pt x="4" y="11"/>
                      <a:pt x="4" y="11"/>
                      <a:pt x="4" y="11"/>
                    </a:cubicBezTo>
                    <a:cubicBezTo>
                      <a:pt x="4" y="25"/>
                      <a:pt x="11" y="39"/>
                      <a:pt x="24" y="46"/>
                    </a:cubicBezTo>
                    <a:close/>
                    <a:moveTo>
                      <a:pt x="24" y="49"/>
                    </a:moveTo>
                    <a:cubicBezTo>
                      <a:pt x="24" y="49"/>
                      <a:pt x="24" y="49"/>
                      <a:pt x="24" y="49"/>
                    </a:cubicBezTo>
                    <a:cubicBezTo>
                      <a:pt x="24" y="50"/>
                      <a:pt x="23" y="50"/>
                      <a:pt x="23" y="49"/>
                    </a:cubicBezTo>
                    <a:cubicBezTo>
                      <a:pt x="8" y="43"/>
                      <a:pt x="0" y="27"/>
                      <a:pt x="0" y="11"/>
                    </a:cubicBezTo>
                    <a:cubicBezTo>
                      <a:pt x="0" y="11"/>
                      <a:pt x="0" y="10"/>
                      <a:pt x="0" y="10"/>
                    </a:cubicBezTo>
                    <a:cubicBezTo>
                      <a:pt x="0" y="9"/>
                      <a:pt x="0" y="9"/>
                      <a:pt x="0" y="8"/>
                    </a:cubicBezTo>
                    <a:cubicBezTo>
                      <a:pt x="0" y="8"/>
                      <a:pt x="1" y="7"/>
                      <a:pt x="2" y="7"/>
                    </a:cubicBezTo>
                    <a:cubicBezTo>
                      <a:pt x="4" y="6"/>
                      <a:pt x="6" y="4"/>
                      <a:pt x="6" y="2"/>
                    </a:cubicBezTo>
                    <a:cubicBezTo>
                      <a:pt x="6" y="2"/>
                      <a:pt x="6" y="2"/>
                      <a:pt x="6" y="2"/>
                    </a:cubicBezTo>
                    <a:cubicBezTo>
                      <a:pt x="6" y="1"/>
                      <a:pt x="7" y="0"/>
                      <a:pt x="8" y="0"/>
                    </a:cubicBezTo>
                    <a:cubicBezTo>
                      <a:pt x="39" y="0"/>
                      <a:pt x="39" y="0"/>
                      <a:pt x="39" y="0"/>
                    </a:cubicBezTo>
                    <a:cubicBezTo>
                      <a:pt x="39" y="0"/>
                      <a:pt x="39" y="0"/>
                      <a:pt x="39" y="0"/>
                    </a:cubicBezTo>
                    <a:cubicBezTo>
                      <a:pt x="40" y="0"/>
                      <a:pt x="41" y="1"/>
                      <a:pt x="41" y="2"/>
                    </a:cubicBezTo>
                    <a:cubicBezTo>
                      <a:pt x="41" y="4"/>
                      <a:pt x="43" y="6"/>
                      <a:pt x="45" y="7"/>
                    </a:cubicBezTo>
                    <a:cubicBezTo>
                      <a:pt x="46" y="7"/>
                      <a:pt x="47" y="7"/>
                      <a:pt x="47" y="8"/>
                    </a:cubicBezTo>
                    <a:cubicBezTo>
                      <a:pt x="47" y="9"/>
                      <a:pt x="47" y="9"/>
                      <a:pt x="47" y="10"/>
                    </a:cubicBezTo>
                    <a:cubicBezTo>
                      <a:pt x="47" y="10"/>
                      <a:pt x="47" y="11"/>
                      <a:pt x="47" y="11"/>
                    </a:cubicBezTo>
                    <a:cubicBezTo>
                      <a:pt x="47" y="27"/>
                      <a:pt x="39" y="42"/>
                      <a:pt x="24" y="49"/>
                    </a:cubicBezTo>
                    <a:close/>
                  </a:path>
                </a:pathLst>
              </a:custGeom>
              <a:solidFill>
                <a:schemeClr val="accent4">
                  <a:lumMod val="20000"/>
                  <a:lumOff val="80000"/>
                </a:schemeClr>
              </a:solidFill>
              <a:ln>
                <a:noFill/>
              </a:ln>
              <a:effectLst/>
            </p:spPr>
            <p:txBody>
              <a:bodyPr/>
              <a:lstStyle/>
              <a:p>
                <a:endParaRPr lang="zh-CN" altLang="en-US"/>
              </a:p>
            </p:txBody>
          </p:sp>
          <p:sp>
            <p:nvSpPr>
              <p:cNvPr id="203" name="文本框 202">
                <a:extLst>
                  <a:ext uri="{FF2B5EF4-FFF2-40B4-BE49-F238E27FC236}">
                    <a16:creationId xmlns:a16="http://schemas.microsoft.com/office/drawing/2014/main" id="{9C1A4417-36E3-45A1-963C-579B9EC48E62}"/>
                  </a:ext>
                </a:extLst>
              </p:cNvPr>
              <p:cNvSpPr txBox="1"/>
              <p:nvPr/>
            </p:nvSpPr>
            <p:spPr>
              <a:xfrm>
                <a:off x="2605806" y="3729935"/>
                <a:ext cx="543739" cy="200055"/>
              </a:xfrm>
              <a:prstGeom prst="rect">
                <a:avLst/>
              </a:prstGeom>
              <a:noFill/>
            </p:spPr>
            <p:txBody>
              <a:bodyPr wrap="none" rtlCol="0">
                <a:spAutoFit/>
              </a:bodyPr>
              <a:lstStyle/>
              <a:p>
                <a:r>
                  <a:rPr lang="zh-CN" altLang="en-US" sz="700" b="1" dirty="0">
                    <a:solidFill>
                      <a:schemeClr val="bg1">
                        <a:alpha val="80000"/>
                      </a:schemeClr>
                    </a:solidFill>
                    <a:latin typeface="+mn-ea"/>
                  </a:rPr>
                  <a:t>模块数量</a:t>
                </a:r>
              </a:p>
            </p:txBody>
          </p:sp>
          <p:sp>
            <p:nvSpPr>
              <p:cNvPr id="205" name="文本框 204">
                <a:extLst>
                  <a:ext uri="{FF2B5EF4-FFF2-40B4-BE49-F238E27FC236}">
                    <a16:creationId xmlns:a16="http://schemas.microsoft.com/office/drawing/2014/main" id="{D13015A2-3875-4BCA-9114-8938FA540701}"/>
                  </a:ext>
                </a:extLst>
              </p:cNvPr>
              <p:cNvSpPr txBox="1"/>
              <p:nvPr/>
            </p:nvSpPr>
            <p:spPr>
              <a:xfrm>
                <a:off x="4063913" y="3701616"/>
                <a:ext cx="284052" cy="261610"/>
              </a:xfrm>
              <a:prstGeom prst="rect">
                <a:avLst/>
              </a:prstGeom>
              <a:noFill/>
            </p:spPr>
            <p:txBody>
              <a:bodyPr wrap="none" rtlCol="0">
                <a:spAutoFit/>
              </a:bodyPr>
              <a:lstStyle/>
              <a:p>
                <a:r>
                  <a:rPr lang="en-US" altLang="zh-CN" sz="1100" dirty="0">
                    <a:solidFill>
                      <a:schemeClr val="accent4">
                        <a:lumMod val="20000"/>
                        <a:lumOff val="80000"/>
                      </a:schemeClr>
                    </a:solidFill>
                    <a:latin typeface="Aldrich" panose="02000000000000000000" pitchFamily="2" charset="0"/>
                  </a:rPr>
                  <a:t>6</a:t>
                </a:r>
                <a:endParaRPr lang="zh-CN" altLang="en-US" sz="1100" dirty="0">
                  <a:solidFill>
                    <a:schemeClr val="accent4">
                      <a:lumMod val="20000"/>
                      <a:lumOff val="80000"/>
                    </a:schemeClr>
                  </a:solidFill>
                  <a:latin typeface="Aldrich" panose="02000000000000000000" pitchFamily="2" charset="0"/>
                </a:endParaRPr>
              </a:p>
            </p:txBody>
          </p:sp>
          <p:sp>
            <p:nvSpPr>
              <p:cNvPr id="71" name="Freeform 157">
                <a:extLst>
                  <a:ext uri="{FF2B5EF4-FFF2-40B4-BE49-F238E27FC236}">
                    <a16:creationId xmlns:a16="http://schemas.microsoft.com/office/drawing/2014/main" id="{D64D0AFA-D828-4629-A0CA-FE0A5048CD34}"/>
                  </a:ext>
                </a:extLst>
              </p:cNvPr>
              <p:cNvSpPr>
                <a:spLocks noEditPoints="1"/>
              </p:cNvSpPr>
              <p:nvPr/>
            </p:nvSpPr>
            <p:spPr bwMode="auto">
              <a:xfrm>
                <a:off x="2495602" y="3963519"/>
                <a:ext cx="124106" cy="137439"/>
              </a:xfrm>
              <a:custGeom>
                <a:avLst/>
                <a:gdLst/>
                <a:ahLst/>
                <a:cxnLst>
                  <a:cxn ang="0">
                    <a:pos x="46" y="62"/>
                  </a:cxn>
                  <a:cxn ang="0">
                    <a:pos x="10" y="62"/>
                  </a:cxn>
                  <a:cxn ang="0">
                    <a:pos x="0" y="52"/>
                  </a:cxn>
                  <a:cxn ang="0">
                    <a:pos x="14" y="29"/>
                  </a:cxn>
                  <a:cxn ang="0">
                    <a:pos x="28" y="34"/>
                  </a:cxn>
                  <a:cxn ang="0">
                    <a:pos x="42" y="29"/>
                  </a:cxn>
                  <a:cxn ang="0">
                    <a:pos x="56" y="52"/>
                  </a:cxn>
                  <a:cxn ang="0">
                    <a:pos x="46" y="62"/>
                  </a:cxn>
                  <a:cxn ang="0">
                    <a:pos x="28" y="31"/>
                  </a:cxn>
                  <a:cxn ang="0">
                    <a:pos x="13" y="16"/>
                  </a:cxn>
                  <a:cxn ang="0">
                    <a:pos x="28" y="0"/>
                  </a:cxn>
                  <a:cxn ang="0">
                    <a:pos x="43" y="16"/>
                  </a:cxn>
                  <a:cxn ang="0">
                    <a:pos x="28" y="31"/>
                  </a:cxn>
                </a:cxnLst>
                <a:rect l="0" t="0" r="r" b="b"/>
                <a:pathLst>
                  <a:path w="56" h="62">
                    <a:moveTo>
                      <a:pt x="46" y="62"/>
                    </a:moveTo>
                    <a:cubicBezTo>
                      <a:pt x="10" y="62"/>
                      <a:pt x="10" y="62"/>
                      <a:pt x="10" y="62"/>
                    </a:cubicBezTo>
                    <a:cubicBezTo>
                      <a:pt x="4" y="62"/>
                      <a:pt x="0" y="58"/>
                      <a:pt x="0" y="52"/>
                    </a:cubicBezTo>
                    <a:cubicBezTo>
                      <a:pt x="0" y="43"/>
                      <a:pt x="2" y="29"/>
                      <a:pt x="14" y="29"/>
                    </a:cubicBezTo>
                    <a:cubicBezTo>
                      <a:pt x="15" y="29"/>
                      <a:pt x="20" y="34"/>
                      <a:pt x="28" y="34"/>
                    </a:cubicBezTo>
                    <a:cubicBezTo>
                      <a:pt x="36" y="34"/>
                      <a:pt x="41" y="29"/>
                      <a:pt x="42" y="29"/>
                    </a:cubicBezTo>
                    <a:cubicBezTo>
                      <a:pt x="54" y="29"/>
                      <a:pt x="56" y="43"/>
                      <a:pt x="56" y="52"/>
                    </a:cubicBezTo>
                    <a:cubicBezTo>
                      <a:pt x="56" y="58"/>
                      <a:pt x="52" y="62"/>
                      <a:pt x="46" y="62"/>
                    </a:cubicBezTo>
                    <a:close/>
                    <a:moveTo>
                      <a:pt x="28" y="31"/>
                    </a:moveTo>
                    <a:cubicBezTo>
                      <a:pt x="20" y="31"/>
                      <a:pt x="13" y="24"/>
                      <a:pt x="13" y="16"/>
                    </a:cubicBezTo>
                    <a:cubicBezTo>
                      <a:pt x="13" y="7"/>
                      <a:pt x="20" y="0"/>
                      <a:pt x="28" y="0"/>
                    </a:cubicBezTo>
                    <a:cubicBezTo>
                      <a:pt x="37" y="0"/>
                      <a:pt x="43" y="7"/>
                      <a:pt x="43" y="16"/>
                    </a:cubicBezTo>
                    <a:cubicBezTo>
                      <a:pt x="43" y="24"/>
                      <a:pt x="37" y="31"/>
                      <a:pt x="28" y="31"/>
                    </a:cubicBez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文本框 206">
                <a:extLst>
                  <a:ext uri="{FF2B5EF4-FFF2-40B4-BE49-F238E27FC236}">
                    <a16:creationId xmlns:a16="http://schemas.microsoft.com/office/drawing/2014/main" id="{24EB7A92-3121-4265-8A50-20EE9B2B2FEB}"/>
                  </a:ext>
                </a:extLst>
              </p:cNvPr>
              <p:cNvSpPr txBox="1"/>
              <p:nvPr/>
            </p:nvSpPr>
            <p:spPr>
              <a:xfrm>
                <a:off x="2613133" y="3929518"/>
                <a:ext cx="543739" cy="200055"/>
              </a:xfrm>
              <a:prstGeom prst="rect">
                <a:avLst/>
              </a:prstGeom>
              <a:noFill/>
            </p:spPr>
            <p:txBody>
              <a:bodyPr wrap="none" rtlCol="0">
                <a:spAutoFit/>
              </a:bodyPr>
              <a:lstStyle/>
              <a:p>
                <a:r>
                  <a:rPr lang="zh-CN" altLang="en-US" sz="700" b="1" dirty="0">
                    <a:solidFill>
                      <a:schemeClr val="bg1">
                        <a:alpha val="80000"/>
                      </a:schemeClr>
                    </a:solidFill>
                    <a:latin typeface="+mn-ea"/>
                  </a:rPr>
                  <a:t>最大成员</a:t>
                </a:r>
              </a:p>
            </p:txBody>
          </p:sp>
          <p:sp>
            <p:nvSpPr>
              <p:cNvPr id="208" name="文本框 207">
                <a:extLst>
                  <a:ext uri="{FF2B5EF4-FFF2-40B4-BE49-F238E27FC236}">
                    <a16:creationId xmlns:a16="http://schemas.microsoft.com/office/drawing/2014/main" id="{8FBF3D43-2A17-4838-BF88-4525719904A2}"/>
                  </a:ext>
                </a:extLst>
              </p:cNvPr>
              <p:cNvSpPr txBox="1"/>
              <p:nvPr/>
            </p:nvSpPr>
            <p:spPr>
              <a:xfrm>
                <a:off x="4063913" y="3896970"/>
                <a:ext cx="284052" cy="261610"/>
              </a:xfrm>
              <a:prstGeom prst="rect">
                <a:avLst/>
              </a:prstGeom>
              <a:noFill/>
            </p:spPr>
            <p:txBody>
              <a:bodyPr wrap="none" rtlCol="0">
                <a:spAutoFit/>
              </a:bodyPr>
              <a:lstStyle/>
              <a:p>
                <a:r>
                  <a:rPr lang="en-US" altLang="zh-CN" sz="1100" dirty="0">
                    <a:solidFill>
                      <a:schemeClr val="accent4">
                        <a:lumMod val="20000"/>
                        <a:lumOff val="80000"/>
                      </a:schemeClr>
                    </a:solidFill>
                    <a:latin typeface="Aldrich" panose="02000000000000000000" pitchFamily="2" charset="0"/>
                  </a:rPr>
                  <a:t>6</a:t>
                </a:r>
                <a:endParaRPr lang="zh-CN" altLang="en-US" sz="1100" dirty="0">
                  <a:solidFill>
                    <a:schemeClr val="accent4">
                      <a:lumMod val="20000"/>
                      <a:lumOff val="80000"/>
                    </a:schemeClr>
                  </a:solidFill>
                  <a:latin typeface="Aldrich" panose="02000000000000000000" pitchFamily="2" charset="0"/>
                </a:endParaRPr>
              </a:p>
            </p:txBody>
          </p:sp>
        </p:grpSp>
        <p:grpSp>
          <p:nvGrpSpPr>
            <p:cNvPr id="217" name="组合 216">
              <a:extLst>
                <a:ext uri="{FF2B5EF4-FFF2-40B4-BE49-F238E27FC236}">
                  <a16:creationId xmlns:a16="http://schemas.microsoft.com/office/drawing/2014/main" id="{C445D6D2-FA7F-4A42-B10E-77F9017C6285}"/>
                </a:ext>
              </a:extLst>
            </p:cNvPr>
            <p:cNvGrpSpPr/>
            <p:nvPr/>
          </p:nvGrpSpPr>
          <p:grpSpPr>
            <a:xfrm>
              <a:off x="2500240" y="5694786"/>
              <a:ext cx="505167" cy="529772"/>
              <a:chOff x="1500178" y="4119286"/>
              <a:chExt cx="607551" cy="637143"/>
            </a:xfrm>
          </p:grpSpPr>
          <p:sp>
            <p:nvSpPr>
              <p:cNvPr id="218" name="椭圆 217">
                <a:extLst>
                  <a:ext uri="{FF2B5EF4-FFF2-40B4-BE49-F238E27FC236}">
                    <a16:creationId xmlns:a16="http://schemas.microsoft.com/office/drawing/2014/main" id="{5E04BD0D-C491-4569-A13B-10AB330BA80F}"/>
                  </a:ext>
                </a:extLst>
              </p:cNvPr>
              <p:cNvSpPr/>
              <p:nvPr/>
            </p:nvSpPr>
            <p:spPr>
              <a:xfrm>
                <a:off x="1653600" y="4146812"/>
                <a:ext cx="317434" cy="317434"/>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19" name="组合 218">
                <a:extLst>
                  <a:ext uri="{FF2B5EF4-FFF2-40B4-BE49-F238E27FC236}">
                    <a16:creationId xmlns:a16="http://schemas.microsoft.com/office/drawing/2014/main" id="{4BF85BA2-0531-4450-B54A-C52BE382E7FA}"/>
                  </a:ext>
                </a:extLst>
              </p:cNvPr>
              <p:cNvGrpSpPr/>
              <p:nvPr/>
            </p:nvGrpSpPr>
            <p:grpSpPr>
              <a:xfrm>
                <a:off x="1500178" y="4119286"/>
                <a:ext cx="607551" cy="637143"/>
                <a:chOff x="1500178" y="4119286"/>
                <a:chExt cx="607551" cy="637143"/>
              </a:xfrm>
            </p:grpSpPr>
            <p:sp>
              <p:nvSpPr>
                <p:cNvPr id="220" name="椭圆 219">
                  <a:extLst>
                    <a:ext uri="{FF2B5EF4-FFF2-40B4-BE49-F238E27FC236}">
                      <a16:creationId xmlns:a16="http://schemas.microsoft.com/office/drawing/2014/main" id="{E9CA459E-EBE5-419B-95EA-9AE6C4814581}"/>
                    </a:ext>
                  </a:extLst>
                </p:cNvPr>
                <p:cNvSpPr/>
                <p:nvPr/>
              </p:nvSpPr>
              <p:spPr>
                <a:xfrm>
                  <a:off x="1624753" y="4119286"/>
                  <a:ext cx="375095" cy="375095"/>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1" name="文本框 220">
                  <a:extLst>
                    <a:ext uri="{FF2B5EF4-FFF2-40B4-BE49-F238E27FC236}">
                      <a16:creationId xmlns:a16="http://schemas.microsoft.com/office/drawing/2014/main" id="{3CC735E9-331A-416C-99CB-C76129CA4FDE}"/>
                    </a:ext>
                  </a:extLst>
                </p:cNvPr>
                <p:cNvSpPr txBox="1"/>
                <p:nvPr/>
              </p:nvSpPr>
              <p:spPr>
                <a:xfrm>
                  <a:off x="1578843" y="4413533"/>
                  <a:ext cx="457501" cy="247500"/>
                </a:xfrm>
                <a:prstGeom prst="rect">
                  <a:avLst/>
                </a:prstGeom>
                <a:noFill/>
              </p:spPr>
              <p:txBody>
                <a:bodyPr wrap="none" rtlCol="0">
                  <a:spAutoFit/>
                </a:bodyPr>
                <a:lstStyle/>
                <a:p>
                  <a:pPr algn="ctr"/>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222" name="文本框 221">
                  <a:extLst>
                    <a:ext uri="{FF2B5EF4-FFF2-40B4-BE49-F238E27FC236}">
                      <a16:creationId xmlns:a16="http://schemas.microsoft.com/office/drawing/2014/main" id="{A5CD3FDC-55FA-4446-B129-1426CBAB36AB}"/>
                    </a:ext>
                  </a:extLst>
                </p:cNvPr>
                <p:cNvSpPr txBox="1"/>
                <p:nvPr/>
              </p:nvSpPr>
              <p:spPr>
                <a:xfrm>
                  <a:off x="1500178" y="4515828"/>
                  <a:ext cx="607551" cy="240601"/>
                </a:xfrm>
                <a:prstGeom prst="rect">
                  <a:avLst/>
                </a:prstGeom>
                <a:noFill/>
              </p:spPr>
              <p:txBody>
                <a:bodyPr wrap="square" rtlCol="0">
                  <a:spAutoFit/>
                </a:bodyPr>
                <a:lstStyle/>
                <a:p>
                  <a:pPr algn="ctr"/>
                  <a:r>
                    <a:rPr lang="en-US" altLang="zh-CN" sz="700" b="1" dirty="0">
                      <a:solidFill>
                        <a:schemeClr val="bg1"/>
                      </a:solidFill>
                      <a:latin typeface="微软雅黑" panose="020B0503020204020204" pitchFamily="34" charset="-122"/>
                      <a:ea typeface="微软雅黑" panose="020B0503020204020204" pitchFamily="34" charset="-122"/>
                    </a:rPr>
                    <a:t> </a:t>
                  </a:r>
                  <a:r>
                    <a:rPr lang="en-US" altLang="zh-CN" sz="700" b="1" dirty="0">
                      <a:solidFill>
                        <a:schemeClr val="bg1"/>
                      </a:solidFill>
                      <a:latin typeface="Aldrich" panose="02000000000000000000" pitchFamily="2" charset="0"/>
                      <a:ea typeface="微软雅黑" panose="020B0503020204020204" pitchFamily="34" charset="-122"/>
                    </a:rPr>
                    <a:t>12000</a:t>
                  </a:r>
                  <a:endParaRPr lang="zh-CN" altLang="en-US" sz="700" b="1" dirty="0">
                    <a:solidFill>
                      <a:schemeClr val="bg1"/>
                    </a:solidFill>
                    <a:latin typeface="Aldrich" panose="02000000000000000000" pitchFamily="2" charset="0"/>
                    <a:ea typeface="微软雅黑" panose="020B0503020204020204" pitchFamily="34" charset="-122"/>
                  </a:endParaRPr>
                </a:p>
              </p:txBody>
            </p:sp>
            <p:pic>
              <p:nvPicPr>
                <p:cNvPr id="223" name="Picture 4">
                  <a:extLst>
                    <a:ext uri="{FF2B5EF4-FFF2-40B4-BE49-F238E27FC236}">
                      <a16:creationId xmlns:a16="http://schemas.microsoft.com/office/drawing/2014/main" id="{ADB725F6-744C-4A76-9A41-3703BF16BB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4499" y="4170869"/>
                  <a:ext cx="329035" cy="269211"/>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224" name="组合 223">
              <a:extLst>
                <a:ext uri="{FF2B5EF4-FFF2-40B4-BE49-F238E27FC236}">
                  <a16:creationId xmlns:a16="http://schemas.microsoft.com/office/drawing/2014/main" id="{21F69E43-77AE-4DD8-A84F-71C3CD68EAE3}"/>
                </a:ext>
              </a:extLst>
            </p:cNvPr>
            <p:cNvGrpSpPr/>
            <p:nvPr/>
          </p:nvGrpSpPr>
          <p:grpSpPr>
            <a:xfrm>
              <a:off x="2899314" y="5694002"/>
              <a:ext cx="505167" cy="529772"/>
              <a:chOff x="1500178" y="4119286"/>
              <a:chExt cx="607551" cy="637143"/>
            </a:xfrm>
          </p:grpSpPr>
          <p:sp>
            <p:nvSpPr>
              <p:cNvPr id="225" name="椭圆 224">
                <a:extLst>
                  <a:ext uri="{FF2B5EF4-FFF2-40B4-BE49-F238E27FC236}">
                    <a16:creationId xmlns:a16="http://schemas.microsoft.com/office/drawing/2014/main" id="{73620BD8-92B0-404D-8BF4-A255B1629F69}"/>
                  </a:ext>
                </a:extLst>
              </p:cNvPr>
              <p:cNvSpPr/>
              <p:nvPr/>
            </p:nvSpPr>
            <p:spPr>
              <a:xfrm>
                <a:off x="1653600" y="4146812"/>
                <a:ext cx="317434" cy="317434"/>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26" name="组合 225">
                <a:extLst>
                  <a:ext uri="{FF2B5EF4-FFF2-40B4-BE49-F238E27FC236}">
                    <a16:creationId xmlns:a16="http://schemas.microsoft.com/office/drawing/2014/main" id="{B89A82E2-6BF1-42C6-ACB2-0F707EF154DE}"/>
                  </a:ext>
                </a:extLst>
              </p:cNvPr>
              <p:cNvGrpSpPr/>
              <p:nvPr/>
            </p:nvGrpSpPr>
            <p:grpSpPr>
              <a:xfrm>
                <a:off x="1500178" y="4119286"/>
                <a:ext cx="607551" cy="637143"/>
                <a:chOff x="1500178" y="4119286"/>
                <a:chExt cx="607551" cy="637143"/>
              </a:xfrm>
            </p:grpSpPr>
            <p:sp>
              <p:nvSpPr>
                <p:cNvPr id="227" name="椭圆 226">
                  <a:extLst>
                    <a:ext uri="{FF2B5EF4-FFF2-40B4-BE49-F238E27FC236}">
                      <a16:creationId xmlns:a16="http://schemas.microsoft.com/office/drawing/2014/main" id="{D53FEE89-AD7F-4834-9747-5AAEF0DAEB6D}"/>
                    </a:ext>
                  </a:extLst>
                </p:cNvPr>
                <p:cNvSpPr/>
                <p:nvPr/>
              </p:nvSpPr>
              <p:spPr>
                <a:xfrm>
                  <a:off x="1624753" y="4119286"/>
                  <a:ext cx="375095" cy="375095"/>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8" name="文本框 227">
                  <a:extLst>
                    <a:ext uri="{FF2B5EF4-FFF2-40B4-BE49-F238E27FC236}">
                      <a16:creationId xmlns:a16="http://schemas.microsoft.com/office/drawing/2014/main" id="{F6FDAE16-67D4-408A-98ED-03C4D5556CA8}"/>
                    </a:ext>
                  </a:extLst>
                </p:cNvPr>
                <p:cNvSpPr txBox="1"/>
                <p:nvPr/>
              </p:nvSpPr>
              <p:spPr>
                <a:xfrm>
                  <a:off x="1578843" y="4413533"/>
                  <a:ext cx="457501" cy="247500"/>
                </a:xfrm>
                <a:prstGeom prst="rect">
                  <a:avLst/>
                </a:prstGeom>
                <a:noFill/>
              </p:spPr>
              <p:txBody>
                <a:bodyPr wrap="none" rtlCol="0">
                  <a:spAutoFit/>
                </a:bodyPr>
                <a:lstStyle/>
                <a:p>
                  <a:pPr algn="ctr"/>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229" name="文本框 228">
                  <a:extLst>
                    <a:ext uri="{FF2B5EF4-FFF2-40B4-BE49-F238E27FC236}">
                      <a16:creationId xmlns:a16="http://schemas.microsoft.com/office/drawing/2014/main" id="{756D09AD-2987-4FD6-B699-A69FFBAE9FEE}"/>
                    </a:ext>
                  </a:extLst>
                </p:cNvPr>
                <p:cNvSpPr txBox="1"/>
                <p:nvPr/>
              </p:nvSpPr>
              <p:spPr>
                <a:xfrm>
                  <a:off x="1500178" y="4515828"/>
                  <a:ext cx="607551" cy="240601"/>
                </a:xfrm>
                <a:prstGeom prst="rect">
                  <a:avLst/>
                </a:prstGeom>
                <a:noFill/>
              </p:spPr>
              <p:txBody>
                <a:bodyPr wrap="square" rtlCol="0">
                  <a:spAutoFit/>
                </a:bodyPr>
                <a:lstStyle/>
                <a:p>
                  <a:pPr algn="ctr"/>
                  <a:r>
                    <a:rPr lang="en-US" altLang="zh-CN" sz="700" b="1" dirty="0">
                      <a:solidFill>
                        <a:schemeClr val="bg1"/>
                      </a:solidFill>
                      <a:latin typeface="微软雅黑" panose="020B0503020204020204" pitchFamily="34" charset="-122"/>
                      <a:ea typeface="微软雅黑" panose="020B0503020204020204" pitchFamily="34" charset="-122"/>
                    </a:rPr>
                    <a:t> </a:t>
                  </a:r>
                  <a:r>
                    <a:rPr lang="en-US" altLang="zh-CN" sz="700" b="1" dirty="0">
                      <a:solidFill>
                        <a:schemeClr val="bg1"/>
                      </a:solidFill>
                      <a:latin typeface="Aldrich" panose="02000000000000000000" pitchFamily="2" charset="0"/>
                      <a:ea typeface="微软雅黑" panose="020B0503020204020204" pitchFamily="34" charset="-122"/>
                    </a:rPr>
                    <a:t>12000</a:t>
                  </a:r>
                  <a:endParaRPr lang="zh-CN" altLang="en-US" sz="700" b="1" dirty="0">
                    <a:solidFill>
                      <a:schemeClr val="bg1"/>
                    </a:solidFill>
                    <a:latin typeface="Aldrich" panose="02000000000000000000" pitchFamily="2" charset="0"/>
                    <a:ea typeface="微软雅黑" panose="020B0503020204020204" pitchFamily="34" charset="-122"/>
                  </a:endParaRPr>
                </a:p>
              </p:txBody>
            </p:sp>
            <p:pic>
              <p:nvPicPr>
                <p:cNvPr id="230" name="Picture 4">
                  <a:extLst>
                    <a:ext uri="{FF2B5EF4-FFF2-40B4-BE49-F238E27FC236}">
                      <a16:creationId xmlns:a16="http://schemas.microsoft.com/office/drawing/2014/main" id="{24EC7601-BD8A-4D23-9BEE-819FCA6FED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4499" y="4170869"/>
                  <a:ext cx="329035" cy="269211"/>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231" name="组合 230">
              <a:extLst>
                <a:ext uri="{FF2B5EF4-FFF2-40B4-BE49-F238E27FC236}">
                  <a16:creationId xmlns:a16="http://schemas.microsoft.com/office/drawing/2014/main" id="{9C25DCAD-512E-4FE6-8C5A-7583F9D7BA16}"/>
                </a:ext>
              </a:extLst>
            </p:cNvPr>
            <p:cNvGrpSpPr/>
            <p:nvPr/>
          </p:nvGrpSpPr>
          <p:grpSpPr>
            <a:xfrm>
              <a:off x="3291242" y="5694002"/>
              <a:ext cx="505167" cy="529772"/>
              <a:chOff x="1500178" y="4119286"/>
              <a:chExt cx="607551" cy="637143"/>
            </a:xfrm>
          </p:grpSpPr>
          <p:sp>
            <p:nvSpPr>
              <p:cNvPr id="232" name="椭圆 231">
                <a:extLst>
                  <a:ext uri="{FF2B5EF4-FFF2-40B4-BE49-F238E27FC236}">
                    <a16:creationId xmlns:a16="http://schemas.microsoft.com/office/drawing/2014/main" id="{DF353BCB-83CD-46FE-B4CF-8538A1403590}"/>
                  </a:ext>
                </a:extLst>
              </p:cNvPr>
              <p:cNvSpPr/>
              <p:nvPr/>
            </p:nvSpPr>
            <p:spPr>
              <a:xfrm>
                <a:off x="1653600" y="4146812"/>
                <a:ext cx="317434" cy="317434"/>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33" name="组合 232">
                <a:extLst>
                  <a:ext uri="{FF2B5EF4-FFF2-40B4-BE49-F238E27FC236}">
                    <a16:creationId xmlns:a16="http://schemas.microsoft.com/office/drawing/2014/main" id="{9DED57E7-0E4E-43AB-A652-10C22DD114C4}"/>
                  </a:ext>
                </a:extLst>
              </p:cNvPr>
              <p:cNvGrpSpPr/>
              <p:nvPr/>
            </p:nvGrpSpPr>
            <p:grpSpPr>
              <a:xfrm>
                <a:off x="1500178" y="4119286"/>
                <a:ext cx="607551" cy="637143"/>
                <a:chOff x="1500178" y="4119286"/>
                <a:chExt cx="607551" cy="637143"/>
              </a:xfrm>
            </p:grpSpPr>
            <p:sp>
              <p:nvSpPr>
                <p:cNvPr id="234" name="椭圆 233">
                  <a:extLst>
                    <a:ext uri="{FF2B5EF4-FFF2-40B4-BE49-F238E27FC236}">
                      <a16:creationId xmlns:a16="http://schemas.microsoft.com/office/drawing/2014/main" id="{8D5758C4-CE38-4662-BA63-BEBA66267EDC}"/>
                    </a:ext>
                  </a:extLst>
                </p:cNvPr>
                <p:cNvSpPr/>
                <p:nvPr/>
              </p:nvSpPr>
              <p:spPr>
                <a:xfrm>
                  <a:off x="1624753" y="4119286"/>
                  <a:ext cx="375095" cy="375095"/>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5" name="文本框 234">
                  <a:extLst>
                    <a:ext uri="{FF2B5EF4-FFF2-40B4-BE49-F238E27FC236}">
                      <a16:creationId xmlns:a16="http://schemas.microsoft.com/office/drawing/2014/main" id="{92830CCD-920C-4579-B40C-B20530576D55}"/>
                    </a:ext>
                  </a:extLst>
                </p:cNvPr>
                <p:cNvSpPr txBox="1"/>
                <p:nvPr/>
              </p:nvSpPr>
              <p:spPr>
                <a:xfrm>
                  <a:off x="1578843" y="4413533"/>
                  <a:ext cx="457501" cy="247500"/>
                </a:xfrm>
                <a:prstGeom prst="rect">
                  <a:avLst/>
                </a:prstGeom>
                <a:noFill/>
              </p:spPr>
              <p:txBody>
                <a:bodyPr wrap="none" rtlCol="0">
                  <a:spAutoFit/>
                </a:bodyPr>
                <a:lstStyle/>
                <a:p>
                  <a:pPr algn="ctr"/>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236" name="文本框 235">
                  <a:extLst>
                    <a:ext uri="{FF2B5EF4-FFF2-40B4-BE49-F238E27FC236}">
                      <a16:creationId xmlns:a16="http://schemas.microsoft.com/office/drawing/2014/main" id="{3E516823-92B6-400A-B149-CB743A5EA73C}"/>
                    </a:ext>
                  </a:extLst>
                </p:cNvPr>
                <p:cNvSpPr txBox="1"/>
                <p:nvPr/>
              </p:nvSpPr>
              <p:spPr>
                <a:xfrm>
                  <a:off x="1500178" y="4515828"/>
                  <a:ext cx="607551" cy="240601"/>
                </a:xfrm>
                <a:prstGeom prst="rect">
                  <a:avLst/>
                </a:prstGeom>
                <a:noFill/>
              </p:spPr>
              <p:txBody>
                <a:bodyPr wrap="square" rtlCol="0">
                  <a:spAutoFit/>
                </a:bodyPr>
                <a:lstStyle/>
                <a:p>
                  <a:pPr algn="ctr"/>
                  <a:r>
                    <a:rPr lang="en-US" altLang="zh-CN" sz="700" b="1" dirty="0">
                      <a:solidFill>
                        <a:schemeClr val="bg1"/>
                      </a:solidFill>
                      <a:latin typeface="微软雅黑" panose="020B0503020204020204" pitchFamily="34" charset="-122"/>
                      <a:ea typeface="微软雅黑" panose="020B0503020204020204" pitchFamily="34" charset="-122"/>
                    </a:rPr>
                    <a:t> </a:t>
                  </a:r>
                  <a:r>
                    <a:rPr lang="en-US" altLang="zh-CN" sz="700" b="1" dirty="0">
                      <a:solidFill>
                        <a:schemeClr val="bg1"/>
                      </a:solidFill>
                      <a:latin typeface="Aldrich" panose="02000000000000000000" pitchFamily="2" charset="0"/>
                      <a:ea typeface="微软雅黑" panose="020B0503020204020204" pitchFamily="34" charset="-122"/>
                    </a:rPr>
                    <a:t>12000</a:t>
                  </a:r>
                  <a:endParaRPr lang="zh-CN" altLang="en-US" sz="700" b="1" dirty="0">
                    <a:solidFill>
                      <a:schemeClr val="bg1"/>
                    </a:solidFill>
                    <a:latin typeface="Aldrich" panose="02000000000000000000" pitchFamily="2" charset="0"/>
                    <a:ea typeface="微软雅黑" panose="020B0503020204020204" pitchFamily="34" charset="-122"/>
                  </a:endParaRPr>
                </a:p>
              </p:txBody>
            </p:sp>
            <p:pic>
              <p:nvPicPr>
                <p:cNvPr id="237" name="Picture 4">
                  <a:extLst>
                    <a:ext uri="{FF2B5EF4-FFF2-40B4-BE49-F238E27FC236}">
                      <a16:creationId xmlns:a16="http://schemas.microsoft.com/office/drawing/2014/main" id="{BDBEB81F-EEB2-472A-A436-04B4015F32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4499" y="4170869"/>
                  <a:ext cx="329035" cy="269211"/>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238" name="组合 237">
              <a:extLst>
                <a:ext uri="{FF2B5EF4-FFF2-40B4-BE49-F238E27FC236}">
                  <a16:creationId xmlns:a16="http://schemas.microsoft.com/office/drawing/2014/main" id="{D8DAFA89-AD8E-4007-9A4D-A55E9CF1DFB9}"/>
                </a:ext>
              </a:extLst>
            </p:cNvPr>
            <p:cNvGrpSpPr/>
            <p:nvPr/>
          </p:nvGrpSpPr>
          <p:grpSpPr>
            <a:xfrm>
              <a:off x="3679731" y="5695850"/>
              <a:ext cx="505167" cy="529772"/>
              <a:chOff x="1500178" y="4119286"/>
              <a:chExt cx="607551" cy="637143"/>
            </a:xfrm>
          </p:grpSpPr>
          <p:sp>
            <p:nvSpPr>
              <p:cNvPr id="239" name="椭圆 238">
                <a:extLst>
                  <a:ext uri="{FF2B5EF4-FFF2-40B4-BE49-F238E27FC236}">
                    <a16:creationId xmlns:a16="http://schemas.microsoft.com/office/drawing/2014/main" id="{B9AE1C71-BC6B-4E57-AEB4-19621B18C95C}"/>
                  </a:ext>
                </a:extLst>
              </p:cNvPr>
              <p:cNvSpPr/>
              <p:nvPr/>
            </p:nvSpPr>
            <p:spPr>
              <a:xfrm>
                <a:off x="1653600" y="4146812"/>
                <a:ext cx="317434" cy="317434"/>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40" name="组合 239">
                <a:extLst>
                  <a:ext uri="{FF2B5EF4-FFF2-40B4-BE49-F238E27FC236}">
                    <a16:creationId xmlns:a16="http://schemas.microsoft.com/office/drawing/2014/main" id="{E62DFEAF-C95F-4EAF-A756-13BB5CC5C7D3}"/>
                  </a:ext>
                </a:extLst>
              </p:cNvPr>
              <p:cNvGrpSpPr/>
              <p:nvPr/>
            </p:nvGrpSpPr>
            <p:grpSpPr>
              <a:xfrm>
                <a:off x="1500178" y="4119286"/>
                <a:ext cx="607551" cy="637143"/>
                <a:chOff x="1500178" y="4119286"/>
                <a:chExt cx="607551" cy="637143"/>
              </a:xfrm>
            </p:grpSpPr>
            <p:sp>
              <p:nvSpPr>
                <p:cNvPr id="241" name="椭圆 240">
                  <a:extLst>
                    <a:ext uri="{FF2B5EF4-FFF2-40B4-BE49-F238E27FC236}">
                      <a16:creationId xmlns:a16="http://schemas.microsoft.com/office/drawing/2014/main" id="{B43E2D71-695D-4AC9-A6C3-E110596E2FE0}"/>
                    </a:ext>
                  </a:extLst>
                </p:cNvPr>
                <p:cNvSpPr/>
                <p:nvPr/>
              </p:nvSpPr>
              <p:spPr>
                <a:xfrm>
                  <a:off x="1624753" y="4119286"/>
                  <a:ext cx="375095" cy="375095"/>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2" name="文本框 241">
                  <a:extLst>
                    <a:ext uri="{FF2B5EF4-FFF2-40B4-BE49-F238E27FC236}">
                      <a16:creationId xmlns:a16="http://schemas.microsoft.com/office/drawing/2014/main" id="{F30B03E4-2F0D-4EE9-AEC9-16050CD478B9}"/>
                    </a:ext>
                  </a:extLst>
                </p:cNvPr>
                <p:cNvSpPr txBox="1"/>
                <p:nvPr/>
              </p:nvSpPr>
              <p:spPr>
                <a:xfrm>
                  <a:off x="1578843" y="4413533"/>
                  <a:ext cx="457501" cy="247500"/>
                </a:xfrm>
                <a:prstGeom prst="rect">
                  <a:avLst/>
                </a:prstGeom>
                <a:noFill/>
              </p:spPr>
              <p:txBody>
                <a:bodyPr wrap="none" rtlCol="0">
                  <a:spAutoFit/>
                </a:bodyPr>
                <a:lstStyle/>
                <a:p>
                  <a:pPr algn="ctr"/>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243" name="文本框 242">
                  <a:extLst>
                    <a:ext uri="{FF2B5EF4-FFF2-40B4-BE49-F238E27FC236}">
                      <a16:creationId xmlns:a16="http://schemas.microsoft.com/office/drawing/2014/main" id="{F0FF81E1-B9AA-46ED-BFDD-3B8FEA49323A}"/>
                    </a:ext>
                  </a:extLst>
                </p:cNvPr>
                <p:cNvSpPr txBox="1"/>
                <p:nvPr/>
              </p:nvSpPr>
              <p:spPr>
                <a:xfrm>
                  <a:off x="1500178" y="4515828"/>
                  <a:ext cx="607551" cy="240601"/>
                </a:xfrm>
                <a:prstGeom prst="rect">
                  <a:avLst/>
                </a:prstGeom>
                <a:noFill/>
              </p:spPr>
              <p:txBody>
                <a:bodyPr wrap="square" rtlCol="0">
                  <a:spAutoFit/>
                </a:bodyPr>
                <a:lstStyle/>
                <a:p>
                  <a:pPr algn="ctr"/>
                  <a:r>
                    <a:rPr lang="en-US" altLang="zh-CN" sz="700" b="1" dirty="0">
                      <a:solidFill>
                        <a:schemeClr val="bg1"/>
                      </a:solidFill>
                      <a:latin typeface="微软雅黑" panose="020B0503020204020204" pitchFamily="34" charset="-122"/>
                      <a:ea typeface="微软雅黑" panose="020B0503020204020204" pitchFamily="34" charset="-122"/>
                    </a:rPr>
                    <a:t> </a:t>
                  </a:r>
                  <a:r>
                    <a:rPr lang="en-US" altLang="zh-CN" sz="700" b="1" dirty="0">
                      <a:solidFill>
                        <a:schemeClr val="bg1"/>
                      </a:solidFill>
                      <a:latin typeface="Aldrich" panose="02000000000000000000" pitchFamily="2" charset="0"/>
                      <a:ea typeface="微软雅黑" panose="020B0503020204020204" pitchFamily="34" charset="-122"/>
                    </a:rPr>
                    <a:t>12000</a:t>
                  </a:r>
                  <a:endParaRPr lang="zh-CN" altLang="en-US" sz="700" b="1" dirty="0">
                    <a:solidFill>
                      <a:schemeClr val="bg1"/>
                    </a:solidFill>
                    <a:latin typeface="Aldrich" panose="02000000000000000000" pitchFamily="2" charset="0"/>
                    <a:ea typeface="微软雅黑" panose="020B0503020204020204" pitchFamily="34" charset="-122"/>
                  </a:endParaRPr>
                </a:p>
              </p:txBody>
            </p:sp>
            <p:pic>
              <p:nvPicPr>
                <p:cNvPr id="244" name="Picture 4">
                  <a:extLst>
                    <a:ext uri="{FF2B5EF4-FFF2-40B4-BE49-F238E27FC236}">
                      <a16:creationId xmlns:a16="http://schemas.microsoft.com/office/drawing/2014/main" id="{3C3926AF-8F58-4ADA-8DA0-1F6F2C1ED6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4499" y="4170869"/>
                  <a:ext cx="329035" cy="269211"/>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245" name="组合 244">
              <a:extLst>
                <a:ext uri="{FF2B5EF4-FFF2-40B4-BE49-F238E27FC236}">
                  <a16:creationId xmlns:a16="http://schemas.microsoft.com/office/drawing/2014/main" id="{C2963B48-8399-43E4-A2BB-0C4A2EB6B24D}"/>
                </a:ext>
              </a:extLst>
            </p:cNvPr>
            <p:cNvGrpSpPr/>
            <p:nvPr/>
          </p:nvGrpSpPr>
          <p:grpSpPr>
            <a:xfrm>
              <a:off x="2325255" y="5397370"/>
              <a:ext cx="2086930" cy="215444"/>
              <a:chOff x="5122559" y="4095442"/>
              <a:chExt cx="2086930" cy="215444"/>
            </a:xfrm>
          </p:grpSpPr>
          <p:cxnSp>
            <p:nvCxnSpPr>
              <p:cNvPr id="246" name="直接连接符 245">
                <a:extLst>
                  <a:ext uri="{FF2B5EF4-FFF2-40B4-BE49-F238E27FC236}">
                    <a16:creationId xmlns:a16="http://schemas.microsoft.com/office/drawing/2014/main" id="{56F4B86B-DF0C-4950-BD26-9220526CFDC8}"/>
                  </a:ext>
                </a:extLst>
              </p:cNvPr>
              <p:cNvCxnSpPr>
                <a:cxnSpLocks/>
              </p:cNvCxnSpPr>
              <p:nvPr/>
            </p:nvCxnSpPr>
            <p:spPr>
              <a:xfrm>
                <a:off x="5122559" y="4301736"/>
                <a:ext cx="2086930" cy="0"/>
              </a:xfrm>
              <a:prstGeom prst="line">
                <a:avLst/>
              </a:prstGeom>
              <a:ln w="9525">
                <a:gradFill>
                  <a:gsLst>
                    <a:gs pos="55000">
                      <a:schemeClr val="bg1">
                        <a:alpha val="54000"/>
                      </a:scheme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47" name="文本框 246">
                <a:extLst>
                  <a:ext uri="{FF2B5EF4-FFF2-40B4-BE49-F238E27FC236}">
                    <a16:creationId xmlns:a16="http://schemas.microsoft.com/office/drawing/2014/main" id="{124BB324-96B1-4C6A-8987-F9D2B0FCFA2E}"/>
                  </a:ext>
                </a:extLst>
              </p:cNvPr>
              <p:cNvSpPr txBox="1"/>
              <p:nvPr/>
            </p:nvSpPr>
            <p:spPr>
              <a:xfrm>
                <a:off x="5166052" y="4095442"/>
                <a:ext cx="800219" cy="215444"/>
              </a:xfrm>
              <a:prstGeom prst="rect">
                <a:avLst/>
              </a:prstGeom>
              <a:noFill/>
            </p:spPr>
            <p:txBody>
              <a:bodyPr wrap="none" rtlCol="0">
                <a:spAutoFit/>
              </a:bodyPr>
              <a:lstStyle/>
              <a:p>
                <a:r>
                  <a:rPr lang="zh-CN" altLang="en-US" sz="800" b="1" dirty="0">
                    <a:solidFill>
                      <a:schemeClr val="bg1"/>
                    </a:solidFill>
                  </a:rPr>
                  <a:t>基础船体花费</a:t>
                </a:r>
              </a:p>
            </p:txBody>
          </p:sp>
        </p:grpSp>
        <p:sp>
          <p:nvSpPr>
            <p:cNvPr id="248" name="Freeform 3">
              <a:extLst>
                <a:ext uri="{FF2B5EF4-FFF2-40B4-BE49-F238E27FC236}">
                  <a16:creationId xmlns:a16="http://schemas.microsoft.com/office/drawing/2014/main" id="{0D9F9EE6-F3E3-4812-83E2-E2559B0744C6}"/>
                </a:ext>
              </a:extLst>
            </p:cNvPr>
            <p:cNvSpPr>
              <a:spLocks noEditPoints="1"/>
            </p:cNvSpPr>
            <p:nvPr/>
          </p:nvSpPr>
          <p:spPr bwMode="auto">
            <a:xfrm>
              <a:off x="3944127" y="5463541"/>
              <a:ext cx="109401" cy="107213"/>
            </a:xfrm>
            <a:custGeom>
              <a:avLst/>
              <a:gdLst>
                <a:gd name="T0" fmla="*/ 25 w 50"/>
                <a:gd name="T1" fmla="*/ 0 h 49"/>
                <a:gd name="T2" fmla="*/ 43 w 50"/>
                <a:gd name="T3" fmla="*/ 7 h 49"/>
                <a:gd name="T4" fmla="*/ 43 w 50"/>
                <a:gd name="T5" fmla="*/ 7 h 49"/>
                <a:gd name="T6" fmla="*/ 50 w 50"/>
                <a:gd name="T7" fmla="*/ 24 h 49"/>
                <a:gd name="T8" fmla="*/ 43 w 50"/>
                <a:gd name="T9" fmla="*/ 42 h 49"/>
                <a:gd name="T10" fmla="*/ 43 w 50"/>
                <a:gd name="T11" fmla="*/ 42 h 49"/>
                <a:gd name="T12" fmla="*/ 25 w 50"/>
                <a:gd name="T13" fmla="*/ 49 h 49"/>
                <a:gd name="T14" fmla="*/ 8 w 50"/>
                <a:gd name="T15" fmla="*/ 42 h 49"/>
                <a:gd name="T16" fmla="*/ 8 w 50"/>
                <a:gd name="T17" fmla="*/ 42 h 49"/>
                <a:gd name="T18" fmla="*/ 0 w 50"/>
                <a:gd name="T19" fmla="*/ 24 h 49"/>
                <a:gd name="T20" fmla="*/ 8 w 50"/>
                <a:gd name="T21" fmla="*/ 7 h 49"/>
                <a:gd name="T22" fmla="*/ 8 w 50"/>
                <a:gd name="T23" fmla="*/ 7 h 49"/>
                <a:gd name="T24" fmla="*/ 8 w 50"/>
                <a:gd name="T25" fmla="*/ 7 h 49"/>
                <a:gd name="T26" fmla="*/ 25 w 50"/>
                <a:gd name="T27" fmla="*/ 0 h 49"/>
                <a:gd name="T28" fmla="*/ 36 w 50"/>
                <a:gd name="T29" fmla="*/ 23 h 49"/>
                <a:gd name="T30" fmla="*/ 36 w 50"/>
                <a:gd name="T31" fmla="*/ 23 h 49"/>
                <a:gd name="T32" fmla="*/ 27 w 50"/>
                <a:gd name="T33" fmla="*/ 23 h 49"/>
                <a:gd name="T34" fmla="*/ 27 w 50"/>
                <a:gd name="T35" fmla="*/ 7 h 49"/>
                <a:gd name="T36" fmla="*/ 25 w 50"/>
                <a:gd name="T37" fmla="*/ 5 h 49"/>
                <a:gd name="T38" fmla="*/ 23 w 50"/>
                <a:gd name="T39" fmla="*/ 7 h 49"/>
                <a:gd name="T40" fmla="*/ 23 w 50"/>
                <a:gd name="T41" fmla="*/ 24 h 49"/>
                <a:gd name="T42" fmla="*/ 23 w 50"/>
                <a:gd name="T43" fmla="*/ 24 h 49"/>
                <a:gd name="T44" fmla="*/ 25 w 50"/>
                <a:gd name="T45" fmla="*/ 26 h 49"/>
                <a:gd name="T46" fmla="*/ 36 w 50"/>
                <a:gd name="T47" fmla="*/ 26 h 49"/>
                <a:gd name="T48" fmla="*/ 38 w 50"/>
                <a:gd name="T49" fmla="*/ 24 h 49"/>
                <a:gd name="T50" fmla="*/ 36 w 50"/>
                <a:gd name="T51" fmla="*/ 23 h 49"/>
                <a:gd name="T52" fmla="*/ 40 w 50"/>
                <a:gd name="T53" fmla="*/ 10 h 49"/>
                <a:gd name="T54" fmla="*/ 40 w 50"/>
                <a:gd name="T55" fmla="*/ 10 h 49"/>
                <a:gd name="T56" fmla="*/ 25 w 50"/>
                <a:gd name="T57" fmla="*/ 3 h 49"/>
                <a:gd name="T58" fmla="*/ 10 w 50"/>
                <a:gd name="T59" fmla="*/ 10 h 49"/>
                <a:gd name="T60" fmla="*/ 10 w 50"/>
                <a:gd name="T61" fmla="*/ 10 h 49"/>
                <a:gd name="T62" fmla="*/ 4 w 50"/>
                <a:gd name="T63" fmla="*/ 24 h 49"/>
                <a:gd name="T64" fmla="*/ 10 w 50"/>
                <a:gd name="T65" fmla="*/ 39 h 49"/>
                <a:gd name="T66" fmla="*/ 10 w 50"/>
                <a:gd name="T67" fmla="*/ 39 h 49"/>
                <a:gd name="T68" fmla="*/ 25 w 50"/>
                <a:gd name="T69" fmla="*/ 46 h 49"/>
                <a:gd name="T70" fmla="*/ 40 w 50"/>
                <a:gd name="T71" fmla="*/ 39 h 49"/>
                <a:gd name="T72" fmla="*/ 40 w 50"/>
                <a:gd name="T73" fmla="*/ 39 h 49"/>
                <a:gd name="T74" fmla="*/ 46 w 50"/>
                <a:gd name="T75" fmla="*/ 24 h 49"/>
                <a:gd name="T76" fmla="*/ 40 w 50"/>
                <a:gd name="T77" fmla="*/ 10 h 49"/>
                <a:gd name="T78" fmla="*/ 40 w 50"/>
                <a:gd name="T79" fmla="*/ 1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 h="49">
                  <a:moveTo>
                    <a:pt x="25" y="0"/>
                  </a:moveTo>
                  <a:cubicBezTo>
                    <a:pt x="32" y="0"/>
                    <a:pt x="38" y="2"/>
                    <a:pt x="43" y="7"/>
                  </a:cubicBezTo>
                  <a:cubicBezTo>
                    <a:pt x="43" y="7"/>
                    <a:pt x="43" y="7"/>
                    <a:pt x="43" y="7"/>
                  </a:cubicBezTo>
                  <a:cubicBezTo>
                    <a:pt x="47" y="11"/>
                    <a:pt x="50" y="18"/>
                    <a:pt x="50" y="24"/>
                  </a:cubicBezTo>
                  <a:cubicBezTo>
                    <a:pt x="50" y="31"/>
                    <a:pt x="47" y="38"/>
                    <a:pt x="43" y="42"/>
                  </a:cubicBezTo>
                  <a:cubicBezTo>
                    <a:pt x="43" y="42"/>
                    <a:pt x="43" y="42"/>
                    <a:pt x="43" y="42"/>
                  </a:cubicBezTo>
                  <a:cubicBezTo>
                    <a:pt x="38" y="47"/>
                    <a:pt x="32" y="49"/>
                    <a:pt x="25" y="49"/>
                  </a:cubicBezTo>
                  <a:cubicBezTo>
                    <a:pt x="18" y="49"/>
                    <a:pt x="12" y="47"/>
                    <a:pt x="8" y="42"/>
                  </a:cubicBezTo>
                  <a:cubicBezTo>
                    <a:pt x="8" y="42"/>
                    <a:pt x="8" y="42"/>
                    <a:pt x="8" y="42"/>
                  </a:cubicBezTo>
                  <a:cubicBezTo>
                    <a:pt x="3" y="38"/>
                    <a:pt x="0" y="31"/>
                    <a:pt x="0" y="24"/>
                  </a:cubicBezTo>
                  <a:cubicBezTo>
                    <a:pt x="0" y="18"/>
                    <a:pt x="3" y="11"/>
                    <a:pt x="8" y="7"/>
                  </a:cubicBezTo>
                  <a:cubicBezTo>
                    <a:pt x="8" y="7"/>
                    <a:pt x="8" y="7"/>
                    <a:pt x="8" y="7"/>
                  </a:cubicBezTo>
                  <a:cubicBezTo>
                    <a:pt x="8" y="7"/>
                    <a:pt x="8" y="7"/>
                    <a:pt x="8" y="7"/>
                  </a:cubicBezTo>
                  <a:cubicBezTo>
                    <a:pt x="12" y="2"/>
                    <a:pt x="18" y="0"/>
                    <a:pt x="25" y="0"/>
                  </a:cubicBezTo>
                  <a:close/>
                  <a:moveTo>
                    <a:pt x="36" y="23"/>
                  </a:moveTo>
                  <a:cubicBezTo>
                    <a:pt x="36" y="23"/>
                    <a:pt x="36" y="23"/>
                    <a:pt x="36" y="23"/>
                  </a:cubicBezTo>
                  <a:cubicBezTo>
                    <a:pt x="27" y="23"/>
                    <a:pt x="27" y="23"/>
                    <a:pt x="27" y="23"/>
                  </a:cubicBezTo>
                  <a:cubicBezTo>
                    <a:pt x="27" y="7"/>
                    <a:pt x="27" y="7"/>
                    <a:pt x="27" y="7"/>
                  </a:cubicBezTo>
                  <a:cubicBezTo>
                    <a:pt x="27" y="6"/>
                    <a:pt x="26" y="5"/>
                    <a:pt x="25" y="5"/>
                  </a:cubicBezTo>
                  <a:cubicBezTo>
                    <a:pt x="24" y="5"/>
                    <a:pt x="23" y="6"/>
                    <a:pt x="23" y="7"/>
                  </a:cubicBezTo>
                  <a:cubicBezTo>
                    <a:pt x="23" y="24"/>
                    <a:pt x="23" y="24"/>
                    <a:pt x="23" y="24"/>
                  </a:cubicBezTo>
                  <a:cubicBezTo>
                    <a:pt x="23" y="24"/>
                    <a:pt x="23" y="24"/>
                    <a:pt x="23" y="24"/>
                  </a:cubicBezTo>
                  <a:cubicBezTo>
                    <a:pt x="23" y="26"/>
                    <a:pt x="24" y="26"/>
                    <a:pt x="25" y="26"/>
                  </a:cubicBezTo>
                  <a:cubicBezTo>
                    <a:pt x="36" y="26"/>
                    <a:pt x="36" y="26"/>
                    <a:pt x="36" y="26"/>
                  </a:cubicBezTo>
                  <a:cubicBezTo>
                    <a:pt x="37" y="26"/>
                    <a:pt x="38" y="26"/>
                    <a:pt x="38" y="24"/>
                  </a:cubicBezTo>
                  <a:cubicBezTo>
                    <a:pt x="38" y="23"/>
                    <a:pt x="37" y="23"/>
                    <a:pt x="36" y="23"/>
                  </a:cubicBezTo>
                  <a:close/>
                  <a:moveTo>
                    <a:pt x="40" y="10"/>
                  </a:moveTo>
                  <a:cubicBezTo>
                    <a:pt x="40" y="10"/>
                    <a:pt x="40" y="10"/>
                    <a:pt x="40" y="10"/>
                  </a:cubicBezTo>
                  <a:cubicBezTo>
                    <a:pt x="36" y="6"/>
                    <a:pt x="31" y="3"/>
                    <a:pt x="25" y="3"/>
                  </a:cubicBezTo>
                  <a:cubicBezTo>
                    <a:pt x="20" y="3"/>
                    <a:pt x="14" y="6"/>
                    <a:pt x="10" y="10"/>
                  </a:cubicBezTo>
                  <a:cubicBezTo>
                    <a:pt x="10" y="10"/>
                    <a:pt x="10" y="10"/>
                    <a:pt x="10" y="10"/>
                  </a:cubicBezTo>
                  <a:cubicBezTo>
                    <a:pt x="7" y="13"/>
                    <a:pt x="4" y="19"/>
                    <a:pt x="4" y="24"/>
                  </a:cubicBezTo>
                  <a:cubicBezTo>
                    <a:pt x="4" y="30"/>
                    <a:pt x="7" y="36"/>
                    <a:pt x="10" y="39"/>
                  </a:cubicBezTo>
                  <a:cubicBezTo>
                    <a:pt x="10" y="39"/>
                    <a:pt x="10" y="39"/>
                    <a:pt x="10" y="39"/>
                  </a:cubicBezTo>
                  <a:cubicBezTo>
                    <a:pt x="14" y="43"/>
                    <a:pt x="20" y="46"/>
                    <a:pt x="25" y="46"/>
                  </a:cubicBezTo>
                  <a:cubicBezTo>
                    <a:pt x="31" y="46"/>
                    <a:pt x="36" y="43"/>
                    <a:pt x="40" y="39"/>
                  </a:cubicBezTo>
                  <a:cubicBezTo>
                    <a:pt x="40" y="39"/>
                    <a:pt x="40" y="39"/>
                    <a:pt x="40" y="39"/>
                  </a:cubicBezTo>
                  <a:cubicBezTo>
                    <a:pt x="44" y="36"/>
                    <a:pt x="46" y="30"/>
                    <a:pt x="46" y="24"/>
                  </a:cubicBezTo>
                  <a:cubicBezTo>
                    <a:pt x="46" y="19"/>
                    <a:pt x="44" y="13"/>
                    <a:pt x="40" y="10"/>
                  </a:cubicBezTo>
                  <a:cubicBezTo>
                    <a:pt x="40" y="10"/>
                    <a:pt x="40" y="10"/>
                    <a:pt x="40" y="10"/>
                  </a:cubicBezTo>
                  <a:close/>
                </a:path>
              </a:pathLst>
            </a:custGeom>
            <a:solidFill>
              <a:schemeClr val="bg1">
                <a:alpha val="50000"/>
              </a:schemeClr>
            </a:solidFill>
            <a:ln>
              <a:noFill/>
            </a:ln>
            <a:effectLst/>
          </p:spPr>
          <p:txBody>
            <a:bodyPr/>
            <a:lstStyle/>
            <a:p>
              <a:endParaRPr lang="zh-CN" altLang="en-US"/>
            </a:p>
          </p:txBody>
        </p:sp>
        <p:sp>
          <p:nvSpPr>
            <p:cNvPr id="249" name="文本框 248">
              <a:extLst>
                <a:ext uri="{FF2B5EF4-FFF2-40B4-BE49-F238E27FC236}">
                  <a16:creationId xmlns:a16="http://schemas.microsoft.com/office/drawing/2014/main" id="{933035CC-B9C2-4FE2-970D-99E51664CBB0}"/>
                </a:ext>
              </a:extLst>
            </p:cNvPr>
            <p:cNvSpPr txBox="1"/>
            <p:nvPr/>
          </p:nvSpPr>
          <p:spPr>
            <a:xfrm>
              <a:off x="4014624" y="5270085"/>
              <a:ext cx="340547" cy="369332"/>
            </a:xfrm>
            <a:prstGeom prst="rect">
              <a:avLst/>
            </a:prstGeom>
            <a:noFill/>
          </p:spPr>
          <p:txBody>
            <a:bodyPr wrap="square" rtlCol="0">
              <a:spAutoFit/>
            </a:bodyPr>
            <a:lstStyle/>
            <a:p>
              <a:pPr algn="ctr"/>
              <a:r>
                <a:rPr lang="en-US" altLang="zh-CN" sz="900" dirty="0">
                  <a:solidFill>
                    <a:schemeClr val="bg1"/>
                  </a:solidFill>
                  <a:latin typeface="Aldrich" panose="02000000000000000000" pitchFamily="2" charset="0"/>
                  <a:ea typeface="微软雅黑" panose="020B0503020204020204" pitchFamily="34" charset="-122"/>
                </a:rPr>
                <a:t> 50</a:t>
              </a:r>
              <a:endParaRPr lang="zh-CN" altLang="en-US" sz="900" dirty="0">
                <a:solidFill>
                  <a:schemeClr val="bg1"/>
                </a:solidFill>
                <a:latin typeface="Aldrich" panose="02000000000000000000" pitchFamily="2" charset="0"/>
                <a:ea typeface="微软雅黑" panose="020B0503020204020204" pitchFamily="34" charset="-122"/>
              </a:endParaRPr>
            </a:p>
          </p:txBody>
        </p:sp>
      </p:grpSp>
      <p:grpSp>
        <p:nvGrpSpPr>
          <p:cNvPr id="251" name="组合 250">
            <a:extLst>
              <a:ext uri="{FF2B5EF4-FFF2-40B4-BE49-F238E27FC236}">
                <a16:creationId xmlns:a16="http://schemas.microsoft.com/office/drawing/2014/main" id="{798A5FE9-0F13-4316-8B3D-FD4C696E8FA7}"/>
              </a:ext>
            </a:extLst>
          </p:cNvPr>
          <p:cNvGrpSpPr/>
          <p:nvPr/>
        </p:nvGrpSpPr>
        <p:grpSpPr>
          <a:xfrm>
            <a:off x="5069085" y="1241828"/>
            <a:ext cx="2360284" cy="4766346"/>
            <a:chOff x="2201377" y="1533420"/>
            <a:chExt cx="2360284" cy="4766346"/>
          </a:xfrm>
        </p:grpSpPr>
        <p:grpSp>
          <p:nvGrpSpPr>
            <p:cNvPr id="252" name="组合 251">
              <a:extLst>
                <a:ext uri="{FF2B5EF4-FFF2-40B4-BE49-F238E27FC236}">
                  <a16:creationId xmlns:a16="http://schemas.microsoft.com/office/drawing/2014/main" id="{44EE49D5-9D4B-4E45-ABE9-9159B9F9416A}"/>
                </a:ext>
              </a:extLst>
            </p:cNvPr>
            <p:cNvGrpSpPr/>
            <p:nvPr/>
          </p:nvGrpSpPr>
          <p:grpSpPr>
            <a:xfrm>
              <a:off x="2374468" y="1885927"/>
              <a:ext cx="2020368" cy="4413839"/>
              <a:chOff x="5450340" y="1928810"/>
              <a:chExt cx="3091543" cy="6754003"/>
            </a:xfrm>
          </p:grpSpPr>
          <p:sp>
            <p:nvSpPr>
              <p:cNvPr id="321" name="矩形: 圆角 320">
                <a:extLst>
                  <a:ext uri="{FF2B5EF4-FFF2-40B4-BE49-F238E27FC236}">
                    <a16:creationId xmlns:a16="http://schemas.microsoft.com/office/drawing/2014/main" id="{44E499C4-949E-450A-969E-24C7DB4A4B7C}"/>
                  </a:ext>
                </a:extLst>
              </p:cNvPr>
              <p:cNvSpPr/>
              <p:nvPr/>
            </p:nvSpPr>
            <p:spPr>
              <a:xfrm>
                <a:off x="5469048" y="1944470"/>
                <a:ext cx="3054125" cy="6706662"/>
              </a:xfrm>
              <a:prstGeom prst="roundRect">
                <a:avLst>
                  <a:gd name="adj" fmla="val 0"/>
                </a:avLst>
              </a:prstGeom>
              <a:solidFill>
                <a:schemeClr val="bg1">
                  <a:lumMod val="65000"/>
                  <a:alpha val="1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dirty="0"/>
              </a:p>
            </p:txBody>
          </p:sp>
          <p:sp>
            <p:nvSpPr>
              <p:cNvPr id="322" name="矩形: 圆角 321">
                <a:extLst>
                  <a:ext uri="{FF2B5EF4-FFF2-40B4-BE49-F238E27FC236}">
                    <a16:creationId xmlns:a16="http://schemas.microsoft.com/office/drawing/2014/main" id="{FD0490E7-3E83-4A56-A751-9A69E6968979}"/>
                  </a:ext>
                </a:extLst>
              </p:cNvPr>
              <p:cNvSpPr/>
              <p:nvPr/>
            </p:nvSpPr>
            <p:spPr>
              <a:xfrm>
                <a:off x="5450340" y="1928810"/>
                <a:ext cx="3091543" cy="6754003"/>
              </a:xfrm>
              <a:prstGeom prst="roundRect">
                <a:avLst>
                  <a:gd name="adj" fmla="val 1669"/>
                </a:avLst>
              </a:prstGeom>
              <a:noFill/>
              <a:ln w="6350">
                <a:solidFill>
                  <a:srgbClr val="FFC000"/>
                </a:solidFill>
              </a:ln>
              <a:effectLst>
                <a:glow>
                  <a:srgbClr val="FFC000">
                    <a:alpha val="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grpSp>
        <p:grpSp>
          <p:nvGrpSpPr>
            <p:cNvPr id="253" name="组合 252">
              <a:extLst>
                <a:ext uri="{FF2B5EF4-FFF2-40B4-BE49-F238E27FC236}">
                  <a16:creationId xmlns:a16="http://schemas.microsoft.com/office/drawing/2014/main" id="{0436AA2F-1F03-43BD-85F9-105AE9CB9EFA}"/>
                </a:ext>
              </a:extLst>
            </p:cNvPr>
            <p:cNvGrpSpPr/>
            <p:nvPr/>
          </p:nvGrpSpPr>
          <p:grpSpPr>
            <a:xfrm>
              <a:off x="2877675" y="1533420"/>
              <a:ext cx="1009199" cy="276999"/>
              <a:chOff x="3187982" y="1834942"/>
              <a:chExt cx="1274114" cy="349712"/>
            </a:xfrm>
          </p:grpSpPr>
          <p:sp>
            <p:nvSpPr>
              <p:cNvPr id="319" name="文本框 318">
                <a:extLst>
                  <a:ext uri="{FF2B5EF4-FFF2-40B4-BE49-F238E27FC236}">
                    <a16:creationId xmlns:a16="http://schemas.microsoft.com/office/drawing/2014/main" id="{0FD753AA-16D0-4AF7-A07A-935C3F502B29}"/>
                  </a:ext>
                </a:extLst>
              </p:cNvPr>
              <p:cNvSpPr txBox="1"/>
              <p:nvPr/>
            </p:nvSpPr>
            <p:spPr>
              <a:xfrm>
                <a:off x="3349244" y="1834942"/>
                <a:ext cx="1010276" cy="349712"/>
              </a:xfrm>
              <a:prstGeom prst="rect">
                <a:avLst/>
              </a:prstGeom>
              <a:noFill/>
            </p:spPr>
            <p:txBody>
              <a:bodyPr wrap="none" rtlCol="0">
                <a:spAutoFit/>
              </a:bodyPr>
              <a:lstStyle/>
              <a:p>
                <a:r>
                  <a:rPr lang="zh-CN" altLang="en-US" sz="1200" dirty="0">
                    <a:solidFill>
                      <a:schemeClr val="bg1">
                        <a:alpha val="70000"/>
                      </a:schemeClr>
                    </a:solidFill>
                    <a:latin typeface="思源黑体 CN Heavy" panose="020B0A00000000000000" pitchFamily="34" charset="-122"/>
                    <a:ea typeface="思源黑体 CN Heavy" panose="020B0A00000000000000" pitchFamily="34" charset="-122"/>
                  </a:rPr>
                  <a:t>纳迦法级</a:t>
                </a:r>
                <a:endParaRPr lang="zh-CN" altLang="en-US" sz="1100" dirty="0">
                  <a:solidFill>
                    <a:schemeClr val="bg1">
                      <a:alpha val="80000"/>
                    </a:schemeClr>
                  </a:solidFill>
                  <a:latin typeface="思源黑体 CN Heavy" panose="020B0A00000000000000" pitchFamily="34" charset="-122"/>
                  <a:ea typeface="思源黑体 CN Heavy" panose="020B0A00000000000000" pitchFamily="34" charset="-122"/>
                </a:endParaRPr>
              </a:p>
            </p:txBody>
          </p:sp>
          <p:cxnSp>
            <p:nvCxnSpPr>
              <p:cNvPr id="320" name="直接连接符 319">
                <a:extLst>
                  <a:ext uri="{FF2B5EF4-FFF2-40B4-BE49-F238E27FC236}">
                    <a16:creationId xmlns:a16="http://schemas.microsoft.com/office/drawing/2014/main" id="{F21B307E-E489-425C-92D8-F2CDADCAF3B1}"/>
                  </a:ext>
                </a:extLst>
              </p:cNvPr>
              <p:cNvCxnSpPr>
                <a:cxnSpLocks/>
              </p:cNvCxnSpPr>
              <p:nvPr/>
            </p:nvCxnSpPr>
            <p:spPr>
              <a:xfrm>
                <a:off x="3187982" y="2158958"/>
                <a:ext cx="1274114" cy="0"/>
              </a:xfrm>
              <a:prstGeom prst="line">
                <a:avLst/>
              </a:prstGeom>
              <a:ln w="9525">
                <a:gradFill>
                  <a:gsLst>
                    <a:gs pos="55000">
                      <a:schemeClr val="bg1">
                        <a:alpha val="54000"/>
                      </a:scheme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grpSp>
        <p:grpSp>
          <p:nvGrpSpPr>
            <p:cNvPr id="254" name="组合 253">
              <a:extLst>
                <a:ext uri="{FF2B5EF4-FFF2-40B4-BE49-F238E27FC236}">
                  <a16:creationId xmlns:a16="http://schemas.microsoft.com/office/drawing/2014/main" id="{ECFCD0F5-6849-4F67-A1FA-925567036278}"/>
                </a:ext>
              </a:extLst>
            </p:cNvPr>
            <p:cNvGrpSpPr/>
            <p:nvPr/>
          </p:nvGrpSpPr>
          <p:grpSpPr>
            <a:xfrm>
              <a:off x="2376956" y="1842915"/>
              <a:ext cx="2000236" cy="1325386"/>
              <a:chOff x="2352895" y="2444146"/>
              <a:chExt cx="2000236" cy="1325386"/>
            </a:xfrm>
          </p:grpSpPr>
          <p:sp>
            <p:nvSpPr>
              <p:cNvPr id="317" name="矩形 316">
                <a:extLst>
                  <a:ext uri="{FF2B5EF4-FFF2-40B4-BE49-F238E27FC236}">
                    <a16:creationId xmlns:a16="http://schemas.microsoft.com/office/drawing/2014/main" id="{905D927D-6C7E-4011-82F4-E88BA5A0891B}"/>
                  </a:ext>
                </a:extLst>
              </p:cNvPr>
              <p:cNvSpPr/>
              <p:nvPr/>
            </p:nvSpPr>
            <p:spPr>
              <a:xfrm>
                <a:off x="2352895" y="2444146"/>
                <a:ext cx="2000236" cy="1325386"/>
              </a:xfrm>
              <a:prstGeom prst="rect">
                <a:avLst/>
              </a:prstGeom>
              <a:gradFill>
                <a:gsLst>
                  <a:gs pos="55000">
                    <a:schemeClr val="bg2">
                      <a:lumMod val="10000"/>
                    </a:schemeClr>
                  </a:gs>
                  <a:gs pos="0">
                    <a:schemeClr val="bg2">
                      <a:lumMod val="10000"/>
                      <a:alpha val="0"/>
                    </a:schemeClr>
                  </a:gs>
                  <a:gs pos="100000">
                    <a:schemeClr val="bg2">
                      <a:lumMod val="1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18" name="图片 317">
                <a:extLst>
                  <a:ext uri="{FF2B5EF4-FFF2-40B4-BE49-F238E27FC236}">
                    <a16:creationId xmlns:a16="http://schemas.microsoft.com/office/drawing/2014/main" id="{49A84C4A-7988-4697-9330-BA703FD412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6891" y="2665196"/>
                <a:ext cx="1961346" cy="964452"/>
              </a:xfrm>
              <a:prstGeom prst="rect">
                <a:avLst/>
              </a:prstGeom>
            </p:spPr>
          </p:pic>
        </p:grpSp>
        <p:sp>
          <p:nvSpPr>
            <p:cNvPr id="255" name="Freeform 512">
              <a:extLst>
                <a:ext uri="{FF2B5EF4-FFF2-40B4-BE49-F238E27FC236}">
                  <a16:creationId xmlns:a16="http://schemas.microsoft.com/office/drawing/2014/main" id="{D1814B12-5F15-40C9-AB03-5B9E3A6F402F}"/>
                </a:ext>
              </a:extLst>
            </p:cNvPr>
            <p:cNvSpPr>
              <a:spLocks/>
            </p:cNvSpPr>
            <p:nvPr/>
          </p:nvSpPr>
          <p:spPr bwMode="auto">
            <a:xfrm>
              <a:off x="2201377" y="3995975"/>
              <a:ext cx="120014" cy="327145"/>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6" name="Freeform 512">
              <a:extLst>
                <a:ext uri="{FF2B5EF4-FFF2-40B4-BE49-F238E27FC236}">
                  <a16:creationId xmlns:a16="http://schemas.microsoft.com/office/drawing/2014/main" id="{CFF682B1-DD0E-41DF-A240-4B582CE5E84B}"/>
                </a:ext>
              </a:extLst>
            </p:cNvPr>
            <p:cNvSpPr>
              <a:spLocks/>
            </p:cNvSpPr>
            <p:nvPr/>
          </p:nvSpPr>
          <p:spPr bwMode="auto">
            <a:xfrm rot="10800000">
              <a:off x="4441647" y="3991660"/>
              <a:ext cx="120014" cy="327145"/>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cxnSp>
          <p:nvCxnSpPr>
            <p:cNvPr id="257" name="直接连接符 256">
              <a:extLst>
                <a:ext uri="{FF2B5EF4-FFF2-40B4-BE49-F238E27FC236}">
                  <a16:creationId xmlns:a16="http://schemas.microsoft.com/office/drawing/2014/main" id="{5D993D75-BEE5-4132-A160-E4F21EFE14D6}"/>
                </a:ext>
              </a:extLst>
            </p:cNvPr>
            <p:cNvCxnSpPr>
              <a:cxnSpLocks/>
            </p:cNvCxnSpPr>
            <p:nvPr/>
          </p:nvCxnSpPr>
          <p:spPr>
            <a:xfrm>
              <a:off x="2297478" y="2983423"/>
              <a:ext cx="2086930" cy="0"/>
            </a:xfrm>
            <a:prstGeom prst="line">
              <a:avLst/>
            </a:prstGeom>
            <a:ln w="9525">
              <a:gradFill>
                <a:gsLst>
                  <a:gs pos="55000">
                    <a:schemeClr val="bg1">
                      <a:alpha val="54000"/>
                    </a:scheme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58" name="文本框 257">
              <a:extLst>
                <a:ext uri="{FF2B5EF4-FFF2-40B4-BE49-F238E27FC236}">
                  <a16:creationId xmlns:a16="http://schemas.microsoft.com/office/drawing/2014/main" id="{1BC85DE3-117F-4340-AEDB-0786BC4A04EB}"/>
                </a:ext>
              </a:extLst>
            </p:cNvPr>
            <p:cNvSpPr txBox="1"/>
            <p:nvPr/>
          </p:nvSpPr>
          <p:spPr>
            <a:xfrm>
              <a:off x="2374133" y="3033558"/>
              <a:ext cx="2052924" cy="646331"/>
            </a:xfrm>
            <a:prstGeom prst="rect">
              <a:avLst/>
            </a:prstGeom>
            <a:noFill/>
          </p:spPr>
          <p:txBody>
            <a:bodyPr wrap="square" rtlCol="0">
              <a:spAutoFit/>
            </a:bodyPr>
            <a:lstStyle/>
            <a:p>
              <a:r>
                <a:rPr lang="zh-CN" altLang="en-US" sz="600" dirty="0">
                  <a:solidFill>
                    <a:schemeClr val="bg1">
                      <a:alpha val="70000"/>
                    </a:schemeClr>
                  </a:solidFill>
                  <a:latin typeface="思源黑体 CN ExtraLight" panose="020B0200000000000000" pitchFamily="34" charset="-122"/>
                  <a:ea typeface="思源黑体 CN ExtraLight" panose="020B0200000000000000" pitchFamily="34" charset="-122"/>
                </a:rPr>
                <a:t>人们认为纳迦法级无畏战舰的设计基于一种可追溯到远古时期的玛塔利飞船设计。 </a:t>
              </a:r>
              <a:endParaRPr lang="en-US" altLang="zh-CN" sz="600" dirty="0">
                <a:solidFill>
                  <a:schemeClr val="bg1">
                    <a:alpha val="70000"/>
                  </a:schemeClr>
                </a:solidFill>
                <a:latin typeface="思源黑体 CN ExtraLight" panose="020B0200000000000000" pitchFamily="34" charset="-122"/>
                <a:ea typeface="思源黑体 CN ExtraLight" panose="020B0200000000000000" pitchFamily="34" charset="-122"/>
              </a:endParaRPr>
            </a:p>
            <a:p>
              <a:r>
                <a:rPr lang="zh-CN" altLang="en-US" sz="600" dirty="0">
                  <a:solidFill>
                    <a:schemeClr val="bg1">
                      <a:alpha val="70000"/>
                    </a:schemeClr>
                  </a:solidFill>
                  <a:latin typeface="思源黑体 CN ExtraLight" panose="020B0200000000000000" pitchFamily="34" charset="-122"/>
                  <a:ea typeface="思源黑体 CN ExtraLight" panose="020B0200000000000000" pitchFamily="34" charset="-122"/>
                </a:rPr>
                <a:t>虽然没有记录可以清楚地说明其外形的发展过程，但它那如巨石一般粗犷的线条一次又一次出现在随风飘零的玛塔利传说中。 纳迦法级有多样的火力选择，能够应付各种规模的敌方战舰。</a:t>
              </a:r>
            </a:p>
          </p:txBody>
        </p:sp>
        <p:grpSp>
          <p:nvGrpSpPr>
            <p:cNvPr id="259" name="组合 258">
              <a:extLst>
                <a:ext uri="{FF2B5EF4-FFF2-40B4-BE49-F238E27FC236}">
                  <a16:creationId xmlns:a16="http://schemas.microsoft.com/office/drawing/2014/main" id="{C80AB5C5-EFFD-4106-A3F3-4ECD07E36221}"/>
                </a:ext>
              </a:extLst>
            </p:cNvPr>
            <p:cNvGrpSpPr/>
            <p:nvPr/>
          </p:nvGrpSpPr>
          <p:grpSpPr>
            <a:xfrm>
              <a:off x="2341186" y="3663418"/>
              <a:ext cx="2086930" cy="215444"/>
              <a:chOff x="5122559" y="4095442"/>
              <a:chExt cx="2086930" cy="215444"/>
            </a:xfrm>
          </p:grpSpPr>
          <p:cxnSp>
            <p:nvCxnSpPr>
              <p:cNvPr id="315" name="直接连接符 314">
                <a:extLst>
                  <a:ext uri="{FF2B5EF4-FFF2-40B4-BE49-F238E27FC236}">
                    <a16:creationId xmlns:a16="http://schemas.microsoft.com/office/drawing/2014/main" id="{FDEA16F7-7E49-4FE1-BD02-E82B69348EB9}"/>
                  </a:ext>
                </a:extLst>
              </p:cNvPr>
              <p:cNvCxnSpPr>
                <a:cxnSpLocks/>
              </p:cNvCxnSpPr>
              <p:nvPr/>
            </p:nvCxnSpPr>
            <p:spPr>
              <a:xfrm>
                <a:off x="5122559" y="4301736"/>
                <a:ext cx="2086930" cy="0"/>
              </a:xfrm>
              <a:prstGeom prst="line">
                <a:avLst/>
              </a:prstGeom>
              <a:ln w="9525">
                <a:gradFill>
                  <a:gsLst>
                    <a:gs pos="55000">
                      <a:schemeClr val="bg1">
                        <a:alpha val="54000"/>
                      </a:scheme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316" name="文本框 315">
                <a:extLst>
                  <a:ext uri="{FF2B5EF4-FFF2-40B4-BE49-F238E27FC236}">
                    <a16:creationId xmlns:a16="http://schemas.microsoft.com/office/drawing/2014/main" id="{F8ACB247-2C66-4FB4-8099-26B54B5C0902}"/>
                  </a:ext>
                </a:extLst>
              </p:cNvPr>
              <p:cNvSpPr txBox="1"/>
              <p:nvPr/>
            </p:nvSpPr>
            <p:spPr>
              <a:xfrm>
                <a:off x="5166052" y="4095442"/>
                <a:ext cx="595035" cy="215444"/>
              </a:xfrm>
              <a:prstGeom prst="rect">
                <a:avLst/>
              </a:prstGeom>
              <a:noFill/>
            </p:spPr>
            <p:txBody>
              <a:bodyPr wrap="none" rtlCol="0">
                <a:spAutoFit/>
              </a:bodyPr>
              <a:lstStyle/>
              <a:p>
                <a:r>
                  <a:rPr lang="zh-CN" altLang="en-US" sz="800" b="1" dirty="0">
                    <a:solidFill>
                      <a:schemeClr val="bg1"/>
                    </a:solidFill>
                  </a:rPr>
                  <a:t>舰船属性</a:t>
                </a:r>
              </a:p>
            </p:txBody>
          </p:sp>
        </p:grpSp>
        <p:sp>
          <p:nvSpPr>
            <p:cNvPr id="260" name="文本框 259">
              <a:extLst>
                <a:ext uri="{FF2B5EF4-FFF2-40B4-BE49-F238E27FC236}">
                  <a16:creationId xmlns:a16="http://schemas.microsoft.com/office/drawing/2014/main" id="{E415AD0B-2033-4980-AB68-510A00B80388}"/>
                </a:ext>
              </a:extLst>
            </p:cNvPr>
            <p:cNvSpPr txBox="1"/>
            <p:nvPr/>
          </p:nvSpPr>
          <p:spPr>
            <a:xfrm>
              <a:off x="2622707" y="4343633"/>
              <a:ext cx="364202" cy="200055"/>
            </a:xfrm>
            <a:prstGeom prst="rect">
              <a:avLst/>
            </a:prstGeom>
            <a:noFill/>
          </p:spPr>
          <p:txBody>
            <a:bodyPr wrap="none" rtlCol="0">
              <a:spAutoFit/>
            </a:bodyPr>
            <a:lstStyle/>
            <a:p>
              <a:r>
                <a:rPr lang="zh-CN" altLang="en-US" sz="700" b="1" dirty="0">
                  <a:solidFill>
                    <a:schemeClr val="bg1">
                      <a:alpha val="80000"/>
                    </a:schemeClr>
                  </a:solidFill>
                  <a:latin typeface="+mn-ea"/>
                </a:rPr>
                <a:t>耐久</a:t>
              </a:r>
            </a:p>
          </p:txBody>
        </p:sp>
        <p:sp>
          <p:nvSpPr>
            <p:cNvPr id="261" name="文本框 260">
              <a:extLst>
                <a:ext uri="{FF2B5EF4-FFF2-40B4-BE49-F238E27FC236}">
                  <a16:creationId xmlns:a16="http://schemas.microsoft.com/office/drawing/2014/main" id="{9A3A27C7-2DB7-4236-A776-76802B809666}"/>
                </a:ext>
              </a:extLst>
            </p:cNvPr>
            <p:cNvSpPr txBox="1"/>
            <p:nvPr/>
          </p:nvSpPr>
          <p:spPr>
            <a:xfrm>
              <a:off x="3792236" y="4311762"/>
              <a:ext cx="572593" cy="261610"/>
            </a:xfrm>
            <a:prstGeom prst="rect">
              <a:avLst/>
            </a:prstGeom>
            <a:noFill/>
          </p:spPr>
          <p:txBody>
            <a:bodyPr wrap="none" rtlCol="0">
              <a:spAutoFit/>
            </a:bodyPr>
            <a:lstStyle/>
            <a:p>
              <a:r>
                <a:rPr lang="en-US" altLang="zh-CN" sz="1100" dirty="0">
                  <a:solidFill>
                    <a:schemeClr val="accent4">
                      <a:lumMod val="20000"/>
                      <a:lumOff val="80000"/>
                    </a:schemeClr>
                  </a:solidFill>
                  <a:latin typeface="Aldrich" panose="02000000000000000000" pitchFamily="2" charset="0"/>
                </a:rPr>
                <a:t>5666</a:t>
              </a:r>
              <a:endParaRPr lang="zh-CN" altLang="en-US" sz="1100" dirty="0">
                <a:solidFill>
                  <a:schemeClr val="accent4">
                    <a:lumMod val="20000"/>
                    <a:lumOff val="80000"/>
                  </a:schemeClr>
                </a:solidFill>
                <a:latin typeface="Aldrich" panose="02000000000000000000" pitchFamily="2" charset="0"/>
              </a:endParaRPr>
            </a:p>
          </p:txBody>
        </p:sp>
        <p:sp>
          <p:nvSpPr>
            <p:cNvPr id="262" name="文本框 261">
              <a:extLst>
                <a:ext uri="{FF2B5EF4-FFF2-40B4-BE49-F238E27FC236}">
                  <a16:creationId xmlns:a16="http://schemas.microsoft.com/office/drawing/2014/main" id="{0FD32C41-9A95-499E-8EB3-FBAF9F05F993}"/>
                </a:ext>
              </a:extLst>
            </p:cNvPr>
            <p:cNvSpPr txBox="1"/>
            <p:nvPr/>
          </p:nvSpPr>
          <p:spPr>
            <a:xfrm>
              <a:off x="2627519" y="4546493"/>
              <a:ext cx="543739" cy="200055"/>
            </a:xfrm>
            <a:prstGeom prst="rect">
              <a:avLst/>
            </a:prstGeom>
            <a:noFill/>
          </p:spPr>
          <p:txBody>
            <a:bodyPr wrap="none" rtlCol="0">
              <a:spAutoFit/>
            </a:bodyPr>
            <a:lstStyle/>
            <a:p>
              <a:r>
                <a:rPr lang="zh-CN" altLang="en-US" sz="700" b="1" dirty="0">
                  <a:solidFill>
                    <a:schemeClr val="bg1">
                      <a:alpha val="80000"/>
                    </a:schemeClr>
                  </a:solidFill>
                  <a:latin typeface="+mn-ea"/>
                </a:rPr>
                <a:t>平均速度</a:t>
              </a:r>
            </a:p>
          </p:txBody>
        </p:sp>
        <p:sp>
          <p:nvSpPr>
            <p:cNvPr id="263" name="文本框 262">
              <a:extLst>
                <a:ext uri="{FF2B5EF4-FFF2-40B4-BE49-F238E27FC236}">
                  <a16:creationId xmlns:a16="http://schemas.microsoft.com/office/drawing/2014/main" id="{DA20F2D9-461A-4DB7-BD32-D4D8D2807839}"/>
                </a:ext>
              </a:extLst>
            </p:cNvPr>
            <p:cNvSpPr txBox="1"/>
            <p:nvPr/>
          </p:nvSpPr>
          <p:spPr>
            <a:xfrm>
              <a:off x="2627238" y="4745751"/>
              <a:ext cx="364202" cy="200055"/>
            </a:xfrm>
            <a:prstGeom prst="rect">
              <a:avLst/>
            </a:prstGeom>
            <a:noFill/>
          </p:spPr>
          <p:txBody>
            <a:bodyPr wrap="none" rtlCol="0">
              <a:spAutoFit/>
            </a:bodyPr>
            <a:lstStyle/>
            <a:p>
              <a:r>
                <a:rPr lang="zh-CN" altLang="en-US" sz="700" b="1" dirty="0">
                  <a:solidFill>
                    <a:schemeClr val="bg1">
                      <a:alpha val="80000"/>
                    </a:schemeClr>
                  </a:solidFill>
                  <a:latin typeface="+mn-ea"/>
                </a:rPr>
                <a:t>火力</a:t>
              </a:r>
            </a:p>
          </p:txBody>
        </p:sp>
        <p:sp>
          <p:nvSpPr>
            <p:cNvPr id="264" name="文本框 263">
              <a:extLst>
                <a:ext uri="{FF2B5EF4-FFF2-40B4-BE49-F238E27FC236}">
                  <a16:creationId xmlns:a16="http://schemas.microsoft.com/office/drawing/2014/main" id="{B3756C56-0225-4264-A9D6-A2D767DC0D30}"/>
                </a:ext>
              </a:extLst>
            </p:cNvPr>
            <p:cNvSpPr txBox="1"/>
            <p:nvPr/>
          </p:nvSpPr>
          <p:spPr>
            <a:xfrm>
              <a:off x="2628876" y="4960555"/>
              <a:ext cx="364202" cy="200055"/>
            </a:xfrm>
            <a:prstGeom prst="rect">
              <a:avLst/>
            </a:prstGeom>
            <a:noFill/>
          </p:spPr>
          <p:txBody>
            <a:bodyPr wrap="none" rtlCol="0">
              <a:spAutoFit/>
            </a:bodyPr>
            <a:lstStyle/>
            <a:p>
              <a:r>
                <a:rPr lang="zh-CN" altLang="en-US" sz="700" b="1" dirty="0">
                  <a:solidFill>
                    <a:schemeClr val="bg1">
                      <a:alpha val="80000"/>
                    </a:schemeClr>
                  </a:solidFill>
                  <a:latin typeface="+mn-ea"/>
                </a:rPr>
                <a:t>探测</a:t>
              </a:r>
            </a:p>
          </p:txBody>
        </p:sp>
        <p:sp>
          <p:nvSpPr>
            <p:cNvPr id="265" name="文本框 264">
              <a:extLst>
                <a:ext uri="{FF2B5EF4-FFF2-40B4-BE49-F238E27FC236}">
                  <a16:creationId xmlns:a16="http://schemas.microsoft.com/office/drawing/2014/main" id="{7C37DA13-5DF5-4B08-B792-F32FD229C15C}"/>
                </a:ext>
              </a:extLst>
            </p:cNvPr>
            <p:cNvSpPr txBox="1"/>
            <p:nvPr/>
          </p:nvSpPr>
          <p:spPr>
            <a:xfrm>
              <a:off x="4072830" y="4524875"/>
              <a:ext cx="282450" cy="261610"/>
            </a:xfrm>
            <a:prstGeom prst="rect">
              <a:avLst/>
            </a:prstGeom>
            <a:noFill/>
          </p:spPr>
          <p:txBody>
            <a:bodyPr wrap="none" rtlCol="0">
              <a:spAutoFit/>
            </a:bodyPr>
            <a:lstStyle/>
            <a:p>
              <a:r>
                <a:rPr lang="en-US" altLang="zh-CN" sz="1100" dirty="0">
                  <a:solidFill>
                    <a:schemeClr val="accent4">
                      <a:lumMod val="20000"/>
                      <a:lumOff val="80000"/>
                    </a:schemeClr>
                  </a:solidFill>
                  <a:latin typeface="Aldrich" panose="02000000000000000000" pitchFamily="2" charset="0"/>
                </a:rPr>
                <a:t>8</a:t>
              </a:r>
              <a:endParaRPr lang="zh-CN" altLang="en-US" sz="1100" dirty="0">
                <a:solidFill>
                  <a:schemeClr val="accent4">
                    <a:lumMod val="20000"/>
                    <a:lumOff val="80000"/>
                  </a:schemeClr>
                </a:solidFill>
                <a:latin typeface="Aldrich" panose="02000000000000000000" pitchFamily="2" charset="0"/>
              </a:endParaRPr>
            </a:p>
          </p:txBody>
        </p:sp>
        <p:sp>
          <p:nvSpPr>
            <p:cNvPr id="266" name="文本框 265">
              <a:extLst>
                <a:ext uri="{FF2B5EF4-FFF2-40B4-BE49-F238E27FC236}">
                  <a16:creationId xmlns:a16="http://schemas.microsoft.com/office/drawing/2014/main" id="{95E095D9-092B-4A1B-8867-C1AEC4300CE6}"/>
                </a:ext>
              </a:extLst>
            </p:cNvPr>
            <p:cNvSpPr txBox="1"/>
            <p:nvPr/>
          </p:nvSpPr>
          <p:spPr>
            <a:xfrm>
              <a:off x="4113605" y="4729540"/>
              <a:ext cx="234360" cy="261610"/>
            </a:xfrm>
            <a:prstGeom prst="rect">
              <a:avLst/>
            </a:prstGeom>
            <a:noFill/>
          </p:spPr>
          <p:txBody>
            <a:bodyPr wrap="none" rtlCol="0">
              <a:spAutoFit/>
            </a:bodyPr>
            <a:lstStyle/>
            <a:p>
              <a:r>
                <a:rPr lang="en-US" altLang="zh-CN" sz="1100" dirty="0">
                  <a:solidFill>
                    <a:schemeClr val="accent4">
                      <a:lumMod val="20000"/>
                      <a:lumOff val="80000"/>
                    </a:schemeClr>
                  </a:solidFill>
                  <a:latin typeface="Aldrich" panose="02000000000000000000" pitchFamily="2" charset="0"/>
                </a:rPr>
                <a:t>1</a:t>
              </a:r>
              <a:endParaRPr lang="zh-CN" altLang="en-US" sz="1100" dirty="0">
                <a:solidFill>
                  <a:schemeClr val="accent4">
                    <a:lumMod val="20000"/>
                    <a:lumOff val="80000"/>
                  </a:schemeClr>
                </a:solidFill>
                <a:latin typeface="Aldrich" panose="02000000000000000000" pitchFamily="2" charset="0"/>
              </a:endParaRPr>
            </a:p>
          </p:txBody>
        </p:sp>
        <p:sp>
          <p:nvSpPr>
            <p:cNvPr id="267" name="文本框 266">
              <a:extLst>
                <a:ext uri="{FF2B5EF4-FFF2-40B4-BE49-F238E27FC236}">
                  <a16:creationId xmlns:a16="http://schemas.microsoft.com/office/drawing/2014/main" id="{CBC7B4AD-4D26-44F1-9FAD-D3CC36C786A4}"/>
                </a:ext>
              </a:extLst>
            </p:cNvPr>
            <p:cNvSpPr txBox="1"/>
            <p:nvPr/>
          </p:nvSpPr>
          <p:spPr>
            <a:xfrm>
              <a:off x="3886875" y="4931185"/>
              <a:ext cx="470000" cy="261610"/>
            </a:xfrm>
            <a:prstGeom prst="rect">
              <a:avLst/>
            </a:prstGeom>
            <a:noFill/>
          </p:spPr>
          <p:txBody>
            <a:bodyPr wrap="none" rtlCol="0">
              <a:spAutoFit/>
            </a:bodyPr>
            <a:lstStyle/>
            <a:p>
              <a:r>
                <a:rPr lang="en-US" altLang="zh-CN" sz="1100" dirty="0">
                  <a:solidFill>
                    <a:schemeClr val="accent4">
                      <a:lumMod val="20000"/>
                      <a:lumOff val="80000"/>
                    </a:schemeClr>
                  </a:solidFill>
                  <a:latin typeface="Aldrich" panose="02000000000000000000" pitchFamily="2" charset="0"/>
                </a:rPr>
                <a:t>305</a:t>
              </a:r>
              <a:endParaRPr lang="zh-CN" altLang="en-US" sz="1100" dirty="0">
                <a:solidFill>
                  <a:schemeClr val="accent4">
                    <a:lumMod val="20000"/>
                    <a:lumOff val="80000"/>
                  </a:schemeClr>
                </a:solidFill>
                <a:latin typeface="Aldrich" panose="02000000000000000000" pitchFamily="2" charset="0"/>
              </a:endParaRPr>
            </a:p>
          </p:txBody>
        </p:sp>
        <p:sp>
          <p:nvSpPr>
            <p:cNvPr id="268" name="Freeform 68">
              <a:extLst>
                <a:ext uri="{FF2B5EF4-FFF2-40B4-BE49-F238E27FC236}">
                  <a16:creationId xmlns:a16="http://schemas.microsoft.com/office/drawing/2014/main" id="{FB7C4636-49C3-47AA-8206-E61E902B2D09}"/>
                </a:ext>
              </a:extLst>
            </p:cNvPr>
            <p:cNvSpPr>
              <a:spLocks noEditPoints="1"/>
            </p:cNvSpPr>
            <p:nvPr/>
          </p:nvSpPr>
          <p:spPr bwMode="auto">
            <a:xfrm>
              <a:off x="2485644" y="4776441"/>
              <a:ext cx="147720" cy="147720"/>
            </a:xfrm>
            <a:custGeom>
              <a:avLst/>
              <a:gdLst/>
              <a:ahLst/>
              <a:cxnLst>
                <a:cxn ang="0">
                  <a:pos x="62" y="34"/>
                </a:cxn>
                <a:cxn ang="0">
                  <a:pos x="60" y="36"/>
                </a:cxn>
                <a:cxn ang="0">
                  <a:pos x="54" y="36"/>
                </a:cxn>
                <a:cxn ang="0">
                  <a:pos x="36" y="54"/>
                </a:cxn>
                <a:cxn ang="0">
                  <a:pos x="36" y="60"/>
                </a:cxn>
                <a:cxn ang="0">
                  <a:pos x="34" y="62"/>
                </a:cxn>
                <a:cxn ang="0">
                  <a:pos x="29" y="62"/>
                </a:cxn>
                <a:cxn ang="0">
                  <a:pos x="26" y="60"/>
                </a:cxn>
                <a:cxn ang="0">
                  <a:pos x="26" y="54"/>
                </a:cxn>
                <a:cxn ang="0">
                  <a:pos x="9" y="36"/>
                </a:cxn>
                <a:cxn ang="0">
                  <a:pos x="3" y="36"/>
                </a:cxn>
                <a:cxn ang="0">
                  <a:pos x="0" y="34"/>
                </a:cxn>
                <a:cxn ang="0">
                  <a:pos x="0" y="29"/>
                </a:cxn>
                <a:cxn ang="0">
                  <a:pos x="3" y="26"/>
                </a:cxn>
                <a:cxn ang="0">
                  <a:pos x="9" y="26"/>
                </a:cxn>
                <a:cxn ang="0">
                  <a:pos x="26" y="9"/>
                </a:cxn>
                <a:cxn ang="0">
                  <a:pos x="26" y="3"/>
                </a:cxn>
                <a:cxn ang="0">
                  <a:pos x="29" y="0"/>
                </a:cxn>
                <a:cxn ang="0">
                  <a:pos x="34" y="0"/>
                </a:cxn>
                <a:cxn ang="0">
                  <a:pos x="36" y="3"/>
                </a:cxn>
                <a:cxn ang="0">
                  <a:pos x="36" y="9"/>
                </a:cxn>
                <a:cxn ang="0">
                  <a:pos x="54" y="26"/>
                </a:cxn>
                <a:cxn ang="0">
                  <a:pos x="60" y="26"/>
                </a:cxn>
                <a:cxn ang="0">
                  <a:pos x="62" y="29"/>
                </a:cxn>
                <a:cxn ang="0">
                  <a:pos x="62" y="34"/>
                </a:cxn>
                <a:cxn ang="0">
                  <a:pos x="44" y="36"/>
                </a:cxn>
                <a:cxn ang="0">
                  <a:pos x="42" y="34"/>
                </a:cxn>
                <a:cxn ang="0">
                  <a:pos x="42" y="29"/>
                </a:cxn>
                <a:cxn ang="0">
                  <a:pos x="44" y="26"/>
                </a:cxn>
                <a:cxn ang="0">
                  <a:pos x="49" y="26"/>
                </a:cxn>
                <a:cxn ang="0">
                  <a:pos x="36" y="14"/>
                </a:cxn>
                <a:cxn ang="0">
                  <a:pos x="36" y="18"/>
                </a:cxn>
                <a:cxn ang="0">
                  <a:pos x="34" y="21"/>
                </a:cxn>
                <a:cxn ang="0">
                  <a:pos x="29" y="21"/>
                </a:cxn>
                <a:cxn ang="0">
                  <a:pos x="26" y="18"/>
                </a:cxn>
                <a:cxn ang="0">
                  <a:pos x="26" y="14"/>
                </a:cxn>
                <a:cxn ang="0">
                  <a:pos x="14" y="26"/>
                </a:cxn>
                <a:cxn ang="0">
                  <a:pos x="18" y="26"/>
                </a:cxn>
                <a:cxn ang="0">
                  <a:pos x="21" y="29"/>
                </a:cxn>
                <a:cxn ang="0">
                  <a:pos x="21" y="34"/>
                </a:cxn>
                <a:cxn ang="0">
                  <a:pos x="18" y="36"/>
                </a:cxn>
                <a:cxn ang="0">
                  <a:pos x="14" y="36"/>
                </a:cxn>
                <a:cxn ang="0">
                  <a:pos x="26" y="49"/>
                </a:cxn>
                <a:cxn ang="0">
                  <a:pos x="26" y="44"/>
                </a:cxn>
                <a:cxn ang="0">
                  <a:pos x="29" y="42"/>
                </a:cxn>
                <a:cxn ang="0">
                  <a:pos x="34" y="42"/>
                </a:cxn>
                <a:cxn ang="0">
                  <a:pos x="36" y="44"/>
                </a:cxn>
                <a:cxn ang="0">
                  <a:pos x="36" y="49"/>
                </a:cxn>
                <a:cxn ang="0">
                  <a:pos x="49" y="36"/>
                </a:cxn>
                <a:cxn ang="0">
                  <a:pos x="44" y="36"/>
                </a:cxn>
              </a:cxnLst>
              <a:rect l="0" t="0" r="r" b="b"/>
              <a:pathLst>
                <a:path w="62" h="62">
                  <a:moveTo>
                    <a:pt x="62" y="34"/>
                  </a:moveTo>
                  <a:cubicBezTo>
                    <a:pt x="62" y="35"/>
                    <a:pt x="61" y="36"/>
                    <a:pt x="60" y="36"/>
                  </a:cubicBezTo>
                  <a:cubicBezTo>
                    <a:pt x="54" y="36"/>
                    <a:pt x="54" y="36"/>
                    <a:pt x="54" y="36"/>
                  </a:cubicBezTo>
                  <a:cubicBezTo>
                    <a:pt x="52" y="45"/>
                    <a:pt x="45" y="52"/>
                    <a:pt x="36" y="54"/>
                  </a:cubicBezTo>
                  <a:cubicBezTo>
                    <a:pt x="36" y="60"/>
                    <a:pt x="36" y="60"/>
                    <a:pt x="36" y="60"/>
                  </a:cubicBezTo>
                  <a:cubicBezTo>
                    <a:pt x="36" y="61"/>
                    <a:pt x="35" y="62"/>
                    <a:pt x="34" y="62"/>
                  </a:cubicBezTo>
                  <a:cubicBezTo>
                    <a:pt x="29" y="62"/>
                    <a:pt x="29" y="62"/>
                    <a:pt x="29" y="62"/>
                  </a:cubicBezTo>
                  <a:cubicBezTo>
                    <a:pt x="27" y="62"/>
                    <a:pt x="26" y="61"/>
                    <a:pt x="26" y="60"/>
                  </a:cubicBezTo>
                  <a:cubicBezTo>
                    <a:pt x="26" y="54"/>
                    <a:pt x="26" y="54"/>
                    <a:pt x="26" y="54"/>
                  </a:cubicBezTo>
                  <a:cubicBezTo>
                    <a:pt x="18" y="52"/>
                    <a:pt x="11" y="45"/>
                    <a:pt x="9" y="36"/>
                  </a:cubicBezTo>
                  <a:cubicBezTo>
                    <a:pt x="3" y="36"/>
                    <a:pt x="3" y="36"/>
                    <a:pt x="3" y="36"/>
                  </a:cubicBezTo>
                  <a:cubicBezTo>
                    <a:pt x="2" y="36"/>
                    <a:pt x="0" y="35"/>
                    <a:pt x="0" y="34"/>
                  </a:cubicBezTo>
                  <a:cubicBezTo>
                    <a:pt x="0" y="29"/>
                    <a:pt x="0" y="29"/>
                    <a:pt x="0" y="29"/>
                  </a:cubicBezTo>
                  <a:cubicBezTo>
                    <a:pt x="0" y="27"/>
                    <a:pt x="2" y="26"/>
                    <a:pt x="3" y="26"/>
                  </a:cubicBezTo>
                  <a:cubicBezTo>
                    <a:pt x="9" y="26"/>
                    <a:pt x="9" y="26"/>
                    <a:pt x="9" y="26"/>
                  </a:cubicBezTo>
                  <a:cubicBezTo>
                    <a:pt x="11" y="18"/>
                    <a:pt x="18" y="11"/>
                    <a:pt x="26" y="9"/>
                  </a:cubicBezTo>
                  <a:cubicBezTo>
                    <a:pt x="26" y="3"/>
                    <a:pt x="26" y="3"/>
                    <a:pt x="26" y="3"/>
                  </a:cubicBezTo>
                  <a:cubicBezTo>
                    <a:pt x="26" y="2"/>
                    <a:pt x="27" y="0"/>
                    <a:pt x="29" y="0"/>
                  </a:cubicBezTo>
                  <a:cubicBezTo>
                    <a:pt x="34" y="0"/>
                    <a:pt x="34" y="0"/>
                    <a:pt x="34" y="0"/>
                  </a:cubicBezTo>
                  <a:cubicBezTo>
                    <a:pt x="35" y="0"/>
                    <a:pt x="36" y="2"/>
                    <a:pt x="36" y="3"/>
                  </a:cubicBezTo>
                  <a:cubicBezTo>
                    <a:pt x="36" y="9"/>
                    <a:pt x="36" y="9"/>
                    <a:pt x="36" y="9"/>
                  </a:cubicBezTo>
                  <a:cubicBezTo>
                    <a:pt x="45" y="11"/>
                    <a:pt x="52" y="18"/>
                    <a:pt x="54" y="26"/>
                  </a:cubicBezTo>
                  <a:cubicBezTo>
                    <a:pt x="60" y="26"/>
                    <a:pt x="60" y="26"/>
                    <a:pt x="60" y="26"/>
                  </a:cubicBezTo>
                  <a:cubicBezTo>
                    <a:pt x="61" y="26"/>
                    <a:pt x="62" y="27"/>
                    <a:pt x="62" y="29"/>
                  </a:cubicBezTo>
                  <a:lnTo>
                    <a:pt x="62" y="34"/>
                  </a:lnTo>
                  <a:close/>
                  <a:moveTo>
                    <a:pt x="44" y="36"/>
                  </a:moveTo>
                  <a:cubicBezTo>
                    <a:pt x="43" y="36"/>
                    <a:pt x="42" y="35"/>
                    <a:pt x="42" y="34"/>
                  </a:cubicBezTo>
                  <a:cubicBezTo>
                    <a:pt x="42" y="29"/>
                    <a:pt x="42" y="29"/>
                    <a:pt x="42" y="29"/>
                  </a:cubicBezTo>
                  <a:cubicBezTo>
                    <a:pt x="42" y="27"/>
                    <a:pt x="43" y="26"/>
                    <a:pt x="44" y="26"/>
                  </a:cubicBezTo>
                  <a:cubicBezTo>
                    <a:pt x="49" y="26"/>
                    <a:pt x="49" y="26"/>
                    <a:pt x="49" y="26"/>
                  </a:cubicBezTo>
                  <a:cubicBezTo>
                    <a:pt x="47" y="20"/>
                    <a:pt x="42" y="16"/>
                    <a:pt x="36" y="14"/>
                  </a:cubicBezTo>
                  <a:cubicBezTo>
                    <a:pt x="36" y="18"/>
                    <a:pt x="36" y="18"/>
                    <a:pt x="36" y="18"/>
                  </a:cubicBezTo>
                  <a:cubicBezTo>
                    <a:pt x="36" y="20"/>
                    <a:pt x="35" y="21"/>
                    <a:pt x="34" y="21"/>
                  </a:cubicBezTo>
                  <a:cubicBezTo>
                    <a:pt x="29" y="21"/>
                    <a:pt x="29" y="21"/>
                    <a:pt x="29" y="21"/>
                  </a:cubicBezTo>
                  <a:cubicBezTo>
                    <a:pt x="27" y="21"/>
                    <a:pt x="26" y="20"/>
                    <a:pt x="26" y="18"/>
                  </a:cubicBezTo>
                  <a:cubicBezTo>
                    <a:pt x="26" y="14"/>
                    <a:pt x="26" y="14"/>
                    <a:pt x="26" y="14"/>
                  </a:cubicBezTo>
                  <a:cubicBezTo>
                    <a:pt x="20" y="16"/>
                    <a:pt x="16" y="20"/>
                    <a:pt x="14" y="26"/>
                  </a:cubicBezTo>
                  <a:cubicBezTo>
                    <a:pt x="18" y="26"/>
                    <a:pt x="18" y="26"/>
                    <a:pt x="18" y="26"/>
                  </a:cubicBezTo>
                  <a:cubicBezTo>
                    <a:pt x="20" y="26"/>
                    <a:pt x="21" y="27"/>
                    <a:pt x="21" y="29"/>
                  </a:cubicBezTo>
                  <a:cubicBezTo>
                    <a:pt x="21" y="34"/>
                    <a:pt x="21" y="34"/>
                    <a:pt x="21" y="34"/>
                  </a:cubicBezTo>
                  <a:cubicBezTo>
                    <a:pt x="21" y="35"/>
                    <a:pt x="20" y="36"/>
                    <a:pt x="18" y="36"/>
                  </a:cubicBezTo>
                  <a:cubicBezTo>
                    <a:pt x="14" y="36"/>
                    <a:pt x="14" y="36"/>
                    <a:pt x="14" y="36"/>
                  </a:cubicBezTo>
                  <a:cubicBezTo>
                    <a:pt x="16" y="42"/>
                    <a:pt x="20" y="47"/>
                    <a:pt x="26" y="49"/>
                  </a:cubicBezTo>
                  <a:cubicBezTo>
                    <a:pt x="26" y="44"/>
                    <a:pt x="26" y="44"/>
                    <a:pt x="26" y="44"/>
                  </a:cubicBezTo>
                  <a:cubicBezTo>
                    <a:pt x="26" y="43"/>
                    <a:pt x="27" y="42"/>
                    <a:pt x="29" y="42"/>
                  </a:cubicBezTo>
                  <a:cubicBezTo>
                    <a:pt x="34" y="42"/>
                    <a:pt x="34" y="42"/>
                    <a:pt x="34" y="42"/>
                  </a:cubicBezTo>
                  <a:cubicBezTo>
                    <a:pt x="35" y="42"/>
                    <a:pt x="36" y="43"/>
                    <a:pt x="36" y="44"/>
                  </a:cubicBezTo>
                  <a:cubicBezTo>
                    <a:pt x="36" y="49"/>
                    <a:pt x="36" y="49"/>
                    <a:pt x="36" y="49"/>
                  </a:cubicBezTo>
                  <a:cubicBezTo>
                    <a:pt x="42" y="47"/>
                    <a:pt x="47" y="42"/>
                    <a:pt x="49" y="36"/>
                  </a:cubicBezTo>
                  <a:lnTo>
                    <a:pt x="44" y="36"/>
                  </a:ln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9" name="Freeform 95">
              <a:extLst>
                <a:ext uri="{FF2B5EF4-FFF2-40B4-BE49-F238E27FC236}">
                  <a16:creationId xmlns:a16="http://schemas.microsoft.com/office/drawing/2014/main" id="{FE5F154F-5B27-471D-99C0-E08A64996F55}"/>
                </a:ext>
              </a:extLst>
            </p:cNvPr>
            <p:cNvSpPr>
              <a:spLocks/>
            </p:cNvSpPr>
            <p:nvPr/>
          </p:nvSpPr>
          <p:spPr bwMode="auto">
            <a:xfrm>
              <a:off x="2490859" y="4398430"/>
              <a:ext cx="143727" cy="123458"/>
            </a:xfrm>
            <a:custGeom>
              <a:avLst/>
              <a:gdLst/>
              <a:ahLst/>
              <a:cxnLst>
                <a:cxn ang="0">
                  <a:pos x="35" y="61"/>
                </a:cxn>
                <a:cxn ang="0">
                  <a:pos x="10" y="37"/>
                </a:cxn>
                <a:cxn ang="0">
                  <a:pos x="0" y="19"/>
                </a:cxn>
                <a:cxn ang="0">
                  <a:pos x="20" y="0"/>
                </a:cxn>
                <a:cxn ang="0">
                  <a:pos x="36" y="9"/>
                </a:cxn>
                <a:cxn ang="0">
                  <a:pos x="53" y="0"/>
                </a:cxn>
                <a:cxn ang="0">
                  <a:pos x="72" y="19"/>
                </a:cxn>
                <a:cxn ang="0">
                  <a:pos x="63" y="37"/>
                </a:cxn>
                <a:cxn ang="0">
                  <a:pos x="38" y="61"/>
                </a:cxn>
                <a:cxn ang="0">
                  <a:pos x="36" y="62"/>
                </a:cxn>
                <a:cxn ang="0">
                  <a:pos x="35" y="61"/>
                </a:cxn>
              </a:cxnLst>
              <a:rect l="0" t="0" r="r" b="b"/>
              <a:pathLst>
                <a:path w="72" h="62">
                  <a:moveTo>
                    <a:pt x="35" y="61"/>
                  </a:moveTo>
                  <a:cubicBezTo>
                    <a:pt x="10" y="37"/>
                    <a:pt x="10" y="37"/>
                    <a:pt x="10" y="37"/>
                  </a:cubicBezTo>
                  <a:cubicBezTo>
                    <a:pt x="9" y="37"/>
                    <a:pt x="0" y="29"/>
                    <a:pt x="0" y="19"/>
                  </a:cubicBezTo>
                  <a:cubicBezTo>
                    <a:pt x="0" y="7"/>
                    <a:pt x="8" y="0"/>
                    <a:pt x="20" y="0"/>
                  </a:cubicBezTo>
                  <a:cubicBezTo>
                    <a:pt x="27" y="0"/>
                    <a:pt x="33" y="6"/>
                    <a:pt x="36" y="9"/>
                  </a:cubicBezTo>
                  <a:cubicBezTo>
                    <a:pt x="40" y="6"/>
                    <a:pt x="46" y="0"/>
                    <a:pt x="53" y="0"/>
                  </a:cubicBezTo>
                  <a:cubicBezTo>
                    <a:pt x="65" y="0"/>
                    <a:pt x="72" y="7"/>
                    <a:pt x="72" y="19"/>
                  </a:cubicBezTo>
                  <a:cubicBezTo>
                    <a:pt x="72" y="29"/>
                    <a:pt x="64" y="37"/>
                    <a:pt x="63" y="37"/>
                  </a:cubicBezTo>
                  <a:cubicBezTo>
                    <a:pt x="38" y="61"/>
                    <a:pt x="38" y="61"/>
                    <a:pt x="38" y="61"/>
                  </a:cubicBezTo>
                  <a:cubicBezTo>
                    <a:pt x="38" y="62"/>
                    <a:pt x="37" y="62"/>
                    <a:pt x="36" y="62"/>
                  </a:cubicBezTo>
                  <a:cubicBezTo>
                    <a:pt x="36" y="62"/>
                    <a:pt x="35" y="62"/>
                    <a:pt x="35" y="61"/>
                  </a:cubicBez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0" name="Freeform 137">
              <a:extLst>
                <a:ext uri="{FF2B5EF4-FFF2-40B4-BE49-F238E27FC236}">
                  <a16:creationId xmlns:a16="http://schemas.microsoft.com/office/drawing/2014/main" id="{B6B173F7-81AA-49B7-B91A-298AEC9F8C76}"/>
                </a:ext>
              </a:extLst>
            </p:cNvPr>
            <p:cNvSpPr>
              <a:spLocks noEditPoints="1"/>
            </p:cNvSpPr>
            <p:nvPr/>
          </p:nvSpPr>
          <p:spPr bwMode="auto">
            <a:xfrm>
              <a:off x="2485644" y="4580359"/>
              <a:ext cx="147113" cy="150643"/>
            </a:xfrm>
            <a:custGeom>
              <a:avLst/>
              <a:gdLst/>
              <a:ahLst/>
              <a:cxnLst>
                <a:cxn ang="0">
                  <a:pos x="46" y="30"/>
                </a:cxn>
                <a:cxn ang="0">
                  <a:pos x="39" y="36"/>
                </a:cxn>
                <a:cxn ang="0">
                  <a:pos x="39" y="50"/>
                </a:cxn>
                <a:cxn ang="0">
                  <a:pos x="38" y="50"/>
                </a:cxn>
                <a:cxn ang="0">
                  <a:pos x="24" y="58"/>
                </a:cxn>
                <a:cxn ang="0">
                  <a:pos x="24" y="59"/>
                </a:cxn>
                <a:cxn ang="0">
                  <a:pos x="23" y="58"/>
                </a:cxn>
                <a:cxn ang="0">
                  <a:pos x="21" y="56"/>
                </a:cxn>
                <a:cxn ang="0">
                  <a:pos x="21" y="55"/>
                </a:cxn>
                <a:cxn ang="0">
                  <a:pos x="24" y="45"/>
                </a:cxn>
                <a:cxn ang="0">
                  <a:pos x="14" y="35"/>
                </a:cxn>
                <a:cxn ang="0">
                  <a:pos x="4" y="38"/>
                </a:cxn>
                <a:cxn ang="0">
                  <a:pos x="3" y="38"/>
                </a:cxn>
                <a:cxn ang="0">
                  <a:pos x="3" y="38"/>
                </a:cxn>
                <a:cxn ang="0">
                  <a:pos x="0" y="35"/>
                </a:cxn>
                <a:cxn ang="0">
                  <a:pos x="0" y="34"/>
                </a:cxn>
                <a:cxn ang="0">
                  <a:pos x="8" y="20"/>
                </a:cxn>
                <a:cxn ang="0">
                  <a:pos x="9" y="20"/>
                </a:cxn>
                <a:cxn ang="0">
                  <a:pos x="23" y="19"/>
                </a:cxn>
                <a:cxn ang="0">
                  <a:pos x="29" y="12"/>
                </a:cxn>
                <a:cxn ang="0">
                  <a:pos x="57" y="0"/>
                </a:cxn>
                <a:cxn ang="0">
                  <a:pos x="58" y="1"/>
                </a:cxn>
                <a:cxn ang="0">
                  <a:pos x="46" y="30"/>
                </a:cxn>
                <a:cxn ang="0">
                  <a:pos x="47" y="8"/>
                </a:cxn>
                <a:cxn ang="0">
                  <a:pos x="43" y="12"/>
                </a:cxn>
                <a:cxn ang="0">
                  <a:pos x="47" y="15"/>
                </a:cxn>
                <a:cxn ang="0">
                  <a:pos x="50" y="12"/>
                </a:cxn>
                <a:cxn ang="0">
                  <a:pos x="47" y="8"/>
                </a:cxn>
              </a:cxnLst>
              <a:rect l="0" t="0" r="r" b="b"/>
              <a:pathLst>
                <a:path w="58" h="59">
                  <a:moveTo>
                    <a:pt x="46" y="30"/>
                  </a:moveTo>
                  <a:cubicBezTo>
                    <a:pt x="44" y="32"/>
                    <a:pt x="42" y="34"/>
                    <a:pt x="39" y="36"/>
                  </a:cubicBezTo>
                  <a:cubicBezTo>
                    <a:pt x="39" y="50"/>
                    <a:pt x="39" y="50"/>
                    <a:pt x="39" y="50"/>
                  </a:cubicBezTo>
                  <a:cubicBezTo>
                    <a:pt x="39" y="50"/>
                    <a:pt x="39" y="50"/>
                    <a:pt x="38" y="50"/>
                  </a:cubicBezTo>
                  <a:cubicBezTo>
                    <a:pt x="24" y="58"/>
                    <a:pt x="24" y="58"/>
                    <a:pt x="24" y="58"/>
                  </a:cubicBezTo>
                  <a:cubicBezTo>
                    <a:pt x="24" y="59"/>
                    <a:pt x="24" y="59"/>
                    <a:pt x="24" y="59"/>
                  </a:cubicBezTo>
                  <a:cubicBezTo>
                    <a:pt x="24" y="59"/>
                    <a:pt x="23" y="58"/>
                    <a:pt x="23" y="58"/>
                  </a:cubicBezTo>
                  <a:cubicBezTo>
                    <a:pt x="21" y="56"/>
                    <a:pt x="21" y="56"/>
                    <a:pt x="21" y="56"/>
                  </a:cubicBezTo>
                  <a:cubicBezTo>
                    <a:pt x="21" y="56"/>
                    <a:pt x="20" y="55"/>
                    <a:pt x="21" y="55"/>
                  </a:cubicBezTo>
                  <a:cubicBezTo>
                    <a:pt x="24" y="45"/>
                    <a:pt x="24" y="45"/>
                    <a:pt x="24" y="45"/>
                  </a:cubicBezTo>
                  <a:cubicBezTo>
                    <a:pt x="14" y="35"/>
                    <a:pt x="14" y="35"/>
                    <a:pt x="14" y="35"/>
                  </a:cubicBezTo>
                  <a:cubicBezTo>
                    <a:pt x="4" y="38"/>
                    <a:pt x="4" y="38"/>
                    <a:pt x="4" y="38"/>
                  </a:cubicBezTo>
                  <a:cubicBezTo>
                    <a:pt x="4" y="38"/>
                    <a:pt x="3" y="38"/>
                    <a:pt x="3" y="38"/>
                  </a:cubicBezTo>
                  <a:cubicBezTo>
                    <a:pt x="3" y="38"/>
                    <a:pt x="3" y="38"/>
                    <a:pt x="3" y="38"/>
                  </a:cubicBezTo>
                  <a:cubicBezTo>
                    <a:pt x="0" y="35"/>
                    <a:pt x="0" y="35"/>
                    <a:pt x="0" y="35"/>
                  </a:cubicBezTo>
                  <a:cubicBezTo>
                    <a:pt x="0" y="35"/>
                    <a:pt x="0" y="34"/>
                    <a:pt x="0" y="34"/>
                  </a:cubicBezTo>
                  <a:cubicBezTo>
                    <a:pt x="8" y="20"/>
                    <a:pt x="8" y="20"/>
                    <a:pt x="8" y="20"/>
                  </a:cubicBezTo>
                  <a:cubicBezTo>
                    <a:pt x="8" y="20"/>
                    <a:pt x="9" y="20"/>
                    <a:pt x="9" y="20"/>
                  </a:cubicBezTo>
                  <a:cubicBezTo>
                    <a:pt x="23" y="19"/>
                    <a:pt x="23" y="19"/>
                    <a:pt x="23" y="19"/>
                  </a:cubicBezTo>
                  <a:cubicBezTo>
                    <a:pt x="25" y="17"/>
                    <a:pt x="27" y="14"/>
                    <a:pt x="29" y="12"/>
                  </a:cubicBezTo>
                  <a:cubicBezTo>
                    <a:pt x="38" y="3"/>
                    <a:pt x="45" y="0"/>
                    <a:pt x="57" y="0"/>
                  </a:cubicBezTo>
                  <a:cubicBezTo>
                    <a:pt x="58" y="0"/>
                    <a:pt x="58" y="1"/>
                    <a:pt x="58" y="1"/>
                  </a:cubicBezTo>
                  <a:cubicBezTo>
                    <a:pt x="58" y="13"/>
                    <a:pt x="55" y="21"/>
                    <a:pt x="46" y="30"/>
                  </a:cubicBezTo>
                  <a:close/>
                  <a:moveTo>
                    <a:pt x="47" y="8"/>
                  </a:moveTo>
                  <a:cubicBezTo>
                    <a:pt x="45" y="8"/>
                    <a:pt x="43" y="10"/>
                    <a:pt x="43" y="12"/>
                  </a:cubicBezTo>
                  <a:cubicBezTo>
                    <a:pt x="43" y="14"/>
                    <a:pt x="45" y="15"/>
                    <a:pt x="47" y="15"/>
                  </a:cubicBezTo>
                  <a:cubicBezTo>
                    <a:pt x="49" y="15"/>
                    <a:pt x="50" y="14"/>
                    <a:pt x="50" y="12"/>
                  </a:cubicBezTo>
                  <a:cubicBezTo>
                    <a:pt x="50" y="10"/>
                    <a:pt x="49" y="8"/>
                    <a:pt x="47" y="8"/>
                  </a:cubicBez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1" name="Freeform 300">
              <a:extLst>
                <a:ext uri="{FF2B5EF4-FFF2-40B4-BE49-F238E27FC236}">
                  <a16:creationId xmlns:a16="http://schemas.microsoft.com/office/drawing/2014/main" id="{94CBF665-DCF8-4B9C-A506-E77A1C451CA4}"/>
                </a:ext>
              </a:extLst>
            </p:cNvPr>
            <p:cNvSpPr>
              <a:spLocks noEditPoints="1"/>
            </p:cNvSpPr>
            <p:nvPr/>
          </p:nvSpPr>
          <p:spPr bwMode="auto">
            <a:xfrm>
              <a:off x="2487200" y="4988818"/>
              <a:ext cx="139877" cy="139877"/>
            </a:xfrm>
            <a:custGeom>
              <a:avLst/>
              <a:gdLst>
                <a:gd name="T0" fmla="*/ 30 w 50"/>
                <a:gd name="T1" fmla="*/ 21 h 50"/>
                <a:gd name="T2" fmla="*/ 30 w 50"/>
                <a:gd name="T3" fmla="*/ 21 h 50"/>
                <a:gd name="T4" fmla="*/ 33 w 50"/>
                <a:gd name="T5" fmla="*/ 22 h 50"/>
                <a:gd name="T6" fmla="*/ 33 w 50"/>
                <a:gd name="T7" fmla="*/ 28 h 50"/>
                <a:gd name="T8" fmla="*/ 30 w 50"/>
                <a:gd name="T9" fmla="*/ 29 h 50"/>
                <a:gd name="T10" fmla="*/ 30 w 50"/>
                <a:gd name="T11" fmla="*/ 29 h 50"/>
                <a:gd name="T12" fmla="*/ 21 w 50"/>
                <a:gd name="T13" fmla="*/ 29 h 50"/>
                <a:gd name="T14" fmla="*/ 21 w 50"/>
                <a:gd name="T15" fmla="*/ 21 h 50"/>
                <a:gd name="T16" fmla="*/ 8 w 50"/>
                <a:gd name="T17" fmla="*/ 37 h 50"/>
                <a:gd name="T18" fmla="*/ 9 w 50"/>
                <a:gd name="T19" fmla="*/ 37 h 50"/>
                <a:gd name="T20" fmla="*/ 13 w 50"/>
                <a:gd name="T21" fmla="*/ 42 h 50"/>
                <a:gd name="T22" fmla="*/ 46 w 50"/>
                <a:gd name="T23" fmla="*/ 25 h 50"/>
                <a:gd name="T24" fmla="*/ 4 w 50"/>
                <a:gd name="T25" fmla="*/ 25 h 50"/>
                <a:gd name="T26" fmla="*/ 11 w 50"/>
                <a:gd name="T27" fmla="*/ 45 h 50"/>
                <a:gd name="T28" fmla="*/ 9 w 50"/>
                <a:gd name="T29" fmla="*/ 45 h 50"/>
                <a:gd name="T30" fmla="*/ 5 w 50"/>
                <a:gd name="T31" fmla="*/ 40 h 50"/>
                <a:gd name="T32" fmla="*/ 25 w 50"/>
                <a:gd name="T33" fmla="*/ 0 h 50"/>
                <a:gd name="T34" fmla="*/ 25 w 50"/>
                <a:gd name="T35" fmla="*/ 50 h 50"/>
                <a:gd name="T36" fmla="*/ 8 w 50"/>
                <a:gd name="T37" fmla="*/ 40 h 50"/>
                <a:gd name="T38" fmla="*/ 8 w 50"/>
                <a:gd name="T39" fmla="*/ 40 h 50"/>
                <a:gd name="T40" fmla="*/ 9 w 50"/>
                <a:gd name="T41" fmla="*/ 43 h 50"/>
                <a:gd name="T42" fmla="*/ 10 w 50"/>
                <a:gd name="T43" fmla="*/ 43 h 50"/>
                <a:gd name="T44" fmla="*/ 9 w 50"/>
                <a:gd name="T45" fmla="*/ 39 h 50"/>
                <a:gd name="T46" fmla="*/ 15 w 50"/>
                <a:gd name="T47" fmla="*/ 11 h 50"/>
                <a:gd name="T48" fmla="*/ 18 w 50"/>
                <a:gd name="T49" fmla="*/ 12 h 50"/>
                <a:gd name="T50" fmla="*/ 40 w 50"/>
                <a:gd name="T51" fmla="*/ 25 h 50"/>
                <a:gd name="T52" fmla="*/ 15 w 50"/>
                <a:gd name="T53" fmla="*/ 36 h 50"/>
                <a:gd name="T54" fmla="*/ 12 w 50"/>
                <a:gd name="T55" fmla="*/ 18 h 50"/>
                <a:gd name="T56" fmla="*/ 15 w 50"/>
                <a:gd name="T57" fmla="*/ 11 h 50"/>
                <a:gd name="T58" fmla="*/ 19 w 50"/>
                <a:gd name="T59" fmla="*/ 14 h 50"/>
                <a:gd name="T60" fmla="*/ 18 w 50"/>
                <a:gd name="T61" fmla="*/ 18 h 50"/>
                <a:gd name="T62" fmla="*/ 14 w 50"/>
                <a:gd name="T63" fmla="*/ 19 h 50"/>
                <a:gd name="T64" fmla="*/ 16 w 50"/>
                <a:gd name="T65" fmla="*/ 34 h 50"/>
                <a:gd name="T66" fmla="*/ 38 w 50"/>
                <a:gd name="T67" fmla="*/ 25 h 50"/>
                <a:gd name="T68" fmla="*/ 19 w 50"/>
                <a:gd name="T69" fmla="*/ 14 h 50"/>
                <a:gd name="T70" fmla="*/ 15 w 50"/>
                <a:gd name="T71" fmla="*/ 13 h 50"/>
                <a:gd name="T72" fmla="*/ 13 w 50"/>
                <a:gd name="T73" fmla="*/ 15 h 50"/>
                <a:gd name="T74" fmla="*/ 15 w 50"/>
                <a:gd name="T75" fmla="*/ 17 h 50"/>
                <a:gd name="T76" fmla="*/ 17 w 50"/>
                <a:gd name="T77" fmla="*/ 15 h 50"/>
                <a:gd name="T78" fmla="*/ 15 w 50"/>
                <a:gd name="T79" fmla="*/ 13 h 50"/>
                <a:gd name="T80" fmla="*/ 27 w 50"/>
                <a:gd name="T81" fmla="*/ 22 h 50"/>
                <a:gd name="T82" fmla="*/ 23 w 50"/>
                <a:gd name="T83" fmla="*/ 22 h 50"/>
                <a:gd name="T84" fmla="*/ 23 w 50"/>
                <a:gd name="T85" fmla="*/ 28 h 50"/>
                <a:gd name="T86" fmla="*/ 27 w 50"/>
                <a:gd name="T87" fmla="*/ 28 h 50"/>
                <a:gd name="T88" fmla="*/ 26 w 50"/>
                <a:gd name="T89" fmla="*/ 25 h 50"/>
                <a:gd name="T90" fmla="*/ 27 w 50"/>
                <a:gd name="T91" fmla="*/ 22 h 50"/>
                <a:gd name="T92" fmla="*/ 29 w 50"/>
                <a:gd name="T93" fmla="*/ 24 h 50"/>
                <a:gd name="T94" fmla="*/ 29 w 50"/>
                <a:gd name="T95" fmla="*/ 26 h 50"/>
                <a:gd name="T96" fmla="*/ 32 w 50"/>
                <a:gd name="T97" fmla="*/ 26 h 50"/>
                <a:gd name="T98" fmla="*/ 32 w 50"/>
                <a:gd name="T99" fmla="*/ 26 h 50"/>
                <a:gd name="T100" fmla="*/ 32 w 50"/>
                <a:gd name="T101" fmla="*/ 24 h 50"/>
                <a:gd name="T102" fmla="*/ 30 w 50"/>
                <a:gd name="T103" fmla="*/ 2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0" h="50">
                  <a:moveTo>
                    <a:pt x="25" y="19"/>
                  </a:moveTo>
                  <a:cubicBezTo>
                    <a:pt x="27" y="19"/>
                    <a:pt x="29" y="20"/>
                    <a:pt x="30" y="21"/>
                  </a:cubicBezTo>
                  <a:cubicBezTo>
                    <a:pt x="30" y="21"/>
                    <a:pt x="30" y="21"/>
                    <a:pt x="30" y="21"/>
                  </a:cubicBezTo>
                  <a:cubicBezTo>
                    <a:pt x="30" y="21"/>
                    <a:pt x="30" y="21"/>
                    <a:pt x="30" y="21"/>
                  </a:cubicBezTo>
                  <a:cubicBezTo>
                    <a:pt x="31" y="21"/>
                    <a:pt x="32" y="21"/>
                    <a:pt x="33" y="22"/>
                  </a:cubicBezTo>
                  <a:cubicBezTo>
                    <a:pt x="33" y="22"/>
                    <a:pt x="33" y="22"/>
                    <a:pt x="33" y="22"/>
                  </a:cubicBezTo>
                  <a:cubicBezTo>
                    <a:pt x="34" y="23"/>
                    <a:pt x="34" y="24"/>
                    <a:pt x="34" y="25"/>
                  </a:cubicBezTo>
                  <a:cubicBezTo>
                    <a:pt x="34" y="26"/>
                    <a:pt x="34" y="27"/>
                    <a:pt x="33" y="28"/>
                  </a:cubicBezTo>
                  <a:cubicBezTo>
                    <a:pt x="32" y="29"/>
                    <a:pt x="31" y="29"/>
                    <a:pt x="30" y="29"/>
                  </a:cubicBezTo>
                  <a:cubicBezTo>
                    <a:pt x="30" y="29"/>
                    <a:pt x="30" y="29"/>
                    <a:pt x="30" y="29"/>
                  </a:cubicBezTo>
                  <a:cubicBezTo>
                    <a:pt x="30" y="29"/>
                    <a:pt x="30" y="29"/>
                    <a:pt x="30" y="29"/>
                  </a:cubicBezTo>
                  <a:cubicBezTo>
                    <a:pt x="30" y="29"/>
                    <a:pt x="30" y="29"/>
                    <a:pt x="30" y="29"/>
                  </a:cubicBezTo>
                  <a:cubicBezTo>
                    <a:pt x="29" y="30"/>
                    <a:pt x="27" y="31"/>
                    <a:pt x="25" y="31"/>
                  </a:cubicBezTo>
                  <a:cubicBezTo>
                    <a:pt x="24" y="31"/>
                    <a:pt x="22" y="30"/>
                    <a:pt x="21" y="29"/>
                  </a:cubicBezTo>
                  <a:cubicBezTo>
                    <a:pt x="20" y="28"/>
                    <a:pt x="19" y="27"/>
                    <a:pt x="19" y="25"/>
                  </a:cubicBezTo>
                  <a:cubicBezTo>
                    <a:pt x="19" y="23"/>
                    <a:pt x="20" y="22"/>
                    <a:pt x="21" y="21"/>
                  </a:cubicBezTo>
                  <a:cubicBezTo>
                    <a:pt x="22" y="20"/>
                    <a:pt x="24" y="19"/>
                    <a:pt x="25" y="19"/>
                  </a:cubicBezTo>
                  <a:close/>
                  <a:moveTo>
                    <a:pt x="8" y="37"/>
                  </a:moveTo>
                  <a:cubicBezTo>
                    <a:pt x="8" y="37"/>
                    <a:pt x="8" y="37"/>
                    <a:pt x="8" y="37"/>
                  </a:cubicBezTo>
                  <a:cubicBezTo>
                    <a:pt x="8" y="37"/>
                    <a:pt x="9" y="37"/>
                    <a:pt x="9" y="37"/>
                  </a:cubicBezTo>
                  <a:cubicBezTo>
                    <a:pt x="11" y="37"/>
                    <a:pt x="13" y="39"/>
                    <a:pt x="13" y="41"/>
                  </a:cubicBezTo>
                  <a:cubicBezTo>
                    <a:pt x="13" y="42"/>
                    <a:pt x="13" y="42"/>
                    <a:pt x="13" y="42"/>
                  </a:cubicBezTo>
                  <a:cubicBezTo>
                    <a:pt x="17" y="45"/>
                    <a:pt x="21" y="46"/>
                    <a:pt x="25" y="46"/>
                  </a:cubicBezTo>
                  <a:cubicBezTo>
                    <a:pt x="37" y="46"/>
                    <a:pt x="46" y="37"/>
                    <a:pt x="46" y="25"/>
                  </a:cubicBezTo>
                  <a:cubicBezTo>
                    <a:pt x="46" y="13"/>
                    <a:pt x="37" y="4"/>
                    <a:pt x="25" y="4"/>
                  </a:cubicBezTo>
                  <a:cubicBezTo>
                    <a:pt x="14" y="4"/>
                    <a:pt x="4" y="13"/>
                    <a:pt x="4" y="25"/>
                  </a:cubicBezTo>
                  <a:cubicBezTo>
                    <a:pt x="4" y="29"/>
                    <a:pt x="6" y="34"/>
                    <a:pt x="8" y="37"/>
                  </a:cubicBezTo>
                  <a:close/>
                  <a:moveTo>
                    <a:pt x="11" y="45"/>
                  </a:moveTo>
                  <a:cubicBezTo>
                    <a:pt x="11" y="45"/>
                    <a:pt x="11" y="45"/>
                    <a:pt x="11" y="45"/>
                  </a:cubicBezTo>
                  <a:cubicBezTo>
                    <a:pt x="10" y="45"/>
                    <a:pt x="10" y="45"/>
                    <a:pt x="9" y="45"/>
                  </a:cubicBezTo>
                  <a:cubicBezTo>
                    <a:pt x="7" y="45"/>
                    <a:pt x="5" y="44"/>
                    <a:pt x="5" y="41"/>
                  </a:cubicBezTo>
                  <a:cubicBezTo>
                    <a:pt x="5" y="41"/>
                    <a:pt x="5" y="40"/>
                    <a:pt x="5" y="40"/>
                  </a:cubicBezTo>
                  <a:cubicBezTo>
                    <a:pt x="2" y="35"/>
                    <a:pt x="0" y="30"/>
                    <a:pt x="0" y="25"/>
                  </a:cubicBezTo>
                  <a:cubicBezTo>
                    <a:pt x="0" y="11"/>
                    <a:pt x="12" y="0"/>
                    <a:pt x="25" y="0"/>
                  </a:cubicBezTo>
                  <a:cubicBezTo>
                    <a:pt x="39" y="0"/>
                    <a:pt x="50" y="11"/>
                    <a:pt x="50" y="25"/>
                  </a:cubicBezTo>
                  <a:cubicBezTo>
                    <a:pt x="50" y="39"/>
                    <a:pt x="39" y="50"/>
                    <a:pt x="25" y="50"/>
                  </a:cubicBezTo>
                  <a:cubicBezTo>
                    <a:pt x="20" y="50"/>
                    <a:pt x="15" y="48"/>
                    <a:pt x="11" y="45"/>
                  </a:cubicBezTo>
                  <a:close/>
                  <a:moveTo>
                    <a:pt x="8" y="40"/>
                  </a:moveTo>
                  <a:cubicBezTo>
                    <a:pt x="8" y="40"/>
                    <a:pt x="8" y="40"/>
                    <a:pt x="8" y="40"/>
                  </a:cubicBezTo>
                  <a:cubicBezTo>
                    <a:pt x="8" y="40"/>
                    <a:pt x="8" y="40"/>
                    <a:pt x="8" y="40"/>
                  </a:cubicBezTo>
                  <a:cubicBezTo>
                    <a:pt x="7" y="40"/>
                    <a:pt x="7" y="41"/>
                    <a:pt x="7" y="41"/>
                  </a:cubicBezTo>
                  <a:cubicBezTo>
                    <a:pt x="7" y="42"/>
                    <a:pt x="8" y="43"/>
                    <a:pt x="9" y="43"/>
                  </a:cubicBezTo>
                  <a:cubicBezTo>
                    <a:pt x="10" y="43"/>
                    <a:pt x="10" y="43"/>
                    <a:pt x="10" y="43"/>
                  </a:cubicBezTo>
                  <a:cubicBezTo>
                    <a:pt x="10" y="43"/>
                    <a:pt x="10" y="43"/>
                    <a:pt x="10" y="43"/>
                  </a:cubicBezTo>
                  <a:cubicBezTo>
                    <a:pt x="11" y="42"/>
                    <a:pt x="11" y="42"/>
                    <a:pt x="11" y="41"/>
                  </a:cubicBezTo>
                  <a:cubicBezTo>
                    <a:pt x="11" y="40"/>
                    <a:pt x="10" y="39"/>
                    <a:pt x="9" y="39"/>
                  </a:cubicBezTo>
                  <a:cubicBezTo>
                    <a:pt x="9" y="39"/>
                    <a:pt x="8" y="39"/>
                    <a:pt x="8" y="40"/>
                  </a:cubicBezTo>
                  <a:close/>
                  <a:moveTo>
                    <a:pt x="15" y="11"/>
                  </a:moveTo>
                  <a:cubicBezTo>
                    <a:pt x="15" y="11"/>
                    <a:pt x="15" y="11"/>
                    <a:pt x="15" y="11"/>
                  </a:cubicBezTo>
                  <a:cubicBezTo>
                    <a:pt x="16" y="11"/>
                    <a:pt x="17" y="11"/>
                    <a:pt x="18" y="12"/>
                  </a:cubicBezTo>
                  <a:cubicBezTo>
                    <a:pt x="20" y="11"/>
                    <a:pt x="23" y="10"/>
                    <a:pt x="25" y="10"/>
                  </a:cubicBezTo>
                  <a:cubicBezTo>
                    <a:pt x="34" y="10"/>
                    <a:pt x="40" y="17"/>
                    <a:pt x="40" y="25"/>
                  </a:cubicBezTo>
                  <a:cubicBezTo>
                    <a:pt x="40" y="33"/>
                    <a:pt x="34" y="40"/>
                    <a:pt x="25" y="40"/>
                  </a:cubicBezTo>
                  <a:cubicBezTo>
                    <a:pt x="21" y="40"/>
                    <a:pt x="17" y="38"/>
                    <a:pt x="15" y="36"/>
                  </a:cubicBezTo>
                  <a:cubicBezTo>
                    <a:pt x="12" y="33"/>
                    <a:pt x="10" y="29"/>
                    <a:pt x="10" y="25"/>
                  </a:cubicBezTo>
                  <a:cubicBezTo>
                    <a:pt x="10" y="22"/>
                    <a:pt x="11" y="20"/>
                    <a:pt x="12" y="18"/>
                  </a:cubicBezTo>
                  <a:cubicBezTo>
                    <a:pt x="11" y="17"/>
                    <a:pt x="11" y="16"/>
                    <a:pt x="11" y="15"/>
                  </a:cubicBezTo>
                  <a:cubicBezTo>
                    <a:pt x="11" y="13"/>
                    <a:pt x="13" y="11"/>
                    <a:pt x="15" y="11"/>
                  </a:cubicBezTo>
                  <a:close/>
                  <a:moveTo>
                    <a:pt x="19" y="14"/>
                  </a:moveTo>
                  <a:cubicBezTo>
                    <a:pt x="19" y="14"/>
                    <a:pt x="19" y="14"/>
                    <a:pt x="19" y="14"/>
                  </a:cubicBezTo>
                  <a:cubicBezTo>
                    <a:pt x="20" y="14"/>
                    <a:pt x="20" y="15"/>
                    <a:pt x="20" y="15"/>
                  </a:cubicBezTo>
                  <a:cubicBezTo>
                    <a:pt x="20" y="16"/>
                    <a:pt x="19" y="17"/>
                    <a:pt x="18" y="18"/>
                  </a:cubicBezTo>
                  <a:cubicBezTo>
                    <a:pt x="18" y="19"/>
                    <a:pt x="16" y="19"/>
                    <a:pt x="15" y="19"/>
                  </a:cubicBezTo>
                  <a:cubicBezTo>
                    <a:pt x="15" y="19"/>
                    <a:pt x="14" y="19"/>
                    <a:pt x="14" y="19"/>
                  </a:cubicBezTo>
                  <a:cubicBezTo>
                    <a:pt x="13" y="21"/>
                    <a:pt x="12" y="23"/>
                    <a:pt x="12" y="25"/>
                  </a:cubicBezTo>
                  <a:cubicBezTo>
                    <a:pt x="12" y="29"/>
                    <a:pt x="14" y="32"/>
                    <a:pt x="16" y="34"/>
                  </a:cubicBezTo>
                  <a:cubicBezTo>
                    <a:pt x="19" y="36"/>
                    <a:pt x="22" y="38"/>
                    <a:pt x="25" y="38"/>
                  </a:cubicBezTo>
                  <a:cubicBezTo>
                    <a:pt x="32" y="38"/>
                    <a:pt x="38" y="32"/>
                    <a:pt x="38" y="25"/>
                  </a:cubicBezTo>
                  <a:cubicBezTo>
                    <a:pt x="38" y="18"/>
                    <a:pt x="32" y="12"/>
                    <a:pt x="25" y="12"/>
                  </a:cubicBezTo>
                  <a:cubicBezTo>
                    <a:pt x="23" y="12"/>
                    <a:pt x="21" y="13"/>
                    <a:pt x="19" y="14"/>
                  </a:cubicBezTo>
                  <a:close/>
                  <a:moveTo>
                    <a:pt x="15" y="13"/>
                  </a:moveTo>
                  <a:cubicBezTo>
                    <a:pt x="15" y="13"/>
                    <a:pt x="15" y="13"/>
                    <a:pt x="15" y="13"/>
                  </a:cubicBezTo>
                  <a:cubicBezTo>
                    <a:pt x="15" y="13"/>
                    <a:pt x="14" y="13"/>
                    <a:pt x="14" y="14"/>
                  </a:cubicBezTo>
                  <a:cubicBezTo>
                    <a:pt x="14" y="14"/>
                    <a:pt x="13" y="15"/>
                    <a:pt x="13" y="15"/>
                  </a:cubicBezTo>
                  <a:cubicBezTo>
                    <a:pt x="13" y="16"/>
                    <a:pt x="14" y="16"/>
                    <a:pt x="14" y="16"/>
                  </a:cubicBezTo>
                  <a:cubicBezTo>
                    <a:pt x="14" y="17"/>
                    <a:pt x="15" y="17"/>
                    <a:pt x="15" y="17"/>
                  </a:cubicBezTo>
                  <a:cubicBezTo>
                    <a:pt x="16" y="17"/>
                    <a:pt x="16" y="17"/>
                    <a:pt x="17" y="16"/>
                  </a:cubicBezTo>
                  <a:cubicBezTo>
                    <a:pt x="17" y="16"/>
                    <a:pt x="17" y="16"/>
                    <a:pt x="17" y="15"/>
                  </a:cubicBezTo>
                  <a:cubicBezTo>
                    <a:pt x="17" y="15"/>
                    <a:pt x="17" y="14"/>
                    <a:pt x="17" y="14"/>
                  </a:cubicBezTo>
                  <a:cubicBezTo>
                    <a:pt x="16" y="13"/>
                    <a:pt x="16" y="13"/>
                    <a:pt x="15" y="13"/>
                  </a:cubicBezTo>
                  <a:close/>
                  <a:moveTo>
                    <a:pt x="27" y="22"/>
                  </a:moveTo>
                  <a:cubicBezTo>
                    <a:pt x="27" y="22"/>
                    <a:pt x="27" y="22"/>
                    <a:pt x="27" y="22"/>
                  </a:cubicBezTo>
                  <a:cubicBezTo>
                    <a:pt x="27" y="21"/>
                    <a:pt x="26" y="21"/>
                    <a:pt x="25" y="21"/>
                  </a:cubicBezTo>
                  <a:cubicBezTo>
                    <a:pt x="24" y="21"/>
                    <a:pt x="23" y="22"/>
                    <a:pt x="23" y="22"/>
                  </a:cubicBezTo>
                  <a:cubicBezTo>
                    <a:pt x="22" y="23"/>
                    <a:pt x="21" y="24"/>
                    <a:pt x="21" y="25"/>
                  </a:cubicBezTo>
                  <a:cubicBezTo>
                    <a:pt x="21" y="26"/>
                    <a:pt x="22" y="27"/>
                    <a:pt x="23" y="28"/>
                  </a:cubicBezTo>
                  <a:cubicBezTo>
                    <a:pt x="23" y="28"/>
                    <a:pt x="24" y="29"/>
                    <a:pt x="25" y="29"/>
                  </a:cubicBezTo>
                  <a:cubicBezTo>
                    <a:pt x="26" y="29"/>
                    <a:pt x="27" y="29"/>
                    <a:pt x="27" y="28"/>
                  </a:cubicBezTo>
                  <a:cubicBezTo>
                    <a:pt x="27" y="28"/>
                    <a:pt x="27" y="28"/>
                    <a:pt x="27" y="28"/>
                  </a:cubicBezTo>
                  <a:cubicBezTo>
                    <a:pt x="27" y="27"/>
                    <a:pt x="26" y="26"/>
                    <a:pt x="26" y="25"/>
                  </a:cubicBezTo>
                  <a:cubicBezTo>
                    <a:pt x="26" y="24"/>
                    <a:pt x="27" y="23"/>
                    <a:pt x="27" y="22"/>
                  </a:cubicBezTo>
                  <a:cubicBezTo>
                    <a:pt x="27" y="22"/>
                    <a:pt x="27" y="22"/>
                    <a:pt x="27" y="22"/>
                  </a:cubicBezTo>
                  <a:close/>
                  <a:moveTo>
                    <a:pt x="29" y="24"/>
                  </a:moveTo>
                  <a:cubicBezTo>
                    <a:pt x="29" y="24"/>
                    <a:pt x="29" y="24"/>
                    <a:pt x="29" y="24"/>
                  </a:cubicBezTo>
                  <a:cubicBezTo>
                    <a:pt x="29" y="24"/>
                    <a:pt x="28" y="24"/>
                    <a:pt x="28" y="25"/>
                  </a:cubicBezTo>
                  <a:cubicBezTo>
                    <a:pt x="28" y="25"/>
                    <a:pt x="29" y="26"/>
                    <a:pt x="29" y="26"/>
                  </a:cubicBezTo>
                  <a:cubicBezTo>
                    <a:pt x="29" y="27"/>
                    <a:pt x="30" y="27"/>
                    <a:pt x="30" y="27"/>
                  </a:cubicBezTo>
                  <a:cubicBezTo>
                    <a:pt x="31" y="27"/>
                    <a:pt x="31" y="27"/>
                    <a:pt x="32" y="26"/>
                  </a:cubicBezTo>
                  <a:cubicBezTo>
                    <a:pt x="32" y="26"/>
                    <a:pt x="32" y="26"/>
                    <a:pt x="32" y="26"/>
                  </a:cubicBezTo>
                  <a:cubicBezTo>
                    <a:pt x="32" y="26"/>
                    <a:pt x="32" y="26"/>
                    <a:pt x="32" y="26"/>
                  </a:cubicBezTo>
                  <a:cubicBezTo>
                    <a:pt x="32" y="26"/>
                    <a:pt x="32" y="25"/>
                    <a:pt x="32" y="25"/>
                  </a:cubicBezTo>
                  <a:cubicBezTo>
                    <a:pt x="32" y="24"/>
                    <a:pt x="32" y="24"/>
                    <a:pt x="32" y="24"/>
                  </a:cubicBezTo>
                  <a:cubicBezTo>
                    <a:pt x="32" y="24"/>
                    <a:pt x="32" y="24"/>
                    <a:pt x="32" y="24"/>
                  </a:cubicBezTo>
                  <a:cubicBezTo>
                    <a:pt x="31" y="23"/>
                    <a:pt x="31" y="23"/>
                    <a:pt x="30" y="23"/>
                  </a:cubicBezTo>
                  <a:cubicBezTo>
                    <a:pt x="30" y="23"/>
                    <a:pt x="29" y="23"/>
                    <a:pt x="29" y="24"/>
                  </a:cubicBezTo>
                  <a:close/>
                </a:path>
              </a:pathLst>
            </a:custGeom>
            <a:solidFill>
              <a:schemeClr val="accent4">
                <a:lumMod val="20000"/>
                <a:lumOff val="80000"/>
              </a:schemeClr>
            </a:solidFill>
            <a:ln>
              <a:noFill/>
            </a:ln>
            <a:effectLst/>
          </p:spPr>
          <p:txBody>
            <a:bodyPr/>
            <a:lstStyle/>
            <a:p>
              <a:endParaRPr lang="zh-CN" altLang="en-US"/>
            </a:p>
          </p:txBody>
        </p:sp>
        <p:sp>
          <p:nvSpPr>
            <p:cNvPr id="272" name="文本框 271">
              <a:extLst>
                <a:ext uri="{FF2B5EF4-FFF2-40B4-BE49-F238E27FC236}">
                  <a16:creationId xmlns:a16="http://schemas.microsoft.com/office/drawing/2014/main" id="{F54A5E9B-C7E6-446F-85B8-61B76958B812}"/>
                </a:ext>
              </a:extLst>
            </p:cNvPr>
            <p:cNvSpPr txBox="1"/>
            <p:nvPr/>
          </p:nvSpPr>
          <p:spPr>
            <a:xfrm>
              <a:off x="2625809" y="5157424"/>
              <a:ext cx="543739" cy="200055"/>
            </a:xfrm>
            <a:prstGeom prst="rect">
              <a:avLst/>
            </a:prstGeom>
            <a:noFill/>
          </p:spPr>
          <p:txBody>
            <a:bodyPr wrap="none" rtlCol="0">
              <a:spAutoFit/>
            </a:bodyPr>
            <a:lstStyle/>
            <a:p>
              <a:r>
                <a:rPr lang="zh-CN" altLang="en-US" sz="700" b="1" dirty="0">
                  <a:solidFill>
                    <a:schemeClr val="bg1">
                      <a:alpha val="80000"/>
                    </a:schemeClr>
                  </a:solidFill>
                  <a:latin typeface="+mn-ea"/>
                </a:rPr>
                <a:t>货仓容量</a:t>
              </a:r>
            </a:p>
          </p:txBody>
        </p:sp>
        <p:sp>
          <p:nvSpPr>
            <p:cNvPr id="273" name="文本框 272">
              <a:extLst>
                <a:ext uri="{FF2B5EF4-FFF2-40B4-BE49-F238E27FC236}">
                  <a16:creationId xmlns:a16="http://schemas.microsoft.com/office/drawing/2014/main" id="{8C12C077-B20C-4A29-BE6E-5FDDA5664371}"/>
                </a:ext>
              </a:extLst>
            </p:cNvPr>
            <p:cNvSpPr txBox="1"/>
            <p:nvPr/>
          </p:nvSpPr>
          <p:spPr>
            <a:xfrm>
              <a:off x="4007039" y="5132658"/>
              <a:ext cx="357790" cy="253916"/>
            </a:xfrm>
            <a:prstGeom prst="rect">
              <a:avLst/>
            </a:prstGeom>
            <a:noFill/>
          </p:spPr>
          <p:txBody>
            <a:bodyPr wrap="none" rtlCol="0">
              <a:spAutoFit/>
            </a:bodyPr>
            <a:lstStyle/>
            <a:p>
              <a:r>
                <a:rPr lang="en-US" altLang="zh-CN" sz="1000" dirty="0">
                  <a:solidFill>
                    <a:schemeClr val="accent4">
                      <a:lumMod val="20000"/>
                      <a:lumOff val="80000"/>
                    </a:schemeClr>
                  </a:solidFill>
                  <a:latin typeface="Aldrich" panose="02000000000000000000" pitchFamily="2" charset="0"/>
                </a:rPr>
                <a:t>55</a:t>
              </a:r>
              <a:endParaRPr lang="zh-CN" altLang="en-US" sz="1000" dirty="0">
                <a:solidFill>
                  <a:schemeClr val="accent4">
                    <a:lumMod val="20000"/>
                    <a:lumOff val="80000"/>
                  </a:schemeClr>
                </a:solidFill>
                <a:latin typeface="Aldrich" panose="02000000000000000000" pitchFamily="2" charset="0"/>
              </a:endParaRPr>
            </a:p>
          </p:txBody>
        </p:sp>
        <p:sp>
          <p:nvSpPr>
            <p:cNvPr id="274" name="Freeform 64">
              <a:extLst>
                <a:ext uri="{FF2B5EF4-FFF2-40B4-BE49-F238E27FC236}">
                  <a16:creationId xmlns:a16="http://schemas.microsoft.com/office/drawing/2014/main" id="{28B19751-0256-4711-B16B-A60041A697CA}"/>
                </a:ext>
              </a:extLst>
            </p:cNvPr>
            <p:cNvSpPr>
              <a:spLocks noEditPoints="1"/>
            </p:cNvSpPr>
            <p:nvPr/>
          </p:nvSpPr>
          <p:spPr bwMode="auto">
            <a:xfrm>
              <a:off x="2481535" y="5183646"/>
              <a:ext cx="147720" cy="148634"/>
            </a:xfrm>
            <a:custGeom>
              <a:avLst/>
              <a:gdLst/>
              <a:ahLst/>
              <a:cxnLst>
                <a:cxn ang="0">
                  <a:pos x="77" y="51"/>
                </a:cxn>
                <a:cxn ang="0">
                  <a:pos x="75" y="55"/>
                </a:cxn>
                <a:cxn ang="0">
                  <a:pos x="59" y="63"/>
                </a:cxn>
                <a:cxn ang="0">
                  <a:pos x="57" y="64"/>
                </a:cxn>
                <a:cxn ang="0">
                  <a:pos x="55" y="63"/>
                </a:cxn>
                <a:cxn ang="0">
                  <a:pos x="39" y="55"/>
                </a:cxn>
                <a:cxn ang="0">
                  <a:pos x="39" y="55"/>
                </a:cxn>
                <a:cxn ang="0">
                  <a:pos x="38" y="55"/>
                </a:cxn>
                <a:cxn ang="0">
                  <a:pos x="22" y="63"/>
                </a:cxn>
                <a:cxn ang="0">
                  <a:pos x="20" y="64"/>
                </a:cxn>
                <a:cxn ang="0">
                  <a:pos x="18" y="63"/>
                </a:cxn>
                <a:cxn ang="0">
                  <a:pos x="2" y="55"/>
                </a:cxn>
                <a:cxn ang="0">
                  <a:pos x="0" y="51"/>
                </a:cxn>
                <a:cxn ang="0">
                  <a:pos x="0" y="37"/>
                </a:cxn>
                <a:cxn ang="0">
                  <a:pos x="3" y="32"/>
                </a:cxn>
                <a:cxn ang="0">
                  <a:pos x="18" y="26"/>
                </a:cxn>
                <a:cxn ang="0">
                  <a:pos x="18" y="11"/>
                </a:cxn>
                <a:cxn ang="0">
                  <a:pos x="21" y="7"/>
                </a:cxn>
                <a:cxn ang="0">
                  <a:pos x="37" y="0"/>
                </a:cxn>
                <a:cxn ang="0">
                  <a:pos x="39" y="0"/>
                </a:cxn>
                <a:cxn ang="0">
                  <a:pos x="40" y="0"/>
                </a:cxn>
                <a:cxn ang="0">
                  <a:pos x="56" y="7"/>
                </a:cxn>
                <a:cxn ang="0">
                  <a:pos x="59" y="11"/>
                </a:cxn>
                <a:cxn ang="0">
                  <a:pos x="59" y="26"/>
                </a:cxn>
                <a:cxn ang="0">
                  <a:pos x="75" y="32"/>
                </a:cxn>
                <a:cxn ang="0">
                  <a:pos x="77" y="37"/>
                </a:cxn>
                <a:cxn ang="0">
                  <a:pos x="77" y="51"/>
                </a:cxn>
                <a:cxn ang="0">
                  <a:pos x="35" y="36"/>
                </a:cxn>
                <a:cxn ang="0">
                  <a:pos x="20" y="30"/>
                </a:cxn>
                <a:cxn ang="0">
                  <a:pos x="6" y="36"/>
                </a:cxn>
                <a:cxn ang="0">
                  <a:pos x="20" y="42"/>
                </a:cxn>
                <a:cxn ang="0">
                  <a:pos x="35" y="36"/>
                </a:cxn>
                <a:cxn ang="0">
                  <a:pos x="36" y="51"/>
                </a:cxn>
                <a:cxn ang="0">
                  <a:pos x="36" y="40"/>
                </a:cxn>
                <a:cxn ang="0">
                  <a:pos x="23" y="46"/>
                </a:cxn>
                <a:cxn ang="0">
                  <a:pos x="23" y="58"/>
                </a:cxn>
                <a:cxn ang="0">
                  <a:pos x="36" y="51"/>
                </a:cxn>
                <a:cxn ang="0">
                  <a:pos x="54" y="11"/>
                </a:cxn>
                <a:cxn ang="0">
                  <a:pos x="39" y="5"/>
                </a:cxn>
                <a:cxn ang="0">
                  <a:pos x="23" y="11"/>
                </a:cxn>
                <a:cxn ang="0">
                  <a:pos x="39" y="18"/>
                </a:cxn>
                <a:cxn ang="0">
                  <a:pos x="54" y="11"/>
                </a:cxn>
                <a:cxn ang="0">
                  <a:pos x="55" y="26"/>
                </a:cxn>
                <a:cxn ang="0">
                  <a:pos x="55" y="16"/>
                </a:cxn>
                <a:cxn ang="0">
                  <a:pos x="41" y="22"/>
                </a:cxn>
                <a:cxn ang="0">
                  <a:pos x="41" y="32"/>
                </a:cxn>
                <a:cxn ang="0">
                  <a:pos x="55" y="26"/>
                </a:cxn>
                <a:cxn ang="0">
                  <a:pos x="71" y="36"/>
                </a:cxn>
                <a:cxn ang="0">
                  <a:pos x="57" y="30"/>
                </a:cxn>
                <a:cxn ang="0">
                  <a:pos x="42" y="36"/>
                </a:cxn>
                <a:cxn ang="0">
                  <a:pos x="57" y="42"/>
                </a:cxn>
                <a:cxn ang="0">
                  <a:pos x="71" y="36"/>
                </a:cxn>
                <a:cxn ang="0">
                  <a:pos x="73" y="51"/>
                </a:cxn>
                <a:cxn ang="0">
                  <a:pos x="73" y="40"/>
                </a:cxn>
                <a:cxn ang="0">
                  <a:pos x="59" y="46"/>
                </a:cxn>
                <a:cxn ang="0">
                  <a:pos x="59" y="58"/>
                </a:cxn>
                <a:cxn ang="0">
                  <a:pos x="73" y="51"/>
                </a:cxn>
              </a:cxnLst>
              <a:rect l="0" t="0" r="r" b="b"/>
              <a:pathLst>
                <a:path w="77" h="64">
                  <a:moveTo>
                    <a:pt x="77" y="51"/>
                  </a:moveTo>
                  <a:cubicBezTo>
                    <a:pt x="77" y="53"/>
                    <a:pt x="76" y="55"/>
                    <a:pt x="75" y="55"/>
                  </a:cubicBezTo>
                  <a:cubicBezTo>
                    <a:pt x="59" y="63"/>
                    <a:pt x="59" y="63"/>
                    <a:pt x="59" y="63"/>
                  </a:cubicBezTo>
                  <a:cubicBezTo>
                    <a:pt x="58" y="64"/>
                    <a:pt x="58" y="64"/>
                    <a:pt x="57" y="64"/>
                  </a:cubicBezTo>
                  <a:cubicBezTo>
                    <a:pt x="56" y="64"/>
                    <a:pt x="55" y="64"/>
                    <a:pt x="55" y="63"/>
                  </a:cubicBezTo>
                  <a:cubicBezTo>
                    <a:pt x="39" y="55"/>
                    <a:pt x="39" y="55"/>
                    <a:pt x="39" y="55"/>
                  </a:cubicBezTo>
                  <a:cubicBezTo>
                    <a:pt x="39" y="55"/>
                    <a:pt x="39" y="55"/>
                    <a:pt x="39" y="55"/>
                  </a:cubicBezTo>
                  <a:cubicBezTo>
                    <a:pt x="39" y="55"/>
                    <a:pt x="38" y="55"/>
                    <a:pt x="38" y="55"/>
                  </a:cubicBezTo>
                  <a:cubicBezTo>
                    <a:pt x="22" y="63"/>
                    <a:pt x="22" y="63"/>
                    <a:pt x="22" y="63"/>
                  </a:cubicBezTo>
                  <a:cubicBezTo>
                    <a:pt x="22" y="64"/>
                    <a:pt x="21" y="64"/>
                    <a:pt x="20" y="64"/>
                  </a:cubicBezTo>
                  <a:cubicBezTo>
                    <a:pt x="20" y="64"/>
                    <a:pt x="19" y="64"/>
                    <a:pt x="18" y="63"/>
                  </a:cubicBezTo>
                  <a:cubicBezTo>
                    <a:pt x="2" y="55"/>
                    <a:pt x="2" y="55"/>
                    <a:pt x="2" y="55"/>
                  </a:cubicBezTo>
                  <a:cubicBezTo>
                    <a:pt x="1" y="55"/>
                    <a:pt x="0" y="53"/>
                    <a:pt x="0" y="51"/>
                  </a:cubicBezTo>
                  <a:cubicBezTo>
                    <a:pt x="0" y="37"/>
                    <a:pt x="0" y="37"/>
                    <a:pt x="0" y="37"/>
                  </a:cubicBezTo>
                  <a:cubicBezTo>
                    <a:pt x="0" y="35"/>
                    <a:pt x="1" y="33"/>
                    <a:pt x="3" y="32"/>
                  </a:cubicBezTo>
                  <a:cubicBezTo>
                    <a:pt x="18" y="26"/>
                    <a:pt x="18" y="26"/>
                    <a:pt x="18" y="26"/>
                  </a:cubicBezTo>
                  <a:cubicBezTo>
                    <a:pt x="18" y="11"/>
                    <a:pt x="18" y="11"/>
                    <a:pt x="18" y="11"/>
                  </a:cubicBezTo>
                  <a:cubicBezTo>
                    <a:pt x="18" y="10"/>
                    <a:pt x="19" y="8"/>
                    <a:pt x="21" y="7"/>
                  </a:cubicBezTo>
                  <a:cubicBezTo>
                    <a:pt x="37" y="0"/>
                    <a:pt x="37" y="0"/>
                    <a:pt x="37" y="0"/>
                  </a:cubicBezTo>
                  <a:cubicBezTo>
                    <a:pt x="37" y="0"/>
                    <a:pt x="38" y="0"/>
                    <a:pt x="39" y="0"/>
                  </a:cubicBezTo>
                  <a:cubicBezTo>
                    <a:pt x="39" y="0"/>
                    <a:pt x="40" y="0"/>
                    <a:pt x="40" y="0"/>
                  </a:cubicBezTo>
                  <a:cubicBezTo>
                    <a:pt x="56" y="7"/>
                    <a:pt x="56" y="7"/>
                    <a:pt x="56" y="7"/>
                  </a:cubicBezTo>
                  <a:cubicBezTo>
                    <a:pt x="58" y="8"/>
                    <a:pt x="59" y="10"/>
                    <a:pt x="59" y="11"/>
                  </a:cubicBezTo>
                  <a:cubicBezTo>
                    <a:pt x="59" y="26"/>
                    <a:pt x="59" y="26"/>
                    <a:pt x="59" y="26"/>
                  </a:cubicBezTo>
                  <a:cubicBezTo>
                    <a:pt x="75" y="32"/>
                    <a:pt x="75" y="32"/>
                    <a:pt x="75" y="32"/>
                  </a:cubicBezTo>
                  <a:cubicBezTo>
                    <a:pt x="76" y="33"/>
                    <a:pt x="77" y="35"/>
                    <a:pt x="77" y="37"/>
                  </a:cubicBezTo>
                  <a:lnTo>
                    <a:pt x="77" y="51"/>
                  </a:lnTo>
                  <a:close/>
                  <a:moveTo>
                    <a:pt x="35" y="36"/>
                  </a:moveTo>
                  <a:cubicBezTo>
                    <a:pt x="20" y="30"/>
                    <a:pt x="20" y="30"/>
                    <a:pt x="20" y="30"/>
                  </a:cubicBezTo>
                  <a:cubicBezTo>
                    <a:pt x="6" y="36"/>
                    <a:pt x="6" y="36"/>
                    <a:pt x="6" y="36"/>
                  </a:cubicBezTo>
                  <a:cubicBezTo>
                    <a:pt x="20" y="42"/>
                    <a:pt x="20" y="42"/>
                    <a:pt x="20" y="42"/>
                  </a:cubicBezTo>
                  <a:lnTo>
                    <a:pt x="35" y="36"/>
                  </a:lnTo>
                  <a:close/>
                  <a:moveTo>
                    <a:pt x="36" y="51"/>
                  </a:moveTo>
                  <a:cubicBezTo>
                    <a:pt x="36" y="40"/>
                    <a:pt x="36" y="40"/>
                    <a:pt x="36" y="40"/>
                  </a:cubicBezTo>
                  <a:cubicBezTo>
                    <a:pt x="23" y="46"/>
                    <a:pt x="23" y="46"/>
                    <a:pt x="23" y="46"/>
                  </a:cubicBezTo>
                  <a:cubicBezTo>
                    <a:pt x="23" y="58"/>
                    <a:pt x="23" y="58"/>
                    <a:pt x="23" y="58"/>
                  </a:cubicBezTo>
                  <a:lnTo>
                    <a:pt x="36" y="51"/>
                  </a:lnTo>
                  <a:close/>
                  <a:moveTo>
                    <a:pt x="54" y="11"/>
                  </a:moveTo>
                  <a:cubicBezTo>
                    <a:pt x="39" y="5"/>
                    <a:pt x="39" y="5"/>
                    <a:pt x="39" y="5"/>
                  </a:cubicBezTo>
                  <a:cubicBezTo>
                    <a:pt x="23" y="11"/>
                    <a:pt x="23" y="11"/>
                    <a:pt x="23" y="11"/>
                  </a:cubicBezTo>
                  <a:cubicBezTo>
                    <a:pt x="39" y="18"/>
                    <a:pt x="39" y="18"/>
                    <a:pt x="39" y="18"/>
                  </a:cubicBezTo>
                  <a:lnTo>
                    <a:pt x="54" y="11"/>
                  </a:lnTo>
                  <a:close/>
                  <a:moveTo>
                    <a:pt x="55" y="26"/>
                  </a:moveTo>
                  <a:cubicBezTo>
                    <a:pt x="55" y="16"/>
                    <a:pt x="55" y="16"/>
                    <a:pt x="55" y="16"/>
                  </a:cubicBezTo>
                  <a:cubicBezTo>
                    <a:pt x="41" y="22"/>
                    <a:pt x="41" y="22"/>
                    <a:pt x="41" y="22"/>
                  </a:cubicBezTo>
                  <a:cubicBezTo>
                    <a:pt x="41" y="32"/>
                    <a:pt x="41" y="32"/>
                    <a:pt x="41" y="32"/>
                  </a:cubicBezTo>
                  <a:lnTo>
                    <a:pt x="55" y="26"/>
                  </a:lnTo>
                  <a:close/>
                  <a:moveTo>
                    <a:pt x="71" y="36"/>
                  </a:moveTo>
                  <a:cubicBezTo>
                    <a:pt x="57" y="30"/>
                    <a:pt x="57" y="30"/>
                    <a:pt x="57" y="30"/>
                  </a:cubicBezTo>
                  <a:cubicBezTo>
                    <a:pt x="42" y="36"/>
                    <a:pt x="42" y="36"/>
                    <a:pt x="42" y="36"/>
                  </a:cubicBezTo>
                  <a:cubicBezTo>
                    <a:pt x="57" y="42"/>
                    <a:pt x="57" y="42"/>
                    <a:pt x="57" y="42"/>
                  </a:cubicBezTo>
                  <a:lnTo>
                    <a:pt x="71" y="36"/>
                  </a:lnTo>
                  <a:close/>
                  <a:moveTo>
                    <a:pt x="73" y="51"/>
                  </a:moveTo>
                  <a:cubicBezTo>
                    <a:pt x="73" y="40"/>
                    <a:pt x="73" y="40"/>
                    <a:pt x="73" y="40"/>
                  </a:cubicBezTo>
                  <a:cubicBezTo>
                    <a:pt x="59" y="46"/>
                    <a:pt x="59" y="46"/>
                    <a:pt x="59" y="46"/>
                  </a:cubicBezTo>
                  <a:cubicBezTo>
                    <a:pt x="59" y="58"/>
                    <a:pt x="59" y="58"/>
                    <a:pt x="59" y="58"/>
                  </a:cubicBezTo>
                  <a:lnTo>
                    <a:pt x="73" y="51"/>
                  </a:ln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275" name="组合 274">
              <a:extLst>
                <a:ext uri="{FF2B5EF4-FFF2-40B4-BE49-F238E27FC236}">
                  <a16:creationId xmlns:a16="http://schemas.microsoft.com/office/drawing/2014/main" id="{DA9D855D-7FF5-48CE-860F-13211A54DAB1}"/>
                </a:ext>
              </a:extLst>
            </p:cNvPr>
            <p:cNvGrpSpPr/>
            <p:nvPr/>
          </p:nvGrpSpPr>
          <p:grpSpPr>
            <a:xfrm>
              <a:off x="2490859" y="3905394"/>
              <a:ext cx="1857106" cy="456964"/>
              <a:chOff x="2490859" y="3701616"/>
              <a:chExt cx="1857106" cy="456964"/>
            </a:xfrm>
          </p:grpSpPr>
          <p:sp>
            <p:nvSpPr>
              <p:cNvPr id="309" name="Freeform 150">
                <a:extLst>
                  <a:ext uri="{FF2B5EF4-FFF2-40B4-BE49-F238E27FC236}">
                    <a16:creationId xmlns:a16="http://schemas.microsoft.com/office/drawing/2014/main" id="{5938DF4F-B1B6-412B-B717-7B36CB2254CB}"/>
                  </a:ext>
                </a:extLst>
              </p:cNvPr>
              <p:cNvSpPr>
                <a:spLocks noEditPoints="1"/>
              </p:cNvSpPr>
              <p:nvPr/>
            </p:nvSpPr>
            <p:spPr bwMode="auto">
              <a:xfrm>
                <a:off x="2490859" y="3768777"/>
                <a:ext cx="138776" cy="146079"/>
              </a:xfrm>
              <a:custGeom>
                <a:avLst/>
                <a:gdLst>
                  <a:gd name="T0" fmla="*/ 26 w 47"/>
                  <a:gd name="T1" fmla="*/ 41 h 50"/>
                  <a:gd name="T2" fmla="*/ 22 w 47"/>
                  <a:gd name="T3" fmla="*/ 41 h 50"/>
                  <a:gd name="T4" fmla="*/ 10 w 47"/>
                  <a:gd name="T5" fmla="*/ 8 h 50"/>
                  <a:gd name="T6" fmla="*/ 12 w 47"/>
                  <a:gd name="T7" fmla="*/ 10 h 50"/>
                  <a:gd name="T8" fmla="*/ 8 w 47"/>
                  <a:gd name="T9" fmla="*/ 10 h 50"/>
                  <a:gd name="T10" fmla="*/ 37 w 47"/>
                  <a:gd name="T11" fmla="*/ 8 h 50"/>
                  <a:gd name="T12" fmla="*/ 39 w 47"/>
                  <a:gd name="T13" fmla="*/ 10 h 50"/>
                  <a:gd name="T14" fmla="*/ 35 w 47"/>
                  <a:gd name="T15" fmla="*/ 10 h 50"/>
                  <a:gd name="T16" fmla="*/ 24 w 47"/>
                  <a:gd name="T17" fmla="*/ 36 h 50"/>
                  <a:gd name="T18" fmla="*/ 31 w 47"/>
                  <a:gd name="T19" fmla="*/ 27 h 50"/>
                  <a:gd name="T20" fmla="*/ 33 w 47"/>
                  <a:gd name="T21" fmla="*/ 14 h 50"/>
                  <a:gd name="T22" fmla="*/ 32 w 47"/>
                  <a:gd name="T23" fmla="*/ 13 h 50"/>
                  <a:gd name="T24" fmla="*/ 14 w 47"/>
                  <a:gd name="T25" fmla="*/ 14 h 50"/>
                  <a:gd name="T26" fmla="*/ 16 w 47"/>
                  <a:gd name="T27" fmla="*/ 27 h 50"/>
                  <a:gd name="T28" fmla="*/ 33 w 47"/>
                  <a:gd name="T29" fmla="*/ 28 h 50"/>
                  <a:gd name="T30" fmla="*/ 24 w 47"/>
                  <a:gd name="T31" fmla="*/ 38 h 50"/>
                  <a:gd name="T32" fmla="*/ 23 w 47"/>
                  <a:gd name="T33" fmla="*/ 38 h 50"/>
                  <a:gd name="T34" fmla="*/ 10 w 47"/>
                  <a:gd name="T35" fmla="*/ 15 h 50"/>
                  <a:gd name="T36" fmla="*/ 12 w 47"/>
                  <a:gd name="T37" fmla="*/ 13 h 50"/>
                  <a:gd name="T38" fmla="*/ 13 w 47"/>
                  <a:gd name="T39" fmla="*/ 11 h 50"/>
                  <a:gd name="T40" fmla="*/ 33 w 47"/>
                  <a:gd name="T41" fmla="*/ 11 h 50"/>
                  <a:gd name="T42" fmla="*/ 35 w 47"/>
                  <a:gd name="T43" fmla="*/ 13 h 50"/>
                  <a:gd name="T44" fmla="*/ 36 w 47"/>
                  <a:gd name="T45" fmla="*/ 14 h 50"/>
                  <a:gd name="T46" fmla="*/ 37 w 47"/>
                  <a:gd name="T47" fmla="*/ 15 h 50"/>
                  <a:gd name="T48" fmla="*/ 24 w 47"/>
                  <a:gd name="T49" fmla="*/ 46 h 50"/>
                  <a:gd name="T50" fmla="*/ 43 w 47"/>
                  <a:gd name="T51" fmla="*/ 11 h 50"/>
                  <a:gd name="T52" fmla="*/ 38 w 47"/>
                  <a:gd name="T53" fmla="*/ 4 h 50"/>
                  <a:gd name="T54" fmla="*/ 4 w 47"/>
                  <a:gd name="T55" fmla="*/ 10 h 50"/>
                  <a:gd name="T56" fmla="*/ 24 w 47"/>
                  <a:gd name="T57" fmla="*/ 46 h 50"/>
                  <a:gd name="T58" fmla="*/ 24 w 47"/>
                  <a:gd name="T59" fmla="*/ 49 h 50"/>
                  <a:gd name="T60" fmla="*/ 0 w 47"/>
                  <a:gd name="T61" fmla="*/ 11 h 50"/>
                  <a:gd name="T62" fmla="*/ 0 w 47"/>
                  <a:gd name="T63" fmla="*/ 8 h 50"/>
                  <a:gd name="T64" fmla="*/ 6 w 47"/>
                  <a:gd name="T65" fmla="*/ 2 h 50"/>
                  <a:gd name="T66" fmla="*/ 8 w 47"/>
                  <a:gd name="T67" fmla="*/ 0 h 50"/>
                  <a:gd name="T68" fmla="*/ 39 w 47"/>
                  <a:gd name="T69" fmla="*/ 0 h 50"/>
                  <a:gd name="T70" fmla="*/ 45 w 47"/>
                  <a:gd name="T71" fmla="*/ 7 h 50"/>
                  <a:gd name="T72" fmla="*/ 47 w 47"/>
                  <a:gd name="T73" fmla="*/ 10 h 50"/>
                  <a:gd name="T74" fmla="*/ 24 w 47"/>
                  <a:gd name="T75" fmla="*/ 4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7" h="50">
                    <a:moveTo>
                      <a:pt x="24" y="39"/>
                    </a:moveTo>
                    <a:cubicBezTo>
                      <a:pt x="25" y="39"/>
                      <a:pt x="26" y="40"/>
                      <a:pt x="26" y="41"/>
                    </a:cubicBezTo>
                    <a:cubicBezTo>
                      <a:pt x="26" y="42"/>
                      <a:pt x="25" y="43"/>
                      <a:pt x="24" y="43"/>
                    </a:cubicBezTo>
                    <a:cubicBezTo>
                      <a:pt x="23" y="43"/>
                      <a:pt x="22" y="42"/>
                      <a:pt x="22" y="41"/>
                    </a:cubicBezTo>
                    <a:cubicBezTo>
                      <a:pt x="22" y="40"/>
                      <a:pt x="23" y="39"/>
                      <a:pt x="24" y="39"/>
                    </a:cubicBezTo>
                    <a:close/>
                    <a:moveTo>
                      <a:pt x="10" y="8"/>
                    </a:moveTo>
                    <a:cubicBezTo>
                      <a:pt x="10" y="8"/>
                      <a:pt x="10" y="8"/>
                      <a:pt x="10" y="8"/>
                    </a:cubicBezTo>
                    <a:cubicBezTo>
                      <a:pt x="11" y="8"/>
                      <a:pt x="12" y="9"/>
                      <a:pt x="12" y="10"/>
                    </a:cubicBezTo>
                    <a:cubicBezTo>
                      <a:pt x="12" y="11"/>
                      <a:pt x="11" y="12"/>
                      <a:pt x="10" y="12"/>
                    </a:cubicBezTo>
                    <a:cubicBezTo>
                      <a:pt x="9" y="12"/>
                      <a:pt x="8" y="11"/>
                      <a:pt x="8" y="10"/>
                    </a:cubicBezTo>
                    <a:cubicBezTo>
                      <a:pt x="8" y="9"/>
                      <a:pt x="9" y="8"/>
                      <a:pt x="10" y="8"/>
                    </a:cubicBezTo>
                    <a:close/>
                    <a:moveTo>
                      <a:pt x="37" y="8"/>
                    </a:moveTo>
                    <a:cubicBezTo>
                      <a:pt x="37" y="8"/>
                      <a:pt x="37" y="8"/>
                      <a:pt x="37" y="8"/>
                    </a:cubicBezTo>
                    <a:cubicBezTo>
                      <a:pt x="38" y="8"/>
                      <a:pt x="39" y="9"/>
                      <a:pt x="39" y="10"/>
                    </a:cubicBezTo>
                    <a:cubicBezTo>
                      <a:pt x="39" y="11"/>
                      <a:pt x="38" y="12"/>
                      <a:pt x="37" y="12"/>
                    </a:cubicBezTo>
                    <a:cubicBezTo>
                      <a:pt x="36" y="12"/>
                      <a:pt x="35" y="11"/>
                      <a:pt x="35" y="10"/>
                    </a:cubicBezTo>
                    <a:cubicBezTo>
                      <a:pt x="35" y="9"/>
                      <a:pt x="36" y="8"/>
                      <a:pt x="37" y="8"/>
                    </a:cubicBezTo>
                    <a:close/>
                    <a:moveTo>
                      <a:pt x="24" y="36"/>
                    </a:moveTo>
                    <a:cubicBezTo>
                      <a:pt x="24" y="36"/>
                      <a:pt x="24" y="36"/>
                      <a:pt x="24" y="36"/>
                    </a:cubicBezTo>
                    <a:cubicBezTo>
                      <a:pt x="27" y="34"/>
                      <a:pt x="29" y="31"/>
                      <a:pt x="31" y="27"/>
                    </a:cubicBezTo>
                    <a:cubicBezTo>
                      <a:pt x="33" y="24"/>
                      <a:pt x="34" y="19"/>
                      <a:pt x="34" y="15"/>
                    </a:cubicBezTo>
                    <a:cubicBezTo>
                      <a:pt x="34" y="15"/>
                      <a:pt x="34" y="15"/>
                      <a:pt x="33" y="14"/>
                    </a:cubicBezTo>
                    <a:cubicBezTo>
                      <a:pt x="33" y="14"/>
                      <a:pt x="33" y="14"/>
                      <a:pt x="33" y="14"/>
                    </a:cubicBezTo>
                    <a:cubicBezTo>
                      <a:pt x="33" y="14"/>
                      <a:pt x="33" y="14"/>
                      <a:pt x="32" y="13"/>
                    </a:cubicBezTo>
                    <a:cubicBezTo>
                      <a:pt x="15" y="13"/>
                      <a:pt x="15" y="13"/>
                      <a:pt x="15" y="13"/>
                    </a:cubicBezTo>
                    <a:cubicBezTo>
                      <a:pt x="14" y="14"/>
                      <a:pt x="14" y="14"/>
                      <a:pt x="14" y="14"/>
                    </a:cubicBezTo>
                    <a:cubicBezTo>
                      <a:pt x="13" y="15"/>
                      <a:pt x="13" y="15"/>
                      <a:pt x="13" y="15"/>
                    </a:cubicBezTo>
                    <a:cubicBezTo>
                      <a:pt x="13" y="19"/>
                      <a:pt x="15" y="24"/>
                      <a:pt x="16" y="27"/>
                    </a:cubicBezTo>
                    <a:cubicBezTo>
                      <a:pt x="18" y="31"/>
                      <a:pt x="21" y="34"/>
                      <a:pt x="24" y="36"/>
                    </a:cubicBezTo>
                    <a:close/>
                    <a:moveTo>
                      <a:pt x="33" y="28"/>
                    </a:moveTo>
                    <a:cubicBezTo>
                      <a:pt x="33" y="28"/>
                      <a:pt x="33" y="28"/>
                      <a:pt x="33" y="28"/>
                    </a:cubicBezTo>
                    <a:cubicBezTo>
                      <a:pt x="31" y="32"/>
                      <a:pt x="28" y="36"/>
                      <a:pt x="24" y="38"/>
                    </a:cubicBezTo>
                    <a:cubicBezTo>
                      <a:pt x="24" y="38"/>
                      <a:pt x="24" y="38"/>
                      <a:pt x="24" y="38"/>
                    </a:cubicBezTo>
                    <a:cubicBezTo>
                      <a:pt x="24" y="39"/>
                      <a:pt x="23" y="39"/>
                      <a:pt x="23" y="38"/>
                    </a:cubicBezTo>
                    <a:cubicBezTo>
                      <a:pt x="19" y="36"/>
                      <a:pt x="17" y="32"/>
                      <a:pt x="14" y="28"/>
                    </a:cubicBezTo>
                    <a:cubicBezTo>
                      <a:pt x="12" y="24"/>
                      <a:pt x="11" y="20"/>
                      <a:pt x="10" y="15"/>
                    </a:cubicBezTo>
                    <a:cubicBezTo>
                      <a:pt x="10" y="15"/>
                      <a:pt x="10" y="14"/>
                      <a:pt x="11" y="14"/>
                    </a:cubicBezTo>
                    <a:cubicBezTo>
                      <a:pt x="11" y="14"/>
                      <a:pt x="12" y="13"/>
                      <a:pt x="12" y="13"/>
                    </a:cubicBezTo>
                    <a:cubicBezTo>
                      <a:pt x="12" y="13"/>
                      <a:pt x="12" y="13"/>
                      <a:pt x="12" y="13"/>
                    </a:cubicBezTo>
                    <a:cubicBezTo>
                      <a:pt x="13" y="12"/>
                      <a:pt x="13" y="12"/>
                      <a:pt x="13" y="11"/>
                    </a:cubicBezTo>
                    <a:cubicBezTo>
                      <a:pt x="13" y="11"/>
                      <a:pt x="14" y="11"/>
                      <a:pt x="14" y="11"/>
                    </a:cubicBezTo>
                    <a:cubicBezTo>
                      <a:pt x="33" y="11"/>
                      <a:pt x="33" y="11"/>
                      <a:pt x="33" y="11"/>
                    </a:cubicBezTo>
                    <a:cubicBezTo>
                      <a:pt x="33" y="11"/>
                      <a:pt x="34" y="11"/>
                      <a:pt x="34" y="11"/>
                    </a:cubicBezTo>
                    <a:cubicBezTo>
                      <a:pt x="34" y="12"/>
                      <a:pt x="35" y="12"/>
                      <a:pt x="35" y="13"/>
                    </a:cubicBezTo>
                    <a:cubicBezTo>
                      <a:pt x="35" y="13"/>
                      <a:pt x="35" y="13"/>
                      <a:pt x="35" y="13"/>
                    </a:cubicBezTo>
                    <a:cubicBezTo>
                      <a:pt x="36" y="13"/>
                      <a:pt x="36" y="14"/>
                      <a:pt x="36" y="14"/>
                    </a:cubicBezTo>
                    <a:cubicBezTo>
                      <a:pt x="36" y="14"/>
                      <a:pt x="36" y="14"/>
                      <a:pt x="36" y="14"/>
                    </a:cubicBezTo>
                    <a:cubicBezTo>
                      <a:pt x="37" y="14"/>
                      <a:pt x="37" y="15"/>
                      <a:pt x="37" y="15"/>
                    </a:cubicBezTo>
                    <a:cubicBezTo>
                      <a:pt x="36" y="20"/>
                      <a:pt x="35" y="24"/>
                      <a:pt x="33" y="28"/>
                    </a:cubicBezTo>
                    <a:close/>
                    <a:moveTo>
                      <a:pt x="24" y="46"/>
                    </a:moveTo>
                    <a:cubicBezTo>
                      <a:pt x="24" y="46"/>
                      <a:pt x="24" y="46"/>
                      <a:pt x="24" y="46"/>
                    </a:cubicBezTo>
                    <a:cubicBezTo>
                      <a:pt x="36" y="39"/>
                      <a:pt x="43" y="25"/>
                      <a:pt x="43" y="11"/>
                    </a:cubicBezTo>
                    <a:cubicBezTo>
                      <a:pt x="43" y="10"/>
                      <a:pt x="43" y="10"/>
                      <a:pt x="43" y="10"/>
                    </a:cubicBezTo>
                    <a:cubicBezTo>
                      <a:pt x="40" y="9"/>
                      <a:pt x="38" y="7"/>
                      <a:pt x="38" y="4"/>
                    </a:cubicBezTo>
                    <a:cubicBezTo>
                      <a:pt x="10" y="4"/>
                      <a:pt x="10" y="4"/>
                      <a:pt x="10" y="4"/>
                    </a:cubicBezTo>
                    <a:cubicBezTo>
                      <a:pt x="9" y="7"/>
                      <a:pt x="7" y="9"/>
                      <a:pt x="4" y="10"/>
                    </a:cubicBezTo>
                    <a:cubicBezTo>
                      <a:pt x="4" y="11"/>
                      <a:pt x="4" y="11"/>
                      <a:pt x="4" y="11"/>
                    </a:cubicBezTo>
                    <a:cubicBezTo>
                      <a:pt x="4" y="25"/>
                      <a:pt x="11" y="39"/>
                      <a:pt x="24" y="46"/>
                    </a:cubicBezTo>
                    <a:close/>
                    <a:moveTo>
                      <a:pt x="24" y="49"/>
                    </a:moveTo>
                    <a:cubicBezTo>
                      <a:pt x="24" y="49"/>
                      <a:pt x="24" y="49"/>
                      <a:pt x="24" y="49"/>
                    </a:cubicBezTo>
                    <a:cubicBezTo>
                      <a:pt x="24" y="50"/>
                      <a:pt x="23" y="50"/>
                      <a:pt x="23" y="49"/>
                    </a:cubicBezTo>
                    <a:cubicBezTo>
                      <a:pt x="8" y="43"/>
                      <a:pt x="0" y="27"/>
                      <a:pt x="0" y="11"/>
                    </a:cubicBezTo>
                    <a:cubicBezTo>
                      <a:pt x="0" y="11"/>
                      <a:pt x="0" y="10"/>
                      <a:pt x="0" y="10"/>
                    </a:cubicBezTo>
                    <a:cubicBezTo>
                      <a:pt x="0" y="9"/>
                      <a:pt x="0" y="9"/>
                      <a:pt x="0" y="8"/>
                    </a:cubicBezTo>
                    <a:cubicBezTo>
                      <a:pt x="0" y="8"/>
                      <a:pt x="1" y="7"/>
                      <a:pt x="2" y="7"/>
                    </a:cubicBezTo>
                    <a:cubicBezTo>
                      <a:pt x="4" y="6"/>
                      <a:pt x="6" y="4"/>
                      <a:pt x="6" y="2"/>
                    </a:cubicBezTo>
                    <a:cubicBezTo>
                      <a:pt x="6" y="2"/>
                      <a:pt x="6" y="2"/>
                      <a:pt x="6" y="2"/>
                    </a:cubicBezTo>
                    <a:cubicBezTo>
                      <a:pt x="6" y="1"/>
                      <a:pt x="7" y="0"/>
                      <a:pt x="8" y="0"/>
                    </a:cubicBezTo>
                    <a:cubicBezTo>
                      <a:pt x="39" y="0"/>
                      <a:pt x="39" y="0"/>
                      <a:pt x="39" y="0"/>
                    </a:cubicBezTo>
                    <a:cubicBezTo>
                      <a:pt x="39" y="0"/>
                      <a:pt x="39" y="0"/>
                      <a:pt x="39" y="0"/>
                    </a:cubicBezTo>
                    <a:cubicBezTo>
                      <a:pt x="40" y="0"/>
                      <a:pt x="41" y="1"/>
                      <a:pt x="41" y="2"/>
                    </a:cubicBezTo>
                    <a:cubicBezTo>
                      <a:pt x="41" y="4"/>
                      <a:pt x="43" y="6"/>
                      <a:pt x="45" y="7"/>
                    </a:cubicBezTo>
                    <a:cubicBezTo>
                      <a:pt x="46" y="7"/>
                      <a:pt x="47" y="7"/>
                      <a:pt x="47" y="8"/>
                    </a:cubicBezTo>
                    <a:cubicBezTo>
                      <a:pt x="47" y="9"/>
                      <a:pt x="47" y="9"/>
                      <a:pt x="47" y="10"/>
                    </a:cubicBezTo>
                    <a:cubicBezTo>
                      <a:pt x="47" y="10"/>
                      <a:pt x="47" y="11"/>
                      <a:pt x="47" y="11"/>
                    </a:cubicBezTo>
                    <a:cubicBezTo>
                      <a:pt x="47" y="27"/>
                      <a:pt x="39" y="42"/>
                      <a:pt x="24" y="49"/>
                    </a:cubicBezTo>
                    <a:close/>
                  </a:path>
                </a:pathLst>
              </a:custGeom>
              <a:solidFill>
                <a:schemeClr val="accent4">
                  <a:lumMod val="20000"/>
                  <a:lumOff val="80000"/>
                </a:schemeClr>
              </a:solidFill>
              <a:ln>
                <a:noFill/>
              </a:ln>
              <a:effectLst/>
            </p:spPr>
            <p:txBody>
              <a:bodyPr/>
              <a:lstStyle/>
              <a:p>
                <a:endParaRPr lang="zh-CN" altLang="en-US"/>
              </a:p>
            </p:txBody>
          </p:sp>
          <p:sp>
            <p:nvSpPr>
              <p:cNvPr id="310" name="文本框 309">
                <a:extLst>
                  <a:ext uri="{FF2B5EF4-FFF2-40B4-BE49-F238E27FC236}">
                    <a16:creationId xmlns:a16="http://schemas.microsoft.com/office/drawing/2014/main" id="{4CE6EEFB-3355-4A77-AAA2-B60D14B91639}"/>
                  </a:ext>
                </a:extLst>
              </p:cNvPr>
              <p:cNvSpPr txBox="1"/>
              <p:nvPr/>
            </p:nvSpPr>
            <p:spPr>
              <a:xfrm>
                <a:off x="2605806" y="3729935"/>
                <a:ext cx="543739" cy="200055"/>
              </a:xfrm>
              <a:prstGeom prst="rect">
                <a:avLst/>
              </a:prstGeom>
              <a:noFill/>
            </p:spPr>
            <p:txBody>
              <a:bodyPr wrap="none" rtlCol="0">
                <a:spAutoFit/>
              </a:bodyPr>
              <a:lstStyle/>
              <a:p>
                <a:r>
                  <a:rPr lang="zh-CN" altLang="en-US" sz="700" b="1" dirty="0">
                    <a:solidFill>
                      <a:schemeClr val="bg1">
                        <a:alpha val="80000"/>
                      </a:schemeClr>
                    </a:solidFill>
                    <a:latin typeface="+mn-ea"/>
                  </a:rPr>
                  <a:t>模块数量</a:t>
                </a:r>
              </a:p>
            </p:txBody>
          </p:sp>
          <p:sp>
            <p:nvSpPr>
              <p:cNvPr id="311" name="文本框 310">
                <a:extLst>
                  <a:ext uri="{FF2B5EF4-FFF2-40B4-BE49-F238E27FC236}">
                    <a16:creationId xmlns:a16="http://schemas.microsoft.com/office/drawing/2014/main" id="{6E8AB76B-25F4-4296-BA3E-6028AFB64D0C}"/>
                  </a:ext>
                </a:extLst>
              </p:cNvPr>
              <p:cNvSpPr txBox="1"/>
              <p:nvPr/>
            </p:nvSpPr>
            <p:spPr>
              <a:xfrm>
                <a:off x="4063913" y="3701616"/>
                <a:ext cx="284052" cy="261610"/>
              </a:xfrm>
              <a:prstGeom prst="rect">
                <a:avLst/>
              </a:prstGeom>
              <a:noFill/>
            </p:spPr>
            <p:txBody>
              <a:bodyPr wrap="none" rtlCol="0">
                <a:spAutoFit/>
              </a:bodyPr>
              <a:lstStyle/>
              <a:p>
                <a:r>
                  <a:rPr lang="en-US" altLang="zh-CN" sz="1100" dirty="0">
                    <a:solidFill>
                      <a:schemeClr val="accent4">
                        <a:lumMod val="20000"/>
                        <a:lumOff val="80000"/>
                      </a:schemeClr>
                    </a:solidFill>
                    <a:latin typeface="Aldrich" panose="02000000000000000000" pitchFamily="2" charset="0"/>
                  </a:rPr>
                  <a:t>6</a:t>
                </a:r>
                <a:endParaRPr lang="zh-CN" altLang="en-US" sz="1100" dirty="0">
                  <a:solidFill>
                    <a:schemeClr val="accent4">
                      <a:lumMod val="20000"/>
                      <a:lumOff val="80000"/>
                    </a:schemeClr>
                  </a:solidFill>
                  <a:latin typeface="Aldrich" panose="02000000000000000000" pitchFamily="2" charset="0"/>
                </a:endParaRPr>
              </a:p>
            </p:txBody>
          </p:sp>
          <p:sp>
            <p:nvSpPr>
              <p:cNvPr id="312" name="Freeform 157">
                <a:extLst>
                  <a:ext uri="{FF2B5EF4-FFF2-40B4-BE49-F238E27FC236}">
                    <a16:creationId xmlns:a16="http://schemas.microsoft.com/office/drawing/2014/main" id="{7C166292-7CF9-4DB3-B4B6-929E52A66D7F}"/>
                  </a:ext>
                </a:extLst>
              </p:cNvPr>
              <p:cNvSpPr>
                <a:spLocks noEditPoints="1"/>
              </p:cNvSpPr>
              <p:nvPr/>
            </p:nvSpPr>
            <p:spPr bwMode="auto">
              <a:xfrm>
                <a:off x="2495602" y="3963519"/>
                <a:ext cx="124106" cy="137439"/>
              </a:xfrm>
              <a:custGeom>
                <a:avLst/>
                <a:gdLst/>
                <a:ahLst/>
                <a:cxnLst>
                  <a:cxn ang="0">
                    <a:pos x="46" y="62"/>
                  </a:cxn>
                  <a:cxn ang="0">
                    <a:pos x="10" y="62"/>
                  </a:cxn>
                  <a:cxn ang="0">
                    <a:pos x="0" y="52"/>
                  </a:cxn>
                  <a:cxn ang="0">
                    <a:pos x="14" y="29"/>
                  </a:cxn>
                  <a:cxn ang="0">
                    <a:pos x="28" y="34"/>
                  </a:cxn>
                  <a:cxn ang="0">
                    <a:pos x="42" y="29"/>
                  </a:cxn>
                  <a:cxn ang="0">
                    <a:pos x="56" y="52"/>
                  </a:cxn>
                  <a:cxn ang="0">
                    <a:pos x="46" y="62"/>
                  </a:cxn>
                  <a:cxn ang="0">
                    <a:pos x="28" y="31"/>
                  </a:cxn>
                  <a:cxn ang="0">
                    <a:pos x="13" y="16"/>
                  </a:cxn>
                  <a:cxn ang="0">
                    <a:pos x="28" y="0"/>
                  </a:cxn>
                  <a:cxn ang="0">
                    <a:pos x="43" y="16"/>
                  </a:cxn>
                  <a:cxn ang="0">
                    <a:pos x="28" y="31"/>
                  </a:cxn>
                </a:cxnLst>
                <a:rect l="0" t="0" r="r" b="b"/>
                <a:pathLst>
                  <a:path w="56" h="62">
                    <a:moveTo>
                      <a:pt x="46" y="62"/>
                    </a:moveTo>
                    <a:cubicBezTo>
                      <a:pt x="10" y="62"/>
                      <a:pt x="10" y="62"/>
                      <a:pt x="10" y="62"/>
                    </a:cubicBezTo>
                    <a:cubicBezTo>
                      <a:pt x="4" y="62"/>
                      <a:pt x="0" y="58"/>
                      <a:pt x="0" y="52"/>
                    </a:cubicBezTo>
                    <a:cubicBezTo>
                      <a:pt x="0" y="43"/>
                      <a:pt x="2" y="29"/>
                      <a:pt x="14" y="29"/>
                    </a:cubicBezTo>
                    <a:cubicBezTo>
                      <a:pt x="15" y="29"/>
                      <a:pt x="20" y="34"/>
                      <a:pt x="28" y="34"/>
                    </a:cubicBezTo>
                    <a:cubicBezTo>
                      <a:pt x="36" y="34"/>
                      <a:pt x="41" y="29"/>
                      <a:pt x="42" y="29"/>
                    </a:cubicBezTo>
                    <a:cubicBezTo>
                      <a:pt x="54" y="29"/>
                      <a:pt x="56" y="43"/>
                      <a:pt x="56" y="52"/>
                    </a:cubicBezTo>
                    <a:cubicBezTo>
                      <a:pt x="56" y="58"/>
                      <a:pt x="52" y="62"/>
                      <a:pt x="46" y="62"/>
                    </a:cubicBezTo>
                    <a:close/>
                    <a:moveTo>
                      <a:pt x="28" y="31"/>
                    </a:moveTo>
                    <a:cubicBezTo>
                      <a:pt x="20" y="31"/>
                      <a:pt x="13" y="24"/>
                      <a:pt x="13" y="16"/>
                    </a:cubicBezTo>
                    <a:cubicBezTo>
                      <a:pt x="13" y="7"/>
                      <a:pt x="20" y="0"/>
                      <a:pt x="28" y="0"/>
                    </a:cubicBezTo>
                    <a:cubicBezTo>
                      <a:pt x="37" y="0"/>
                      <a:pt x="43" y="7"/>
                      <a:pt x="43" y="16"/>
                    </a:cubicBezTo>
                    <a:cubicBezTo>
                      <a:pt x="43" y="24"/>
                      <a:pt x="37" y="31"/>
                      <a:pt x="28" y="31"/>
                    </a:cubicBez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3" name="文本框 312">
                <a:extLst>
                  <a:ext uri="{FF2B5EF4-FFF2-40B4-BE49-F238E27FC236}">
                    <a16:creationId xmlns:a16="http://schemas.microsoft.com/office/drawing/2014/main" id="{A86FAE16-E3BF-45A0-8804-649C9932C7AF}"/>
                  </a:ext>
                </a:extLst>
              </p:cNvPr>
              <p:cNvSpPr txBox="1"/>
              <p:nvPr/>
            </p:nvSpPr>
            <p:spPr>
              <a:xfrm>
                <a:off x="2613133" y="3929518"/>
                <a:ext cx="543739" cy="200055"/>
              </a:xfrm>
              <a:prstGeom prst="rect">
                <a:avLst/>
              </a:prstGeom>
              <a:noFill/>
            </p:spPr>
            <p:txBody>
              <a:bodyPr wrap="none" rtlCol="0">
                <a:spAutoFit/>
              </a:bodyPr>
              <a:lstStyle/>
              <a:p>
                <a:r>
                  <a:rPr lang="zh-CN" altLang="en-US" sz="700" b="1" dirty="0">
                    <a:solidFill>
                      <a:schemeClr val="bg1">
                        <a:alpha val="80000"/>
                      </a:schemeClr>
                    </a:solidFill>
                    <a:latin typeface="+mn-ea"/>
                  </a:rPr>
                  <a:t>最大成员</a:t>
                </a:r>
              </a:p>
            </p:txBody>
          </p:sp>
          <p:sp>
            <p:nvSpPr>
              <p:cNvPr id="314" name="文本框 313">
                <a:extLst>
                  <a:ext uri="{FF2B5EF4-FFF2-40B4-BE49-F238E27FC236}">
                    <a16:creationId xmlns:a16="http://schemas.microsoft.com/office/drawing/2014/main" id="{EF1D3E69-3D9F-4F2C-966C-70D6E9B2B8FA}"/>
                  </a:ext>
                </a:extLst>
              </p:cNvPr>
              <p:cNvSpPr txBox="1"/>
              <p:nvPr/>
            </p:nvSpPr>
            <p:spPr>
              <a:xfrm>
                <a:off x="4063913" y="3896970"/>
                <a:ext cx="284052" cy="261610"/>
              </a:xfrm>
              <a:prstGeom prst="rect">
                <a:avLst/>
              </a:prstGeom>
              <a:noFill/>
            </p:spPr>
            <p:txBody>
              <a:bodyPr wrap="none" rtlCol="0">
                <a:spAutoFit/>
              </a:bodyPr>
              <a:lstStyle/>
              <a:p>
                <a:r>
                  <a:rPr lang="en-US" altLang="zh-CN" sz="1100" dirty="0">
                    <a:solidFill>
                      <a:schemeClr val="accent4">
                        <a:lumMod val="20000"/>
                        <a:lumOff val="80000"/>
                      </a:schemeClr>
                    </a:solidFill>
                    <a:latin typeface="Aldrich" panose="02000000000000000000" pitchFamily="2" charset="0"/>
                  </a:rPr>
                  <a:t>6</a:t>
                </a:r>
                <a:endParaRPr lang="zh-CN" altLang="en-US" sz="1100" dirty="0">
                  <a:solidFill>
                    <a:schemeClr val="accent4">
                      <a:lumMod val="20000"/>
                      <a:lumOff val="80000"/>
                    </a:schemeClr>
                  </a:solidFill>
                  <a:latin typeface="Aldrich" panose="02000000000000000000" pitchFamily="2" charset="0"/>
                </a:endParaRPr>
              </a:p>
            </p:txBody>
          </p:sp>
        </p:grpSp>
        <p:grpSp>
          <p:nvGrpSpPr>
            <p:cNvPr id="276" name="组合 275">
              <a:extLst>
                <a:ext uri="{FF2B5EF4-FFF2-40B4-BE49-F238E27FC236}">
                  <a16:creationId xmlns:a16="http://schemas.microsoft.com/office/drawing/2014/main" id="{6617CA69-8489-4E30-9BA5-C9D9FF411C13}"/>
                </a:ext>
              </a:extLst>
            </p:cNvPr>
            <p:cNvGrpSpPr/>
            <p:nvPr/>
          </p:nvGrpSpPr>
          <p:grpSpPr>
            <a:xfrm>
              <a:off x="2500240" y="5694786"/>
              <a:ext cx="505167" cy="529772"/>
              <a:chOff x="1500178" y="4119286"/>
              <a:chExt cx="607551" cy="637143"/>
            </a:xfrm>
          </p:grpSpPr>
          <p:sp>
            <p:nvSpPr>
              <p:cNvPr id="303" name="椭圆 302">
                <a:extLst>
                  <a:ext uri="{FF2B5EF4-FFF2-40B4-BE49-F238E27FC236}">
                    <a16:creationId xmlns:a16="http://schemas.microsoft.com/office/drawing/2014/main" id="{7D877AE7-FDC4-4C35-85B6-C74A104171E0}"/>
                  </a:ext>
                </a:extLst>
              </p:cNvPr>
              <p:cNvSpPr/>
              <p:nvPr/>
            </p:nvSpPr>
            <p:spPr>
              <a:xfrm>
                <a:off x="1653600" y="4146812"/>
                <a:ext cx="317434" cy="317434"/>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04" name="组合 303">
                <a:extLst>
                  <a:ext uri="{FF2B5EF4-FFF2-40B4-BE49-F238E27FC236}">
                    <a16:creationId xmlns:a16="http://schemas.microsoft.com/office/drawing/2014/main" id="{A38E4BD8-AE84-4001-BB55-45AE565BA999}"/>
                  </a:ext>
                </a:extLst>
              </p:cNvPr>
              <p:cNvGrpSpPr/>
              <p:nvPr/>
            </p:nvGrpSpPr>
            <p:grpSpPr>
              <a:xfrm>
                <a:off x="1500178" y="4119286"/>
                <a:ext cx="607551" cy="637143"/>
                <a:chOff x="1500178" y="4119286"/>
                <a:chExt cx="607551" cy="637143"/>
              </a:xfrm>
            </p:grpSpPr>
            <p:sp>
              <p:nvSpPr>
                <p:cNvPr id="305" name="椭圆 304">
                  <a:extLst>
                    <a:ext uri="{FF2B5EF4-FFF2-40B4-BE49-F238E27FC236}">
                      <a16:creationId xmlns:a16="http://schemas.microsoft.com/office/drawing/2014/main" id="{800F398E-D461-4014-886E-C33015A7C021}"/>
                    </a:ext>
                  </a:extLst>
                </p:cNvPr>
                <p:cNvSpPr/>
                <p:nvPr/>
              </p:nvSpPr>
              <p:spPr>
                <a:xfrm>
                  <a:off x="1624753" y="4119286"/>
                  <a:ext cx="375095" cy="375095"/>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6" name="文本框 305">
                  <a:extLst>
                    <a:ext uri="{FF2B5EF4-FFF2-40B4-BE49-F238E27FC236}">
                      <a16:creationId xmlns:a16="http://schemas.microsoft.com/office/drawing/2014/main" id="{8363FD65-E554-4366-BCF0-2AEEE57CDE78}"/>
                    </a:ext>
                  </a:extLst>
                </p:cNvPr>
                <p:cNvSpPr txBox="1"/>
                <p:nvPr/>
              </p:nvSpPr>
              <p:spPr>
                <a:xfrm>
                  <a:off x="1578843" y="4413533"/>
                  <a:ext cx="457501" cy="247500"/>
                </a:xfrm>
                <a:prstGeom prst="rect">
                  <a:avLst/>
                </a:prstGeom>
                <a:noFill/>
              </p:spPr>
              <p:txBody>
                <a:bodyPr wrap="none" rtlCol="0">
                  <a:spAutoFit/>
                </a:bodyPr>
                <a:lstStyle/>
                <a:p>
                  <a:pPr algn="ctr"/>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307" name="文本框 306">
                  <a:extLst>
                    <a:ext uri="{FF2B5EF4-FFF2-40B4-BE49-F238E27FC236}">
                      <a16:creationId xmlns:a16="http://schemas.microsoft.com/office/drawing/2014/main" id="{C635ABCC-F1F3-4430-BC2E-A3C6C7505EA3}"/>
                    </a:ext>
                  </a:extLst>
                </p:cNvPr>
                <p:cNvSpPr txBox="1"/>
                <p:nvPr/>
              </p:nvSpPr>
              <p:spPr>
                <a:xfrm>
                  <a:off x="1500178" y="4515828"/>
                  <a:ext cx="607551" cy="240601"/>
                </a:xfrm>
                <a:prstGeom prst="rect">
                  <a:avLst/>
                </a:prstGeom>
                <a:noFill/>
              </p:spPr>
              <p:txBody>
                <a:bodyPr wrap="square" rtlCol="0">
                  <a:spAutoFit/>
                </a:bodyPr>
                <a:lstStyle/>
                <a:p>
                  <a:pPr algn="ctr"/>
                  <a:r>
                    <a:rPr lang="en-US" altLang="zh-CN" sz="700" b="1" dirty="0">
                      <a:solidFill>
                        <a:schemeClr val="bg1"/>
                      </a:solidFill>
                      <a:latin typeface="微软雅黑" panose="020B0503020204020204" pitchFamily="34" charset="-122"/>
                      <a:ea typeface="微软雅黑" panose="020B0503020204020204" pitchFamily="34" charset="-122"/>
                    </a:rPr>
                    <a:t> </a:t>
                  </a:r>
                  <a:r>
                    <a:rPr lang="en-US" altLang="zh-CN" sz="700" b="1" dirty="0">
                      <a:solidFill>
                        <a:schemeClr val="bg1"/>
                      </a:solidFill>
                      <a:latin typeface="Aldrich" panose="02000000000000000000" pitchFamily="2" charset="0"/>
                      <a:ea typeface="微软雅黑" panose="020B0503020204020204" pitchFamily="34" charset="-122"/>
                    </a:rPr>
                    <a:t>12000</a:t>
                  </a:r>
                  <a:endParaRPr lang="zh-CN" altLang="en-US" sz="700" b="1" dirty="0">
                    <a:solidFill>
                      <a:schemeClr val="bg1"/>
                    </a:solidFill>
                    <a:latin typeface="Aldrich" panose="02000000000000000000" pitchFamily="2" charset="0"/>
                    <a:ea typeface="微软雅黑" panose="020B0503020204020204" pitchFamily="34" charset="-122"/>
                  </a:endParaRPr>
                </a:p>
              </p:txBody>
            </p:sp>
            <p:pic>
              <p:nvPicPr>
                <p:cNvPr id="308" name="Picture 4">
                  <a:extLst>
                    <a:ext uri="{FF2B5EF4-FFF2-40B4-BE49-F238E27FC236}">
                      <a16:creationId xmlns:a16="http://schemas.microsoft.com/office/drawing/2014/main" id="{2A0032D8-2AEA-42E4-84AD-26E7F46C97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4499" y="4170869"/>
                  <a:ext cx="329035" cy="269211"/>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277" name="组合 276">
              <a:extLst>
                <a:ext uri="{FF2B5EF4-FFF2-40B4-BE49-F238E27FC236}">
                  <a16:creationId xmlns:a16="http://schemas.microsoft.com/office/drawing/2014/main" id="{BE917D48-7EEE-48FD-B0DB-2B887B7FAE65}"/>
                </a:ext>
              </a:extLst>
            </p:cNvPr>
            <p:cNvGrpSpPr/>
            <p:nvPr/>
          </p:nvGrpSpPr>
          <p:grpSpPr>
            <a:xfrm>
              <a:off x="2899314" y="5694002"/>
              <a:ext cx="505167" cy="529772"/>
              <a:chOff x="1500178" y="4119286"/>
              <a:chExt cx="607551" cy="637143"/>
            </a:xfrm>
          </p:grpSpPr>
          <p:sp>
            <p:nvSpPr>
              <p:cNvPr id="297" name="椭圆 296">
                <a:extLst>
                  <a:ext uri="{FF2B5EF4-FFF2-40B4-BE49-F238E27FC236}">
                    <a16:creationId xmlns:a16="http://schemas.microsoft.com/office/drawing/2014/main" id="{F5A41A01-95A0-406E-A4CF-1C44EE8DCBED}"/>
                  </a:ext>
                </a:extLst>
              </p:cNvPr>
              <p:cNvSpPr/>
              <p:nvPr/>
            </p:nvSpPr>
            <p:spPr>
              <a:xfrm>
                <a:off x="1653600" y="4146812"/>
                <a:ext cx="317434" cy="317434"/>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98" name="组合 297">
                <a:extLst>
                  <a:ext uri="{FF2B5EF4-FFF2-40B4-BE49-F238E27FC236}">
                    <a16:creationId xmlns:a16="http://schemas.microsoft.com/office/drawing/2014/main" id="{E095F553-BC5F-4452-8BA1-DF1857A370C3}"/>
                  </a:ext>
                </a:extLst>
              </p:cNvPr>
              <p:cNvGrpSpPr/>
              <p:nvPr/>
            </p:nvGrpSpPr>
            <p:grpSpPr>
              <a:xfrm>
                <a:off x="1500178" y="4119286"/>
                <a:ext cx="607551" cy="637143"/>
                <a:chOff x="1500178" y="4119286"/>
                <a:chExt cx="607551" cy="637143"/>
              </a:xfrm>
            </p:grpSpPr>
            <p:sp>
              <p:nvSpPr>
                <p:cNvPr id="299" name="椭圆 298">
                  <a:extLst>
                    <a:ext uri="{FF2B5EF4-FFF2-40B4-BE49-F238E27FC236}">
                      <a16:creationId xmlns:a16="http://schemas.microsoft.com/office/drawing/2014/main" id="{18254F2A-C733-40E4-BE1E-6FB999BE80A3}"/>
                    </a:ext>
                  </a:extLst>
                </p:cNvPr>
                <p:cNvSpPr/>
                <p:nvPr/>
              </p:nvSpPr>
              <p:spPr>
                <a:xfrm>
                  <a:off x="1624753" y="4119286"/>
                  <a:ext cx="375095" cy="375095"/>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0" name="文本框 299">
                  <a:extLst>
                    <a:ext uri="{FF2B5EF4-FFF2-40B4-BE49-F238E27FC236}">
                      <a16:creationId xmlns:a16="http://schemas.microsoft.com/office/drawing/2014/main" id="{95706367-6F9C-4942-881A-0838F1C5656D}"/>
                    </a:ext>
                  </a:extLst>
                </p:cNvPr>
                <p:cNvSpPr txBox="1"/>
                <p:nvPr/>
              </p:nvSpPr>
              <p:spPr>
                <a:xfrm>
                  <a:off x="1578843" y="4413533"/>
                  <a:ext cx="457501" cy="247500"/>
                </a:xfrm>
                <a:prstGeom prst="rect">
                  <a:avLst/>
                </a:prstGeom>
                <a:noFill/>
              </p:spPr>
              <p:txBody>
                <a:bodyPr wrap="none" rtlCol="0">
                  <a:spAutoFit/>
                </a:bodyPr>
                <a:lstStyle/>
                <a:p>
                  <a:pPr algn="ctr"/>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301" name="文本框 300">
                  <a:extLst>
                    <a:ext uri="{FF2B5EF4-FFF2-40B4-BE49-F238E27FC236}">
                      <a16:creationId xmlns:a16="http://schemas.microsoft.com/office/drawing/2014/main" id="{914A87E6-FBEC-4BDC-B87B-EE7C5E97C284}"/>
                    </a:ext>
                  </a:extLst>
                </p:cNvPr>
                <p:cNvSpPr txBox="1"/>
                <p:nvPr/>
              </p:nvSpPr>
              <p:spPr>
                <a:xfrm>
                  <a:off x="1500178" y="4515828"/>
                  <a:ext cx="607551" cy="240601"/>
                </a:xfrm>
                <a:prstGeom prst="rect">
                  <a:avLst/>
                </a:prstGeom>
                <a:noFill/>
              </p:spPr>
              <p:txBody>
                <a:bodyPr wrap="square" rtlCol="0">
                  <a:spAutoFit/>
                </a:bodyPr>
                <a:lstStyle/>
                <a:p>
                  <a:pPr algn="ctr"/>
                  <a:r>
                    <a:rPr lang="en-US" altLang="zh-CN" sz="700" b="1" dirty="0">
                      <a:solidFill>
                        <a:schemeClr val="bg1"/>
                      </a:solidFill>
                      <a:latin typeface="微软雅黑" panose="020B0503020204020204" pitchFamily="34" charset="-122"/>
                      <a:ea typeface="微软雅黑" panose="020B0503020204020204" pitchFamily="34" charset="-122"/>
                    </a:rPr>
                    <a:t> </a:t>
                  </a:r>
                  <a:r>
                    <a:rPr lang="en-US" altLang="zh-CN" sz="700" b="1" dirty="0">
                      <a:solidFill>
                        <a:schemeClr val="bg1"/>
                      </a:solidFill>
                      <a:latin typeface="Aldrich" panose="02000000000000000000" pitchFamily="2" charset="0"/>
                      <a:ea typeface="微软雅黑" panose="020B0503020204020204" pitchFamily="34" charset="-122"/>
                    </a:rPr>
                    <a:t>12000</a:t>
                  </a:r>
                  <a:endParaRPr lang="zh-CN" altLang="en-US" sz="700" b="1" dirty="0">
                    <a:solidFill>
                      <a:schemeClr val="bg1"/>
                    </a:solidFill>
                    <a:latin typeface="Aldrich" panose="02000000000000000000" pitchFamily="2" charset="0"/>
                    <a:ea typeface="微软雅黑" panose="020B0503020204020204" pitchFamily="34" charset="-122"/>
                  </a:endParaRPr>
                </a:p>
              </p:txBody>
            </p:sp>
            <p:pic>
              <p:nvPicPr>
                <p:cNvPr id="302" name="Picture 4">
                  <a:extLst>
                    <a:ext uri="{FF2B5EF4-FFF2-40B4-BE49-F238E27FC236}">
                      <a16:creationId xmlns:a16="http://schemas.microsoft.com/office/drawing/2014/main" id="{A1C35595-08AA-4F4D-877E-6AF3777C61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4499" y="4170869"/>
                  <a:ext cx="329035" cy="269211"/>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278" name="组合 277">
              <a:extLst>
                <a:ext uri="{FF2B5EF4-FFF2-40B4-BE49-F238E27FC236}">
                  <a16:creationId xmlns:a16="http://schemas.microsoft.com/office/drawing/2014/main" id="{7F957452-0E51-491D-9FBC-65BD502E2666}"/>
                </a:ext>
              </a:extLst>
            </p:cNvPr>
            <p:cNvGrpSpPr/>
            <p:nvPr/>
          </p:nvGrpSpPr>
          <p:grpSpPr>
            <a:xfrm>
              <a:off x="3291242" y="5694002"/>
              <a:ext cx="505167" cy="529772"/>
              <a:chOff x="1500178" y="4119286"/>
              <a:chExt cx="607551" cy="637143"/>
            </a:xfrm>
          </p:grpSpPr>
          <p:sp>
            <p:nvSpPr>
              <p:cNvPr id="291" name="椭圆 290">
                <a:extLst>
                  <a:ext uri="{FF2B5EF4-FFF2-40B4-BE49-F238E27FC236}">
                    <a16:creationId xmlns:a16="http://schemas.microsoft.com/office/drawing/2014/main" id="{9C2C2B14-EF6A-459F-AED0-52600FE039C0}"/>
                  </a:ext>
                </a:extLst>
              </p:cNvPr>
              <p:cNvSpPr/>
              <p:nvPr/>
            </p:nvSpPr>
            <p:spPr>
              <a:xfrm>
                <a:off x="1653600" y="4146812"/>
                <a:ext cx="317434" cy="317434"/>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92" name="组合 291">
                <a:extLst>
                  <a:ext uri="{FF2B5EF4-FFF2-40B4-BE49-F238E27FC236}">
                    <a16:creationId xmlns:a16="http://schemas.microsoft.com/office/drawing/2014/main" id="{9F6EB852-1982-41C2-8CC8-BA0A34BB416D}"/>
                  </a:ext>
                </a:extLst>
              </p:cNvPr>
              <p:cNvGrpSpPr/>
              <p:nvPr/>
            </p:nvGrpSpPr>
            <p:grpSpPr>
              <a:xfrm>
                <a:off x="1500178" y="4119286"/>
                <a:ext cx="607551" cy="637143"/>
                <a:chOff x="1500178" y="4119286"/>
                <a:chExt cx="607551" cy="637143"/>
              </a:xfrm>
            </p:grpSpPr>
            <p:sp>
              <p:nvSpPr>
                <p:cNvPr id="293" name="椭圆 292">
                  <a:extLst>
                    <a:ext uri="{FF2B5EF4-FFF2-40B4-BE49-F238E27FC236}">
                      <a16:creationId xmlns:a16="http://schemas.microsoft.com/office/drawing/2014/main" id="{7FB5D822-222B-4B94-83FF-27D94018C01F}"/>
                    </a:ext>
                  </a:extLst>
                </p:cNvPr>
                <p:cNvSpPr/>
                <p:nvPr/>
              </p:nvSpPr>
              <p:spPr>
                <a:xfrm>
                  <a:off x="1624753" y="4119286"/>
                  <a:ext cx="375095" cy="375095"/>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4" name="文本框 293">
                  <a:extLst>
                    <a:ext uri="{FF2B5EF4-FFF2-40B4-BE49-F238E27FC236}">
                      <a16:creationId xmlns:a16="http://schemas.microsoft.com/office/drawing/2014/main" id="{7F2286D8-B818-4A76-8A1C-489909AD69CB}"/>
                    </a:ext>
                  </a:extLst>
                </p:cNvPr>
                <p:cNvSpPr txBox="1"/>
                <p:nvPr/>
              </p:nvSpPr>
              <p:spPr>
                <a:xfrm>
                  <a:off x="1578843" y="4413533"/>
                  <a:ext cx="457501" cy="247500"/>
                </a:xfrm>
                <a:prstGeom prst="rect">
                  <a:avLst/>
                </a:prstGeom>
                <a:noFill/>
              </p:spPr>
              <p:txBody>
                <a:bodyPr wrap="none" rtlCol="0">
                  <a:spAutoFit/>
                </a:bodyPr>
                <a:lstStyle/>
                <a:p>
                  <a:pPr algn="ctr"/>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295" name="文本框 294">
                  <a:extLst>
                    <a:ext uri="{FF2B5EF4-FFF2-40B4-BE49-F238E27FC236}">
                      <a16:creationId xmlns:a16="http://schemas.microsoft.com/office/drawing/2014/main" id="{AE49DE4C-C5C7-45C6-91E0-0176FF31DFF5}"/>
                    </a:ext>
                  </a:extLst>
                </p:cNvPr>
                <p:cNvSpPr txBox="1"/>
                <p:nvPr/>
              </p:nvSpPr>
              <p:spPr>
                <a:xfrm>
                  <a:off x="1500178" y="4515828"/>
                  <a:ext cx="607551" cy="240601"/>
                </a:xfrm>
                <a:prstGeom prst="rect">
                  <a:avLst/>
                </a:prstGeom>
                <a:noFill/>
              </p:spPr>
              <p:txBody>
                <a:bodyPr wrap="square" rtlCol="0">
                  <a:spAutoFit/>
                </a:bodyPr>
                <a:lstStyle/>
                <a:p>
                  <a:pPr algn="ctr"/>
                  <a:r>
                    <a:rPr lang="en-US" altLang="zh-CN" sz="700" b="1" dirty="0">
                      <a:solidFill>
                        <a:schemeClr val="bg1"/>
                      </a:solidFill>
                      <a:latin typeface="微软雅黑" panose="020B0503020204020204" pitchFamily="34" charset="-122"/>
                      <a:ea typeface="微软雅黑" panose="020B0503020204020204" pitchFamily="34" charset="-122"/>
                    </a:rPr>
                    <a:t> </a:t>
                  </a:r>
                  <a:r>
                    <a:rPr lang="en-US" altLang="zh-CN" sz="700" b="1" dirty="0">
                      <a:solidFill>
                        <a:schemeClr val="bg1"/>
                      </a:solidFill>
                      <a:latin typeface="Aldrich" panose="02000000000000000000" pitchFamily="2" charset="0"/>
                      <a:ea typeface="微软雅黑" panose="020B0503020204020204" pitchFamily="34" charset="-122"/>
                    </a:rPr>
                    <a:t>12000</a:t>
                  </a:r>
                  <a:endParaRPr lang="zh-CN" altLang="en-US" sz="700" b="1" dirty="0">
                    <a:solidFill>
                      <a:schemeClr val="bg1"/>
                    </a:solidFill>
                    <a:latin typeface="Aldrich" panose="02000000000000000000" pitchFamily="2" charset="0"/>
                    <a:ea typeface="微软雅黑" panose="020B0503020204020204" pitchFamily="34" charset="-122"/>
                  </a:endParaRPr>
                </a:p>
              </p:txBody>
            </p:sp>
            <p:pic>
              <p:nvPicPr>
                <p:cNvPr id="296" name="Picture 4">
                  <a:extLst>
                    <a:ext uri="{FF2B5EF4-FFF2-40B4-BE49-F238E27FC236}">
                      <a16:creationId xmlns:a16="http://schemas.microsoft.com/office/drawing/2014/main" id="{BB2FA94B-2561-46D1-BFBF-185570376E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4499" y="4170869"/>
                  <a:ext cx="329035" cy="269211"/>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279" name="组合 278">
              <a:extLst>
                <a:ext uri="{FF2B5EF4-FFF2-40B4-BE49-F238E27FC236}">
                  <a16:creationId xmlns:a16="http://schemas.microsoft.com/office/drawing/2014/main" id="{AF2E9952-0132-4CC3-ABFE-68E4AA0045A0}"/>
                </a:ext>
              </a:extLst>
            </p:cNvPr>
            <p:cNvGrpSpPr/>
            <p:nvPr/>
          </p:nvGrpSpPr>
          <p:grpSpPr>
            <a:xfrm>
              <a:off x="3679731" y="5695850"/>
              <a:ext cx="505167" cy="529772"/>
              <a:chOff x="1500178" y="4119286"/>
              <a:chExt cx="607551" cy="637143"/>
            </a:xfrm>
          </p:grpSpPr>
          <p:sp>
            <p:nvSpPr>
              <p:cNvPr id="285" name="椭圆 284">
                <a:extLst>
                  <a:ext uri="{FF2B5EF4-FFF2-40B4-BE49-F238E27FC236}">
                    <a16:creationId xmlns:a16="http://schemas.microsoft.com/office/drawing/2014/main" id="{DC15C535-4DF2-449C-A656-C7FC1B0F5D0A}"/>
                  </a:ext>
                </a:extLst>
              </p:cNvPr>
              <p:cNvSpPr/>
              <p:nvPr/>
            </p:nvSpPr>
            <p:spPr>
              <a:xfrm>
                <a:off x="1653600" y="4146812"/>
                <a:ext cx="317434" cy="317434"/>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86" name="组合 285">
                <a:extLst>
                  <a:ext uri="{FF2B5EF4-FFF2-40B4-BE49-F238E27FC236}">
                    <a16:creationId xmlns:a16="http://schemas.microsoft.com/office/drawing/2014/main" id="{E3754210-143E-4A28-B25B-0DDBAF52EAA7}"/>
                  </a:ext>
                </a:extLst>
              </p:cNvPr>
              <p:cNvGrpSpPr/>
              <p:nvPr/>
            </p:nvGrpSpPr>
            <p:grpSpPr>
              <a:xfrm>
                <a:off x="1500178" y="4119286"/>
                <a:ext cx="607551" cy="637143"/>
                <a:chOff x="1500178" y="4119286"/>
                <a:chExt cx="607551" cy="637143"/>
              </a:xfrm>
            </p:grpSpPr>
            <p:sp>
              <p:nvSpPr>
                <p:cNvPr id="287" name="椭圆 286">
                  <a:extLst>
                    <a:ext uri="{FF2B5EF4-FFF2-40B4-BE49-F238E27FC236}">
                      <a16:creationId xmlns:a16="http://schemas.microsoft.com/office/drawing/2014/main" id="{0C1CBE3C-C602-404C-BDFD-21D8C9BC27C2}"/>
                    </a:ext>
                  </a:extLst>
                </p:cNvPr>
                <p:cNvSpPr/>
                <p:nvPr/>
              </p:nvSpPr>
              <p:spPr>
                <a:xfrm>
                  <a:off x="1624753" y="4119286"/>
                  <a:ext cx="375095" cy="375095"/>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8" name="文本框 287">
                  <a:extLst>
                    <a:ext uri="{FF2B5EF4-FFF2-40B4-BE49-F238E27FC236}">
                      <a16:creationId xmlns:a16="http://schemas.microsoft.com/office/drawing/2014/main" id="{A53856F8-4357-4A22-9681-11CC259ED8F3}"/>
                    </a:ext>
                  </a:extLst>
                </p:cNvPr>
                <p:cNvSpPr txBox="1"/>
                <p:nvPr/>
              </p:nvSpPr>
              <p:spPr>
                <a:xfrm>
                  <a:off x="1578843" y="4413533"/>
                  <a:ext cx="457501" cy="247500"/>
                </a:xfrm>
                <a:prstGeom prst="rect">
                  <a:avLst/>
                </a:prstGeom>
                <a:noFill/>
              </p:spPr>
              <p:txBody>
                <a:bodyPr wrap="none" rtlCol="0">
                  <a:spAutoFit/>
                </a:bodyPr>
                <a:lstStyle/>
                <a:p>
                  <a:pPr algn="ctr"/>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289" name="文本框 288">
                  <a:extLst>
                    <a:ext uri="{FF2B5EF4-FFF2-40B4-BE49-F238E27FC236}">
                      <a16:creationId xmlns:a16="http://schemas.microsoft.com/office/drawing/2014/main" id="{38659AA4-65AD-40E4-BB3D-2DADA333B4C3}"/>
                    </a:ext>
                  </a:extLst>
                </p:cNvPr>
                <p:cNvSpPr txBox="1"/>
                <p:nvPr/>
              </p:nvSpPr>
              <p:spPr>
                <a:xfrm>
                  <a:off x="1500178" y="4515828"/>
                  <a:ext cx="607551" cy="240601"/>
                </a:xfrm>
                <a:prstGeom prst="rect">
                  <a:avLst/>
                </a:prstGeom>
                <a:noFill/>
              </p:spPr>
              <p:txBody>
                <a:bodyPr wrap="square" rtlCol="0">
                  <a:spAutoFit/>
                </a:bodyPr>
                <a:lstStyle/>
                <a:p>
                  <a:pPr algn="ctr"/>
                  <a:r>
                    <a:rPr lang="en-US" altLang="zh-CN" sz="700" b="1" dirty="0">
                      <a:solidFill>
                        <a:schemeClr val="bg1"/>
                      </a:solidFill>
                      <a:latin typeface="微软雅黑" panose="020B0503020204020204" pitchFamily="34" charset="-122"/>
                      <a:ea typeface="微软雅黑" panose="020B0503020204020204" pitchFamily="34" charset="-122"/>
                    </a:rPr>
                    <a:t> </a:t>
                  </a:r>
                  <a:r>
                    <a:rPr lang="en-US" altLang="zh-CN" sz="700" b="1" dirty="0">
                      <a:solidFill>
                        <a:schemeClr val="bg1"/>
                      </a:solidFill>
                      <a:latin typeface="Aldrich" panose="02000000000000000000" pitchFamily="2" charset="0"/>
                      <a:ea typeface="微软雅黑" panose="020B0503020204020204" pitchFamily="34" charset="-122"/>
                    </a:rPr>
                    <a:t>12000</a:t>
                  </a:r>
                  <a:endParaRPr lang="zh-CN" altLang="en-US" sz="700" b="1" dirty="0">
                    <a:solidFill>
                      <a:schemeClr val="bg1"/>
                    </a:solidFill>
                    <a:latin typeface="Aldrich" panose="02000000000000000000" pitchFamily="2" charset="0"/>
                    <a:ea typeface="微软雅黑" panose="020B0503020204020204" pitchFamily="34" charset="-122"/>
                  </a:endParaRPr>
                </a:p>
              </p:txBody>
            </p:sp>
            <p:pic>
              <p:nvPicPr>
                <p:cNvPr id="290" name="Picture 4">
                  <a:extLst>
                    <a:ext uri="{FF2B5EF4-FFF2-40B4-BE49-F238E27FC236}">
                      <a16:creationId xmlns:a16="http://schemas.microsoft.com/office/drawing/2014/main" id="{BDE52624-E514-4ABC-9A26-F971CA7FB6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4499" y="4170869"/>
                  <a:ext cx="329035" cy="269211"/>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280" name="组合 279">
              <a:extLst>
                <a:ext uri="{FF2B5EF4-FFF2-40B4-BE49-F238E27FC236}">
                  <a16:creationId xmlns:a16="http://schemas.microsoft.com/office/drawing/2014/main" id="{B947D244-5B6D-4386-AE96-CCDEC5C0CA78}"/>
                </a:ext>
              </a:extLst>
            </p:cNvPr>
            <p:cNvGrpSpPr/>
            <p:nvPr/>
          </p:nvGrpSpPr>
          <p:grpSpPr>
            <a:xfrm>
              <a:off x="2325255" y="5397370"/>
              <a:ext cx="2086930" cy="215444"/>
              <a:chOff x="5122559" y="4095442"/>
              <a:chExt cx="2086930" cy="215444"/>
            </a:xfrm>
          </p:grpSpPr>
          <p:cxnSp>
            <p:nvCxnSpPr>
              <p:cNvPr id="283" name="直接连接符 282">
                <a:extLst>
                  <a:ext uri="{FF2B5EF4-FFF2-40B4-BE49-F238E27FC236}">
                    <a16:creationId xmlns:a16="http://schemas.microsoft.com/office/drawing/2014/main" id="{3167DD28-166F-4BF5-A7EC-7C659E8BDE00}"/>
                  </a:ext>
                </a:extLst>
              </p:cNvPr>
              <p:cNvCxnSpPr>
                <a:cxnSpLocks/>
              </p:cNvCxnSpPr>
              <p:nvPr/>
            </p:nvCxnSpPr>
            <p:spPr>
              <a:xfrm>
                <a:off x="5122559" y="4301736"/>
                <a:ext cx="2086930" cy="0"/>
              </a:xfrm>
              <a:prstGeom prst="line">
                <a:avLst/>
              </a:prstGeom>
              <a:ln w="9525">
                <a:gradFill>
                  <a:gsLst>
                    <a:gs pos="55000">
                      <a:schemeClr val="bg1">
                        <a:alpha val="54000"/>
                      </a:scheme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84" name="文本框 283">
                <a:extLst>
                  <a:ext uri="{FF2B5EF4-FFF2-40B4-BE49-F238E27FC236}">
                    <a16:creationId xmlns:a16="http://schemas.microsoft.com/office/drawing/2014/main" id="{BFE3E211-EA32-4510-806A-D0F9C188BDA2}"/>
                  </a:ext>
                </a:extLst>
              </p:cNvPr>
              <p:cNvSpPr txBox="1"/>
              <p:nvPr/>
            </p:nvSpPr>
            <p:spPr>
              <a:xfrm>
                <a:off x="5166052" y="4095442"/>
                <a:ext cx="800219" cy="215444"/>
              </a:xfrm>
              <a:prstGeom prst="rect">
                <a:avLst/>
              </a:prstGeom>
              <a:noFill/>
            </p:spPr>
            <p:txBody>
              <a:bodyPr wrap="none" rtlCol="0">
                <a:spAutoFit/>
              </a:bodyPr>
              <a:lstStyle/>
              <a:p>
                <a:r>
                  <a:rPr lang="zh-CN" altLang="en-US" sz="800" b="1" dirty="0">
                    <a:solidFill>
                      <a:schemeClr val="bg1"/>
                    </a:solidFill>
                  </a:rPr>
                  <a:t>基础船体花费</a:t>
                </a:r>
              </a:p>
            </p:txBody>
          </p:sp>
        </p:grpSp>
        <p:sp>
          <p:nvSpPr>
            <p:cNvPr id="281" name="Freeform 3">
              <a:extLst>
                <a:ext uri="{FF2B5EF4-FFF2-40B4-BE49-F238E27FC236}">
                  <a16:creationId xmlns:a16="http://schemas.microsoft.com/office/drawing/2014/main" id="{4FD06291-31F2-4B74-962A-A823116D9AF9}"/>
                </a:ext>
              </a:extLst>
            </p:cNvPr>
            <p:cNvSpPr>
              <a:spLocks noEditPoints="1"/>
            </p:cNvSpPr>
            <p:nvPr/>
          </p:nvSpPr>
          <p:spPr bwMode="auto">
            <a:xfrm>
              <a:off x="3944127" y="5463541"/>
              <a:ext cx="109401" cy="107213"/>
            </a:xfrm>
            <a:custGeom>
              <a:avLst/>
              <a:gdLst>
                <a:gd name="T0" fmla="*/ 25 w 50"/>
                <a:gd name="T1" fmla="*/ 0 h 49"/>
                <a:gd name="T2" fmla="*/ 43 w 50"/>
                <a:gd name="T3" fmla="*/ 7 h 49"/>
                <a:gd name="T4" fmla="*/ 43 w 50"/>
                <a:gd name="T5" fmla="*/ 7 h 49"/>
                <a:gd name="T6" fmla="*/ 50 w 50"/>
                <a:gd name="T7" fmla="*/ 24 h 49"/>
                <a:gd name="T8" fmla="*/ 43 w 50"/>
                <a:gd name="T9" fmla="*/ 42 h 49"/>
                <a:gd name="T10" fmla="*/ 43 w 50"/>
                <a:gd name="T11" fmla="*/ 42 h 49"/>
                <a:gd name="T12" fmla="*/ 25 w 50"/>
                <a:gd name="T13" fmla="*/ 49 h 49"/>
                <a:gd name="T14" fmla="*/ 8 w 50"/>
                <a:gd name="T15" fmla="*/ 42 h 49"/>
                <a:gd name="T16" fmla="*/ 8 w 50"/>
                <a:gd name="T17" fmla="*/ 42 h 49"/>
                <a:gd name="T18" fmla="*/ 0 w 50"/>
                <a:gd name="T19" fmla="*/ 24 h 49"/>
                <a:gd name="T20" fmla="*/ 8 w 50"/>
                <a:gd name="T21" fmla="*/ 7 h 49"/>
                <a:gd name="T22" fmla="*/ 8 w 50"/>
                <a:gd name="T23" fmla="*/ 7 h 49"/>
                <a:gd name="T24" fmla="*/ 8 w 50"/>
                <a:gd name="T25" fmla="*/ 7 h 49"/>
                <a:gd name="T26" fmla="*/ 25 w 50"/>
                <a:gd name="T27" fmla="*/ 0 h 49"/>
                <a:gd name="T28" fmla="*/ 36 w 50"/>
                <a:gd name="T29" fmla="*/ 23 h 49"/>
                <a:gd name="T30" fmla="*/ 36 w 50"/>
                <a:gd name="T31" fmla="*/ 23 h 49"/>
                <a:gd name="T32" fmla="*/ 27 w 50"/>
                <a:gd name="T33" fmla="*/ 23 h 49"/>
                <a:gd name="T34" fmla="*/ 27 w 50"/>
                <a:gd name="T35" fmla="*/ 7 h 49"/>
                <a:gd name="T36" fmla="*/ 25 w 50"/>
                <a:gd name="T37" fmla="*/ 5 h 49"/>
                <a:gd name="T38" fmla="*/ 23 w 50"/>
                <a:gd name="T39" fmla="*/ 7 h 49"/>
                <a:gd name="T40" fmla="*/ 23 w 50"/>
                <a:gd name="T41" fmla="*/ 24 h 49"/>
                <a:gd name="T42" fmla="*/ 23 w 50"/>
                <a:gd name="T43" fmla="*/ 24 h 49"/>
                <a:gd name="T44" fmla="*/ 25 w 50"/>
                <a:gd name="T45" fmla="*/ 26 h 49"/>
                <a:gd name="T46" fmla="*/ 36 w 50"/>
                <a:gd name="T47" fmla="*/ 26 h 49"/>
                <a:gd name="T48" fmla="*/ 38 w 50"/>
                <a:gd name="T49" fmla="*/ 24 h 49"/>
                <a:gd name="T50" fmla="*/ 36 w 50"/>
                <a:gd name="T51" fmla="*/ 23 h 49"/>
                <a:gd name="T52" fmla="*/ 40 w 50"/>
                <a:gd name="T53" fmla="*/ 10 h 49"/>
                <a:gd name="T54" fmla="*/ 40 w 50"/>
                <a:gd name="T55" fmla="*/ 10 h 49"/>
                <a:gd name="T56" fmla="*/ 25 w 50"/>
                <a:gd name="T57" fmla="*/ 3 h 49"/>
                <a:gd name="T58" fmla="*/ 10 w 50"/>
                <a:gd name="T59" fmla="*/ 10 h 49"/>
                <a:gd name="T60" fmla="*/ 10 w 50"/>
                <a:gd name="T61" fmla="*/ 10 h 49"/>
                <a:gd name="T62" fmla="*/ 4 w 50"/>
                <a:gd name="T63" fmla="*/ 24 h 49"/>
                <a:gd name="T64" fmla="*/ 10 w 50"/>
                <a:gd name="T65" fmla="*/ 39 h 49"/>
                <a:gd name="T66" fmla="*/ 10 w 50"/>
                <a:gd name="T67" fmla="*/ 39 h 49"/>
                <a:gd name="T68" fmla="*/ 25 w 50"/>
                <a:gd name="T69" fmla="*/ 46 h 49"/>
                <a:gd name="T70" fmla="*/ 40 w 50"/>
                <a:gd name="T71" fmla="*/ 39 h 49"/>
                <a:gd name="T72" fmla="*/ 40 w 50"/>
                <a:gd name="T73" fmla="*/ 39 h 49"/>
                <a:gd name="T74" fmla="*/ 46 w 50"/>
                <a:gd name="T75" fmla="*/ 24 h 49"/>
                <a:gd name="T76" fmla="*/ 40 w 50"/>
                <a:gd name="T77" fmla="*/ 10 h 49"/>
                <a:gd name="T78" fmla="*/ 40 w 50"/>
                <a:gd name="T79" fmla="*/ 1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 h="49">
                  <a:moveTo>
                    <a:pt x="25" y="0"/>
                  </a:moveTo>
                  <a:cubicBezTo>
                    <a:pt x="32" y="0"/>
                    <a:pt x="38" y="2"/>
                    <a:pt x="43" y="7"/>
                  </a:cubicBezTo>
                  <a:cubicBezTo>
                    <a:pt x="43" y="7"/>
                    <a:pt x="43" y="7"/>
                    <a:pt x="43" y="7"/>
                  </a:cubicBezTo>
                  <a:cubicBezTo>
                    <a:pt x="47" y="11"/>
                    <a:pt x="50" y="18"/>
                    <a:pt x="50" y="24"/>
                  </a:cubicBezTo>
                  <a:cubicBezTo>
                    <a:pt x="50" y="31"/>
                    <a:pt x="47" y="38"/>
                    <a:pt x="43" y="42"/>
                  </a:cubicBezTo>
                  <a:cubicBezTo>
                    <a:pt x="43" y="42"/>
                    <a:pt x="43" y="42"/>
                    <a:pt x="43" y="42"/>
                  </a:cubicBezTo>
                  <a:cubicBezTo>
                    <a:pt x="38" y="47"/>
                    <a:pt x="32" y="49"/>
                    <a:pt x="25" y="49"/>
                  </a:cubicBezTo>
                  <a:cubicBezTo>
                    <a:pt x="18" y="49"/>
                    <a:pt x="12" y="47"/>
                    <a:pt x="8" y="42"/>
                  </a:cubicBezTo>
                  <a:cubicBezTo>
                    <a:pt x="8" y="42"/>
                    <a:pt x="8" y="42"/>
                    <a:pt x="8" y="42"/>
                  </a:cubicBezTo>
                  <a:cubicBezTo>
                    <a:pt x="3" y="38"/>
                    <a:pt x="0" y="31"/>
                    <a:pt x="0" y="24"/>
                  </a:cubicBezTo>
                  <a:cubicBezTo>
                    <a:pt x="0" y="18"/>
                    <a:pt x="3" y="11"/>
                    <a:pt x="8" y="7"/>
                  </a:cubicBezTo>
                  <a:cubicBezTo>
                    <a:pt x="8" y="7"/>
                    <a:pt x="8" y="7"/>
                    <a:pt x="8" y="7"/>
                  </a:cubicBezTo>
                  <a:cubicBezTo>
                    <a:pt x="8" y="7"/>
                    <a:pt x="8" y="7"/>
                    <a:pt x="8" y="7"/>
                  </a:cubicBezTo>
                  <a:cubicBezTo>
                    <a:pt x="12" y="2"/>
                    <a:pt x="18" y="0"/>
                    <a:pt x="25" y="0"/>
                  </a:cubicBezTo>
                  <a:close/>
                  <a:moveTo>
                    <a:pt x="36" y="23"/>
                  </a:moveTo>
                  <a:cubicBezTo>
                    <a:pt x="36" y="23"/>
                    <a:pt x="36" y="23"/>
                    <a:pt x="36" y="23"/>
                  </a:cubicBezTo>
                  <a:cubicBezTo>
                    <a:pt x="27" y="23"/>
                    <a:pt x="27" y="23"/>
                    <a:pt x="27" y="23"/>
                  </a:cubicBezTo>
                  <a:cubicBezTo>
                    <a:pt x="27" y="7"/>
                    <a:pt x="27" y="7"/>
                    <a:pt x="27" y="7"/>
                  </a:cubicBezTo>
                  <a:cubicBezTo>
                    <a:pt x="27" y="6"/>
                    <a:pt x="26" y="5"/>
                    <a:pt x="25" y="5"/>
                  </a:cubicBezTo>
                  <a:cubicBezTo>
                    <a:pt x="24" y="5"/>
                    <a:pt x="23" y="6"/>
                    <a:pt x="23" y="7"/>
                  </a:cubicBezTo>
                  <a:cubicBezTo>
                    <a:pt x="23" y="24"/>
                    <a:pt x="23" y="24"/>
                    <a:pt x="23" y="24"/>
                  </a:cubicBezTo>
                  <a:cubicBezTo>
                    <a:pt x="23" y="24"/>
                    <a:pt x="23" y="24"/>
                    <a:pt x="23" y="24"/>
                  </a:cubicBezTo>
                  <a:cubicBezTo>
                    <a:pt x="23" y="26"/>
                    <a:pt x="24" y="26"/>
                    <a:pt x="25" y="26"/>
                  </a:cubicBezTo>
                  <a:cubicBezTo>
                    <a:pt x="36" y="26"/>
                    <a:pt x="36" y="26"/>
                    <a:pt x="36" y="26"/>
                  </a:cubicBezTo>
                  <a:cubicBezTo>
                    <a:pt x="37" y="26"/>
                    <a:pt x="38" y="26"/>
                    <a:pt x="38" y="24"/>
                  </a:cubicBezTo>
                  <a:cubicBezTo>
                    <a:pt x="38" y="23"/>
                    <a:pt x="37" y="23"/>
                    <a:pt x="36" y="23"/>
                  </a:cubicBezTo>
                  <a:close/>
                  <a:moveTo>
                    <a:pt x="40" y="10"/>
                  </a:moveTo>
                  <a:cubicBezTo>
                    <a:pt x="40" y="10"/>
                    <a:pt x="40" y="10"/>
                    <a:pt x="40" y="10"/>
                  </a:cubicBezTo>
                  <a:cubicBezTo>
                    <a:pt x="36" y="6"/>
                    <a:pt x="31" y="3"/>
                    <a:pt x="25" y="3"/>
                  </a:cubicBezTo>
                  <a:cubicBezTo>
                    <a:pt x="20" y="3"/>
                    <a:pt x="14" y="6"/>
                    <a:pt x="10" y="10"/>
                  </a:cubicBezTo>
                  <a:cubicBezTo>
                    <a:pt x="10" y="10"/>
                    <a:pt x="10" y="10"/>
                    <a:pt x="10" y="10"/>
                  </a:cubicBezTo>
                  <a:cubicBezTo>
                    <a:pt x="7" y="13"/>
                    <a:pt x="4" y="19"/>
                    <a:pt x="4" y="24"/>
                  </a:cubicBezTo>
                  <a:cubicBezTo>
                    <a:pt x="4" y="30"/>
                    <a:pt x="7" y="36"/>
                    <a:pt x="10" y="39"/>
                  </a:cubicBezTo>
                  <a:cubicBezTo>
                    <a:pt x="10" y="39"/>
                    <a:pt x="10" y="39"/>
                    <a:pt x="10" y="39"/>
                  </a:cubicBezTo>
                  <a:cubicBezTo>
                    <a:pt x="14" y="43"/>
                    <a:pt x="20" y="46"/>
                    <a:pt x="25" y="46"/>
                  </a:cubicBezTo>
                  <a:cubicBezTo>
                    <a:pt x="31" y="46"/>
                    <a:pt x="36" y="43"/>
                    <a:pt x="40" y="39"/>
                  </a:cubicBezTo>
                  <a:cubicBezTo>
                    <a:pt x="40" y="39"/>
                    <a:pt x="40" y="39"/>
                    <a:pt x="40" y="39"/>
                  </a:cubicBezTo>
                  <a:cubicBezTo>
                    <a:pt x="44" y="36"/>
                    <a:pt x="46" y="30"/>
                    <a:pt x="46" y="24"/>
                  </a:cubicBezTo>
                  <a:cubicBezTo>
                    <a:pt x="46" y="19"/>
                    <a:pt x="44" y="13"/>
                    <a:pt x="40" y="10"/>
                  </a:cubicBezTo>
                  <a:cubicBezTo>
                    <a:pt x="40" y="10"/>
                    <a:pt x="40" y="10"/>
                    <a:pt x="40" y="10"/>
                  </a:cubicBezTo>
                  <a:close/>
                </a:path>
              </a:pathLst>
            </a:custGeom>
            <a:solidFill>
              <a:schemeClr val="bg1">
                <a:alpha val="50000"/>
              </a:schemeClr>
            </a:solidFill>
            <a:ln>
              <a:noFill/>
            </a:ln>
            <a:effectLst/>
          </p:spPr>
          <p:txBody>
            <a:bodyPr/>
            <a:lstStyle/>
            <a:p>
              <a:endParaRPr lang="zh-CN" altLang="en-US"/>
            </a:p>
          </p:txBody>
        </p:sp>
        <p:sp>
          <p:nvSpPr>
            <p:cNvPr id="282" name="文本框 281">
              <a:extLst>
                <a:ext uri="{FF2B5EF4-FFF2-40B4-BE49-F238E27FC236}">
                  <a16:creationId xmlns:a16="http://schemas.microsoft.com/office/drawing/2014/main" id="{7B3FF966-8F51-4F57-8842-C0833E8D822B}"/>
                </a:ext>
              </a:extLst>
            </p:cNvPr>
            <p:cNvSpPr txBox="1"/>
            <p:nvPr/>
          </p:nvSpPr>
          <p:spPr>
            <a:xfrm>
              <a:off x="4014624" y="5270085"/>
              <a:ext cx="340547" cy="369332"/>
            </a:xfrm>
            <a:prstGeom prst="rect">
              <a:avLst/>
            </a:prstGeom>
            <a:noFill/>
          </p:spPr>
          <p:txBody>
            <a:bodyPr wrap="square" rtlCol="0">
              <a:spAutoFit/>
            </a:bodyPr>
            <a:lstStyle/>
            <a:p>
              <a:pPr algn="ctr"/>
              <a:r>
                <a:rPr lang="en-US" altLang="zh-CN" sz="900" dirty="0">
                  <a:solidFill>
                    <a:schemeClr val="bg1"/>
                  </a:solidFill>
                  <a:latin typeface="Aldrich" panose="02000000000000000000" pitchFamily="2" charset="0"/>
                  <a:ea typeface="微软雅黑" panose="020B0503020204020204" pitchFamily="34" charset="-122"/>
                </a:rPr>
                <a:t> 50</a:t>
              </a:r>
              <a:endParaRPr lang="zh-CN" altLang="en-US" sz="900" dirty="0">
                <a:solidFill>
                  <a:schemeClr val="bg1"/>
                </a:solidFill>
                <a:latin typeface="Aldrich" panose="02000000000000000000" pitchFamily="2" charset="0"/>
                <a:ea typeface="微软雅黑" panose="020B0503020204020204" pitchFamily="34" charset="-122"/>
              </a:endParaRPr>
            </a:p>
          </p:txBody>
        </p:sp>
      </p:grpSp>
      <p:grpSp>
        <p:nvGrpSpPr>
          <p:cNvPr id="395" name="组合 394">
            <a:extLst>
              <a:ext uri="{FF2B5EF4-FFF2-40B4-BE49-F238E27FC236}">
                <a16:creationId xmlns:a16="http://schemas.microsoft.com/office/drawing/2014/main" id="{6E5E4835-75FE-4FCF-9736-EEABD726C789}"/>
              </a:ext>
            </a:extLst>
          </p:cNvPr>
          <p:cNvGrpSpPr/>
          <p:nvPr/>
        </p:nvGrpSpPr>
        <p:grpSpPr>
          <a:xfrm>
            <a:off x="7754723" y="1221124"/>
            <a:ext cx="2360284" cy="4766346"/>
            <a:chOff x="2201377" y="1533420"/>
            <a:chExt cx="2360284" cy="4766346"/>
          </a:xfrm>
        </p:grpSpPr>
        <p:grpSp>
          <p:nvGrpSpPr>
            <p:cNvPr id="396" name="组合 395">
              <a:extLst>
                <a:ext uri="{FF2B5EF4-FFF2-40B4-BE49-F238E27FC236}">
                  <a16:creationId xmlns:a16="http://schemas.microsoft.com/office/drawing/2014/main" id="{2CB4FFDA-096D-4AB3-B144-63B793B968AC}"/>
                </a:ext>
              </a:extLst>
            </p:cNvPr>
            <p:cNvGrpSpPr/>
            <p:nvPr/>
          </p:nvGrpSpPr>
          <p:grpSpPr>
            <a:xfrm>
              <a:off x="2374468" y="1885927"/>
              <a:ext cx="2020368" cy="4413839"/>
              <a:chOff x="5450340" y="1928810"/>
              <a:chExt cx="3091543" cy="6754003"/>
            </a:xfrm>
          </p:grpSpPr>
          <p:sp>
            <p:nvSpPr>
              <p:cNvPr id="465" name="矩形: 圆角 464">
                <a:extLst>
                  <a:ext uri="{FF2B5EF4-FFF2-40B4-BE49-F238E27FC236}">
                    <a16:creationId xmlns:a16="http://schemas.microsoft.com/office/drawing/2014/main" id="{E1FDFE40-9506-4A88-A138-E31E9AB8862D}"/>
                  </a:ext>
                </a:extLst>
              </p:cNvPr>
              <p:cNvSpPr/>
              <p:nvPr/>
            </p:nvSpPr>
            <p:spPr>
              <a:xfrm>
                <a:off x="5469048" y="1944470"/>
                <a:ext cx="3054125" cy="6706662"/>
              </a:xfrm>
              <a:prstGeom prst="roundRect">
                <a:avLst>
                  <a:gd name="adj" fmla="val 0"/>
                </a:avLst>
              </a:prstGeom>
              <a:solidFill>
                <a:schemeClr val="bg1">
                  <a:lumMod val="65000"/>
                  <a:alpha val="1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dirty="0"/>
              </a:p>
            </p:txBody>
          </p:sp>
          <p:sp>
            <p:nvSpPr>
              <p:cNvPr id="466" name="矩形: 圆角 465">
                <a:extLst>
                  <a:ext uri="{FF2B5EF4-FFF2-40B4-BE49-F238E27FC236}">
                    <a16:creationId xmlns:a16="http://schemas.microsoft.com/office/drawing/2014/main" id="{E245EF6E-B396-44A7-A2A4-58CB6E4DA002}"/>
                  </a:ext>
                </a:extLst>
              </p:cNvPr>
              <p:cNvSpPr/>
              <p:nvPr/>
            </p:nvSpPr>
            <p:spPr>
              <a:xfrm>
                <a:off x="5450340" y="1928810"/>
                <a:ext cx="3091543" cy="6754003"/>
              </a:xfrm>
              <a:prstGeom prst="roundRect">
                <a:avLst>
                  <a:gd name="adj" fmla="val 1669"/>
                </a:avLst>
              </a:prstGeom>
              <a:noFill/>
              <a:ln w="6350">
                <a:solidFill>
                  <a:srgbClr val="FFC000"/>
                </a:solidFill>
              </a:ln>
              <a:effectLst>
                <a:glow>
                  <a:srgbClr val="FFC000">
                    <a:alpha val="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grpSp>
        <p:grpSp>
          <p:nvGrpSpPr>
            <p:cNvPr id="397" name="组合 396">
              <a:extLst>
                <a:ext uri="{FF2B5EF4-FFF2-40B4-BE49-F238E27FC236}">
                  <a16:creationId xmlns:a16="http://schemas.microsoft.com/office/drawing/2014/main" id="{C05843C5-944F-40C9-83D1-DF01817C1E47}"/>
                </a:ext>
              </a:extLst>
            </p:cNvPr>
            <p:cNvGrpSpPr/>
            <p:nvPr/>
          </p:nvGrpSpPr>
          <p:grpSpPr>
            <a:xfrm>
              <a:off x="2877675" y="1533420"/>
              <a:ext cx="1009199" cy="276999"/>
              <a:chOff x="3187982" y="1834942"/>
              <a:chExt cx="1274114" cy="349712"/>
            </a:xfrm>
          </p:grpSpPr>
          <p:sp>
            <p:nvSpPr>
              <p:cNvPr id="463" name="文本框 462">
                <a:extLst>
                  <a:ext uri="{FF2B5EF4-FFF2-40B4-BE49-F238E27FC236}">
                    <a16:creationId xmlns:a16="http://schemas.microsoft.com/office/drawing/2014/main" id="{4D75172C-5E65-4E9B-8AAB-624AD5E53228}"/>
                  </a:ext>
                </a:extLst>
              </p:cNvPr>
              <p:cNvSpPr txBox="1"/>
              <p:nvPr/>
            </p:nvSpPr>
            <p:spPr>
              <a:xfrm>
                <a:off x="3349244" y="1834942"/>
                <a:ext cx="1010276" cy="349712"/>
              </a:xfrm>
              <a:prstGeom prst="rect">
                <a:avLst/>
              </a:prstGeom>
              <a:noFill/>
            </p:spPr>
            <p:txBody>
              <a:bodyPr wrap="none" rtlCol="0">
                <a:spAutoFit/>
              </a:bodyPr>
              <a:lstStyle/>
              <a:p>
                <a:r>
                  <a:rPr lang="zh-CN" altLang="en-US" sz="1200" dirty="0">
                    <a:solidFill>
                      <a:schemeClr val="bg1">
                        <a:alpha val="70000"/>
                      </a:schemeClr>
                    </a:solidFill>
                    <a:latin typeface="思源黑体 CN Heavy" panose="020B0A00000000000000" pitchFamily="34" charset="-122"/>
                    <a:ea typeface="思源黑体 CN Heavy" panose="020B0A00000000000000" pitchFamily="34" charset="-122"/>
                  </a:rPr>
                  <a:t>纳迦法级</a:t>
                </a:r>
                <a:endParaRPr lang="zh-CN" altLang="en-US" sz="1100" dirty="0">
                  <a:solidFill>
                    <a:schemeClr val="bg1">
                      <a:alpha val="80000"/>
                    </a:schemeClr>
                  </a:solidFill>
                  <a:latin typeface="思源黑体 CN Heavy" panose="020B0A00000000000000" pitchFamily="34" charset="-122"/>
                  <a:ea typeface="思源黑体 CN Heavy" panose="020B0A00000000000000" pitchFamily="34" charset="-122"/>
                </a:endParaRPr>
              </a:p>
            </p:txBody>
          </p:sp>
          <p:cxnSp>
            <p:nvCxnSpPr>
              <p:cNvPr id="464" name="直接连接符 463">
                <a:extLst>
                  <a:ext uri="{FF2B5EF4-FFF2-40B4-BE49-F238E27FC236}">
                    <a16:creationId xmlns:a16="http://schemas.microsoft.com/office/drawing/2014/main" id="{A3EA1751-3793-4D64-B373-2DA904EEC69E}"/>
                  </a:ext>
                </a:extLst>
              </p:cNvPr>
              <p:cNvCxnSpPr>
                <a:cxnSpLocks/>
              </p:cNvCxnSpPr>
              <p:nvPr/>
            </p:nvCxnSpPr>
            <p:spPr>
              <a:xfrm>
                <a:off x="3187982" y="2158958"/>
                <a:ext cx="1274114" cy="0"/>
              </a:xfrm>
              <a:prstGeom prst="line">
                <a:avLst/>
              </a:prstGeom>
              <a:ln w="9525">
                <a:gradFill>
                  <a:gsLst>
                    <a:gs pos="55000">
                      <a:schemeClr val="bg1">
                        <a:alpha val="54000"/>
                      </a:scheme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grpSp>
        <p:grpSp>
          <p:nvGrpSpPr>
            <p:cNvPr id="398" name="组合 397">
              <a:extLst>
                <a:ext uri="{FF2B5EF4-FFF2-40B4-BE49-F238E27FC236}">
                  <a16:creationId xmlns:a16="http://schemas.microsoft.com/office/drawing/2014/main" id="{A7D35C00-60AA-42A4-AFF6-517D1425D487}"/>
                </a:ext>
              </a:extLst>
            </p:cNvPr>
            <p:cNvGrpSpPr/>
            <p:nvPr/>
          </p:nvGrpSpPr>
          <p:grpSpPr>
            <a:xfrm>
              <a:off x="2376956" y="1842915"/>
              <a:ext cx="2000236" cy="1325386"/>
              <a:chOff x="2352895" y="2444146"/>
              <a:chExt cx="2000236" cy="1325386"/>
            </a:xfrm>
          </p:grpSpPr>
          <p:sp>
            <p:nvSpPr>
              <p:cNvPr id="461" name="矩形 460">
                <a:extLst>
                  <a:ext uri="{FF2B5EF4-FFF2-40B4-BE49-F238E27FC236}">
                    <a16:creationId xmlns:a16="http://schemas.microsoft.com/office/drawing/2014/main" id="{D7D80A33-829C-48C3-81D9-3CF8233D0456}"/>
                  </a:ext>
                </a:extLst>
              </p:cNvPr>
              <p:cNvSpPr/>
              <p:nvPr/>
            </p:nvSpPr>
            <p:spPr>
              <a:xfrm>
                <a:off x="2352895" y="2444146"/>
                <a:ext cx="2000236" cy="1325386"/>
              </a:xfrm>
              <a:prstGeom prst="rect">
                <a:avLst/>
              </a:prstGeom>
              <a:gradFill>
                <a:gsLst>
                  <a:gs pos="55000">
                    <a:schemeClr val="bg2">
                      <a:lumMod val="10000"/>
                    </a:schemeClr>
                  </a:gs>
                  <a:gs pos="0">
                    <a:schemeClr val="bg2">
                      <a:lumMod val="10000"/>
                      <a:alpha val="0"/>
                    </a:schemeClr>
                  </a:gs>
                  <a:gs pos="100000">
                    <a:schemeClr val="bg2">
                      <a:lumMod val="1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62" name="图片 461">
                <a:extLst>
                  <a:ext uri="{FF2B5EF4-FFF2-40B4-BE49-F238E27FC236}">
                    <a16:creationId xmlns:a16="http://schemas.microsoft.com/office/drawing/2014/main" id="{02325DFB-2472-4F51-855D-095D2E09DE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6891" y="2665196"/>
                <a:ext cx="1961346" cy="964452"/>
              </a:xfrm>
              <a:prstGeom prst="rect">
                <a:avLst/>
              </a:prstGeom>
            </p:spPr>
          </p:pic>
        </p:grpSp>
        <p:sp>
          <p:nvSpPr>
            <p:cNvPr id="399" name="Freeform 512">
              <a:extLst>
                <a:ext uri="{FF2B5EF4-FFF2-40B4-BE49-F238E27FC236}">
                  <a16:creationId xmlns:a16="http://schemas.microsoft.com/office/drawing/2014/main" id="{582D9902-9C1B-4D91-B3FC-371FB9EB43E6}"/>
                </a:ext>
              </a:extLst>
            </p:cNvPr>
            <p:cNvSpPr>
              <a:spLocks/>
            </p:cNvSpPr>
            <p:nvPr/>
          </p:nvSpPr>
          <p:spPr bwMode="auto">
            <a:xfrm>
              <a:off x="2201377" y="3995975"/>
              <a:ext cx="120014" cy="327145"/>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00" name="Freeform 512">
              <a:extLst>
                <a:ext uri="{FF2B5EF4-FFF2-40B4-BE49-F238E27FC236}">
                  <a16:creationId xmlns:a16="http://schemas.microsoft.com/office/drawing/2014/main" id="{65DEC1AB-A340-4E28-9704-C0D3949D11C1}"/>
                </a:ext>
              </a:extLst>
            </p:cNvPr>
            <p:cNvSpPr>
              <a:spLocks/>
            </p:cNvSpPr>
            <p:nvPr/>
          </p:nvSpPr>
          <p:spPr bwMode="auto">
            <a:xfrm rot="10800000">
              <a:off x="4441647" y="3991660"/>
              <a:ext cx="120014" cy="327145"/>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cxnSp>
          <p:nvCxnSpPr>
            <p:cNvPr id="401" name="直接连接符 400">
              <a:extLst>
                <a:ext uri="{FF2B5EF4-FFF2-40B4-BE49-F238E27FC236}">
                  <a16:creationId xmlns:a16="http://schemas.microsoft.com/office/drawing/2014/main" id="{D7B4986A-3948-444C-A742-AE5EBA0851EC}"/>
                </a:ext>
              </a:extLst>
            </p:cNvPr>
            <p:cNvCxnSpPr>
              <a:cxnSpLocks/>
            </p:cNvCxnSpPr>
            <p:nvPr/>
          </p:nvCxnSpPr>
          <p:spPr>
            <a:xfrm>
              <a:off x="2297478" y="2983423"/>
              <a:ext cx="2086930" cy="0"/>
            </a:xfrm>
            <a:prstGeom prst="line">
              <a:avLst/>
            </a:prstGeom>
            <a:ln w="9525">
              <a:gradFill>
                <a:gsLst>
                  <a:gs pos="55000">
                    <a:schemeClr val="bg1">
                      <a:alpha val="54000"/>
                    </a:scheme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402" name="文本框 401">
              <a:extLst>
                <a:ext uri="{FF2B5EF4-FFF2-40B4-BE49-F238E27FC236}">
                  <a16:creationId xmlns:a16="http://schemas.microsoft.com/office/drawing/2014/main" id="{E1F0DB3D-16DB-4C79-9918-331743618C9B}"/>
                </a:ext>
              </a:extLst>
            </p:cNvPr>
            <p:cNvSpPr txBox="1"/>
            <p:nvPr/>
          </p:nvSpPr>
          <p:spPr>
            <a:xfrm>
              <a:off x="2374133" y="3033558"/>
              <a:ext cx="2052924" cy="646331"/>
            </a:xfrm>
            <a:prstGeom prst="rect">
              <a:avLst/>
            </a:prstGeom>
            <a:noFill/>
          </p:spPr>
          <p:txBody>
            <a:bodyPr wrap="square" rtlCol="0">
              <a:spAutoFit/>
            </a:bodyPr>
            <a:lstStyle/>
            <a:p>
              <a:r>
                <a:rPr lang="zh-CN" altLang="en-US" sz="600" dirty="0">
                  <a:solidFill>
                    <a:schemeClr val="bg1">
                      <a:alpha val="70000"/>
                    </a:schemeClr>
                  </a:solidFill>
                  <a:latin typeface="思源黑体 CN ExtraLight" panose="020B0200000000000000" pitchFamily="34" charset="-122"/>
                  <a:ea typeface="思源黑体 CN ExtraLight" panose="020B0200000000000000" pitchFamily="34" charset="-122"/>
                </a:rPr>
                <a:t>人们认为纳迦法级无畏战舰的设计基于一种可追溯到远古时期的玛塔利飞船设计。 </a:t>
              </a:r>
              <a:endParaRPr lang="en-US" altLang="zh-CN" sz="600" dirty="0">
                <a:solidFill>
                  <a:schemeClr val="bg1">
                    <a:alpha val="70000"/>
                  </a:schemeClr>
                </a:solidFill>
                <a:latin typeface="思源黑体 CN ExtraLight" panose="020B0200000000000000" pitchFamily="34" charset="-122"/>
                <a:ea typeface="思源黑体 CN ExtraLight" panose="020B0200000000000000" pitchFamily="34" charset="-122"/>
              </a:endParaRPr>
            </a:p>
            <a:p>
              <a:r>
                <a:rPr lang="zh-CN" altLang="en-US" sz="600" dirty="0">
                  <a:solidFill>
                    <a:schemeClr val="bg1">
                      <a:alpha val="70000"/>
                    </a:schemeClr>
                  </a:solidFill>
                  <a:latin typeface="思源黑体 CN ExtraLight" panose="020B0200000000000000" pitchFamily="34" charset="-122"/>
                  <a:ea typeface="思源黑体 CN ExtraLight" panose="020B0200000000000000" pitchFamily="34" charset="-122"/>
                </a:rPr>
                <a:t>虽然没有记录可以清楚地说明其外形的发展过程，但它那如巨石一般粗犷的线条一次又一次出现在随风飘零的玛塔利传说中。 纳迦法级有多样的火力选择，能够应付各种规模的敌方战舰。</a:t>
              </a:r>
            </a:p>
          </p:txBody>
        </p:sp>
        <p:grpSp>
          <p:nvGrpSpPr>
            <p:cNvPr id="403" name="组合 402">
              <a:extLst>
                <a:ext uri="{FF2B5EF4-FFF2-40B4-BE49-F238E27FC236}">
                  <a16:creationId xmlns:a16="http://schemas.microsoft.com/office/drawing/2014/main" id="{B2488503-6633-433C-B5FB-DC2485B908C4}"/>
                </a:ext>
              </a:extLst>
            </p:cNvPr>
            <p:cNvGrpSpPr/>
            <p:nvPr/>
          </p:nvGrpSpPr>
          <p:grpSpPr>
            <a:xfrm>
              <a:off x="2341186" y="3663418"/>
              <a:ext cx="2086930" cy="215444"/>
              <a:chOff x="5122559" y="4095442"/>
              <a:chExt cx="2086930" cy="215444"/>
            </a:xfrm>
          </p:grpSpPr>
          <p:cxnSp>
            <p:nvCxnSpPr>
              <p:cNvPr id="459" name="直接连接符 458">
                <a:extLst>
                  <a:ext uri="{FF2B5EF4-FFF2-40B4-BE49-F238E27FC236}">
                    <a16:creationId xmlns:a16="http://schemas.microsoft.com/office/drawing/2014/main" id="{1AB4AA57-ED10-4407-876F-3FC16A62428D}"/>
                  </a:ext>
                </a:extLst>
              </p:cNvPr>
              <p:cNvCxnSpPr>
                <a:cxnSpLocks/>
              </p:cNvCxnSpPr>
              <p:nvPr/>
            </p:nvCxnSpPr>
            <p:spPr>
              <a:xfrm>
                <a:off x="5122559" y="4301736"/>
                <a:ext cx="2086930" cy="0"/>
              </a:xfrm>
              <a:prstGeom prst="line">
                <a:avLst/>
              </a:prstGeom>
              <a:ln w="9525">
                <a:gradFill>
                  <a:gsLst>
                    <a:gs pos="55000">
                      <a:schemeClr val="bg1">
                        <a:alpha val="54000"/>
                      </a:scheme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460" name="文本框 459">
                <a:extLst>
                  <a:ext uri="{FF2B5EF4-FFF2-40B4-BE49-F238E27FC236}">
                    <a16:creationId xmlns:a16="http://schemas.microsoft.com/office/drawing/2014/main" id="{10FCAEAA-9404-41F9-A314-ADD686B3E81F}"/>
                  </a:ext>
                </a:extLst>
              </p:cNvPr>
              <p:cNvSpPr txBox="1"/>
              <p:nvPr/>
            </p:nvSpPr>
            <p:spPr>
              <a:xfrm>
                <a:off x="5166052" y="4095442"/>
                <a:ext cx="595035" cy="215444"/>
              </a:xfrm>
              <a:prstGeom prst="rect">
                <a:avLst/>
              </a:prstGeom>
              <a:noFill/>
            </p:spPr>
            <p:txBody>
              <a:bodyPr wrap="none" rtlCol="0">
                <a:spAutoFit/>
              </a:bodyPr>
              <a:lstStyle/>
              <a:p>
                <a:r>
                  <a:rPr lang="zh-CN" altLang="en-US" sz="800" b="1" dirty="0">
                    <a:solidFill>
                      <a:schemeClr val="bg1"/>
                    </a:solidFill>
                  </a:rPr>
                  <a:t>舰船属性</a:t>
                </a:r>
              </a:p>
            </p:txBody>
          </p:sp>
        </p:grpSp>
        <p:sp>
          <p:nvSpPr>
            <p:cNvPr id="404" name="文本框 403">
              <a:extLst>
                <a:ext uri="{FF2B5EF4-FFF2-40B4-BE49-F238E27FC236}">
                  <a16:creationId xmlns:a16="http://schemas.microsoft.com/office/drawing/2014/main" id="{EF14E380-A902-4690-A0DA-D6A79E989B9A}"/>
                </a:ext>
              </a:extLst>
            </p:cNvPr>
            <p:cNvSpPr txBox="1"/>
            <p:nvPr/>
          </p:nvSpPr>
          <p:spPr>
            <a:xfrm>
              <a:off x="2622707" y="4343633"/>
              <a:ext cx="364202" cy="200055"/>
            </a:xfrm>
            <a:prstGeom prst="rect">
              <a:avLst/>
            </a:prstGeom>
            <a:noFill/>
          </p:spPr>
          <p:txBody>
            <a:bodyPr wrap="none" rtlCol="0">
              <a:spAutoFit/>
            </a:bodyPr>
            <a:lstStyle/>
            <a:p>
              <a:r>
                <a:rPr lang="zh-CN" altLang="en-US" sz="700" b="1" dirty="0">
                  <a:solidFill>
                    <a:schemeClr val="bg1">
                      <a:alpha val="80000"/>
                    </a:schemeClr>
                  </a:solidFill>
                  <a:latin typeface="+mn-ea"/>
                </a:rPr>
                <a:t>耐久</a:t>
              </a:r>
            </a:p>
          </p:txBody>
        </p:sp>
        <p:sp>
          <p:nvSpPr>
            <p:cNvPr id="405" name="文本框 404">
              <a:extLst>
                <a:ext uri="{FF2B5EF4-FFF2-40B4-BE49-F238E27FC236}">
                  <a16:creationId xmlns:a16="http://schemas.microsoft.com/office/drawing/2014/main" id="{8F23557C-C3AE-4657-96A9-F1A187BFCF18}"/>
                </a:ext>
              </a:extLst>
            </p:cNvPr>
            <p:cNvSpPr txBox="1"/>
            <p:nvPr/>
          </p:nvSpPr>
          <p:spPr>
            <a:xfrm>
              <a:off x="3792236" y="4311762"/>
              <a:ext cx="572593" cy="261610"/>
            </a:xfrm>
            <a:prstGeom prst="rect">
              <a:avLst/>
            </a:prstGeom>
            <a:noFill/>
          </p:spPr>
          <p:txBody>
            <a:bodyPr wrap="none" rtlCol="0">
              <a:spAutoFit/>
            </a:bodyPr>
            <a:lstStyle/>
            <a:p>
              <a:r>
                <a:rPr lang="en-US" altLang="zh-CN" sz="1100" dirty="0">
                  <a:solidFill>
                    <a:schemeClr val="accent4">
                      <a:lumMod val="20000"/>
                      <a:lumOff val="80000"/>
                    </a:schemeClr>
                  </a:solidFill>
                  <a:latin typeface="Aldrich" panose="02000000000000000000" pitchFamily="2" charset="0"/>
                </a:rPr>
                <a:t>5666</a:t>
              </a:r>
              <a:endParaRPr lang="zh-CN" altLang="en-US" sz="1100" dirty="0">
                <a:solidFill>
                  <a:schemeClr val="accent4">
                    <a:lumMod val="20000"/>
                    <a:lumOff val="80000"/>
                  </a:schemeClr>
                </a:solidFill>
                <a:latin typeface="Aldrich" panose="02000000000000000000" pitchFamily="2" charset="0"/>
              </a:endParaRPr>
            </a:p>
          </p:txBody>
        </p:sp>
        <p:sp>
          <p:nvSpPr>
            <p:cNvPr id="406" name="文本框 405">
              <a:extLst>
                <a:ext uri="{FF2B5EF4-FFF2-40B4-BE49-F238E27FC236}">
                  <a16:creationId xmlns:a16="http://schemas.microsoft.com/office/drawing/2014/main" id="{2E64B923-F5D3-41D1-9703-B58B161D6953}"/>
                </a:ext>
              </a:extLst>
            </p:cNvPr>
            <p:cNvSpPr txBox="1"/>
            <p:nvPr/>
          </p:nvSpPr>
          <p:spPr>
            <a:xfrm>
              <a:off x="2627519" y="4546493"/>
              <a:ext cx="543739" cy="200055"/>
            </a:xfrm>
            <a:prstGeom prst="rect">
              <a:avLst/>
            </a:prstGeom>
            <a:noFill/>
          </p:spPr>
          <p:txBody>
            <a:bodyPr wrap="none" rtlCol="0">
              <a:spAutoFit/>
            </a:bodyPr>
            <a:lstStyle/>
            <a:p>
              <a:r>
                <a:rPr lang="zh-CN" altLang="en-US" sz="700" b="1" dirty="0">
                  <a:solidFill>
                    <a:schemeClr val="bg1">
                      <a:alpha val="80000"/>
                    </a:schemeClr>
                  </a:solidFill>
                  <a:latin typeface="+mn-ea"/>
                </a:rPr>
                <a:t>平均速度</a:t>
              </a:r>
            </a:p>
          </p:txBody>
        </p:sp>
        <p:sp>
          <p:nvSpPr>
            <p:cNvPr id="407" name="文本框 406">
              <a:extLst>
                <a:ext uri="{FF2B5EF4-FFF2-40B4-BE49-F238E27FC236}">
                  <a16:creationId xmlns:a16="http://schemas.microsoft.com/office/drawing/2014/main" id="{A9F6C068-D9D5-475F-AAA1-C96167DA26E9}"/>
                </a:ext>
              </a:extLst>
            </p:cNvPr>
            <p:cNvSpPr txBox="1"/>
            <p:nvPr/>
          </p:nvSpPr>
          <p:spPr>
            <a:xfrm>
              <a:off x="2627238" y="4745751"/>
              <a:ext cx="364202" cy="200055"/>
            </a:xfrm>
            <a:prstGeom prst="rect">
              <a:avLst/>
            </a:prstGeom>
            <a:noFill/>
          </p:spPr>
          <p:txBody>
            <a:bodyPr wrap="none" rtlCol="0">
              <a:spAutoFit/>
            </a:bodyPr>
            <a:lstStyle/>
            <a:p>
              <a:r>
                <a:rPr lang="zh-CN" altLang="en-US" sz="700" b="1" dirty="0">
                  <a:solidFill>
                    <a:schemeClr val="bg1">
                      <a:alpha val="80000"/>
                    </a:schemeClr>
                  </a:solidFill>
                  <a:latin typeface="+mn-ea"/>
                </a:rPr>
                <a:t>火力</a:t>
              </a:r>
            </a:p>
          </p:txBody>
        </p:sp>
        <p:sp>
          <p:nvSpPr>
            <p:cNvPr id="408" name="文本框 407">
              <a:extLst>
                <a:ext uri="{FF2B5EF4-FFF2-40B4-BE49-F238E27FC236}">
                  <a16:creationId xmlns:a16="http://schemas.microsoft.com/office/drawing/2014/main" id="{B4E99683-CB90-4318-BE66-B16D1274BCC0}"/>
                </a:ext>
              </a:extLst>
            </p:cNvPr>
            <p:cNvSpPr txBox="1"/>
            <p:nvPr/>
          </p:nvSpPr>
          <p:spPr>
            <a:xfrm>
              <a:off x="2628876" y="4960555"/>
              <a:ext cx="364202" cy="200055"/>
            </a:xfrm>
            <a:prstGeom prst="rect">
              <a:avLst/>
            </a:prstGeom>
            <a:noFill/>
          </p:spPr>
          <p:txBody>
            <a:bodyPr wrap="none" rtlCol="0">
              <a:spAutoFit/>
            </a:bodyPr>
            <a:lstStyle/>
            <a:p>
              <a:r>
                <a:rPr lang="zh-CN" altLang="en-US" sz="700" b="1" dirty="0">
                  <a:solidFill>
                    <a:schemeClr val="bg1">
                      <a:alpha val="80000"/>
                    </a:schemeClr>
                  </a:solidFill>
                  <a:latin typeface="+mn-ea"/>
                </a:rPr>
                <a:t>探测</a:t>
              </a:r>
            </a:p>
          </p:txBody>
        </p:sp>
        <p:sp>
          <p:nvSpPr>
            <p:cNvPr id="409" name="文本框 408">
              <a:extLst>
                <a:ext uri="{FF2B5EF4-FFF2-40B4-BE49-F238E27FC236}">
                  <a16:creationId xmlns:a16="http://schemas.microsoft.com/office/drawing/2014/main" id="{FDC225BC-193C-4F05-B9FA-86FA521395DF}"/>
                </a:ext>
              </a:extLst>
            </p:cNvPr>
            <p:cNvSpPr txBox="1"/>
            <p:nvPr/>
          </p:nvSpPr>
          <p:spPr>
            <a:xfrm>
              <a:off x="4072830" y="4524875"/>
              <a:ext cx="282450" cy="261610"/>
            </a:xfrm>
            <a:prstGeom prst="rect">
              <a:avLst/>
            </a:prstGeom>
            <a:noFill/>
          </p:spPr>
          <p:txBody>
            <a:bodyPr wrap="none" rtlCol="0">
              <a:spAutoFit/>
            </a:bodyPr>
            <a:lstStyle/>
            <a:p>
              <a:r>
                <a:rPr lang="en-US" altLang="zh-CN" sz="1100" dirty="0">
                  <a:solidFill>
                    <a:schemeClr val="accent4">
                      <a:lumMod val="20000"/>
                      <a:lumOff val="80000"/>
                    </a:schemeClr>
                  </a:solidFill>
                  <a:latin typeface="Aldrich" panose="02000000000000000000" pitchFamily="2" charset="0"/>
                </a:rPr>
                <a:t>8</a:t>
              </a:r>
              <a:endParaRPr lang="zh-CN" altLang="en-US" sz="1100" dirty="0">
                <a:solidFill>
                  <a:schemeClr val="accent4">
                    <a:lumMod val="20000"/>
                    <a:lumOff val="80000"/>
                  </a:schemeClr>
                </a:solidFill>
                <a:latin typeface="Aldrich" panose="02000000000000000000" pitchFamily="2" charset="0"/>
              </a:endParaRPr>
            </a:p>
          </p:txBody>
        </p:sp>
        <p:sp>
          <p:nvSpPr>
            <p:cNvPr id="410" name="文本框 409">
              <a:extLst>
                <a:ext uri="{FF2B5EF4-FFF2-40B4-BE49-F238E27FC236}">
                  <a16:creationId xmlns:a16="http://schemas.microsoft.com/office/drawing/2014/main" id="{928A016A-3530-43A3-A302-5099A4E75A65}"/>
                </a:ext>
              </a:extLst>
            </p:cNvPr>
            <p:cNvSpPr txBox="1"/>
            <p:nvPr/>
          </p:nvSpPr>
          <p:spPr>
            <a:xfrm>
              <a:off x="4113605" y="4729540"/>
              <a:ext cx="234360" cy="261610"/>
            </a:xfrm>
            <a:prstGeom prst="rect">
              <a:avLst/>
            </a:prstGeom>
            <a:noFill/>
          </p:spPr>
          <p:txBody>
            <a:bodyPr wrap="none" rtlCol="0">
              <a:spAutoFit/>
            </a:bodyPr>
            <a:lstStyle/>
            <a:p>
              <a:r>
                <a:rPr lang="en-US" altLang="zh-CN" sz="1100" dirty="0">
                  <a:solidFill>
                    <a:schemeClr val="accent4">
                      <a:lumMod val="20000"/>
                      <a:lumOff val="80000"/>
                    </a:schemeClr>
                  </a:solidFill>
                  <a:latin typeface="Aldrich" panose="02000000000000000000" pitchFamily="2" charset="0"/>
                </a:rPr>
                <a:t>1</a:t>
              </a:r>
              <a:endParaRPr lang="zh-CN" altLang="en-US" sz="1100" dirty="0">
                <a:solidFill>
                  <a:schemeClr val="accent4">
                    <a:lumMod val="20000"/>
                    <a:lumOff val="80000"/>
                  </a:schemeClr>
                </a:solidFill>
                <a:latin typeface="Aldrich" panose="02000000000000000000" pitchFamily="2" charset="0"/>
              </a:endParaRPr>
            </a:p>
          </p:txBody>
        </p:sp>
        <p:sp>
          <p:nvSpPr>
            <p:cNvPr id="411" name="文本框 410">
              <a:extLst>
                <a:ext uri="{FF2B5EF4-FFF2-40B4-BE49-F238E27FC236}">
                  <a16:creationId xmlns:a16="http://schemas.microsoft.com/office/drawing/2014/main" id="{D14D143F-C9E7-413E-A470-18A47D1CA75C}"/>
                </a:ext>
              </a:extLst>
            </p:cNvPr>
            <p:cNvSpPr txBox="1"/>
            <p:nvPr/>
          </p:nvSpPr>
          <p:spPr>
            <a:xfrm>
              <a:off x="3886875" y="4931185"/>
              <a:ext cx="470000" cy="261610"/>
            </a:xfrm>
            <a:prstGeom prst="rect">
              <a:avLst/>
            </a:prstGeom>
            <a:noFill/>
          </p:spPr>
          <p:txBody>
            <a:bodyPr wrap="none" rtlCol="0">
              <a:spAutoFit/>
            </a:bodyPr>
            <a:lstStyle/>
            <a:p>
              <a:r>
                <a:rPr lang="en-US" altLang="zh-CN" sz="1100" dirty="0">
                  <a:solidFill>
                    <a:schemeClr val="accent4">
                      <a:lumMod val="20000"/>
                      <a:lumOff val="80000"/>
                    </a:schemeClr>
                  </a:solidFill>
                  <a:latin typeface="Aldrich" panose="02000000000000000000" pitchFamily="2" charset="0"/>
                </a:rPr>
                <a:t>305</a:t>
              </a:r>
              <a:endParaRPr lang="zh-CN" altLang="en-US" sz="1100" dirty="0">
                <a:solidFill>
                  <a:schemeClr val="accent4">
                    <a:lumMod val="20000"/>
                    <a:lumOff val="80000"/>
                  </a:schemeClr>
                </a:solidFill>
                <a:latin typeface="Aldrich" panose="02000000000000000000" pitchFamily="2" charset="0"/>
              </a:endParaRPr>
            </a:p>
          </p:txBody>
        </p:sp>
        <p:sp>
          <p:nvSpPr>
            <p:cNvPr id="412" name="Freeform 68">
              <a:extLst>
                <a:ext uri="{FF2B5EF4-FFF2-40B4-BE49-F238E27FC236}">
                  <a16:creationId xmlns:a16="http://schemas.microsoft.com/office/drawing/2014/main" id="{85AE8493-3CA1-4774-BD0B-E176F511F148}"/>
                </a:ext>
              </a:extLst>
            </p:cNvPr>
            <p:cNvSpPr>
              <a:spLocks noEditPoints="1"/>
            </p:cNvSpPr>
            <p:nvPr/>
          </p:nvSpPr>
          <p:spPr bwMode="auto">
            <a:xfrm>
              <a:off x="2485644" y="4776441"/>
              <a:ext cx="147720" cy="147720"/>
            </a:xfrm>
            <a:custGeom>
              <a:avLst/>
              <a:gdLst/>
              <a:ahLst/>
              <a:cxnLst>
                <a:cxn ang="0">
                  <a:pos x="62" y="34"/>
                </a:cxn>
                <a:cxn ang="0">
                  <a:pos x="60" y="36"/>
                </a:cxn>
                <a:cxn ang="0">
                  <a:pos x="54" y="36"/>
                </a:cxn>
                <a:cxn ang="0">
                  <a:pos x="36" y="54"/>
                </a:cxn>
                <a:cxn ang="0">
                  <a:pos x="36" y="60"/>
                </a:cxn>
                <a:cxn ang="0">
                  <a:pos x="34" y="62"/>
                </a:cxn>
                <a:cxn ang="0">
                  <a:pos x="29" y="62"/>
                </a:cxn>
                <a:cxn ang="0">
                  <a:pos x="26" y="60"/>
                </a:cxn>
                <a:cxn ang="0">
                  <a:pos x="26" y="54"/>
                </a:cxn>
                <a:cxn ang="0">
                  <a:pos x="9" y="36"/>
                </a:cxn>
                <a:cxn ang="0">
                  <a:pos x="3" y="36"/>
                </a:cxn>
                <a:cxn ang="0">
                  <a:pos x="0" y="34"/>
                </a:cxn>
                <a:cxn ang="0">
                  <a:pos x="0" y="29"/>
                </a:cxn>
                <a:cxn ang="0">
                  <a:pos x="3" y="26"/>
                </a:cxn>
                <a:cxn ang="0">
                  <a:pos x="9" y="26"/>
                </a:cxn>
                <a:cxn ang="0">
                  <a:pos x="26" y="9"/>
                </a:cxn>
                <a:cxn ang="0">
                  <a:pos x="26" y="3"/>
                </a:cxn>
                <a:cxn ang="0">
                  <a:pos x="29" y="0"/>
                </a:cxn>
                <a:cxn ang="0">
                  <a:pos x="34" y="0"/>
                </a:cxn>
                <a:cxn ang="0">
                  <a:pos x="36" y="3"/>
                </a:cxn>
                <a:cxn ang="0">
                  <a:pos x="36" y="9"/>
                </a:cxn>
                <a:cxn ang="0">
                  <a:pos x="54" y="26"/>
                </a:cxn>
                <a:cxn ang="0">
                  <a:pos x="60" y="26"/>
                </a:cxn>
                <a:cxn ang="0">
                  <a:pos x="62" y="29"/>
                </a:cxn>
                <a:cxn ang="0">
                  <a:pos x="62" y="34"/>
                </a:cxn>
                <a:cxn ang="0">
                  <a:pos x="44" y="36"/>
                </a:cxn>
                <a:cxn ang="0">
                  <a:pos x="42" y="34"/>
                </a:cxn>
                <a:cxn ang="0">
                  <a:pos x="42" y="29"/>
                </a:cxn>
                <a:cxn ang="0">
                  <a:pos x="44" y="26"/>
                </a:cxn>
                <a:cxn ang="0">
                  <a:pos x="49" y="26"/>
                </a:cxn>
                <a:cxn ang="0">
                  <a:pos x="36" y="14"/>
                </a:cxn>
                <a:cxn ang="0">
                  <a:pos x="36" y="18"/>
                </a:cxn>
                <a:cxn ang="0">
                  <a:pos x="34" y="21"/>
                </a:cxn>
                <a:cxn ang="0">
                  <a:pos x="29" y="21"/>
                </a:cxn>
                <a:cxn ang="0">
                  <a:pos x="26" y="18"/>
                </a:cxn>
                <a:cxn ang="0">
                  <a:pos x="26" y="14"/>
                </a:cxn>
                <a:cxn ang="0">
                  <a:pos x="14" y="26"/>
                </a:cxn>
                <a:cxn ang="0">
                  <a:pos x="18" y="26"/>
                </a:cxn>
                <a:cxn ang="0">
                  <a:pos x="21" y="29"/>
                </a:cxn>
                <a:cxn ang="0">
                  <a:pos x="21" y="34"/>
                </a:cxn>
                <a:cxn ang="0">
                  <a:pos x="18" y="36"/>
                </a:cxn>
                <a:cxn ang="0">
                  <a:pos x="14" y="36"/>
                </a:cxn>
                <a:cxn ang="0">
                  <a:pos x="26" y="49"/>
                </a:cxn>
                <a:cxn ang="0">
                  <a:pos x="26" y="44"/>
                </a:cxn>
                <a:cxn ang="0">
                  <a:pos x="29" y="42"/>
                </a:cxn>
                <a:cxn ang="0">
                  <a:pos x="34" y="42"/>
                </a:cxn>
                <a:cxn ang="0">
                  <a:pos x="36" y="44"/>
                </a:cxn>
                <a:cxn ang="0">
                  <a:pos x="36" y="49"/>
                </a:cxn>
                <a:cxn ang="0">
                  <a:pos x="49" y="36"/>
                </a:cxn>
                <a:cxn ang="0">
                  <a:pos x="44" y="36"/>
                </a:cxn>
              </a:cxnLst>
              <a:rect l="0" t="0" r="r" b="b"/>
              <a:pathLst>
                <a:path w="62" h="62">
                  <a:moveTo>
                    <a:pt x="62" y="34"/>
                  </a:moveTo>
                  <a:cubicBezTo>
                    <a:pt x="62" y="35"/>
                    <a:pt x="61" y="36"/>
                    <a:pt x="60" y="36"/>
                  </a:cubicBezTo>
                  <a:cubicBezTo>
                    <a:pt x="54" y="36"/>
                    <a:pt x="54" y="36"/>
                    <a:pt x="54" y="36"/>
                  </a:cubicBezTo>
                  <a:cubicBezTo>
                    <a:pt x="52" y="45"/>
                    <a:pt x="45" y="52"/>
                    <a:pt x="36" y="54"/>
                  </a:cubicBezTo>
                  <a:cubicBezTo>
                    <a:pt x="36" y="60"/>
                    <a:pt x="36" y="60"/>
                    <a:pt x="36" y="60"/>
                  </a:cubicBezTo>
                  <a:cubicBezTo>
                    <a:pt x="36" y="61"/>
                    <a:pt x="35" y="62"/>
                    <a:pt x="34" y="62"/>
                  </a:cubicBezTo>
                  <a:cubicBezTo>
                    <a:pt x="29" y="62"/>
                    <a:pt x="29" y="62"/>
                    <a:pt x="29" y="62"/>
                  </a:cubicBezTo>
                  <a:cubicBezTo>
                    <a:pt x="27" y="62"/>
                    <a:pt x="26" y="61"/>
                    <a:pt x="26" y="60"/>
                  </a:cubicBezTo>
                  <a:cubicBezTo>
                    <a:pt x="26" y="54"/>
                    <a:pt x="26" y="54"/>
                    <a:pt x="26" y="54"/>
                  </a:cubicBezTo>
                  <a:cubicBezTo>
                    <a:pt x="18" y="52"/>
                    <a:pt x="11" y="45"/>
                    <a:pt x="9" y="36"/>
                  </a:cubicBezTo>
                  <a:cubicBezTo>
                    <a:pt x="3" y="36"/>
                    <a:pt x="3" y="36"/>
                    <a:pt x="3" y="36"/>
                  </a:cubicBezTo>
                  <a:cubicBezTo>
                    <a:pt x="2" y="36"/>
                    <a:pt x="0" y="35"/>
                    <a:pt x="0" y="34"/>
                  </a:cubicBezTo>
                  <a:cubicBezTo>
                    <a:pt x="0" y="29"/>
                    <a:pt x="0" y="29"/>
                    <a:pt x="0" y="29"/>
                  </a:cubicBezTo>
                  <a:cubicBezTo>
                    <a:pt x="0" y="27"/>
                    <a:pt x="2" y="26"/>
                    <a:pt x="3" y="26"/>
                  </a:cubicBezTo>
                  <a:cubicBezTo>
                    <a:pt x="9" y="26"/>
                    <a:pt x="9" y="26"/>
                    <a:pt x="9" y="26"/>
                  </a:cubicBezTo>
                  <a:cubicBezTo>
                    <a:pt x="11" y="18"/>
                    <a:pt x="18" y="11"/>
                    <a:pt x="26" y="9"/>
                  </a:cubicBezTo>
                  <a:cubicBezTo>
                    <a:pt x="26" y="3"/>
                    <a:pt x="26" y="3"/>
                    <a:pt x="26" y="3"/>
                  </a:cubicBezTo>
                  <a:cubicBezTo>
                    <a:pt x="26" y="2"/>
                    <a:pt x="27" y="0"/>
                    <a:pt x="29" y="0"/>
                  </a:cubicBezTo>
                  <a:cubicBezTo>
                    <a:pt x="34" y="0"/>
                    <a:pt x="34" y="0"/>
                    <a:pt x="34" y="0"/>
                  </a:cubicBezTo>
                  <a:cubicBezTo>
                    <a:pt x="35" y="0"/>
                    <a:pt x="36" y="2"/>
                    <a:pt x="36" y="3"/>
                  </a:cubicBezTo>
                  <a:cubicBezTo>
                    <a:pt x="36" y="9"/>
                    <a:pt x="36" y="9"/>
                    <a:pt x="36" y="9"/>
                  </a:cubicBezTo>
                  <a:cubicBezTo>
                    <a:pt x="45" y="11"/>
                    <a:pt x="52" y="18"/>
                    <a:pt x="54" y="26"/>
                  </a:cubicBezTo>
                  <a:cubicBezTo>
                    <a:pt x="60" y="26"/>
                    <a:pt x="60" y="26"/>
                    <a:pt x="60" y="26"/>
                  </a:cubicBezTo>
                  <a:cubicBezTo>
                    <a:pt x="61" y="26"/>
                    <a:pt x="62" y="27"/>
                    <a:pt x="62" y="29"/>
                  </a:cubicBezTo>
                  <a:lnTo>
                    <a:pt x="62" y="34"/>
                  </a:lnTo>
                  <a:close/>
                  <a:moveTo>
                    <a:pt x="44" y="36"/>
                  </a:moveTo>
                  <a:cubicBezTo>
                    <a:pt x="43" y="36"/>
                    <a:pt x="42" y="35"/>
                    <a:pt x="42" y="34"/>
                  </a:cubicBezTo>
                  <a:cubicBezTo>
                    <a:pt x="42" y="29"/>
                    <a:pt x="42" y="29"/>
                    <a:pt x="42" y="29"/>
                  </a:cubicBezTo>
                  <a:cubicBezTo>
                    <a:pt x="42" y="27"/>
                    <a:pt x="43" y="26"/>
                    <a:pt x="44" y="26"/>
                  </a:cubicBezTo>
                  <a:cubicBezTo>
                    <a:pt x="49" y="26"/>
                    <a:pt x="49" y="26"/>
                    <a:pt x="49" y="26"/>
                  </a:cubicBezTo>
                  <a:cubicBezTo>
                    <a:pt x="47" y="20"/>
                    <a:pt x="42" y="16"/>
                    <a:pt x="36" y="14"/>
                  </a:cubicBezTo>
                  <a:cubicBezTo>
                    <a:pt x="36" y="18"/>
                    <a:pt x="36" y="18"/>
                    <a:pt x="36" y="18"/>
                  </a:cubicBezTo>
                  <a:cubicBezTo>
                    <a:pt x="36" y="20"/>
                    <a:pt x="35" y="21"/>
                    <a:pt x="34" y="21"/>
                  </a:cubicBezTo>
                  <a:cubicBezTo>
                    <a:pt x="29" y="21"/>
                    <a:pt x="29" y="21"/>
                    <a:pt x="29" y="21"/>
                  </a:cubicBezTo>
                  <a:cubicBezTo>
                    <a:pt x="27" y="21"/>
                    <a:pt x="26" y="20"/>
                    <a:pt x="26" y="18"/>
                  </a:cubicBezTo>
                  <a:cubicBezTo>
                    <a:pt x="26" y="14"/>
                    <a:pt x="26" y="14"/>
                    <a:pt x="26" y="14"/>
                  </a:cubicBezTo>
                  <a:cubicBezTo>
                    <a:pt x="20" y="16"/>
                    <a:pt x="16" y="20"/>
                    <a:pt x="14" y="26"/>
                  </a:cubicBezTo>
                  <a:cubicBezTo>
                    <a:pt x="18" y="26"/>
                    <a:pt x="18" y="26"/>
                    <a:pt x="18" y="26"/>
                  </a:cubicBezTo>
                  <a:cubicBezTo>
                    <a:pt x="20" y="26"/>
                    <a:pt x="21" y="27"/>
                    <a:pt x="21" y="29"/>
                  </a:cubicBezTo>
                  <a:cubicBezTo>
                    <a:pt x="21" y="34"/>
                    <a:pt x="21" y="34"/>
                    <a:pt x="21" y="34"/>
                  </a:cubicBezTo>
                  <a:cubicBezTo>
                    <a:pt x="21" y="35"/>
                    <a:pt x="20" y="36"/>
                    <a:pt x="18" y="36"/>
                  </a:cubicBezTo>
                  <a:cubicBezTo>
                    <a:pt x="14" y="36"/>
                    <a:pt x="14" y="36"/>
                    <a:pt x="14" y="36"/>
                  </a:cubicBezTo>
                  <a:cubicBezTo>
                    <a:pt x="16" y="42"/>
                    <a:pt x="20" y="47"/>
                    <a:pt x="26" y="49"/>
                  </a:cubicBezTo>
                  <a:cubicBezTo>
                    <a:pt x="26" y="44"/>
                    <a:pt x="26" y="44"/>
                    <a:pt x="26" y="44"/>
                  </a:cubicBezTo>
                  <a:cubicBezTo>
                    <a:pt x="26" y="43"/>
                    <a:pt x="27" y="42"/>
                    <a:pt x="29" y="42"/>
                  </a:cubicBezTo>
                  <a:cubicBezTo>
                    <a:pt x="34" y="42"/>
                    <a:pt x="34" y="42"/>
                    <a:pt x="34" y="42"/>
                  </a:cubicBezTo>
                  <a:cubicBezTo>
                    <a:pt x="35" y="42"/>
                    <a:pt x="36" y="43"/>
                    <a:pt x="36" y="44"/>
                  </a:cubicBezTo>
                  <a:cubicBezTo>
                    <a:pt x="36" y="49"/>
                    <a:pt x="36" y="49"/>
                    <a:pt x="36" y="49"/>
                  </a:cubicBezTo>
                  <a:cubicBezTo>
                    <a:pt x="42" y="47"/>
                    <a:pt x="47" y="42"/>
                    <a:pt x="49" y="36"/>
                  </a:cubicBezTo>
                  <a:lnTo>
                    <a:pt x="44" y="36"/>
                  </a:ln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13" name="Freeform 95">
              <a:extLst>
                <a:ext uri="{FF2B5EF4-FFF2-40B4-BE49-F238E27FC236}">
                  <a16:creationId xmlns:a16="http://schemas.microsoft.com/office/drawing/2014/main" id="{16991C66-EBF6-4F32-99BA-38A148DBBF9B}"/>
                </a:ext>
              </a:extLst>
            </p:cNvPr>
            <p:cNvSpPr>
              <a:spLocks/>
            </p:cNvSpPr>
            <p:nvPr/>
          </p:nvSpPr>
          <p:spPr bwMode="auto">
            <a:xfrm>
              <a:off x="2490859" y="4398430"/>
              <a:ext cx="143727" cy="123458"/>
            </a:xfrm>
            <a:custGeom>
              <a:avLst/>
              <a:gdLst/>
              <a:ahLst/>
              <a:cxnLst>
                <a:cxn ang="0">
                  <a:pos x="35" y="61"/>
                </a:cxn>
                <a:cxn ang="0">
                  <a:pos x="10" y="37"/>
                </a:cxn>
                <a:cxn ang="0">
                  <a:pos x="0" y="19"/>
                </a:cxn>
                <a:cxn ang="0">
                  <a:pos x="20" y="0"/>
                </a:cxn>
                <a:cxn ang="0">
                  <a:pos x="36" y="9"/>
                </a:cxn>
                <a:cxn ang="0">
                  <a:pos x="53" y="0"/>
                </a:cxn>
                <a:cxn ang="0">
                  <a:pos x="72" y="19"/>
                </a:cxn>
                <a:cxn ang="0">
                  <a:pos x="63" y="37"/>
                </a:cxn>
                <a:cxn ang="0">
                  <a:pos x="38" y="61"/>
                </a:cxn>
                <a:cxn ang="0">
                  <a:pos x="36" y="62"/>
                </a:cxn>
                <a:cxn ang="0">
                  <a:pos x="35" y="61"/>
                </a:cxn>
              </a:cxnLst>
              <a:rect l="0" t="0" r="r" b="b"/>
              <a:pathLst>
                <a:path w="72" h="62">
                  <a:moveTo>
                    <a:pt x="35" y="61"/>
                  </a:moveTo>
                  <a:cubicBezTo>
                    <a:pt x="10" y="37"/>
                    <a:pt x="10" y="37"/>
                    <a:pt x="10" y="37"/>
                  </a:cubicBezTo>
                  <a:cubicBezTo>
                    <a:pt x="9" y="37"/>
                    <a:pt x="0" y="29"/>
                    <a:pt x="0" y="19"/>
                  </a:cubicBezTo>
                  <a:cubicBezTo>
                    <a:pt x="0" y="7"/>
                    <a:pt x="8" y="0"/>
                    <a:pt x="20" y="0"/>
                  </a:cubicBezTo>
                  <a:cubicBezTo>
                    <a:pt x="27" y="0"/>
                    <a:pt x="33" y="6"/>
                    <a:pt x="36" y="9"/>
                  </a:cubicBezTo>
                  <a:cubicBezTo>
                    <a:pt x="40" y="6"/>
                    <a:pt x="46" y="0"/>
                    <a:pt x="53" y="0"/>
                  </a:cubicBezTo>
                  <a:cubicBezTo>
                    <a:pt x="65" y="0"/>
                    <a:pt x="72" y="7"/>
                    <a:pt x="72" y="19"/>
                  </a:cubicBezTo>
                  <a:cubicBezTo>
                    <a:pt x="72" y="29"/>
                    <a:pt x="64" y="37"/>
                    <a:pt x="63" y="37"/>
                  </a:cubicBezTo>
                  <a:cubicBezTo>
                    <a:pt x="38" y="61"/>
                    <a:pt x="38" y="61"/>
                    <a:pt x="38" y="61"/>
                  </a:cubicBezTo>
                  <a:cubicBezTo>
                    <a:pt x="38" y="62"/>
                    <a:pt x="37" y="62"/>
                    <a:pt x="36" y="62"/>
                  </a:cubicBezTo>
                  <a:cubicBezTo>
                    <a:pt x="36" y="62"/>
                    <a:pt x="35" y="62"/>
                    <a:pt x="35" y="61"/>
                  </a:cubicBez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14" name="Freeform 137">
              <a:extLst>
                <a:ext uri="{FF2B5EF4-FFF2-40B4-BE49-F238E27FC236}">
                  <a16:creationId xmlns:a16="http://schemas.microsoft.com/office/drawing/2014/main" id="{9A599ED0-3605-4FC2-BCB1-1B1B26CD7D53}"/>
                </a:ext>
              </a:extLst>
            </p:cNvPr>
            <p:cNvSpPr>
              <a:spLocks noEditPoints="1"/>
            </p:cNvSpPr>
            <p:nvPr/>
          </p:nvSpPr>
          <p:spPr bwMode="auto">
            <a:xfrm>
              <a:off x="2485644" y="4580359"/>
              <a:ext cx="147113" cy="150643"/>
            </a:xfrm>
            <a:custGeom>
              <a:avLst/>
              <a:gdLst/>
              <a:ahLst/>
              <a:cxnLst>
                <a:cxn ang="0">
                  <a:pos x="46" y="30"/>
                </a:cxn>
                <a:cxn ang="0">
                  <a:pos x="39" y="36"/>
                </a:cxn>
                <a:cxn ang="0">
                  <a:pos x="39" y="50"/>
                </a:cxn>
                <a:cxn ang="0">
                  <a:pos x="38" y="50"/>
                </a:cxn>
                <a:cxn ang="0">
                  <a:pos x="24" y="58"/>
                </a:cxn>
                <a:cxn ang="0">
                  <a:pos x="24" y="59"/>
                </a:cxn>
                <a:cxn ang="0">
                  <a:pos x="23" y="58"/>
                </a:cxn>
                <a:cxn ang="0">
                  <a:pos x="21" y="56"/>
                </a:cxn>
                <a:cxn ang="0">
                  <a:pos x="21" y="55"/>
                </a:cxn>
                <a:cxn ang="0">
                  <a:pos x="24" y="45"/>
                </a:cxn>
                <a:cxn ang="0">
                  <a:pos x="14" y="35"/>
                </a:cxn>
                <a:cxn ang="0">
                  <a:pos x="4" y="38"/>
                </a:cxn>
                <a:cxn ang="0">
                  <a:pos x="3" y="38"/>
                </a:cxn>
                <a:cxn ang="0">
                  <a:pos x="3" y="38"/>
                </a:cxn>
                <a:cxn ang="0">
                  <a:pos x="0" y="35"/>
                </a:cxn>
                <a:cxn ang="0">
                  <a:pos x="0" y="34"/>
                </a:cxn>
                <a:cxn ang="0">
                  <a:pos x="8" y="20"/>
                </a:cxn>
                <a:cxn ang="0">
                  <a:pos x="9" y="20"/>
                </a:cxn>
                <a:cxn ang="0">
                  <a:pos x="23" y="19"/>
                </a:cxn>
                <a:cxn ang="0">
                  <a:pos x="29" y="12"/>
                </a:cxn>
                <a:cxn ang="0">
                  <a:pos x="57" y="0"/>
                </a:cxn>
                <a:cxn ang="0">
                  <a:pos x="58" y="1"/>
                </a:cxn>
                <a:cxn ang="0">
                  <a:pos x="46" y="30"/>
                </a:cxn>
                <a:cxn ang="0">
                  <a:pos x="47" y="8"/>
                </a:cxn>
                <a:cxn ang="0">
                  <a:pos x="43" y="12"/>
                </a:cxn>
                <a:cxn ang="0">
                  <a:pos x="47" y="15"/>
                </a:cxn>
                <a:cxn ang="0">
                  <a:pos x="50" y="12"/>
                </a:cxn>
                <a:cxn ang="0">
                  <a:pos x="47" y="8"/>
                </a:cxn>
              </a:cxnLst>
              <a:rect l="0" t="0" r="r" b="b"/>
              <a:pathLst>
                <a:path w="58" h="59">
                  <a:moveTo>
                    <a:pt x="46" y="30"/>
                  </a:moveTo>
                  <a:cubicBezTo>
                    <a:pt x="44" y="32"/>
                    <a:pt x="42" y="34"/>
                    <a:pt x="39" y="36"/>
                  </a:cubicBezTo>
                  <a:cubicBezTo>
                    <a:pt x="39" y="50"/>
                    <a:pt x="39" y="50"/>
                    <a:pt x="39" y="50"/>
                  </a:cubicBezTo>
                  <a:cubicBezTo>
                    <a:pt x="39" y="50"/>
                    <a:pt x="39" y="50"/>
                    <a:pt x="38" y="50"/>
                  </a:cubicBezTo>
                  <a:cubicBezTo>
                    <a:pt x="24" y="58"/>
                    <a:pt x="24" y="58"/>
                    <a:pt x="24" y="58"/>
                  </a:cubicBezTo>
                  <a:cubicBezTo>
                    <a:pt x="24" y="59"/>
                    <a:pt x="24" y="59"/>
                    <a:pt x="24" y="59"/>
                  </a:cubicBezTo>
                  <a:cubicBezTo>
                    <a:pt x="24" y="59"/>
                    <a:pt x="23" y="58"/>
                    <a:pt x="23" y="58"/>
                  </a:cubicBezTo>
                  <a:cubicBezTo>
                    <a:pt x="21" y="56"/>
                    <a:pt x="21" y="56"/>
                    <a:pt x="21" y="56"/>
                  </a:cubicBezTo>
                  <a:cubicBezTo>
                    <a:pt x="21" y="56"/>
                    <a:pt x="20" y="55"/>
                    <a:pt x="21" y="55"/>
                  </a:cubicBezTo>
                  <a:cubicBezTo>
                    <a:pt x="24" y="45"/>
                    <a:pt x="24" y="45"/>
                    <a:pt x="24" y="45"/>
                  </a:cubicBezTo>
                  <a:cubicBezTo>
                    <a:pt x="14" y="35"/>
                    <a:pt x="14" y="35"/>
                    <a:pt x="14" y="35"/>
                  </a:cubicBezTo>
                  <a:cubicBezTo>
                    <a:pt x="4" y="38"/>
                    <a:pt x="4" y="38"/>
                    <a:pt x="4" y="38"/>
                  </a:cubicBezTo>
                  <a:cubicBezTo>
                    <a:pt x="4" y="38"/>
                    <a:pt x="3" y="38"/>
                    <a:pt x="3" y="38"/>
                  </a:cubicBezTo>
                  <a:cubicBezTo>
                    <a:pt x="3" y="38"/>
                    <a:pt x="3" y="38"/>
                    <a:pt x="3" y="38"/>
                  </a:cubicBezTo>
                  <a:cubicBezTo>
                    <a:pt x="0" y="35"/>
                    <a:pt x="0" y="35"/>
                    <a:pt x="0" y="35"/>
                  </a:cubicBezTo>
                  <a:cubicBezTo>
                    <a:pt x="0" y="35"/>
                    <a:pt x="0" y="34"/>
                    <a:pt x="0" y="34"/>
                  </a:cubicBezTo>
                  <a:cubicBezTo>
                    <a:pt x="8" y="20"/>
                    <a:pt x="8" y="20"/>
                    <a:pt x="8" y="20"/>
                  </a:cubicBezTo>
                  <a:cubicBezTo>
                    <a:pt x="8" y="20"/>
                    <a:pt x="9" y="20"/>
                    <a:pt x="9" y="20"/>
                  </a:cubicBezTo>
                  <a:cubicBezTo>
                    <a:pt x="23" y="19"/>
                    <a:pt x="23" y="19"/>
                    <a:pt x="23" y="19"/>
                  </a:cubicBezTo>
                  <a:cubicBezTo>
                    <a:pt x="25" y="17"/>
                    <a:pt x="27" y="14"/>
                    <a:pt x="29" y="12"/>
                  </a:cubicBezTo>
                  <a:cubicBezTo>
                    <a:pt x="38" y="3"/>
                    <a:pt x="45" y="0"/>
                    <a:pt x="57" y="0"/>
                  </a:cubicBezTo>
                  <a:cubicBezTo>
                    <a:pt x="58" y="0"/>
                    <a:pt x="58" y="1"/>
                    <a:pt x="58" y="1"/>
                  </a:cubicBezTo>
                  <a:cubicBezTo>
                    <a:pt x="58" y="13"/>
                    <a:pt x="55" y="21"/>
                    <a:pt x="46" y="30"/>
                  </a:cubicBezTo>
                  <a:close/>
                  <a:moveTo>
                    <a:pt x="47" y="8"/>
                  </a:moveTo>
                  <a:cubicBezTo>
                    <a:pt x="45" y="8"/>
                    <a:pt x="43" y="10"/>
                    <a:pt x="43" y="12"/>
                  </a:cubicBezTo>
                  <a:cubicBezTo>
                    <a:pt x="43" y="14"/>
                    <a:pt x="45" y="15"/>
                    <a:pt x="47" y="15"/>
                  </a:cubicBezTo>
                  <a:cubicBezTo>
                    <a:pt x="49" y="15"/>
                    <a:pt x="50" y="14"/>
                    <a:pt x="50" y="12"/>
                  </a:cubicBezTo>
                  <a:cubicBezTo>
                    <a:pt x="50" y="10"/>
                    <a:pt x="49" y="8"/>
                    <a:pt x="47" y="8"/>
                  </a:cubicBez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15" name="Freeform 300">
              <a:extLst>
                <a:ext uri="{FF2B5EF4-FFF2-40B4-BE49-F238E27FC236}">
                  <a16:creationId xmlns:a16="http://schemas.microsoft.com/office/drawing/2014/main" id="{97FE5A42-71A8-4118-ABDB-65203872798B}"/>
                </a:ext>
              </a:extLst>
            </p:cNvPr>
            <p:cNvSpPr>
              <a:spLocks noEditPoints="1"/>
            </p:cNvSpPr>
            <p:nvPr/>
          </p:nvSpPr>
          <p:spPr bwMode="auto">
            <a:xfrm>
              <a:off x="2487200" y="4988818"/>
              <a:ext cx="139877" cy="139877"/>
            </a:xfrm>
            <a:custGeom>
              <a:avLst/>
              <a:gdLst>
                <a:gd name="T0" fmla="*/ 30 w 50"/>
                <a:gd name="T1" fmla="*/ 21 h 50"/>
                <a:gd name="T2" fmla="*/ 30 w 50"/>
                <a:gd name="T3" fmla="*/ 21 h 50"/>
                <a:gd name="T4" fmla="*/ 33 w 50"/>
                <a:gd name="T5" fmla="*/ 22 h 50"/>
                <a:gd name="T6" fmla="*/ 33 w 50"/>
                <a:gd name="T7" fmla="*/ 28 h 50"/>
                <a:gd name="T8" fmla="*/ 30 w 50"/>
                <a:gd name="T9" fmla="*/ 29 h 50"/>
                <a:gd name="T10" fmla="*/ 30 w 50"/>
                <a:gd name="T11" fmla="*/ 29 h 50"/>
                <a:gd name="T12" fmla="*/ 21 w 50"/>
                <a:gd name="T13" fmla="*/ 29 h 50"/>
                <a:gd name="T14" fmla="*/ 21 w 50"/>
                <a:gd name="T15" fmla="*/ 21 h 50"/>
                <a:gd name="T16" fmla="*/ 8 w 50"/>
                <a:gd name="T17" fmla="*/ 37 h 50"/>
                <a:gd name="T18" fmla="*/ 9 w 50"/>
                <a:gd name="T19" fmla="*/ 37 h 50"/>
                <a:gd name="T20" fmla="*/ 13 w 50"/>
                <a:gd name="T21" fmla="*/ 42 h 50"/>
                <a:gd name="T22" fmla="*/ 46 w 50"/>
                <a:gd name="T23" fmla="*/ 25 h 50"/>
                <a:gd name="T24" fmla="*/ 4 w 50"/>
                <a:gd name="T25" fmla="*/ 25 h 50"/>
                <a:gd name="T26" fmla="*/ 11 w 50"/>
                <a:gd name="T27" fmla="*/ 45 h 50"/>
                <a:gd name="T28" fmla="*/ 9 w 50"/>
                <a:gd name="T29" fmla="*/ 45 h 50"/>
                <a:gd name="T30" fmla="*/ 5 w 50"/>
                <a:gd name="T31" fmla="*/ 40 h 50"/>
                <a:gd name="T32" fmla="*/ 25 w 50"/>
                <a:gd name="T33" fmla="*/ 0 h 50"/>
                <a:gd name="T34" fmla="*/ 25 w 50"/>
                <a:gd name="T35" fmla="*/ 50 h 50"/>
                <a:gd name="T36" fmla="*/ 8 w 50"/>
                <a:gd name="T37" fmla="*/ 40 h 50"/>
                <a:gd name="T38" fmla="*/ 8 w 50"/>
                <a:gd name="T39" fmla="*/ 40 h 50"/>
                <a:gd name="T40" fmla="*/ 9 w 50"/>
                <a:gd name="T41" fmla="*/ 43 h 50"/>
                <a:gd name="T42" fmla="*/ 10 w 50"/>
                <a:gd name="T43" fmla="*/ 43 h 50"/>
                <a:gd name="T44" fmla="*/ 9 w 50"/>
                <a:gd name="T45" fmla="*/ 39 h 50"/>
                <a:gd name="T46" fmla="*/ 15 w 50"/>
                <a:gd name="T47" fmla="*/ 11 h 50"/>
                <a:gd name="T48" fmla="*/ 18 w 50"/>
                <a:gd name="T49" fmla="*/ 12 h 50"/>
                <a:gd name="T50" fmla="*/ 40 w 50"/>
                <a:gd name="T51" fmla="*/ 25 h 50"/>
                <a:gd name="T52" fmla="*/ 15 w 50"/>
                <a:gd name="T53" fmla="*/ 36 h 50"/>
                <a:gd name="T54" fmla="*/ 12 w 50"/>
                <a:gd name="T55" fmla="*/ 18 h 50"/>
                <a:gd name="T56" fmla="*/ 15 w 50"/>
                <a:gd name="T57" fmla="*/ 11 h 50"/>
                <a:gd name="T58" fmla="*/ 19 w 50"/>
                <a:gd name="T59" fmla="*/ 14 h 50"/>
                <a:gd name="T60" fmla="*/ 18 w 50"/>
                <a:gd name="T61" fmla="*/ 18 h 50"/>
                <a:gd name="T62" fmla="*/ 14 w 50"/>
                <a:gd name="T63" fmla="*/ 19 h 50"/>
                <a:gd name="T64" fmla="*/ 16 w 50"/>
                <a:gd name="T65" fmla="*/ 34 h 50"/>
                <a:gd name="T66" fmla="*/ 38 w 50"/>
                <a:gd name="T67" fmla="*/ 25 h 50"/>
                <a:gd name="T68" fmla="*/ 19 w 50"/>
                <a:gd name="T69" fmla="*/ 14 h 50"/>
                <a:gd name="T70" fmla="*/ 15 w 50"/>
                <a:gd name="T71" fmla="*/ 13 h 50"/>
                <a:gd name="T72" fmla="*/ 13 w 50"/>
                <a:gd name="T73" fmla="*/ 15 h 50"/>
                <a:gd name="T74" fmla="*/ 15 w 50"/>
                <a:gd name="T75" fmla="*/ 17 h 50"/>
                <a:gd name="T76" fmla="*/ 17 w 50"/>
                <a:gd name="T77" fmla="*/ 15 h 50"/>
                <a:gd name="T78" fmla="*/ 15 w 50"/>
                <a:gd name="T79" fmla="*/ 13 h 50"/>
                <a:gd name="T80" fmla="*/ 27 w 50"/>
                <a:gd name="T81" fmla="*/ 22 h 50"/>
                <a:gd name="T82" fmla="*/ 23 w 50"/>
                <a:gd name="T83" fmla="*/ 22 h 50"/>
                <a:gd name="T84" fmla="*/ 23 w 50"/>
                <a:gd name="T85" fmla="*/ 28 h 50"/>
                <a:gd name="T86" fmla="*/ 27 w 50"/>
                <a:gd name="T87" fmla="*/ 28 h 50"/>
                <a:gd name="T88" fmla="*/ 26 w 50"/>
                <a:gd name="T89" fmla="*/ 25 h 50"/>
                <a:gd name="T90" fmla="*/ 27 w 50"/>
                <a:gd name="T91" fmla="*/ 22 h 50"/>
                <a:gd name="T92" fmla="*/ 29 w 50"/>
                <a:gd name="T93" fmla="*/ 24 h 50"/>
                <a:gd name="T94" fmla="*/ 29 w 50"/>
                <a:gd name="T95" fmla="*/ 26 h 50"/>
                <a:gd name="T96" fmla="*/ 32 w 50"/>
                <a:gd name="T97" fmla="*/ 26 h 50"/>
                <a:gd name="T98" fmla="*/ 32 w 50"/>
                <a:gd name="T99" fmla="*/ 26 h 50"/>
                <a:gd name="T100" fmla="*/ 32 w 50"/>
                <a:gd name="T101" fmla="*/ 24 h 50"/>
                <a:gd name="T102" fmla="*/ 30 w 50"/>
                <a:gd name="T103" fmla="*/ 2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0" h="50">
                  <a:moveTo>
                    <a:pt x="25" y="19"/>
                  </a:moveTo>
                  <a:cubicBezTo>
                    <a:pt x="27" y="19"/>
                    <a:pt x="29" y="20"/>
                    <a:pt x="30" y="21"/>
                  </a:cubicBezTo>
                  <a:cubicBezTo>
                    <a:pt x="30" y="21"/>
                    <a:pt x="30" y="21"/>
                    <a:pt x="30" y="21"/>
                  </a:cubicBezTo>
                  <a:cubicBezTo>
                    <a:pt x="30" y="21"/>
                    <a:pt x="30" y="21"/>
                    <a:pt x="30" y="21"/>
                  </a:cubicBezTo>
                  <a:cubicBezTo>
                    <a:pt x="31" y="21"/>
                    <a:pt x="32" y="21"/>
                    <a:pt x="33" y="22"/>
                  </a:cubicBezTo>
                  <a:cubicBezTo>
                    <a:pt x="33" y="22"/>
                    <a:pt x="33" y="22"/>
                    <a:pt x="33" y="22"/>
                  </a:cubicBezTo>
                  <a:cubicBezTo>
                    <a:pt x="34" y="23"/>
                    <a:pt x="34" y="24"/>
                    <a:pt x="34" y="25"/>
                  </a:cubicBezTo>
                  <a:cubicBezTo>
                    <a:pt x="34" y="26"/>
                    <a:pt x="34" y="27"/>
                    <a:pt x="33" y="28"/>
                  </a:cubicBezTo>
                  <a:cubicBezTo>
                    <a:pt x="32" y="29"/>
                    <a:pt x="31" y="29"/>
                    <a:pt x="30" y="29"/>
                  </a:cubicBezTo>
                  <a:cubicBezTo>
                    <a:pt x="30" y="29"/>
                    <a:pt x="30" y="29"/>
                    <a:pt x="30" y="29"/>
                  </a:cubicBezTo>
                  <a:cubicBezTo>
                    <a:pt x="30" y="29"/>
                    <a:pt x="30" y="29"/>
                    <a:pt x="30" y="29"/>
                  </a:cubicBezTo>
                  <a:cubicBezTo>
                    <a:pt x="30" y="29"/>
                    <a:pt x="30" y="29"/>
                    <a:pt x="30" y="29"/>
                  </a:cubicBezTo>
                  <a:cubicBezTo>
                    <a:pt x="29" y="30"/>
                    <a:pt x="27" y="31"/>
                    <a:pt x="25" y="31"/>
                  </a:cubicBezTo>
                  <a:cubicBezTo>
                    <a:pt x="24" y="31"/>
                    <a:pt x="22" y="30"/>
                    <a:pt x="21" y="29"/>
                  </a:cubicBezTo>
                  <a:cubicBezTo>
                    <a:pt x="20" y="28"/>
                    <a:pt x="19" y="27"/>
                    <a:pt x="19" y="25"/>
                  </a:cubicBezTo>
                  <a:cubicBezTo>
                    <a:pt x="19" y="23"/>
                    <a:pt x="20" y="22"/>
                    <a:pt x="21" y="21"/>
                  </a:cubicBezTo>
                  <a:cubicBezTo>
                    <a:pt x="22" y="20"/>
                    <a:pt x="24" y="19"/>
                    <a:pt x="25" y="19"/>
                  </a:cubicBezTo>
                  <a:close/>
                  <a:moveTo>
                    <a:pt x="8" y="37"/>
                  </a:moveTo>
                  <a:cubicBezTo>
                    <a:pt x="8" y="37"/>
                    <a:pt x="8" y="37"/>
                    <a:pt x="8" y="37"/>
                  </a:cubicBezTo>
                  <a:cubicBezTo>
                    <a:pt x="8" y="37"/>
                    <a:pt x="9" y="37"/>
                    <a:pt x="9" y="37"/>
                  </a:cubicBezTo>
                  <a:cubicBezTo>
                    <a:pt x="11" y="37"/>
                    <a:pt x="13" y="39"/>
                    <a:pt x="13" y="41"/>
                  </a:cubicBezTo>
                  <a:cubicBezTo>
                    <a:pt x="13" y="42"/>
                    <a:pt x="13" y="42"/>
                    <a:pt x="13" y="42"/>
                  </a:cubicBezTo>
                  <a:cubicBezTo>
                    <a:pt x="17" y="45"/>
                    <a:pt x="21" y="46"/>
                    <a:pt x="25" y="46"/>
                  </a:cubicBezTo>
                  <a:cubicBezTo>
                    <a:pt x="37" y="46"/>
                    <a:pt x="46" y="37"/>
                    <a:pt x="46" y="25"/>
                  </a:cubicBezTo>
                  <a:cubicBezTo>
                    <a:pt x="46" y="13"/>
                    <a:pt x="37" y="4"/>
                    <a:pt x="25" y="4"/>
                  </a:cubicBezTo>
                  <a:cubicBezTo>
                    <a:pt x="14" y="4"/>
                    <a:pt x="4" y="13"/>
                    <a:pt x="4" y="25"/>
                  </a:cubicBezTo>
                  <a:cubicBezTo>
                    <a:pt x="4" y="29"/>
                    <a:pt x="6" y="34"/>
                    <a:pt x="8" y="37"/>
                  </a:cubicBezTo>
                  <a:close/>
                  <a:moveTo>
                    <a:pt x="11" y="45"/>
                  </a:moveTo>
                  <a:cubicBezTo>
                    <a:pt x="11" y="45"/>
                    <a:pt x="11" y="45"/>
                    <a:pt x="11" y="45"/>
                  </a:cubicBezTo>
                  <a:cubicBezTo>
                    <a:pt x="10" y="45"/>
                    <a:pt x="10" y="45"/>
                    <a:pt x="9" y="45"/>
                  </a:cubicBezTo>
                  <a:cubicBezTo>
                    <a:pt x="7" y="45"/>
                    <a:pt x="5" y="44"/>
                    <a:pt x="5" y="41"/>
                  </a:cubicBezTo>
                  <a:cubicBezTo>
                    <a:pt x="5" y="41"/>
                    <a:pt x="5" y="40"/>
                    <a:pt x="5" y="40"/>
                  </a:cubicBezTo>
                  <a:cubicBezTo>
                    <a:pt x="2" y="35"/>
                    <a:pt x="0" y="30"/>
                    <a:pt x="0" y="25"/>
                  </a:cubicBezTo>
                  <a:cubicBezTo>
                    <a:pt x="0" y="11"/>
                    <a:pt x="12" y="0"/>
                    <a:pt x="25" y="0"/>
                  </a:cubicBezTo>
                  <a:cubicBezTo>
                    <a:pt x="39" y="0"/>
                    <a:pt x="50" y="11"/>
                    <a:pt x="50" y="25"/>
                  </a:cubicBezTo>
                  <a:cubicBezTo>
                    <a:pt x="50" y="39"/>
                    <a:pt x="39" y="50"/>
                    <a:pt x="25" y="50"/>
                  </a:cubicBezTo>
                  <a:cubicBezTo>
                    <a:pt x="20" y="50"/>
                    <a:pt x="15" y="48"/>
                    <a:pt x="11" y="45"/>
                  </a:cubicBezTo>
                  <a:close/>
                  <a:moveTo>
                    <a:pt x="8" y="40"/>
                  </a:moveTo>
                  <a:cubicBezTo>
                    <a:pt x="8" y="40"/>
                    <a:pt x="8" y="40"/>
                    <a:pt x="8" y="40"/>
                  </a:cubicBezTo>
                  <a:cubicBezTo>
                    <a:pt x="8" y="40"/>
                    <a:pt x="8" y="40"/>
                    <a:pt x="8" y="40"/>
                  </a:cubicBezTo>
                  <a:cubicBezTo>
                    <a:pt x="7" y="40"/>
                    <a:pt x="7" y="41"/>
                    <a:pt x="7" y="41"/>
                  </a:cubicBezTo>
                  <a:cubicBezTo>
                    <a:pt x="7" y="42"/>
                    <a:pt x="8" y="43"/>
                    <a:pt x="9" y="43"/>
                  </a:cubicBezTo>
                  <a:cubicBezTo>
                    <a:pt x="10" y="43"/>
                    <a:pt x="10" y="43"/>
                    <a:pt x="10" y="43"/>
                  </a:cubicBezTo>
                  <a:cubicBezTo>
                    <a:pt x="10" y="43"/>
                    <a:pt x="10" y="43"/>
                    <a:pt x="10" y="43"/>
                  </a:cubicBezTo>
                  <a:cubicBezTo>
                    <a:pt x="11" y="42"/>
                    <a:pt x="11" y="42"/>
                    <a:pt x="11" y="41"/>
                  </a:cubicBezTo>
                  <a:cubicBezTo>
                    <a:pt x="11" y="40"/>
                    <a:pt x="10" y="39"/>
                    <a:pt x="9" y="39"/>
                  </a:cubicBezTo>
                  <a:cubicBezTo>
                    <a:pt x="9" y="39"/>
                    <a:pt x="8" y="39"/>
                    <a:pt x="8" y="40"/>
                  </a:cubicBezTo>
                  <a:close/>
                  <a:moveTo>
                    <a:pt x="15" y="11"/>
                  </a:moveTo>
                  <a:cubicBezTo>
                    <a:pt x="15" y="11"/>
                    <a:pt x="15" y="11"/>
                    <a:pt x="15" y="11"/>
                  </a:cubicBezTo>
                  <a:cubicBezTo>
                    <a:pt x="16" y="11"/>
                    <a:pt x="17" y="11"/>
                    <a:pt x="18" y="12"/>
                  </a:cubicBezTo>
                  <a:cubicBezTo>
                    <a:pt x="20" y="11"/>
                    <a:pt x="23" y="10"/>
                    <a:pt x="25" y="10"/>
                  </a:cubicBezTo>
                  <a:cubicBezTo>
                    <a:pt x="34" y="10"/>
                    <a:pt x="40" y="17"/>
                    <a:pt x="40" y="25"/>
                  </a:cubicBezTo>
                  <a:cubicBezTo>
                    <a:pt x="40" y="33"/>
                    <a:pt x="34" y="40"/>
                    <a:pt x="25" y="40"/>
                  </a:cubicBezTo>
                  <a:cubicBezTo>
                    <a:pt x="21" y="40"/>
                    <a:pt x="17" y="38"/>
                    <a:pt x="15" y="36"/>
                  </a:cubicBezTo>
                  <a:cubicBezTo>
                    <a:pt x="12" y="33"/>
                    <a:pt x="10" y="29"/>
                    <a:pt x="10" y="25"/>
                  </a:cubicBezTo>
                  <a:cubicBezTo>
                    <a:pt x="10" y="22"/>
                    <a:pt x="11" y="20"/>
                    <a:pt x="12" y="18"/>
                  </a:cubicBezTo>
                  <a:cubicBezTo>
                    <a:pt x="11" y="17"/>
                    <a:pt x="11" y="16"/>
                    <a:pt x="11" y="15"/>
                  </a:cubicBezTo>
                  <a:cubicBezTo>
                    <a:pt x="11" y="13"/>
                    <a:pt x="13" y="11"/>
                    <a:pt x="15" y="11"/>
                  </a:cubicBezTo>
                  <a:close/>
                  <a:moveTo>
                    <a:pt x="19" y="14"/>
                  </a:moveTo>
                  <a:cubicBezTo>
                    <a:pt x="19" y="14"/>
                    <a:pt x="19" y="14"/>
                    <a:pt x="19" y="14"/>
                  </a:cubicBezTo>
                  <a:cubicBezTo>
                    <a:pt x="20" y="14"/>
                    <a:pt x="20" y="15"/>
                    <a:pt x="20" y="15"/>
                  </a:cubicBezTo>
                  <a:cubicBezTo>
                    <a:pt x="20" y="16"/>
                    <a:pt x="19" y="17"/>
                    <a:pt x="18" y="18"/>
                  </a:cubicBezTo>
                  <a:cubicBezTo>
                    <a:pt x="18" y="19"/>
                    <a:pt x="16" y="19"/>
                    <a:pt x="15" y="19"/>
                  </a:cubicBezTo>
                  <a:cubicBezTo>
                    <a:pt x="15" y="19"/>
                    <a:pt x="14" y="19"/>
                    <a:pt x="14" y="19"/>
                  </a:cubicBezTo>
                  <a:cubicBezTo>
                    <a:pt x="13" y="21"/>
                    <a:pt x="12" y="23"/>
                    <a:pt x="12" y="25"/>
                  </a:cubicBezTo>
                  <a:cubicBezTo>
                    <a:pt x="12" y="29"/>
                    <a:pt x="14" y="32"/>
                    <a:pt x="16" y="34"/>
                  </a:cubicBezTo>
                  <a:cubicBezTo>
                    <a:pt x="19" y="36"/>
                    <a:pt x="22" y="38"/>
                    <a:pt x="25" y="38"/>
                  </a:cubicBezTo>
                  <a:cubicBezTo>
                    <a:pt x="32" y="38"/>
                    <a:pt x="38" y="32"/>
                    <a:pt x="38" y="25"/>
                  </a:cubicBezTo>
                  <a:cubicBezTo>
                    <a:pt x="38" y="18"/>
                    <a:pt x="32" y="12"/>
                    <a:pt x="25" y="12"/>
                  </a:cubicBezTo>
                  <a:cubicBezTo>
                    <a:pt x="23" y="12"/>
                    <a:pt x="21" y="13"/>
                    <a:pt x="19" y="14"/>
                  </a:cubicBezTo>
                  <a:close/>
                  <a:moveTo>
                    <a:pt x="15" y="13"/>
                  </a:moveTo>
                  <a:cubicBezTo>
                    <a:pt x="15" y="13"/>
                    <a:pt x="15" y="13"/>
                    <a:pt x="15" y="13"/>
                  </a:cubicBezTo>
                  <a:cubicBezTo>
                    <a:pt x="15" y="13"/>
                    <a:pt x="14" y="13"/>
                    <a:pt x="14" y="14"/>
                  </a:cubicBezTo>
                  <a:cubicBezTo>
                    <a:pt x="14" y="14"/>
                    <a:pt x="13" y="15"/>
                    <a:pt x="13" y="15"/>
                  </a:cubicBezTo>
                  <a:cubicBezTo>
                    <a:pt x="13" y="16"/>
                    <a:pt x="14" y="16"/>
                    <a:pt x="14" y="16"/>
                  </a:cubicBezTo>
                  <a:cubicBezTo>
                    <a:pt x="14" y="17"/>
                    <a:pt x="15" y="17"/>
                    <a:pt x="15" y="17"/>
                  </a:cubicBezTo>
                  <a:cubicBezTo>
                    <a:pt x="16" y="17"/>
                    <a:pt x="16" y="17"/>
                    <a:pt x="17" y="16"/>
                  </a:cubicBezTo>
                  <a:cubicBezTo>
                    <a:pt x="17" y="16"/>
                    <a:pt x="17" y="16"/>
                    <a:pt x="17" y="15"/>
                  </a:cubicBezTo>
                  <a:cubicBezTo>
                    <a:pt x="17" y="15"/>
                    <a:pt x="17" y="14"/>
                    <a:pt x="17" y="14"/>
                  </a:cubicBezTo>
                  <a:cubicBezTo>
                    <a:pt x="16" y="13"/>
                    <a:pt x="16" y="13"/>
                    <a:pt x="15" y="13"/>
                  </a:cubicBezTo>
                  <a:close/>
                  <a:moveTo>
                    <a:pt x="27" y="22"/>
                  </a:moveTo>
                  <a:cubicBezTo>
                    <a:pt x="27" y="22"/>
                    <a:pt x="27" y="22"/>
                    <a:pt x="27" y="22"/>
                  </a:cubicBezTo>
                  <a:cubicBezTo>
                    <a:pt x="27" y="21"/>
                    <a:pt x="26" y="21"/>
                    <a:pt x="25" y="21"/>
                  </a:cubicBezTo>
                  <a:cubicBezTo>
                    <a:pt x="24" y="21"/>
                    <a:pt x="23" y="22"/>
                    <a:pt x="23" y="22"/>
                  </a:cubicBezTo>
                  <a:cubicBezTo>
                    <a:pt x="22" y="23"/>
                    <a:pt x="21" y="24"/>
                    <a:pt x="21" y="25"/>
                  </a:cubicBezTo>
                  <a:cubicBezTo>
                    <a:pt x="21" y="26"/>
                    <a:pt x="22" y="27"/>
                    <a:pt x="23" y="28"/>
                  </a:cubicBezTo>
                  <a:cubicBezTo>
                    <a:pt x="23" y="28"/>
                    <a:pt x="24" y="29"/>
                    <a:pt x="25" y="29"/>
                  </a:cubicBezTo>
                  <a:cubicBezTo>
                    <a:pt x="26" y="29"/>
                    <a:pt x="27" y="29"/>
                    <a:pt x="27" y="28"/>
                  </a:cubicBezTo>
                  <a:cubicBezTo>
                    <a:pt x="27" y="28"/>
                    <a:pt x="27" y="28"/>
                    <a:pt x="27" y="28"/>
                  </a:cubicBezTo>
                  <a:cubicBezTo>
                    <a:pt x="27" y="27"/>
                    <a:pt x="26" y="26"/>
                    <a:pt x="26" y="25"/>
                  </a:cubicBezTo>
                  <a:cubicBezTo>
                    <a:pt x="26" y="24"/>
                    <a:pt x="27" y="23"/>
                    <a:pt x="27" y="22"/>
                  </a:cubicBezTo>
                  <a:cubicBezTo>
                    <a:pt x="27" y="22"/>
                    <a:pt x="27" y="22"/>
                    <a:pt x="27" y="22"/>
                  </a:cubicBezTo>
                  <a:close/>
                  <a:moveTo>
                    <a:pt x="29" y="24"/>
                  </a:moveTo>
                  <a:cubicBezTo>
                    <a:pt x="29" y="24"/>
                    <a:pt x="29" y="24"/>
                    <a:pt x="29" y="24"/>
                  </a:cubicBezTo>
                  <a:cubicBezTo>
                    <a:pt x="29" y="24"/>
                    <a:pt x="28" y="24"/>
                    <a:pt x="28" y="25"/>
                  </a:cubicBezTo>
                  <a:cubicBezTo>
                    <a:pt x="28" y="25"/>
                    <a:pt x="29" y="26"/>
                    <a:pt x="29" y="26"/>
                  </a:cubicBezTo>
                  <a:cubicBezTo>
                    <a:pt x="29" y="27"/>
                    <a:pt x="30" y="27"/>
                    <a:pt x="30" y="27"/>
                  </a:cubicBezTo>
                  <a:cubicBezTo>
                    <a:pt x="31" y="27"/>
                    <a:pt x="31" y="27"/>
                    <a:pt x="32" y="26"/>
                  </a:cubicBezTo>
                  <a:cubicBezTo>
                    <a:pt x="32" y="26"/>
                    <a:pt x="32" y="26"/>
                    <a:pt x="32" y="26"/>
                  </a:cubicBezTo>
                  <a:cubicBezTo>
                    <a:pt x="32" y="26"/>
                    <a:pt x="32" y="26"/>
                    <a:pt x="32" y="26"/>
                  </a:cubicBezTo>
                  <a:cubicBezTo>
                    <a:pt x="32" y="26"/>
                    <a:pt x="32" y="25"/>
                    <a:pt x="32" y="25"/>
                  </a:cubicBezTo>
                  <a:cubicBezTo>
                    <a:pt x="32" y="24"/>
                    <a:pt x="32" y="24"/>
                    <a:pt x="32" y="24"/>
                  </a:cubicBezTo>
                  <a:cubicBezTo>
                    <a:pt x="32" y="24"/>
                    <a:pt x="32" y="24"/>
                    <a:pt x="32" y="24"/>
                  </a:cubicBezTo>
                  <a:cubicBezTo>
                    <a:pt x="31" y="23"/>
                    <a:pt x="31" y="23"/>
                    <a:pt x="30" y="23"/>
                  </a:cubicBezTo>
                  <a:cubicBezTo>
                    <a:pt x="30" y="23"/>
                    <a:pt x="29" y="23"/>
                    <a:pt x="29" y="24"/>
                  </a:cubicBezTo>
                  <a:close/>
                </a:path>
              </a:pathLst>
            </a:custGeom>
            <a:solidFill>
              <a:schemeClr val="accent4">
                <a:lumMod val="20000"/>
                <a:lumOff val="80000"/>
              </a:schemeClr>
            </a:solidFill>
            <a:ln>
              <a:noFill/>
            </a:ln>
            <a:effectLst/>
          </p:spPr>
          <p:txBody>
            <a:bodyPr/>
            <a:lstStyle/>
            <a:p>
              <a:endParaRPr lang="zh-CN" altLang="en-US"/>
            </a:p>
          </p:txBody>
        </p:sp>
        <p:sp>
          <p:nvSpPr>
            <p:cNvPr id="416" name="文本框 415">
              <a:extLst>
                <a:ext uri="{FF2B5EF4-FFF2-40B4-BE49-F238E27FC236}">
                  <a16:creationId xmlns:a16="http://schemas.microsoft.com/office/drawing/2014/main" id="{06246B12-38B9-4217-B82E-F797D5C0411D}"/>
                </a:ext>
              </a:extLst>
            </p:cNvPr>
            <p:cNvSpPr txBox="1"/>
            <p:nvPr/>
          </p:nvSpPr>
          <p:spPr>
            <a:xfrm>
              <a:off x="2625809" y="5157424"/>
              <a:ext cx="543739" cy="200055"/>
            </a:xfrm>
            <a:prstGeom prst="rect">
              <a:avLst/>
            </a:prstGeom>
            <a:noFill/>
          </p:spPr>
          <p:txBody>
            <a:bodyPr wrap="none" rtlCol="0">
              <a:spAutoFit/>
            </a:bodyPr>
            <a:lstStyle/>
            <a:p>
              <a:r>
                <a:rPr lang="zh-CN" altLang="en-US" sz="700" b="1" dirty="0">
                  <a:solidFill>
                    <a:schemeClr val="bg1">
                      <a:alpha val="80000"/>
                    </a:schemeClr>
                  </a:solidFill>
                  <a:latin typeface="+mn-ea"/>
                </a:rPr>
                <a:t>货仓容量</a:t>
              </a:r>
            </a:p>
          </p:txBody>
        </p:sp>
        <p:sp>
          <p:nvSpPr>
            <p:cNvPr id="417" name="文本框 416">
              <a:extLst>
                <a:ext uri="{FF2B5EF4-FFF2-40B4-BE49-F238E27FC236}">
                  <a16:creationId xmlns:a16="http://schemas.microsoft.com/office/drawing/2014/main" id="{4C441746-DDD5-49ED-81C8-A03A32138715}"/>
                </a:ext>
              </a:extLst>
            </p:cNvPr>
            <p:cNvSpPr txBox="1"/>
            <p:nvPr/>
          </p:nvSpPr>
          <p:spPr>
            <a:xfrm>
              <a:off x="4007039" y="5132658"/>
              <a:ext cx="357790" cy="253916"/>
            </a:xfrm>
            <a:prstGeom prst="rect">
              <a:avLst/>
            </a:prstGeom>
            <a:noFill/>
          </p:spPr>
          <p:txBody>
            <a:bodyPr wrap="none" rtlCol="0">
              <a:spAutoFit/>
            </a:bodyPr>
            <a:lstStyle/>
            <a:p>
              <a:r>
                <a:rPr lang="en-US" altLang="zh-CN" sz="1000" dirty="0">
                  <a:solidFill>
                    <a:schemeClr val="accent4">
                      <a:lumMod val="20000"/>
                      <a:lumOff val="80000"/>
                    </a:schemeClr>
                  </a:solidFill>
                  <a:latin typeface="Aldrich" panose="02000000000000000000" pitchFamily="2" charset="0"/>
                </a:rPr>
                <a:t>55</a:t>
              </a:r>
              <a:endParaRPr lang="zh-CN" altLang="en-US" sz="1000" dirty="0">
                <a:solidFill>
                  <a:schemeClr val="accent4">
                    <a:lumMod val="20000"/>
                    <a:lumOff val="80000"/>
                  </a:schemeClr>
                </a:solidFill>
                <a:latin typeface="Aldrich" panose="02000000000000000000" pitchFamily="2" charset="0"/>
              </a:endParaRPr>
            </a:p>
          </p:txBody>
        </p:sp>
        <p:sp>
          <p:nvSpPr>
            <p:cNvPr id="418" name="Freeform 64">
              <a:extLst>
                <a:ext uri="{FF2B5EF4-FFF2-40B4-BE49-F238E27FC236}">
                  <a16:creationId xmlns:a16="http://schemas.microsoft.com/office/drawing/2014/main" id="{CB25D487-83CA-4DE4-B18F-258BFE47B73D}"/>
                </a:ext>
              </a:extLst>
            </p:cNvPr>
            <p:cNvSpPr>
              <a:spLocks noEditPoints="1"/>
            </p:cNvSpPr>
            <p:nvPr/>
          </p:nvSpPr>
          <p:spPr bwMode="auto">
            <a:xfrm>
              <a:off x="2481535" y="5183646"/>
              <a:ext cx="147720" cy="148634"/>
            </a:xfrm>
            <a:custGeom>
              <a:avLst/>
              <a:gdLst/>
              <a:ahLst/>
              <a:cxnLst>
                <a:cxn ang="0">
                  <a:pos x="77" y="51"/>
                </a:cxn>
                <a:cxn ang="0">
                  <a:pos x="75" y="55"/>
                </a:cxn>
                <a:cxn ang="0">
                  <a:pos x="59" y="63"/>
                </a:cxn>
                <a:cxn ang="0">
                  <a:pos x="57" y="64"/>
                </a:cxn>
                <a:cxn ang="0">
                  <a:pos x="55" y="63"/>
                </a:cxn>
                <a:cxn ang="0">
                  <a:pos x="39" y="55"/>
                </a:cxn>
                <a:cxn ang="0">
                  <a:pos x="39" y="55"/>
                </a:cxn>
                <a:cxn ang="0">
                  <a:pos x="38" y="55"/>
                </a:cxn>
                <a:cxn ang="0">
                  <a:pos x="22" y="63"/>
                </a:cxn>
                <a:cxn ang="0">
                  <a:pos x="20" y="64"/>
                </a:cxn>
                <a:cxn ang="0">
                  <a:pos x="18" y="63"/>
                </a:cxn>
                <a:cxn ang="0">
                  <a:pos x="2" y="55"/>
                </a:cxn>
                <a:cxn ang="0">
                  <a:pos x="0" y="51"/>
                </a:cxn>
                <a:cxn ang="0">
                  <a:pos x="0" y="37"/>
                </a:cxn>
                <a:cxn ang="0">
                  <a:pos x="3" y="32"/>
                </a:cxn>
                <a:cxn ang="0">
                  <a:pos x="18" y="26"/>
                </a:cxn>
                <a:cxn ang="0">
                  <a:pos x="18" y="11"/>
                </a:cxn>
                <a:cxn ang="0">
                  <a:pos x="21" y="7"/>
                </a:cxn>
                <a:cxn ang="0">
                  <a:pos x="37" y="0"/>
                </a:cxn>
                <a:cxn ang="0">
                  <a:pos x="39" y="0"/>
                </a:cxn>
                <a:cxn ang="0">
                  <a:pos x="40" y="0"/>
                </a:cxn>
                <a:cxn ang="0">
                  <a:pos x="56" y="7"/>
                </a:cxn>
                <a:cxn ang="0">
                  <a:pos x="59" y="11"/>
                </a:cxn>
                <a:cxn ang="0">
                  <a:pos x="59" y="26"/>
                </a:cxn>
                <a:cxn ang="0">
                  <a:pos x="75" y="32"/>
                </a:cxn>
                <a:cxn ang="0">
                  <a:pos x="77" y="37"/>
                </a:cxn>
                <a:cxn ang="0">
                  <a:pos x="77" y="51"/>
                </a:cxn>
                <a:cxn ang="0">
                  <a:pos x="35" y="36"/>
                </a:cxn>
                <a:cxn ang="0">
                  <a:pos x="20" y="30"/>
                </a:cxn>
                <a:cxn ang="0">
                  <a:pos x="6" y="36"/>
                </a:cxn>
                <a:cxn ang="0">
                  <a:pos x="20" y="42"/>
                </a:cxn>
                <a:cxn ang="0">
                  <a:pos x="35" y="36"/>
                </a:cxn>
                <a:cxn ang="0">
                  <a:pos x="36" y="51"/>
                </a:cxn>
                <a:cxn ang="0">
                  <a:pos x="36" y="40"/>
                </a:cxn>
                <a:cxn ang="0">
                  <a:pos x="23" y="46"/>
                </a:cxn>
                <a:cxn ang="0">
                  <a:pos x="23" y="58"/>
                </a:cxn>
                <a:cxn ang="0">
                  <a:pos x="36" y="51"/>
                </a:cxn>
                <a:cxn ang="0">
                  <a:pos x="54" y="11"/>
                </a:cxn>
                <a:cxn ang="0">
                  <a:pos x="39" y="5"/>
                </a:cxn>
                <a:cxn ang="0">
                  <a:pos x="23" y="11"/>
                </a:cxn>
                <a:cxn ang="0">
                  <a:pos x="39" y="18"/>
                </a:cxn>
                <a:cxn ang="0">
                  <a:pos x="54" y="11"/>
                </a:cxn>
                <a:cxn ang="0">
                  <a:pos x="55" y="26"/>
                </a:cxn>
                <a:cxn ang="0">
                  <a:pos x="55" y="16"/>
                </a:cxn>
                <a:cxn ang="0">
                  <a:pos x="41" y="22"/>
                </a:cxn>
                <a:cxn ang="0">
                  <a:pos x="41" y="32"/>
                </a:cxn>
                <a:cxn ang="0">
                  <a:pos x="55" y="26"/>
                </a:cxn>
                <a:cxn ang="0">
                  <a:pos x="71" y="36"/>
                </a:cxn>
                <a:cxn ang="0">
                  <a:pos x="57" y="30"/>
                </a:cxn>
                <a:cxn ang="0">
                  <a:pos x="42" y="36"/>
                </a:cxn>
                <a:cxn ang="0">
                  <a:pos x="57" y="42"/>
                </a:cxn>
                <a:cxn ang="0">
                  <a:pos x="71" y="36"/>
                </a:cxn>
                <a:cxn ang="0">
                  <a:pos x="73" y="51"/>
                </a:cxn>
                <a:cxn ang="0">
                  <a:pos x="73" y="40"/>
                </a:cxn>
                <a:cxn ang="0">
                  <a:pos x="59" y="46"/>
                </a:cxn>
                <a:cxn ang="0">
                  <a:pos x="59" y="58"/>
                </a:cxn>
                <a:cxn ang="0">
                  <a:pos x="73" y="51"/>
                </a:cxn>
              </a:cxnLst>
              <a:rect l="0" t="0" r="r" b="b"/>
              <a:pathLst>
                <a:path w="77" h="64">
                  <a:moveTo>
                    <a:pt x="77" y="51"/>
                  </a:moveTo>
                  <a:cubicBezTo>
                    <a:pt x="77" y="53"/>
                    <a:pt x="76" y="55"/>
                    <a:pt x="75" y="55"/>
                  </a:cubicBezTo>
                  <a:cubicBezTo>
                    <a:pt x="59" y="63"/>
                    <a:pt x="59" y="63"/>
                    <a:pt x="59" y="63"/>
                  </a:cubicBezTo>
                  <a:cubicBezTo>
                    <a:pt x="58" y="64"/>
                    <a:pt x="58" y="64"/>
                    <a:pt x="57" y="64"/>
                  </a:cubicBezTo>
                  <a:cubicBezTo>
                    <a:pt x="56" y="64"/>
                    <a:pt x="55" y="64"/>
                    <a:pt x="55" y="63"/>
                  </a:cubicBezTo>
                  <a:cubicBezTo>
                    <a:pt x="39" y="55"/>
                    <a:pt x="39" y="55"/>
                    <a:pt x="39" y="55"/>
                  </a:cubicBezTo>
                  <a:cubicBezTo>
                    <a:pt x="39" y="55"/>
                    <a:pt x="39" y="55"/>
                    <a:pt x="39" y="55"/>
                  </a:cubicBezTo>
                  <a:cubicBezTo>
                    <a:pt x="39" y="55"/>
                    <a:pt x="38" y="55"/>
                    <a:pt x="38" y="55"/>
                  </a:cubicBezTo>
                  <a:cubicBezTo>
                    <a:pt x="22" y="63"/>
                    <a:pt x="22" y="63"/>
                    <a:pt x="22" y="63"/>
                  </a:cubicBezTo>
                  <a:cubicBezTo>
                    <a:pt x="22" y="64"/>
                    <a:pt x="21" y="64"/>
                    <a:pt x="20" y="64"/>
                  </a:cubicBezTo>
                  <a:cubicBezTo>
                    <a:pt x="20" y="64"/>
                    <a:pt x="19" y="64"/>
                    <a:pt x="18" y="63"/>
                  </a:cubicBezTo>
                  <a:cubicBezTo>
                    <a:pt x="2" y="55"/>
                    <a:pt x="2" y="55"/>
                    <a:pt x="2" y="55"/>
                  </a:cubicBezTo>
                  <a:cubicBezTo>
                    <a:pt x="1" y="55"/>
                    <a:pt x="0" y="53"/>
                    <a:pt x="0" y="51"/>
                  </a:cubicBezTo>
                  <a:cubicBezTo>
                    <a:pt x="0" y="37"/>
                    <a:pt x="0" y="37"/>
                    <a:pt x="0" y="37"/>
                  </a:cubicBezTo>
                  <a:cubicBezTo>
                    <a:pt x="0" y="35"/>
                    <a:pt x="1" y="33"/>
                    <a:pt x="3" y="32"/>
                  </a:cubicBezTo>
                  <a:cubicBezTo>
                    <a:pt x="18" y="26"/>
                    <a:pt x="18" y="26"/>
                    <a:pt x="18" y="26"/>
                  </a:cubicBezTo>
                  <a:cubicBezTo>
                    <a:pt x="18" y="11"/>
                    <a:pt x="18" y="11"/>
                    <a:pt x="18" y="11"/>
                  </a:cubicBezTo>
                  <a:cubicBezTo>
                    <a:pt x="18" y="10"/>
                    <a:pt x="19" y="8"/>
                    <a:pt x="21" y="7"/>
                  </a:cubicBezTo>
                  <a:cubicBezTo>
                    <a:pt x="37" y="0"/>
                    <a:pt x="37" y="0"/>
                    <a:pt x="37" y="0"/>
                  </a:cubicBezTo>
                  <a:cubicBezTo>
                    <a:pt x="37" y="0"/>
                    <a:pt x="38" y="0"/>
                    <a:pt x="39" y="0"/>
                  </a:cubicBezTo>
                  <a:cubicBezTo>
                    <a:pt x="39" y="0"/>
                    <a:pt x="40" y="0"/>
                    <a:pt x="40" y="0"/>
                  </a:cubicBezTo>
                  <a:cubicBezTo>
                    <a:pt x="56" y="7"/>
                    <a:pt x="56" y="7"/>
                    <a:pt x="56" y="7"/>
                  </a:cubicBezTo>
                  <a:cubicBezTo>
                    <a:pt x="58" y="8"/>
                    <a:pt x="59" y="10"/>
                    <a:pt x="59" y="11"/>
                  </a:cubicBezTo>
                  <a:cubicBezTo>
                    <a:pt x="59" y="26"/>
                    <a:pt x="59" y="26"/>
                    <a:pt x="59" y="26"/>
                  </a:cubicBezTo>
                  <a:cubicBezTo>
                    <a:pt x="75" y="32"/>
                    <a:pt x="75" y="32"/>
                    <a:pt x="75" y="32"/>
                  </a:cubicBezTo>
                  <a:cubicBezTo>
                    <a:pt x="76" y="33"/>
                    <a:pt x="77" y="35"/>
                    <a:pt x="77" y="37"/>
                  </a:cubicBezTo>
                  <a:lnTo>
                    <a:pt x="77" y="51"/>
                  </a:lnTo>
                  <a:close/>
                  <a:moveTo>
                    <a:pt x="35" y="36"/>
                  </a:moveTo>
                  <a:cubicBezTo>
                    <a:pt x="20" y="30"/>
                    <a:pt x="20" y="30"/>
                    <a:pt x="20" y="30"/>
                  </a:cubicBezTo>
                  <a:cubicBezTo>
                    <a:pt x="6" y="36"/>
                    <a:pt x="6" y="36"/>
                    <a:pt x="6" y="36"/>
                  </a:cubicBezTo>
                  <a:cubicBezTo>
                    <a:pt x="20" y="42"/>
                    <a:pt x="20" y="42"/>
                    <a:pt x="20" y="42"/>
                  </a:cubicBezTo>
                  <a:lnTo>
                    <a:pt x="35" y="36"/>
                  </a:lnTo>
                  <a:close/>
                  <a:moveTo>
                    <a:pt x="36" y="51"/>
                  </a:moveTo>
                  <a:cubicBezTo>
                    <a:pt x="36" y="40"/>
                    <a:pt x="36" y="40"/>
                    <a:pt x="36" y="40"/>
                  </a:cubicBezTo>
                  <a:cubicBezTo>
                    <a:pt x="23" y="46"/>
                    <a:pt x="23" y="46"/>
                    <a:pt x="23" y="46"/>
                  </a:cubicBezTo>
                  <a:cubicBezTo>
                    <a:pt x="23" y="58"/>
                    <a:pt x="23" y="58"/>
                    <a:pt x="23" y="58"/>
                  </a:cubicBezTo>
                  <a:lnTo>
                    <a:pt x="36" y="51"/>
                  </a:lnTo>
                  <a:close/>
                  <a:moveTo>
                    <a:pt x="54" y="11"/>
                  </a:moveTo>
                  <a:cubicBezTo>
                    <a:pt x="39" y="5"/>
                    <a:pt x="39" y="5"/>
                    <a:pt x="39" y="5"/>
                  </a:cubicBezTo>
                  <a:cubicBezTo>
                    <a:pt x="23" y="11"/>
                    <a:pt x="23" y="11"/>
                    <a:pt x="23" y="11"/>
                  </a:cubicBezTo>
                  <a:cubicBezTo>
                    <a:pt x="39" y="18"/>
                    <a:pt x="39" y="18"/>
                    <a:pt x="39" y="18"/>
                  </a:cubicBezTo>
                  <a:lnTo>
                    <a:pt x="54" y="11"/>
                  </a:lnTo>
                  <a:close/>
                  <a:moveTo>
                    <a:pt x="55" y="26"/>
                  </a:moveTo>
                  <a:cubicBezTo>
                    <a:pt x="55" y="16"/>
                    <a:pt x="55" y="16"/>
                    <a:pt x="55" y="16"/>
                  </a:cubicBezTo>
                  <a:cubicBezTo>
                    <a:pt x="41" y="22"/>
                    <a:pt x="41" y="22"/>
                    <a:pt x="41" y="22"/>
                  </a:cubicBezTo>
                  <a:cubicBezTo>
                    <a:pt x="41" y="32"/>
                    <a:pt x="41" y="32"/>
                    <a:pt x="41" y="32"/>
                  </a:cubicBezTo>
                  <a:lnTo>
                    <a:pt x="55" y="26"/>
                  </a:lnTo>
                  <a:close/>
                  <a:moveTo>
                    <a:pt x="71" y="36"/>
                  </a:moveTo>
                  <a:cubicBezTo>
                    <a:pt x="57" y="30"/>
                    <a:pt x="57" y="30"/>
                    <a:pt x="57" y="30"/>
                  </a:cubicBezTo>
                  <a:cubicBezTo>
                    <a:pt x="42" y="36"/>
                    <a:pt x="42" y="36"/>
                    <a:pt x="42" y="36"/>
                  </a:cubicBezTo>
                  <a:cubicBezTo>
                    <a:pt x="57" y="42"/>
                    <a:pt x="57" y="42"/>
                    <a:pt x="57" y="42"/>
                  </a:cubicBezTo>
                  <a:lnTo>
                    <a:pt x="71" y="36"/>
                  </a:lnTo>
                  <a:close/>
                  <a:moveTo>
                    <a:pt x="73" y="51"/>
                  </a:moveTo>
                  <a:cubicBezTo>
                    <a:pt x="73" y="40"/>
                    <a:pt x="73" y="40"/>
                    <a:pt x="73" y="40"/>
                  </a:cubicBezTo>
                  <a:cubicBezTo>
                    <a:pt x="59" y="46"/>
                    <a:pt x="59" y="46"/>
                    <a:pt x="59" y="46"/>
                  </a:cubicBezTo>
                  <a:cubicBezTo>
                    <a:pt x="59" y="58"/>
                    <a:pt x="59" y="58"/>
                    <a:pt x="59" y="58"/>
                  </a:cubicBezTo>
                  <a:lnTo>
                    <a:pt x="73" y="51"/>
                  </a:ln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419" name="组合 418">
              <a:extLst>
                <a:ext uri="{FF2B5EF4-FFF2-40B4-BE49-F238E27FC236}">
                  <a16:creationId xmlns:a16="http://schemas.microsoft.com/office/drawing/2014/main" id="{11D36FD6-EB5E-4EF6-B06D-1C9C4E4BD7B5}"/>
                </a:ext>
              </a:extLst>
            </p:cNvPr>
            <p:cNvGrpSpPr/>
            <p:nvPr/>
          </p:nvGrpSpPr>
          <p:grpSpPr>
            <a:xfrm>
              <a:off x="2490859" y="3905394"/>
              <a:ext cx="1857106" cy="456964"/>
              <a:chOff x="2490859" y="3701616"/>
              <a:chExt cx="1857106" cy="456964"/>
            </a:xfrm>
          </p:grpSpPr>
          <p:sp>
            <p:nvSpPr>
              <p:cNvPr id="453" name="Freeform 150">
                <a:extLst>
                  <a:ext uri="{FF2B5EF4-FFF2-40B4-BE49-F238E27FC236}">
                    <a16:creationId xmlns:a16="http://schemas.microsoft.com/office/drawing/2014/main" id="{D74AB23A-BD4B-4EE1-8A87-2AD7DDE60E2C}"/>
                  </a:ext>
                </a:extLst>
              </p:cNvPr>
              <p:cNvSpPr>
                <a:spLocks noEditPoints="1"/>
              </p:cNvSpPr>
              <p:nvPr/>
            </p:nvSpPr>
            <p:spPr bwMode="auto">
              <a:xfrm>
                <a:off x="2490859" y="3768777"/>
                <a:ext cx="138776" cy="146079"/>
              </a:xfrm>
              <a:custGeom>
                <a:avLst/>
                <a:gdLst>
                  <a:gd name="T0" fmla="*/ 26 w 47"/>
                  <a:gd name="T1" fmla="*/ 41 h 50"/>
                  <a:gd name="T2" fmla="*/ 22 w 47"/>
                  <a:gd name="T3" fmla="*/ 41 h 50"/>
                  <a:gd name="T4" fmla="*/ 10 w 47"/>
                  <a:gd name="T5" fmla="*/ 8 h 50"/>
                  <a:gd name="T6" fmla="*/ 12 w 47"/>
                  <a:gd name="T7" fmla="*/ 10 h 50"/>
                  <a:gd name="T8" fmla="*/ 8 w 47"/>
                  <a:gd name="T9" fmla="*/ 10 h 50"/>
                  <a:gd name="T10" fmla="*/ 37 w 47"/>
                  <a:gd name="T11" fmla="*/ 8 h 50"/>
                  <a:gd name="T12" fmla="*/ 39 w 47"/>
                  <a:gd name="T13" fmla="*/ 10 h 50"/>
                  <a:gd name="T14" fmla="*/ 35 w 47"/>
                  <a:gd name="T15" fmla="*/ 10 h 50"/>
                  <a:gd name="T16" fmla="*/ 24 w 47"/>
                  <a:gd name="T17" fmla="*/ 36 h 50"/>
                  <a:gd name="T18" fmla="*/ 31 w 47"/>
                  <a:gd name="T19" fmla="*/ 27 h 50"/>
                  <a:gd name="T20" fmla="*/ 33 w 47"/>
                  <a:gd name="T21" fmla="*/ 14 h 50"/>
                  <a:gd name="T22" fmla="*/ 32 w 47"/>
                  <a:gd name="T23" fmla="*/ 13 h 50"/>
                  <a:gd name="T24" fmla="*/ 14 w 47"/>
                  <a:gd name="T25" fmla="*/ 14 h 50"/>
                  <a:gd name="T26" fmla="*/ 16 w 47"/>
                  <a:gd name="T27" fmla="*/ 27 h 50"/>
                  <a:gd name="T28" fmla="*/ 33 w 47"/>
                  <a:gd name="T29" fmla="*/ 28 h 50"/>
                  <a:gd name="T30" fmla="*/ 24 w 47"/>
                  <a:gd name="T31" fmla="*/ 38 h 50"/>
                  <a:gd name="T32" fmla="*/ 23 w 47"/>
                  <a:gd name="T33" fmla="*/ 38 h 50"/>
                  <a:gd name="T34" fmla="*/ 10 w 47"/>
                  <a:gd name="T35" fmla="*/ 15 h 50"/>
                  <a:gd name="T36" fmla="*/ 12 w 47"/>
                  <a:gd name="T37" fmla="*/ 13 h 50"/>
                  <a:gd name="T38" fmla="*/ 13 w 47"/>
                  <a:gd name="T39" fmla="*/ 11 h 50"/>
                  <a:gd name="T40" fmla="*/ 33 w 47"/>
                  <a:gd name="T41" fmla="*/ 11 h 50"/>
                  <a:gd name="T42" fmla="*/ 35 w 47"/>
                  <a:gd name="T43" fmla="*/ 13 h 50"/>
                  <a:gd name="T44" fmla="*/ 36 w 47"/>
                  <a:gd name="T45" fmla="*/ 14 h 50"/>
                  <a:gd name="T46" fmla="*/ 37 w 47"/>
                  <a:gd name="T47" fmla="*/ 15 h 50"/>
                  <a:gd name="T48" fmla="*/ 24 w 47"/>
                  <a:gd name="T49" fmla="*/ 46 h 50"/>
                  <a:gd name="T50" fmla="*/ 43 w 47"/>
                  <a:gd name="T51" fmla="*/ 11 h 50"/>
                  <a:gd name="T52" fmla="*/ 38 w 47"/>
                  <a:gd name="T53" fmla="*/ 4 h 50"/>
                  <a:gd name="T54" fmla="*/ 4 w 47"/>
                  <a:gd name="T55" fmla="*/ 10 h 50"/>
                  <a:gd name="T56" fmla="*/ 24 w 47"/>
                  <a:gd name="T57" fmla="*/ 46 h 50"/>
                  <a:gd name="T58" fmla="*/ 24 w 47"/>
                  <a:gd name="T59" fmla="*/ 49 h 50"/>
                  <a:gd name="T60" fmla="*/ 0 w 47"/>
                  <a:gd name="T61" fmla="*/ 11 h 50"/>
                  <a:gd name="T62" fmla="*/ 0 w 47"/>
                  <a:gd name="T63" fmla="*/ 8 h 50"/>
                  <a:gd name="T64" fmla="*/ 6 w 47"/>
                  <a:gd name="T65" fmla="*/ 2 h 50"/>
                  <a:gd name="T66" fmla="*/ 8 w 47"/>
                  <a:gd name="T67" fmla="*/ 0 h 50"/>
                  <a:gd name="T68" fmla="*/ 39 w 47"/>
                  <a:gd name="T69" fmla="*/ 0 h 50"/>
                  <a:gd name="T70" fmla="*/ 45 w 47"/>
                  <a:gd name="T71" fmla="*/ 7 h 50"/>
                  <a:gd name="T72" fmla="*/ 47 w 47"/>
                  <a:gd name="T73" fmla="*/ 10 h 50"/>
                  <a:gd name="T74" fmla="*/ 24 w 47"/>
                  <a:gd name="T75" fmla="*/ 4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7" h="50">
                    <a:moveTo>
                      <a:pt x="24" y="39"/>
                    </a:moveTo>
                    <a:cubicBezTo>
                      <a:pt x="25" y="39"/>
                      <a:pt x="26" y="40"/>
                      <a:pt x="26" y="41"/>
                    </a:cubicBezTo>
                    <a:cubicBezTo>
                      <a:pt x="26" y="42"/>
                      <a:pt x="25" y="43"/>
                      <a:pt x="24" y="43"/>
                    </a:cubicBezTo>
                    <a:cubicBezTo>
                      <a:pt x="23" y="43"/>
                      <a:pt x="22" y="42"/>
                      <a:pt x="22" y="41"/>
                    </a:cubicBezTo>
                    <a:cubicBezTo>
                      <a:pt x="22" y="40"/>
                      <a:pt x="23" y="39"/>
                      <a:pt x="24" y="39"/>
                    </a:cubicBezTo>
                    <a:close/>
                    <a:moveTo>
                      <a:pt x="10" y="8"/>
                    </a:moveTo>
                    <a:cubicBezTo>
                      <a:pt x="10" y="8"/>
                      <a:pt x="10" y="8"/>
                      <a:pt x="10" y="8"/>
                    </a:cubicBezTo>
                    <a:cubicBezTo>
                      <a:pt x="11" y="8"/>
                      <a:pt x="12" y="9"/>
                      <a:pt x="12" y="10"/>
                    </a:cubicBezTo>
                    <a:cubicBezTo>
                      <a:pt x="12" y="11"/>
                      <a:pt x="11" y="12"/>
                      <a:pt x="10" y="12"/>
                    </a:cubicBezTo>
                    <a:cubicBezTo>
                      <a:pt x="9" y="12"/>
                      <a:pt x="8" y="11"/>
                      <a:pt x="8" y="10"/>
                    </a:cubicBezTo>
                    <a:cubicBezTo>
                      <a:pt x="8" y="9"/>
                      <a:pt x="9" y="8"/>
                      <a:pt x="10" y="8"/>
                    </a:cubicBezTo>
                    <a:close/>
                    <a:moveTo>
                      <a:pt x="37" y="8"/>
                    </a:moveTo>
                    <a:cubicBezTo>
                      <a:pt x="37" y="8"/>
                      <a:pt x="37" y="8"/>
                      <a:pt x="37" y="8"/>
                    </a:cubicBezTo>
                    <a:cubicBezTo>
                      <a:pt x="38" y="8"/>
                      <a:pt x="39" y="9"/>
                      <a:pt x="39" y="10"/>
                    </a:cubicBezTo>
                    <a:cubicBezTo>
                      <a:pt x="39" y="11"/>
                      <a:pt x="38" y="12"/>
                      <a:pt x="37" y="12"/>
                    </a:cubicBezTo>
                    <a:cubicBezTo>
                      <a:pt x="36" y="12"/>
                      <a:pt x="35" y="11"/>
                      <a:pt x="35" y="10"/>
                    </a:cubicBezTo>
                    <a:cubicBezTo>
                      <a:pt x="35" y="9"/>
                      <a:pt x="36" y="8"/>
                      <a:pt x="37" y="8"/>
                    </a:cubicBezTo>
                    <a:close/>
                    <a:moveTo>
                      <a:pt x="24" y="36"/>
                    </a:moveTo>
                    <a:cubicBezTo>
                      <a:pt x="24" y="36"/>
                      <a:pt x="24" y="36"/>
                      <a:pt x="24" y="36"/>
                    </a:cubicBezTo>
                    <a:cubicBezTo>
                      <a:pt x="27" y="34"/>
                      <a:pt x="29" y="31"/>
                      <a:pt x="31" y="27"/>
                    </a:cubicBezTo>
                    <a:cubicBezTo>
                      <a:pt x="33" y="24"/>
                      <a:pt x="34" y="19"/>
                      <a:pt x="34" y="15"/>
                    </a:cubicBezTo>
                    <a:cubicBezTo>
                      <a:pt x="34" y="15"/>
                      <a:pt x="34" y="15"/>
                      <a:pt x="33" y="14"/>
                    </a:cubicBezTo>
                    <a:cubicBezTo>
                      <a:pt x="33" y="14"/>
                      <a:pt x="33" y="14"/>
                      <a:pt x="33" y="14"/>
                    </a:cubicBezTo>
                    <a:cubicBezTo>
                      <a:pt x="33" y="14"/>
                      <a:pt x="33" y="14"/>
                      <a:pt x="32" y="13"/>
                    </a:cubicBezTo>
                    <a:cubicBezTo>
                      <a:pt x="15" y="13"/>
                      <a:pt x="15" y="13"/>
                      <a:pt x="15" y="13"/>
                    </a:cubicBezTo>
                    <a:cubicBezTo>
                      <a:pt x="14" y="14"/>
                      <a:pt x="14" y="14"/>
                      <a:pt x="14" y="14"/>
                    </a:cubicBezTo>
                    <a:cubicBezTo>
                      <a:pt x="13" y="15"/>
                      <a:pt x="13" y="15"/>
                      <a:pt x="13" y="15"/>
                    </a:cubicBezTo>
                    <a:cubicBezTo>
                      <a:pt x="13" y="19"/>
                      <a:pt x="15" y="24"/>
                      <a:pt x="16" y="27"/>
                    </a:cubicBezTo>
                    <a:cubicBezTo>
                      <a:pt x="18" y="31"/>
                      <a:pt x="21" y="34"/>
                      <a:pt x="24" y="36"/>
                    </a:cubicBezTo>
                    <a:close/>
                    <a:moveTo>
                      <a:pt x="33" y="28"/>
                    </a:moveTo>
                    <a:cubicBezTo>
                      <a:pt x="33" y="28"/>
                      <a:pt x="33" y="28"/>
                      <a:pt x="33" y="28"/>
                    </a:cubicBezTo>
                    <a:cubicBezTo>
                      <a:pt x="31" y="32"/>
                      <a:pt x="28" y="36"/>
                      <a:pt x="24" y="38"/>
                    </a:cubicBezTo>
                    <a:cubicBezTo>
                      <a:pt x="24" y="38"/>
                      <a:pt x="24" y="38"/>
                      <a:pt x="24" y="38"/>
                    </a:cubicBezTo>
                    <a:cubicBezTo>
                      <a:pt x="24" y="39"/>
                      <a:pt x="23" y="39"/>
                      <a:pt x="23" y="38"/>
                    </a:cubicBezTo>
                    <a:cubicBezTo>
                      <a:pt x="19" y="36"/>
                      <a:pt x="17" y="32"/>
                      <a:pt x="14" y="28"/>
                    </a:cubicBezTo>
                    <a:cubicBezTo>
                      <a:pt x="12" y="24"/>
                      <a:pt x="11" y="20"/>
                      <a:pt x="10" y="15"/>
                    </a:cubicBezTo>
                    <a:cubicBezTo>
                      <a:pt x="10" y="15"/>
                      <a:pt x="10" y="14"/>
                      <a:pt x="11" y="14"/>
                    </a:cubicBezTo>
                    <a:cubicBezTo>
                      <a:pt x="11" y="14"/>
                      <a:pt x="12" y="13"/>
                      <a:pt x="12" y="13"/>
                    </a:cubicBezTo>
                    <a:cubicBezTo>
                      <a:pt x="12" y="13"/>
                      <a:pt x="12" y="13"/>
                      <a:pt x="12" y="13"/>
                    </a:cubicBezTo>
                    <a:cubicBezTo>
                      <a:pt x="13" y="12"/>
                      <a:pt x="13" y="12"/>
                      <a:pt x="13" y="11"/>
                    </a:cubicBezTo>
                    <a:cubicBezTo>
                      <a:pt x="13" y="11"/>
                      <a:pt x="14" y="11"/>
                      <a:pt x="14" y="11"/>
                    </a:cubicBezTo>
                    <a:cubicBezTo>
                      <a:pt x="33" y="11"/>
                      <a:pt x="33" y="11"/>
                      <a:pt x="33" y="11"/>
                    </a:cubicBezTo>
                    <a:cubicBezTo>
                      <a:pt x="33" y="11"/>
                      <a:pt x="34" y="11"/>
                      <a:pt x="34" y="11"/>
                    </a:cubicBezTo>
                    <a:cubicBezTo>
                      <a:pt x="34" y="12"/>
                      <a:pt x="35" y="12"/>
                      <a:pt x="35" y="13"/>
                    </a:cubicBezTo>
                    <a:cubicBezTo>
                      <a:pt x="35" y="13"/>
                      <a:pt x="35" y="13"/>
                      <a:pt x="35" y="13"/>
                    </a:cubicBezTo>
                    <a:cubicBezTo>
                      <a:pt x="36" y="13"/>
                      <a:pt x="36" y="14"/>
                      <a:pt x="36" y="14"/>
                    </a:cubicBezTo>
                    <a:cubicBezTo>
                      <a:pt x="36" y="14"/>
                      <a:pt x="36" y="14"/>
                      <a:pt x="36" y="14"/>
                    </a:cubicBezTo>
                    <a:cubicBezTo>
                      <a:pt x="37" y="14"/>
                      <a:pt x="37" y="15"/>
                      <a:pt x="37" y="15"/>
                    </a:cubicBezTo>
                    <a:cubicBezTo>
                      <a:pt x="36" y="20"/>
                      <a:pt x="35" y="24"/>
                      <a:pt x="33" y="28"/>
                    </a:cubicBezTo>
                    <a:close/>
                    <a:moveTo>
                      <a:pt x="24" y="46"/>
                    </a:moveTo>
                    <a:cubicBezTo>
                      <a:pt x="24" y="46"/>
                      <a:pt x="24" y="46"/>
                      <a:pt x="24" y="46"/>
                    </a:cubicBezTo>
                    <a:cubicBezTo>
                      <a:pt x="36" y="39"/>
                      <a:pt x="43" y="25"/>
                      <a:pt x="43" y="11"/>
                    </a:cubicBezTo>
                    <a:cubicBezTo>
                      <a:pt x="43" y="10"/>
                      <a:pt x="43" y="10"/>
                      <a:pt x="43" y="10"/>
                    </a:cubicBezTo>
                    <a:cubicBezTo>
                      <a:pt x="40" y="9"/>
                      <a:pt x="38" y="7"/>
                      <a:pt x="38" y="4"/>
                    </a:cubicBezTo>
                    <a:cubicBezTo>
                      <a:pt x="10" y="4"/>
                      <a:pt x="10" y="4"/>
                      <a:pt x="10" y="4"/>
                    </a:cubicBezTo>
                    <a:cubicBezTo>
                      <a:pt x="9" y="7"/>
                      <a:pt x="7" y="9"/>
                      <a:pt x="4" y="10"/>
                    </a:cubicBezTo>
                    <a:cubicBezTo>
                      <a:pt x="4" y="11"/>
                      <a:pt x="4" y="11"/>
                      <a:pt x="4" y="11"/>
                    </a:cubicBezTo>
                    <a:cubicBezTo>
                      <a:pt x="4" y="25"/>
                      <a:pt x="11" y="39"/>
                      <a:pt x="24" y="46"/>
                    </a:cubicBezTo>
                    <a:close/>
                    <a:moveTo>
                      <a:pt x="24" y="49"/>
                    </a:moveTo>
                    <a:cubicBezTo>
                      <a:pt x="24" y="49"/>
                      <a:pt x="24" y="49"/>
                      <a:pt x="24" y="49"/>
                    </a:cubicBezTo>
                    <a:cubicBezTo>
                      <a:pt x="24" y="50"/>
                      <a:pt x="23" y="50"/>
                      <a:pt x="23" y="49"/>
                    </a:cubicBezTo>
                    <a:cubicBezTo>
                      <a:pt x="8" y="43"/>
                      <a:pt x="0" y="27"/>
                      <a:pt x="0" y="11"/>
                    </a:cubicBezTo>
                    <a:cubicBezTo>
                      <a:pt x="0" y="11"/>
                      <a:pt x="0" y="10"/>
                      <a:pt x="0" y="10"/>
                    </a:cubicBezTo>
                    <a:cubicBezTo>
                      <a:pt x="0" y="9"/>
                      <a:pt x="0" y="9"/>
                      <a:pt x="0" y="8"/>
                    </a:cubicBezTo>
                    <a:cubicBezTo>
                      <a:pt x="0" y="8"/>
                      <a:pt x="1" y="7"/>
                      <a:pt x="2" y="7"/>
                    </a:cubicBezTo>
                    <a:cubicBezTo>
                      <a:pt x="4" y="6"/>
                      <a:pt x="6" y="4"/>
                      <a:pt x="6" y="2"/>
                    </a:cubicBezTo>
                    <a:cubicBezTo>
                      <a:pt x="6" y="2"/>
                      <a:pt x="6" y="2"/>
                      <a:pt x="6" y="2"/>
                    </a:cubicBezTo>
                    <a:cubicBezTo>
                      <a:pt x="6" y="1"/>
                      <a:pt x="7" y="0"/>
                      <a:pt x="8" y="0"/>
                    </a:cubicBezTo>
                    <a:cubicBezTo>
                      <a:pt x="39" y="0"/>
                      <a:pt x="39" y="0"/>
                      <a:pt x="39" y="0"/>
                    </a:cubicBezTo>
                    <a:cubicBezTo>
                      <a:pt x="39" y="0"/>
                      <a:pt x="39" y="0"/>
                      <a:pt x="39" y="0"/>
                    </a:cubicBezTo>
                    <a:cubicBezTo>
                      <a:pt x="40" y="0"/>
                      <a:pt x="41" y="1"/>
                      <a:pt x="41" y="2"/>
                    </a:cubicBezTo>
                    <a:cubicBezTo>
                      <a:pt x="41" y="4"/>
                      <a:pt x="43" y="6"/>
                      <a:pt x="45" y="7"/>
                    </a:cubicBezTo>
                    <a:cubicBezTo>
                      <a:pt x="46" y="7"/>
                      <a:pt x="47" y="7"/>
                      <a:pt x="47" y="8"/>
                    </a:cubicBezTo>
                    <a:cubicBezTo>
                      <a:pt x="47" y="9"/>
                      <a:pt x="47" y="9"/>
                      <a:pt x="47" y="10"/>
                    </a:cubicBezTo>
                    <a:cubicBezTo>
                      <a:pt x="47" y="10"/>
                      <a:pt x="47" y="11"/>
                      <a:pt x="47" y="11"/>
                    </a:cubicBezTo>
                    <a:cubicBezTo>
                      <a:pt x="47" y="27"/>
                      <a:pt x="39" y="42"/>
                      <a:pt x="24" y="49"/>
                    </a:cubicBezTo>
                    <a:close/>
                  </a:path>
                </a:pathLst>
              </a:custGeom>
              <a:solidFill>
                <a:schemeClr val="accent4">
                  <a:lumMod val="20000"/>
                  <a:lumOff val="80000"/>
                </a:schemeClr>
              </a:solidFill>
              <a:ln>
                <a:noFill/>
              </a:ln>
              <a:effectLst/>
            </p:spPr>
            <p:txBody>
              <a:bodyPr/>
              <a:lstStyle/>
              <a:p>
                <a:endParaRPr lang="zh-CN" altLang="en-US"/>
              </a:p>
            </p:txBody>
          </p:sp>
          <p:sp>
            <p:nvSpPr>
              <p:cNvPr id="454" name="文本框 453">
                <a:extLst>
                  <a:ext uri="{FF2B5EF4-FFF2-40B4-BE49-F238E27FC236}">
                    <a16:creationId xmlns:a16="http://schemas.microsoft.com/office/drawing/2014/main" id="{9456069D-FF4F-4ACC-8D00-B3EB4EB12DFB}"/>
                  </a:ext>
                </a:extLst>
              </p:cNvPr>
              <p:cNvSpPr txBox="1"/>
              <p:nvPr/>
            </p:nvSpPr>
            <p:spPr>
              <a:xfrm>
                <a:off x="2605806" y="3729935"/>
                <a:ext cx="543739" cy="200055"/>
              </a:xfrm>
              <a:prstGeom prst="rect">
                <a:avLst/>
              </a:prstGeom>
              <a:noFill/>
            </p:spPr>
            <p:txBody>
              <a:bodyPr wrap="none" rtlCol="0">
                <a:spAutoFit/>
              </a:bodyPr>
              <a:lstStyle/>
              <a:p>
                <a:r>
                  <a:rPr lang="zh-CN" altLang="en-US" sz="700" b="1" dirty="0">
                    <a:solidFill>
                      <a:schemeClr val="bg1">
                        <a:alpha val="80000"/>
                      </a:schemeClr>
                    </a:solidFill>
                    <a:latin typeface="+mn-ea"/>
                  </a:rPr>
                  <a:t>模块数量</a:t>
                </a:r>
              </a:p>
            </p:txBody>
          </p:sp>
          <p:sp>
            <p:nvSpPr>
              <p:cNvPr id="455" name="文本框 454">
                <a:extLst>
                  <a:ext uri="{FF2B5EF4-FFF2-40B4-BE49-F238E27FC236}">
                    <a16:creationId xmlns:a16="http://schemas.microsoft.com/office/drawing/2014/main" id="{42A5509B-C292-43A1-BAFA-EF796DD91E9D}"/>
                  </a:ext>
                </a:extLst>
              </p:cNvPr>
              <p:cNvSpPr txBox="1"/>
              <p:nvPr/>
            </p:nvSpPr>
            <p:spPr>
              <a:xfrm>
                <a:off x="4063913" y="3701616"/>
                <a:ext cx="284052" cy="261610"/>
              </a:xfrm>
              <a:prstGeom prst="rect">
                <a:avLst/>
              </a:prstGeom>
              <a:noFill/>
            </p:spPr>
            <p:txBody>
              <a:bodyPr wrap="none" rtlCol="0">
                <a:spAutoFit/>
              </a:bodyPr>
              <a:lstStyle/>
              <a:p>
                <a:r>
                  <a:rPr lang="en-US" altLang="zh-CN" sz="1100" dirty="0">
                    <a:solidFill>
                      <a:schemeClr val="accent4">
                        <a:lumMod val="20000"/>
                        <a:lumOff val="80000"/>
                      </a:schemeClr>
                    </a:solidFill>
                    <a:latin typeface="Aldrich" panose="02000000000000000000" pitchFamily="2" charset="0"/>
                  </a:rPr>
                  <a:t>6</a:t>
                </a:r>
                <a:endParaRPr lang="zh-CN" altLang="en-US" sz="1100" dirty="0">
                  <a:solidFill>
                    <a:schemeClr val="accent4">
                      <a:lumMod val="20000"/>
                      <a:lumOff val="80000"/>
                    </a:schemeClr>
                  </a:solidFill>
                  <a:latin typeface="Aldrich" panose="02000000000000000000" pitchFamily="2" charset="0"/>
                </a:endParaRPr>
              </a:p>
            </p:txBody>
          </p:sp>
          <p:sp>
            <p:nvSpPr>
              <p:cNvPr id="456" name="Freeform 157">
                <a:extLst>
                  <a:ext uri="{FF2B5EF4-FFF2-40B4-BE49-F238E27FC236}">
                    <a16:creationId xmlns:a16="http://schemas.microsoft.com/office/drawing/2014/main" id="{23BC9F6A-25B2-4011-AE59-DEBB039AD14B}"/>
                  </a:ext>
                </a:extLst>
              </p:cNvPr>
              <p:cNvSpPr>
                <a:spLocks noEditPoints="1"/>
              </p:cNvSpPr>
              <p:nvPr/>
            </p:nvSpPr>
            <p:spPr bwMode="auto">
              <a:xfrm>
                <a:off x="2495602" y="3963519"/>
                <a:ext cx="124106" cy="137439"/>
              </a:xfrm>
              <a:custGeom>
                <a:avLst/>
                <a:gdLst/>
                <a:ahLst/>
                <a:cxnLst>
                  <a:cxn ang="0">
                    <a:pos x="46" y="62"/>
                  </a:cxn>
                  <a:cxn ang="0">
                    <a:pos x="10" y="62"/>
                  </a:cxn>
                  <a:cxn ang="0">
                    <a:pos x="0" y="52"/>
                  </a:cxn>
                  <a:cxn ang="0">
                    <a:pos x="14" y="29"/>
                  </a:cxn>
                  <a:cxn ang="0">
                    <a:pos x="28" y="34"/>
                  </a:cxn>
                  <a:cxn ang="0">
                    <a:pos x="42" y="29"/>
                  </a:cxn>
                  <a:cxn ang="0">
                    <a:pos x="56" y="52"/>
                  </a:cxn>
                  <a:cxn ang="0">
                    <a:pos x="46" y="62"/>
                  </a:cxn>
                  <a:cxn ang="0">
                    <a:pos x="28" y="31"/>
                  </a:cxn>
                  <a:cxn ang="0">
                    <a:pos x="13" y="16"/>
                  </a:cxn>
                  <a:cxn ang="0">
                    <a:pos x="28" y="0"/>
                  </a:cxn>
                  <a:cxn ang="0">
                    <a:pos x="43" y="16"/>
                  </a:cxn>
                  <a:cxn ang="0">
                    <a:pos x="28" y="31"/>
                  </a:cxn>
                </a:cxnLst>
                <a:rect l="0" t="0" r="r" b="b"/>
                <a:pathLst>
                  <a:path w="56" h="62">
                    <a:moveTo>
                      <a:pt x="46" y="62"/>
                    </a:moveTo>
                    <a:cubicBezTo>
                      <a:pt x="10" y="62"/>
                      <a:pt x="10" y="62"/>
                      <a:pt x="10" y="62"/>
                    </a:cubicBezTo>
                    <a:cubicBezTo>
                      <a:pt x="4" y="62"/>
                      <a:pt x="0" y="58"/>
                      <a:pt x="0" y="52"/>
                    </a:cubicBezTo>
                    <a:cubicBezTo>
                      <a:pt x="0" y="43"/>
                      <a:pt x="2" y="29"/>
                      <a:pt x="14" y="29"/>
                    </a:cubicBezTo>
                    <a:cubicBezTo>
                      <a:pt x="15" y="29"/>
                      <a:pt x="20" y="34"/>
                      <a:pt x="28" y="34"/>
                    </a:cubicBezTo>
                    <a:cubicBezTo>
                      <a:pt x="36" y="34"/>
                      <a:pt x="41" y="29"/>
                      <a:pt x="42" y="29"/>
                    </a:cubicBezTo>
                    <a:cubicBezTo>
                      <a:pt x="54" y="29"/>
                      <a:pt x="56" y="43"/>
                      <a:pt x="56" y="52"/>
                    </a:cubicBezTo>
                    <a:cubicBezTo>
                      <a:pt x="56" y="58"/>
                      <a:pt x="52" y="62"/>
                      <a:pt x="46" y="62"/>
                    </a:cubicBezTo>
                    <a:close/>
                    <a:moveTo>
                      <a:pt x="28" y="31"/>
                    </a:moveTo>
                    <a:cubicBezTo>
                      <a:pt x="20" y="31"/>
                      <a:pt x="13" y="24"/>
                      <a:pt x="13" y="16"/>
                    </a:cubicBezTo>
                    <a:cubicBezTo>
                      <a:pt x="13" y="7"/>
                      <a:pt x="20" y="0"/>
                      <a:pt x="28" y="0"/>
                    </a:cubicBezTo>
                    <a:cubicBezTo>
                      <a:pt x="37" y="0"/>
                      <a:pt x="43" y="7"/>
                      <a:pt x="43" y="16"/>
                    </a:cubicBezTo>
                    <a:cubicBezTo>
                      <a:pt x="43" y="24"/>
                      <a:pt x="37" y="31"/>
                      <a:pt x="28" y="31"/>
                    </a:cubicBez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7" name="文本框 456">
                <a:extLst>
                  <a:ext uri="{FF2B5EF4-FFF2-40B4-BE49-F238E27FC236}">
                    <a16:creationId xmlns:a16="http://schemas.microsoft.com/office/drawing/2014/main" id="{12D1E888-C0FA-467B-8D2F-D67CC9F43D1D}"/>
                  </a:ext>
                </a:extLst>
              </p:cNvPr>
              <p:cNvSpPr txBox="1"/>
              <p:nvPr/>
            </p:nvSpPr>
            <p:spPr>
              <a:xfrm>
                <a:off x="2613133" y="3929518"/>
                <a:ext cx="543739" cy="200055"/>
              </a:xfrm>
              <a:prstGeom prst="rect">
                <a:avLst/>
              </a:prstGeom>
              <a:noFill/>
            </p:spPr>
            <p:txBody>
              <a:bodyPr wrap="none" rtlCol="0">
                <a:spAutoFit/>
              </a:bodyPr>
              <a:lstStyle/>
              <a:p>
                <a:r>
                  <a:rPr lang="zh-CN" altLang="en-US" sz="700" b="1" dirty="0">
                    <a:solidFill>
                      <a:schemeClr val="bg1">
                        <a:alpha val="80000"/>
                      </a:schemeClr>
                    </a:solidFill>
                    <a:latin typeface="+mn-ea"/>
                  </a:rPr>
                  <a:t>最大成员</a:t>
                </a:r>
              </a:p>
            </p:txBody>
          </p:sp>
          <p:sp>
            <p:nvSpPr>
              <p:cNvPr id="458" name="文本框 457">
                <a:extLst>
                  <a:ext uri="{FF2B5EF4-FFF2-40B4-BE49-F238E27FC236}">
                    <a16:creationId xmlns:a16="http://schemas.microsoft.com/office/drawing/2014/main" id="{BAFD741D-F4A7-4A01-A8DA-7D66569522FA}"/>
                  </a:ext>
                </a:extLst>
              </p:cNvPr>
              <p:cNvSpPr txBox="1"/>
              <p:nvPr/>
            </p:nvSpPr>
            <p:spPr>
              <a:xfrm>
                <a:off x="4063913" y="3896970"/>
                <a:ext cx="284052" cy="261610"/>
              </a:xfrm>
              <a:prstGeom prst="rect">
                <a:avLst/>
              </a:prstGeom>
              <a:noFill/>
            </p:spPr>
            <p:txBody>
              <a:bodyPr wrap="none" rtlCol="0">
                <a:spAutoFit/>
              </a:bodyPr>
              <a:lstStyle/>
              <a:p>
                <a:r>
                  <a:rPr lang="en-US" altLang="zh-CN" sz="1100" dirty="0">
                    <a:solidFill>
                      <a:schemeClr val="accent4">
                        <a:lumMod val="20000"/>
                        <a:lumOff val="80000"/>
                      </a:schemeClr>
                    </a:solidFill>
                    <a:latin typeface="Aldrich" panose="02000000000000000000" pitchFamily="2" charset="0"/>
                  </a:rPr>
                  <a:t>6</a:t>
                </a:r>
                <a:endParaRPr lang="zh-CN" altLang="en-US" sz="1100" dirty="0">
                  <a:solidFill>
                    <a:schemeClr val="accent4">
                      <a:lumMod val="20000"/>
                      <a:lumOff val="80000"/>
                    </a:schemeClr>
                  </a:solidFill>
                  <a:latin typeface="Aldrich" panose="02000000000000000000" pitchFamily="2" charset="0"/>
                </a:endParaRPr>
              </a:p>
            </p:txBody>
          </p:sp>
        </p:grpSp>
        <p:grpSp>
          <p:nvGrpSpPr>
            <p:cNvPr id="420" name="组合 419">
              <a:extLst>
                <a:ext uri="{FF2B5EF4-FFF2-40B4-BE49-F238E27FC236}">
                  <a16:creationId xmlns:a16="http://schemas.microsoft.com/office/drawing/2014/main" id="{DFC762C9-7376-479B-A80F-9B4EF1021CFA}"/>
                </a:ext>
              </a:extLst>
            </p:cNvPr>
            <p:cNvGrpSpPr/>
            <p:nvPr/>
          </p:nvGrpSpPr>
          <p:grpSpPr>
            <a:xfrm>
              <a:off x="2500240" y="5694786"/>
              <a:ext cx="505167" cy="529772"/>
              <a:chOff x="1500178" y="4119286"/>
              <a:chExt cx="607551" cy="637143"/>
            </a:xfrm>
          </p:grpSpPr>
          <p:sp>
            <p:nvSpPr>
              <p:cNvPr id="447" name="椭圆 446">
                <a:extLst>
                  <a:ext uri="{FF2B5EF4-FFF2-40B4-BE49-F238E27FC236}">
                    <a16:creationId xmlns:a16="http://schemas.microsoft.com/office/drawing/2014/main" id="{C2A1814F-5382-49A7-B0E5-4D2F9165EE14}"/>
                  </a:ext>
                </a:extLst>
              </p:cNvPr>
              <p:cNvSpPr/>
              <p:nvPr/>
            </p:nvSpPr>
            <p:spPr>
              <a:xfrm>
                <a:off x="1653600" y="4146812"/>
                <a:ext cx="317434" cy="317434"/>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48" name="组合 447">
                <a:extLst>
                  <a:ext uri="{FF2B5EF4-FFF2-40B4-BE49-F238E27FC236}">
                    <a16:creationId xmlns:a16="http://schemas.microsoft.com/office/drawing/2014/main" id="{8DA5ADFB-618B-4A6D-B7A1-F05836E710EE}"/>
                  </a:ext>
                </a:extLst>
              </p:cNvPr>
              <p:cNvGrpSpPr/>
              <p:nvPr/>
            </p:nvGrpSpPr>
            <p:grpSpPr>
              <a:xfrm>
                <a:off x="1500178" y="4119286"/>
                <a:ext cx="607551" cy="637143"/>
                <a:chOff x="1500178" y="4119286"/>
                <a:chExt cx="607551" cy="637143"/>
              </a:xfrm>
            </p:grpSpPr>
            <p:sp>
              <p:nvSpPr>
                <p:cNvPr id="449" name="椭圆 448">
                  <a:extLst>
                    <a:ext uri="{FF2B5EF4-FFF2-40B4-BE49-F238E27FC236}">
                      <a16:creationId xmlns:a16="http://schemas.microsoft.com/office/drawing/2014/main" id="{F3C47308-1673-4791-9DD1-D56BEBB60B11}"/>
                    </a:ext>
                  </a:extLst>
                </p:cNvPr>
                <p:cNvSpPr/>
                <p:nvPr/>
              </p:nvSpPr>
              <p:spPr>
                <a:xfrm>
                  <a:off x="1624753" y="4119286"/>
                  <a:ext cx="375095" cy="375095"/>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0" name="文本框 449">
                  <a:extLst>
                    <a:ext uri="{FF2B5EF4-FFF2-40B4-BE49-F238E27FC236}">
                      <a16:creationId xmlns:a16="http://schemas.microsoft.com/office/drawing/2014/main" id="{C83095C1-EE96-453F-93C3-19F1CFED482E}"/>
                    </a:ext>
                  </a:extLst>
                </p:cNvPr>
                <p:cNvSpPr txBox="1"/>
                <p:nvPr/>
              </p:nvSpPr>
              <p:spPr>
                <a:xfrm>
                  <a:off x="1578843" y="4413533"/>
                  <a:ext cx="457501" cy="247500"/>
                </a:xfrm>
                <a:prstGeom prst="rect">
                  <a:avLst/>
                </a:prstGeom>
                <a:noFill/>
              </p:spPr>
              <p:txBody>
                <a:bodyPr wrap="none" rtlCol="0">
                  <a:spAutoFit/>
                </a:bodyPr>
                <a:lstStyle/>
                <a:p>
                  <a:pPr algn="ctr"/>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451" name="文本框 450">
                  <a:extLst>
                    <a:ext uri="{FF2B5EF4-FFF2-40B4-BE49-F238E27FC236}">
                      <a16:creationId xmlns:a16="http://schemas.microsoft.com/office/drawing/2014/main" id="{794B350D-8CFD-4A80-AFFC-2271B5A28C23}"/>
                    </a:ext>
                  </a:extLst>
                </p:cNvPr>
                <p:cNvSpPr txBox="1"/>
                <p:nvPr/>
              </p:nvSpPr>
              <p:spPr>
                <a:xfrm>
                  <a:off x="1500178" y="4515828"/>
                  <a:ext cx="607551" cy="240601"/>
                </a:xfrm>
                <a:prstGeom prst="rect">
                  <a:avLst/>
                </a:prstGeom>
                <a:noFill/>
              </p:spPr>
              <p:txBody>
                <a:bodyPr wrap="square" rtlCol="0">
                  <a:spAutoFit/>
                </a:bodyPr>
                <a:lstStyle/>
                <a:p>
                  <a:pPr algn="ctr"/>
                  <a:r>
                    <a:rPr lang="en-US" altLang="zh-CN" sz="700" b="1" dirty="0">
                      <a:solidFill>
                        <a:schemeClr val="bg1"/>
                      </a:solidFill>
                      <a:latin typeface="微软雅黑" panose="020B0503020204020204" pitchFamily="34" charset="-122"/>
                      <a:ea typeface="微软雅黑" panose="020B0503020204020204" pitchFamily="34" charset="-122"/>
                    </a:rPr>
                    <a:t> </a:t>
                  </a:r>
                  <a:r>
                    <a:rPr lang="en-US" altLang="zh-CN" sz="700" b="1" dirty="0">
                      <a:solidFill>
                        <a:schemeClr val="bg1"/>
                      </a:solidFill>
                      <a:latin typeface="Aldrich" panose="02000000000000000000" pitchFamily="2" charset="0"/>
                      <a:ea typeface="微软雅黑" panose="020B0503020204020204" pitchFamily="34" charset="-122"/>
                    </a:rPr>
                    <a:t>12000</a:t>
                  </a:r>
                  <a:endParaRPr lang="zh-CN" altLang="en-US" sz="700" b="1" dirty="0">
                    <a:solidFill>
                      <a:schemeClr val="bg1"/>
                    </a:solidFill>
                    <a:latin typeface="Aldrich" panose="02000000000000000000" pitchFamily="2" charset="0"/>
                    <a:ea typeface="微软雅黑" panose="020B0503020204020204" pitchFamily="34" charset="-122"/>
                  </a:endParaRPr>
                </a:p>
              </p:txBody>
            </p:sp>
            <p:pic>
              <p:nvPicPr>
                <p:cNvPr id="452" name="Picture 4">
                  <a:extLst>
                    <a:ext uri="{FF2B5EF4-FFF2-40B4-BE49-F238E27FC236}">
                      <a16:creationId xmlns:a16="http://schemas.microsoft.com/office/drawing/2014/main" id="{B3F4465F-25A9-4875-92CB-494710B3CC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4499" y="4170869"/>
                  <a:ext cx="329035" cy="269211"/>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421" name="组合 420">
              <a:extLst>
                <a:ext uri="{FF2B5EF4-FFF2-40B4-BE49-F238E27FC236}">
                  <a16:creationId xmlns:a16="http://schemas.microsoft.com/office/drawing/2014/main" id="{C2A2B60C-A7F4-4FF2-89DA-56F7ED23C35F}"/>
                </a:ext>
              </a:extLst>
            </p:cNvPr>
            <p:cNvGrpSpPr/>
            <p:nvPr/>
          </p:nvGrpSpPr>
          <p:grpSpPr>
            <a:xfrm>
              <a:off x="2899314" y="5694002"/>
              <a:ext cx="505167" cy="529772"/>
              <a:chOff x="1500178" y="4119286"/>
              <a:chExt cx="607551" cy="637143"/>
            </a:xfrm>
          </p:grpSpPr>
          <p:sp>
            <p:nvSpPr>
              <p:cNvPr id="441" name="椭圆 440">
                <a:extLst>
                  <a:ext uri="{FF2B5EF4-FFF2-40B4-BE49-F238E27FC236}">
                    <a16:creationId xmlns:a16="http://schemas.microsoft.com/office/drawing/2014/main" id="{8D73EE5F-B866-4751-8A02-F0CC14DC0A49}"/>
                  </a:ext>
                </a:extLst>
              </p:cNvPr>
              <p:cNvSpPr/>
              <p:nvPr/>
            </p:nvSpPr>
            <p:spPr>
              <a:xfrm>
                <a:off x="1653600" y="4146812"/>
                <a:ext cx="317434" cy="317434"/>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42" name="组合 441">
                <a:extLst>
                  <a:ext uri="{FF2B5EF4-FFF2-40B4-BE49-F238E27FC236}">
                    <a16:creationId xmlns:a16="http://schemas.microsoft.com/office/drawing/2014/main" id="{47FE720C-F677-4360-95AF-29E65096D2D5}"/>
                  </a:ext>
                </a:extLst>
              </p:cNvPr>
              <p:cNvGrpSpPr/>
              <p:nvPr/>
            </p:nvGrpSpPr>
            <p:grpSpPr>
              <a:xfrm>
                <a:off x="1500178" y="4119286"/>
                <a:ext cx="607551" cy="637143"/>
                <a:chOff x="1500178" y="4119286"/>
                <a:chExt cx="607551" cy="637143"/>
              </a:xfrm>
            </p:grpSpPr>
            <p:sp>
              <p:nvSpPr>
                <p:cNvPr id="443" name="椭圆 442">
                  <a:extLst>
                    <a:ext uri="{FF2B5EF4-FFF2-40B4-BE49-F238E27FC236}">
                      <a16:creationId xmlns:a16="http://schemas.microsoft.com/office/drawing/2014/main" id="{244281CF-0291-4189-84BA-60C8186CCAF9}"/>
                    </a:ext>
                  </a:extLst>
                </p:cNvPr>
                <p:cNvSpPr/>
                <p:nvPr/>
              </p:nvSpPr>
              <p:spPr>
                <a:xfrm>
                  <a:off x="1624753" y="4119286"/>
                  <a:ext cx="375095" cy="375095"/>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4" name="文本框 443">
                  <a:extLst>
                    <a:ext uri="{FF2B5EF4-FFF2-40B4-BE49-F238E27FC236}">
                      <a16:creationId xmlns:a16="http://schemas.microsoft.com/office/drawing/2014/main" id="{CF70FEC1-93F0-4F56-A53B-115ACCAD6051}"/>
                    </a:ext>
                  </a:extLst>
                </p:cNvPr>
                <p:cNvSpPr txBox="1"/>
                <p:nvPr/>
              </p:nvSpPr>
              <p:spPr>
                <a:xfrm>
                  <a:off x="1578843" y="4413533"/>
                  <a:ext cx="457501" cy="247500"/>
                </a:xfrm>
                <a:prstGeom prst="rect">
                  <a:avLst/>
                </a:prstGeom>
                <a:noFill/>
              </p:spPr>
              <p:txBody>
                <a:bodyPr wrap="none" rtlCol="0">
                  <a:spAutoFit/>
                </a:bodyPr>
                <a:lstStyle/>
                <a:p>
                  <a:pPr algn="ctr"/>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445" name="文本框 444">
                  <a:extLst>
                    <a:ext uri="{FF2B5EF4-FFF2-40B4-BE49-F238E27FC236}">
                      <a16:creationId xmlns:a16="http://schemas.microsoft.com/office/drawing/2014/main" id="{D036D7C2-D41F-44DF-BEC3-1F8AE06B0F57}"/>
                    </a:ext>
                  </a:extLst>
                </p:cNvPr>
                <p:cNvSpPr txBox="1"/>
                <p:nvPr/>
              </p:nvSpPr>
              <p:spPr>
                <a:xfrm>
                  <a:off x="1500178" y="4515828"/>
                  <a:ext cx="607551" cy="240601"/>
                </a:xfrm>
                <a:prstGeom prst="rect">
                  <a:avLst/>
                </a:prstGeom>
                <a:noFill/>
              </p:spPr>
              <p:txBody>
                <a:bodyPr wrap="square" rtlCol="0">
                  <a:spAutoFit/>
                </a:bodyPr>
                <a:lstStyle/>
                <a:p>
                  <a:pPr algn="ctr"/>
                  <a:r>
                    <a:rPr lang="en-US" altLang="zh-CN" sz="700" b="1" dirty="0">
                      <a:solidFill>
                        <a:schemeClr val="bg1"/>
                      </a:solidFill>
                      <a:latin typeface="微软雅黑" panose="020B0503020204020204" pitchFamily="34" charset="-122"/>
                      <a:ea typeface="微软雅黑" panose="020B0503020204020204" pitchFamily="34" charset="-122"/>
                    </a:rPr>
                    <a:t> </a:t>
                  </a:r>
                  <a:r>
                    <a:rPr lang="en-US" altLang="zh-CN" sz="700" b="1" dirty="0">
                      <a:solidFill>
                        <a:schemeClr val="bg1"/>
                      </a:solidFill>
                      <a:latin typeface="Aldrich" panose="02000000000000000000" pitchFamily="2" charset="0"/>
                      <a:ea typeface="微软雅黑" panose="020B0503020204020204" pitchFamily="34" charset="-122"/>
                    </a:rPr>
                    <a:t>12000</a:t>
                  </a:r>
                  <a:endParaRPr lang="zh-CN" altLang="en-US" sz="700" b="1" dirty="0">
                    <a:solidFill>
                      <a:schemeClr val="bg1"/>
                    </a:solidFill>
                    <a:latin typeface="Aldrich" panose="02000000000000000000" pitchFamily="2" charset="0"/>
                    <a:ea typeface="微软雅黑" panose="020B0503020204020204" pitchFamily="34" charset="-122"/>
                  </a:endParaRPr>
                </a:p>
              </p:txBody>
            </p:sp>
            <p:pic>
              <p:nvPicPr>
                <p:cNvPr id="446" name="Picture 4">
                  <a:extLst>
                    <a:ext uri="{FF2B5EF4-FFF2-40B4-BE49-F238E27FC236}">
                      <a16:creationId xmlns:a16="http://schemas.microsoft.com/office/drawing/2014/main" id="{A56F8B04-C48A-4CBB-947D-7FA1F8C53E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4499" y="4170869"/>
                  <a:ext cx="329035" cy="269211"/>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422" name="组合 421">
              <a:extLst>
                <a:ext uri="{FF2B5EF4-FFF2-40B4-BE49-F238E27FC236}">
                  <a16:creationId xmlns:a16="http://schemas.microsoft.com/office/drawing/2014/main" id="{7B98E873-A825-4EAE-8642-3ED0881A4C08}"/>
                </a:ext>
              </a:extLst>
            </p:cNvPr>
            <p:cNvGrpSpPr/>
            <p:nvPr/>
          </p:nvGrpSpPr>
          <p:grpSpPr>
            <a:xfrm>
              <a:off x="3291242" y="5694002"/>
              <a:ext cx="505167" cy="529772"/>
              <a:chOff x="1500178" y="4119286"/>
              <a:chExt cx="607551" cy="637143"/>
            </a:xfrm>
          </p:grpSpPr>
          <p:sp>
            <p:nvSpPr>
              <p:cNvPr id="435" name="椭圆 434">
                <a:extLst>
                  <a:ext uri="{FF2B5EF4-FFF2-40B4-BE49-F238E27FC236}">
                    <a16:creationId xmlns:a16="http://schemas.microsoft.com/office/drawing/2014/main" id="{BD8E9DFA-596A-4145-B69E-2EACA2D60689}"/>
                  </a:ext>
                </a:extLst>
              </p:cNvPr>
              <p:cNvSpPr/>
              <p:nvPr/>
            </p:nvSpPr>
            <p:spPr>
              <a:xfrm>
                <a:off x="1653600" y="4146812"/>
                <a:ext cx="317434" cy="317434"/>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36" name="组合 435">
                <a:extLst>
                  <a:ext uri="{FF2B5EF4-FFF2-40B4-BE49-F238E27FC236}">
                    <a16:creationId xmlns:a16="http://schemas.microsoft.com/office/drawing/2014/main" id="{E19BF9CC-CE48-4A76-85DD-DB4D57FBEF44}"/>
                  </a:ext>
                </a:extLst>
              </p:cNvPr>
              <p:cNvGrpSpPr/>
              <p:nvPr/>
            </p:nvGrpSpPr>
            <p:grpSpPr>
              <a:xfrm>
                <a:off x="1500178" y="4119286"/>
                <a:ext cx="607551" cy="637143"/>
                <a:chOff x="1500178" y="4119286"/>
                <a:chExt cx="607551" cy="637143"/>
              </a:xfrm>
            </p:grpSpPr>
            <p:sp>
              <p:nvSpPr>
                <p:cNvPr id="437" name="椭圆 436">
                  <a:extLst>
                    <a:ext uri="{FF2B5EF4-FFF2-40B4-BE49-F238E27FC236}">
                      <a16:creationId xmlns:a16="http://schemas.microsoft.com/office/drawing/2014/main" id="{3CC5CA3C-5201-4356-8C6E-C882F086ED1E}"/>
                    </a:ext>
                  </a:extLst>
                </p:cNvPr>
                <p:cNvSpPr/>
                <p:nvPr/>
              </p:nvSpPr>
              <p:spPr>
                <a:xfrm>
                  <a:off x="1624753" y="4119286"/>
                  <a:ext cx="375095" cy="375095"/>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8" name="文本框 437">
                  <a:extLst>
                    <a:ext uri="{FF2B5EF4-FFF2-40B4-BE49-F238E27FC236}">
                      <a16:creationId xmlns:a16="http://schemas.microsoft.com/office/drawing/2014/main" id="{035A66D1-6D37-4D69-9992-D9962ECE226A}"/>
                    </a:ext>
                  </a:extLst>
                </p:cNvPr>
                <p:cNvSpPr txBox="1"/>
                <p:nvPr/>
              </p:nvSpPr>
              <p:spPr>
                <a:xfrm>
                  <a:off x="1578843" y="4413533"/>
                  <a:ext cx="457501" cy="247500"/>
                </a:xfrm>
                <a:prstGeom prst="rect">
                  <a:avLst/>
                </a:prstGeom>
                <a:noFill/>
              </p:spPr>
              <p:txBody>
                <a:bodyPr wrap="none" rtlCol="0">
                  <a:spAutoFit/>
                </a:bodyPr>
                <a:lstStyle/>
                <a:p>
                  <a:pPr algn="ctr"/>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439" name="文本框 438">
                  <a:extLst>
                    <a:ext uri="{FF2B5EF4-FFF2-40B4-BE49-F238E27FC236}">
                      <a16:creationId xmlns:a16="http://schemas.microsoft.com/office/drawing/2014/main" id="{14C5C570-CDE2-4F19-B5E1-1F8A2649079B}"/>
                    </a:ext>
                  </a:extLst>
                </p:cNvPr>
                <p:cNvSpPr txBox="1"/>
                <p:nvPr/>
              </p:nvSpPr>
              <p:spPr>
                <a:xfrm>
                  <a:off x="1500178" y="4515828"/>
                  <a:ext cx="607551" cy="240601"/>
                </a:xfrm>
                <a:prstGeom prst="rect">
                  <a:avLst/>
                </a:prstGeom>
                <a:noFill/>
              </p:spPr>
              <p:txBody>
                <a:bodyPr wrap="square" rtlCol="0">
                  <a:spAutoFit/>
                </a:bodyPr>
                <a:lstStyle/>
                <a:p>
                  <a:pPr algn="ctr"/>
                  <a:r>
                    <a:rPr lang="en-US" altLang="zh-CN" sz="700" b="1" dirty="0">
                      <a:solidFill>
                        <a:schemeClr val="bg1"/>
                      </a:solidFill>
                      <a:latin typeface="微软雅黑" panose="020B0503020204020204" pitchFamily="34" charset="-122"/>
                      <a:ea typeface="微软雅黑" panose="020B0503020204020204" pitchFamily="34" charset="-122"/>
                    </a:rPr>
                    <a:t> </a:t>
                  </a:r>
                  <a:r>
                    <a:rPr lang="en-US" altLang="zh-CN" sz="700" b="1" dirty="0">
                      <a:solidFill>
                        <a:schemeClr val="bg1"/>
                      </a:solidFill>
                      <a:latin typeface="Aldrich" panose="02000000000000000000" pitchFamily="2" charset="0"/>
                      <a:ea typeface="微软雅黑" panose="020B0503020204020204" pitchFamily="34" charset="-122"/>
                    </a:rPr>
                    <a:t>12000</a:t>
                  </a:r>
                  <a:endParaRPr lang="zh-CN" altLang="en-US" sz="700" b="1" dirty="0">
                    <a:solidFill>
                      <a:schemeClr val="bg1"/>
                    </a:solidFill>
                    <a:latin typeface="Aldrich" panose="02000000000000000000" pitchFamily="2" charset="0"/>
                    <a:ea typeface="微软雅黑" panose="020B0503020204020204" pitchFamily="34" charset="-122"/>
                  </a:endParaRPr>
                </a:p>
              </p:txBody>
            </p:sp>
            <p:pic>
              <p:nvPicPr>
                <p:cNvPr id="440" name="Picture 4">
                  <a:extLst>
                    <a:ext uri="{FF2B5EF4-FFF2-40B4-BE49-F238E27FC236}">
                      <a16:creationId xmlns:a16="http://schemas.microsoft.com/office/drawing/2014/main" id="{1C7DF1F9-D98B-4A61-8566-B819AB643C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4499" y="4170869"/>
                  <a:ext cx="329035" cy="269211"/>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423" name="组合 422">
              <a:extLst>
                <a:ext uri="{FF2B5EF4-FFF2-40B4-BE49-F238E27FC236}">
                  <a16:creationId xmlns:a16="http://schemas.microsoft.com/office/drawing/2014/main" id="{A8386C74-16CF-4106-9699-88E67868D372}"/>
                </a:ext>
              </a:extLst>
            </p:cNvPr>
            <p:cNvGrpSpPr/>
            <p:nvPr/>
          </p:nvGrpSpPr>
          <p:grpSpPr>
            <a:xfrm>
              <a:off x="3679731" y="5695850"/>
              <a:ext cx="505167" cy="529772"/>
              <a:chOff x="1500178" y="4119286"/>
              <a:chExt cx="607551" cy="637143"/>
            </a:xfrm>
          </p:grpSpPr>
          <p:sp>
            <p:nvSpPr>
              <p:cNvPr id="429" name="椭圆 428">
                <a:extLst>
                  <a:ext uri="{FF2B5EF4-FFF2-40B4-BE49-F238E27FC236}">
                    <a16:creationId xmlns:a16="http://schemas.microsoft.com/office/drawing/2014/main" id="{DB421CCA-18FD-49EE-9555-DAD12A7AA8A0}"/>
                  </a:ext>
                </a:extLst>
              </p:cNvPr>
              <p:cNvSpPr/>
              <p:nvPr/>
            </p:nvSpPr>
            <p:spPr>
              <a:xfrm>
                <a:off x="1653600" y="4146812"/>
                <a:ext cx="317434" cy="317434"/>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30" name="组合 429">
                <a:extLst>
                  <a:ext uri="{FF2B5EF4-FFF2-40B4-BE49-F238E27FC236}">
                    <a16:creationId xmlns:a16="http://schemas.microsoft.com/office/drawing/2014/main" id="{FD7B5C4B-2937-4882-899A-FB2AF9A21731}"/>
                  </a:ext>
                </a:extLst>
              </p:cNvPr>
              <p:cNvGrpSpPr/>
              <p:nvPr/>
            </p:nvGrpSpPr>
            <p:grpSpPr>
              <a:xfrm>
                <a:off x="1500178" y="4119286"/>
                <a:ext cx="607551" cy="637143"/>
                <a:chOff x="1500178" y="4119286"/>
                <a:chExt cx="607551" cy="637143"/>
              </a:xfrm>
            </p:grpSpPr>
            <p:sp>
              <p:nvSpPr>
                <p:cNvPr id="431" name="椭圆 430">
                  <a:extLst>
                    <a:ext uri="{FF2B5EF4-FFF2-40B4-BE49-F238E27FC236}">
                      <a16:creationId xmlns:a16="http://schemas.microsoft.com/office/drawing/2014/main" id="{1A23CB2D-4C49-498B-8F40-67BC6A09D3A3}"/>
                    </a:ext>
                  </a:extLst>
                </p:cNvPr>
                <p:cNvSpPr/>
                <p:nvPr/>
              </p:nvSpPr>
              <p:spPr>
                <a:xfrm>
                  <a:off x="1624753" y="4119286"/>
                  <a:ext cx="375095" cy="375095"/>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2" name="文本框 431">
                  <a:extLst>
                    <a:ext uri="{FF2B5EF4-FFF2-40B4-BE49-F238E27FC236}">
                      <a16:creationId xmlns:a16="http://schemas.microsoft.com/office/drawing/2014/main" id="{B25CDBAB-6C25-439B-8B56-BA86B13EEE00}"/>
                    </a:ext>
                  </a:extLst>
                </p:cNvPr>
                <p:cNvSpPr txBox="1"/>
                <p:nvPr/>
              </p:nvSpPr>
              <p:spPr>
                <a:xfrm>
                  <a:off x="1578843" y="4413533"/>
                  <a:ext cx="457501" cy="247500"/>
                </a:xfrm>
                <a:prstGeom prst="rect">
                  <a:avLst/>
                </a:prstGeom>
                <a:noFill/>
              </p:spPr>
              <p:txBody>
                <a:bodyPr wrap="none" rtlCol="0">
                  <a:spAutoFit/>
                </a:bodyPr>
                <a:lstStyle/>
                <a:p>
                  <a:pPr algn="ctr"/>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433" name="文本框 432">
                  <a:extLst>
                    <a:ext uri="{FF2B5EF4-FFF2-40B4-BE49-F238E27FC236}">
                      <a16:creationId xmlns:a16="http://schemas.microsoft.com/office/drawing/2014/main" id="{DB5C154B-DA6C-4D3F-98AB-B07643D67A89}"/>
                    </a:ext>
                  </a:extLst>
                </p:cNvPr>
                <p:cNvSpPr txBox="1"/>
                <p:nvPr/>
              </p:nvSpPr>
              <p:spPr>
                <a:xfrm>
                  <a:off x="1500178" y="4515828"/>
                  <a:ext cx="607551" cy="240601"/>
                </a:xfrm>
                <a:prstGeom prst="rect">
                  <a:avLst/>
                </a:prstGeom>
                <a:noFill/>
              </p:spPr>
              <p:txBody>
                <a:bodyPr wrap="square" rtlCol="0">
                  <a:spAutoFit/>
                </a:bodyPr>
                <a:lstStyle/>
                <a:p>
                  <a:pPr algn="ctr"/>
                  <a:r>
                    <a:rPr lang="en-US" altLang="zh-CN" sz="700" b="1" dirty="0">
                      <a:solidFill>
                        <a:schemeClr val="bg1"/>
                      </a:solidFill>
                      <a:latin typeface="微软雅黑" panose="020B0503020204020204" pitchFamily="34" charset="-122"/>
                      <a:ea typeface="微软雅黑" panose="020B0503020204020204" pitchFamily="34" charset="-122"/>
                    </a:rPr>
                    <a:t> </a:t>
                  </a:r>
                  <a:r>
                    <a:rPr lang="en-US" altLang="zh-CN" sz="700" b="1" dirty="0">
                      <a:solidFill>
                        <a:schemeClr val="bg1"/>
                      </a:solidFill>
                      <a:latin typeface="Aldrich" panose="02000000000000000000" pitchFamily="2" charset="0"/>
                      <a:ea typeface="微软雅黑" panose="020B0503020204020204" pitchFamily="34" charset="-122"/>
                    </a:rPr>
                    <a:t>12000</a:t>
                  </a:r>
                  <a:endParaRPr lang="zh-CN" altLang="en-US" sz="700" b="1" dirty="0">
                    <a:solidFill>
                      <a:schemeClr val="bg1"/>
                    </a:solidFill>
                    <a:latin typeface="Aldrich" panose="02000000000000000000" pitchFamily="2" charset="0"/>
                    <a:ea typeface="微软雅黑" panose="020B0503020204020204" pitchFamily="34" charset="-122"/>
                  </a:endParaRPr>
                </a:p>
              </p:txBody>
            </p:sp>
            <p:pic>
              <p:nvPicPr>
                <p:cNvPr id="434" name="Picture 4">
                  <a:extLst>
                    <a:ext uri="{FF2B5EF4-FFF2-40B4-BE49-F238E27FC236}">
                      <a16:creationId xmlns:a16="http://schemas.microsoft.com/office/drawing/2014/main" id="{28697EDC-BBF9-4BED-9658-33D4C0BAFE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4499" y="4170869"/>
                  <a:ext cx="329035" cy="269211"/>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424" name="组合 423">
              <a:extLst>
                <a:ext uri="{FF2B5EF4-FFF2-40B4-BE49-F238E27FC236}">
                  <a16:creationId xmlns:a16="http://schemas.microsoft.com/office/drawing/2014/main" id="{5EA3DE3C-E491-420C-8F85-C6D81976F201}"/>
                </a:ext>
              </a:extLst>
            </p:cNvPr>
            <p:cNvGrpSpPr/>
            <p:nvPr/>
          </p:nvGrpSpPr>
          <p:grpSpPr>
            <a:xfrm>
              <a:off x="2325255" y="5397370"/>
              <a:ext cx="2086930" cy="215444"/>
              <a:chOff x="5122559" y="4095442"/>
              <a:chExt cx="2086930" cy="215444"/>
            </a:xfrm>
          </p:grpSpPr>
          <p:cxnSp>
            <p:nvCxnSpPr>
              <p:cNvPr id="427" name="直接连接符 426">
                <a:extLst>
                  <a:ext uri="{FF2B5EF4-FFF2-40B4-BE49-F238E27FC236}">
                    <a16:creationId xmlns:a16="http://schemas.microsoft.com/office/drawing/2014/main" id="{41940BE6-C3F2-458C-B392-F09C56F61445}"/>
                  </a:ext>
                </a:extLst>
              </p:cNvPr>
              <p:cNvCxnSpPr>
                <a:cxnSpLocks/>
              </p:cNvCxnSpPr>
              <p:nvPr/>
            </p:nvCxnSpPr>
            <p:spPr>
              <a:xfrm>
                <a:off x="5122559" y="4301736"/>
                <a:ext cx="2086930" cy="0"/>
              </a:xfrm>
              <a:prstGeom prst="line">
                <a:avLst/>
              </a:prstGeom>
              <a:ln w="9525">
                <a:gradFill>
                  <a:gsLst>
                    <a:gs pos="55000">
                      <a:schemeClr val="bg1">
                        <a:alpha val="54000"/>
                      </a:scheme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428" name="文本框 427">
                <a:extLst>
                  <a:ext uri="{FF2B5EF4-FFF2-40B4-BE49-F238E27FC236}">
                    <a16:creationId xmlns:a16="http://schemas.microsoft.com/office/drawing/2014/main" id="{44217959-0554-4A54-AA0E-DB9037DCF0E5}"/>
                  </a:ext>
                </a:extLst>
              </p:cNvPr>
              <p:cNvSpPr txBox="1"/>
              <p:nvPr/>
            </p:nvSpPr>
            <p:spPr>
              <a:xfrm>
                <a:off x="5166052" y="4095442"/>
                <a:ext cx="800219" cy="215444"/>
              </a:xfrm>
              <a:prstGeom prst="rect">
                <a:avLst/>
              </a:prstGeom>
              <a:noFill/>
            </p:spPr>
            <p:txBody>
              <a:bodyPr wrap="none" rtlCol="0">
                <a:spAutoFit/>
              </a:bodyPr>
              <a:lstStyle/>
              <a:p>
                <a:r>
                  <a:rPr lang="zh-CN" altLang="en-US" sz="800" b="1" dirty="0">
                    <a:solidFill>
                      <a:schemeClr val="bg1"/>
                    </a:solidFill>
                  </a:rPr>
                  <a:t>基础船体花费</a:t>
                </a:r>
              </a:p>
            </p:txBody>
          </p:sp>
        </p:grpSp>
        <p:sp>
          <p:nvSpPr>
            <p:cNvPr id="425" name="Freeform 3">
              <a:extLst>
                <a:ext uri="{FF2B5EF4-FFF2-40B4-BE49-F238E27FC236}">
                  <a16:creationId xmlns:a16="http://schemas.microsoft.com/office/drawing/2014/main" id="{B21F9E88-89BF-4B45-B16E-68DC8171C659}"/>
                </a:ext>
              </a:extLst>
            </p:cNvPr>
            <p:cNvSpPr>
              <a:spLocks noEditPoints="1"/>
            </p:cNvSpPr>
            <p:nvPr/>
          </p:nvSpPr>
          <p:spPr bwMode="auto">
            <a:xfrm>
              <a:off x="3944127" y="5463541"/>
              <a:ext cx="109401" cy="107213"/>
            </a:xfrm>
            <a:custGeom>
              <a:avLst/>
              <a:gdLst>
                <a:gd name="T0" fmla="*/ 25 w 50"/>
                <a:gd name="T1" fmla="*/ 0 h 49"/>
                <a:gd name="T2" fmla="*/ 43 w 50"/>
                <a:gd name="T3" fmla="*/ 7 h 49"/>
                <a:gd name="T4" fmla="*/ 43 w 50"/>
                <a:gd name="T5" fmla="*/ 7 h 49"/>
                <a:gd name="T6" fmla="*/ 50 w 50"/>
                <a:gd name="T7" fmla="*/ 24 h 49"/>
                <a:gd name="T8" fmla="*/ 43 w 50"/>
                <a:gd name="T9" fmla="*/ 42 h 49"/>
                <a:gd name="T10" fmla="*/ 43 w 50"/>
                <a:gd name="T11" fmla="*/ 42 h 49"/>
                <a:gd name="T12" fmla="*/ 25 w 50"/>
                <a:gd name="T13" fmla="*/ 49 h 49"/>
                <a:gd name="T14" fmla="*/ 8 w 50"/>
                <a:gd name="T15" fmla="*/ 42 h 49"/>
                <a:gd name="T16" fmla="*/ 8 w 50"/>
                <a:gd name="T17" fmla="*/ 42 h 49"/>
                <a:gd name="T18" fmla="*/ 0 w 50"/>
                <a:gd name="T19" fmla="*/ 24 h 49"/>
                <a:gd name="T20" fmla="*/ 8 w 50"/>
                <a:gd name="T21" fmla="*/ 7 h 49"/>
                <a:gd name="T22" fmla="*/ 8 w 50"/>
                <a:gd name="T23" fmla="*/ 7 h 49"/>
                <a:gd name="T24" fmla="*/ 8 w 50"/>
                <a:gd name="T25" fmla="*/ 7 h 49"/>
                <a:gd name="T26" fmla="*/ 25 w 50"/>
                <a:gd name="T27" fmla="*/ 0 h 49"/>
                <a:gd name="T28" fmla="*/ 36 w 50"/>
                <a:gd name="T29" fmla="*/ 23 h 49"/>
                <a:gd name="T30" fmla="*/ 36 w 50"/>
                <a:gd name="T31" fmla="*/ 23 h 49"/>
                <a:gd name="T32" fmla="*/ 27 w 50"/>
                <a:gd name="T33" fmla="*/ 23 h 49"/>
                <a:gd name="T34" fmla="*/ 27 w 50"/>
                <a:gd name="T35" fmla="*/ 7 h 49"/>
                <a:gd name="T36" fmla="*/ 25 w 50"/>
                <a:gd name="T37" fmla="*/ 5 h 49"/>
                <a:gd name="T38" fmla="*/ 23 w 50"/>
                <a:gd name="T39" fmla="*/ 7 h 49"/>
                <a:gd name="T40" fmla="*/ 23 w 50"/>
                <a:gd name="T41" fmla="*/ 24 h 49"/>
                <a:gd name="T42" fmla="*/ 23 w 50"/>
                <a:gd name="T43" fmla="*/ 24 h 49"/>
                <a:gd name="T44" fmla="*/ 25 w 50"/>
                <a:gd name="T45" fmla="*/ 26 h 49"/>
                <a:gd name="T46" fmla="*/ 36 w 50"/>
                <a:gd name="T47" fmla="*/ 26 h 49"/>
                <a:gd name="T48" fmla="*/ 38 w 50"/>
                <a:gd name="T49" fmla="*/ 24 h 49"/>
                <a:gd name="T50" fmla="*/ 36 w 50"/>
                <a:gd name="T51" fmla="*/ 23 h 49"/>
                <a:gd name="T52" fmla="*/ 40 w 50"/>
                <a:gd name="T53" fmla="*/ 10 h 49"/>
                <a:gd name="T54" fmla="*/ 40 w 50"/>
                <a:gd name="T55" fmla="*/ 10 h 49"/>
                <a:gd name="T56" fmla="*/ 25 w 50"/>
                <a:gd name="T57" fmla="*/ 3 h 49"/>
                <a:gd name="T58" fmla="*/ 10 w 50"/>
                <a:gd name="T59" fmla="*/ 10 h 49"/>
                <a:gd name="T60" fmla="*/ 10 w 50"/>
                <a:gd name="T61" fmla="*/ 10 h 49"/>
                <a:gd name="T62" fmla="*/ 4 w 50"/>
                <a:gd name="T63" fmla="*/ 24 h 49"/>
                <a:gd name="T64" fmla="*/ 10 w 50"/>
                <a:gd name="T65" fmla="*/ 39 h 49"/>
                <a:gd name="T66" fmla="*/ 10 w 50"/>
                <a:gd name="T67" fmla="*/ 39 h 49"/>
                <a:gd name="T68" fmla="*/ 25 w 50"/>
                <a:gd name="T69" fmla="*/ 46 h 49"/>
                <a:gd name="T70" fmla="*/ 40 w 50"/>
                <a:gd name="T71" fmla="*/ 39 h 49"/>
                <a:gd name="T72" fmla="*/ 40 w 50"/>
                <a:gd name="T73" fmla="*/ 39 h 49"/>
                <a:gd name="T74" fmla="*/ 46 w 50"/>
                <a:gd name="T75" fmla="*/ 24 h 49"/>
                <a:gd name="T76" fmla="*/ 40 w 50"/>
                <a:gd name="T77" fmla="*/ 10 h 49"/>
                <a:gd name="T78" fmla="*/ 40 w 50"/>
                <a:gd name="T79" fmla="*/ 1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 h="49">
                  <a:moveTo>
                    <a:pt x="25" y="0"/>
                  </a:moveTo>
                  <a:cubicBezTo>
                    <a:pt x="32" y="0"/>
                    <a:pt x="38" y="2"/>
                    <a:pt x="43" y="7"/>
                  </a:cubicBezTo>
                  <a:cubicBezTo>
                    <a:pt x="43" y="7"/>
                    <a:pt x="43" y="7"/>
                    <a:pt x="43" y="7"/>
                  </a:cubicBezTo>
                  <a:cubicBezTo>
                    <a:pt x="47" y="11"/>
                    <a:pt x="50" y="18"/>
                    <a:pt x="50" y="24"/>
                  </a:cubicBezTo>
                  <a:cubicBezTo>
                    <a:pt x="50" y="31"/>
                    <a:pt x="47" y="38"/>
                    <a:pt x="43" y="42"/>
                  </a:cubicBezTo>
                  <a:cubicBezTo>
                    <a:pt x="43" y="42"/>
                    <a:pt x="43" y="42"/>
                    <a:pt x="43" y="42"/>
                  </a:cubicBezTo>
                  <a:cubicBezTo>
                    <a:pt x="38" y="47"/>
                    <a:pt x="32" y="49"/>
                    <a:pt x="25" y="49"/>
                  </a:cubicBezTo>
                  <a:cubicBezTo>
                    <a:pt x="18" y="49"/>
                    <a:pt x="12" y="47"/>
                    <a:pt x="8" y="42"/>
                  </a:cubicBezTo>
                  <a:cubicBezTo>
                    <a:pt x="8" y="42"/>
                    <a:pt x="8" y="42"/>
                    <a:pt x="8" y="42"/>
                  </a:cubicBezTo>
                  <a:cubicBezTo>
                    <a:pt x="3" y="38"/>
                    <a:pt x="0" y="31"/>
                    <a:pt x="0" y="24"/>
                  </a:cubicBezTo>
                  <a:cubicBezTo>
                    <a:pt x="0" y="18"/>
                    <a:pt x="3" y="11"/>
                    <a:pt x="8" y="7"/>
                  </a:cubicBezTo>
                  <a:cubicBezTo>
                    <a:pt x="8" y="7"/>
                    <a:pt x="8" y="7"/>
                    <a:pt x="8" y="7"/>
                  </a:cubicBezTo>
                  <a:cubicBezTo>
                    <a:pt x="8" y="7"/>
                    <a:pt x="8" y="7"/>
                    <a:pt x="8" y="7"/>
                  </a:cubicBezTo>
                  <a:cubicBezTo>
                    <a:pt x="12" y="2"/>
                    <a:pt x="18" y="0"/>
                    <a:pt x="25" y="0"/>
                  </a:cubicBezTo>
                  <a:close/>
                  <a:moveTo>
                    <a:pt x="36" y="23"/>
                  </a:moveTo>
                  <a:cubicBezTo>
                    <a:pt x="36" y="23"/>
                    <a:pt x="36" y="23"/>
                    <a:pt x="36" y="23"/>
                  </a:cubicBezTo>
                  <a:cubicBezTo>
                    <a:pt x="27" y="23"/>
                    <a:pt x="27" y="23"/>
                    <a:pt x="27" y="23"/>
                  </a:cubicBezTo>
                  <a:cubicBezTo>
                    <a:pt x="27" y="7"/>
                    <a:pt x="27" y="7"/>
                    <a:pt x="27" y="7"/>
                  </a:cubicBezTo>
                  <a:cubicBezTo>
                    <a:pt x="27" y="6"/>
                    <a:pt x="26" y="5"/>
                    <a:pt x="25" y="5"/>
                  </a:cubicBezTo>
                  <a:cubicBezTo>
                    <a:pt x="24" y="5"/>
                    <a:pt x="23" y="6"/>
                    <a:pt x="23" y="7"/>
                  </a:cubicBezTo>
                  <a:cubicBezTo>
                    <a:pt x="23" y="24"/>
                    <a:pt x="23" y="24"/>
                    <a:pt x="23" y="24"/>
                  </a:cubicBezTo>
                  <a:cubicBezTo>
                    <a:pt x="23" y="24"/>
                    <a:pt x="23" y="24"/>
                    <a:pt x="23" y="24"/>
                  </a:cubicBezTo>
                  <a:cubicBezTo>
                    <a:pt x="23" y="26"/>
                    <a:pt x="24" y="26"/>
                    <a:pt x="25" y="26"/>
                  </a:cubicBezTo>
                  <a:cubicBezTo>
                    <a:pt x="36" y="26"/>
                    <a:pt x="36" y="26"/>
                    <a:pt x="36" y="26"/>
                  </a:cubicBezTo>
                  <a:cubicBezTo>
                    <a:pt x="37" y="26"/>
                    <a:pt x="38" y="26"/>
                    <a:pt x="38" y="24"/>
                  </a:cubicBezTo>
                  <a:cubicBezTo>
                    <a:pt x="38" y="23"/>
                    <a:pt x="37" y="23"/>
                    <a:pt x="36" y="23"/>
                  </a:cubicBezTo>
                  <a:close/>
                  <a:moveTo>
                    <a:pt x="40" y="10"/>
                  </a:moveTo>
                  <a:cubicBezTo>
                    <a:pt x="40" y="10"/>
                    <a:pt x="40" y="10"/>
                    <a:pt x="40" y="10"/>
                  </a:cubicBezTo>
                  <a:cubicBezTo>
                    <a:pt x="36" y="6"/>
                    <a:pt x="31" y="3"/>
                    <a:pt x="25" y="3"/>
                  </a:cubicBezTo>
                  <a:cubicBezTo>
                    <a:pt x="20" y="3"/>
                    <a:pt x="14" y="6"/>
                    <a:pt x="10" y="10"/>
                  </a:cubicBezTo>
                  <a:cubicBezTo>
                    <a:pt x="10" y="10"/>
                    <a:pt x="10" y="10"/>
                    <a:pt x="10" y="10"/>
                  </a:cubicBezTo>
                  <a:cubicBezTo>
                    <a:pt x="7" y="13"/>
                    <a:pt x="4" y="19"/>
                    <a:pt x="4" y="24"/>
                  </a:cubicBezTo>
                  <a:cubicBezTo>
                    <a:pt x="4" y="30"/>
                    <a:pt x="7" y="36"/>
                    <a:pt x="10" y="39"/>
                  </a:cubicBezTo>
                  <a:cubicBezTo>
                    <a:pt x="10" y="39"/>
                    <a:pt x="10" y="39"/>
                    <a:pt x="10" y="39"/>
                  </a:cubicBezTo>
                  <a:cubicBezTo>
                    <a:pt x="14" y="43"/>
                    <a:pt x="20" y="46"/>
                    <a:pt x="25" y="46"/>
                  </a:cubicBezTo>
                  <a:cubicBezTo>
                    <a:pt x="31" y="46"/>
                    <a:pt x="36" y="43"/>
                    <a:pt x="40" y="39"/>
                  </a:cubicBezTo>
                  <a:cubicBezTo>
                    <a:pt x="40" y="39"/>
                    <a:pt x="40" y="39"/>
                    <a:pt x="40" y="39"/>
                  </a:cubicBezTo>
                  <a:cubicBezTo>
                    <a:pt x="44" y="36"/>
                    <a:pt x="46" y="30"/>
                    <a:pt x="46" y="24"/>
                  </a:cubicBezTo>
                  <a:cubicBezTo>
                    <a:pt x="46" y="19"/>
                    <a:pt x="44" y="13"/>
                    <a:pt x="40" y="10"/>
                  </a:cubicBezTo>
                  <a:cubicBezTo>
                    <a:pt x="40" y="10"/>
                    <a:pt x="40" y="10"/>
                    <a:pt x="40" y="10"/>
                  </a:cubicBezTo>
                  <a:close/>
                </a:path>
              </a:pathLst>
            </a:custGeom>
            <a:solidFill>
              <a:schemeClr val="bg1">
                <a:alpha val="50000"/>
              </a:schemeClr>
            </a:solidFill>
            <a:ln>
              <a:noFill/>
            </a:ln>
            <a:effectLst/>
          </p:spPr>
          <p:txBody>
            <a:bodyPr/>
            <a:lstStyle/>
            <a:p>
              <a:endParaRPr lang="zh-CN" altLang="en-US"/>
            </a:p>
          </p:txBody>
        </p:sp>
        <p:sp>
          <p:nvSpPr>
            <p:cNvPr id="426" name="文本框 425">
              <a:extLst>
                <a:ext uri="{FF2B5EF4-FFF2-40B4-BE49-F238E27FC236}">
                  <a16:creationId xmlns:a16="http://schemas.microsoft.com/office/drawing/2014/main" id="{777439FA-558B-40AF-A251-832C266DF1D6}"/>
                </a:ext>
              </a:extLst>
            </p:cNvPr>
            <p:cNvSpPr txBox="1"/>
            <p:nvPr/>
          </p:nvSpPr>
          <p:spPr>
            <a:xfrm>
              <a:off x="4014624" y="5270085"/>
              <a:ext cx="340547" cy="369332"/>
            </a:xfrm>
            <a:prstGeom prst="rect">
              <a:avLst/>
            </a:prstGeom>
            <a:noFill/>
          </p:spPr>
          <p:txBody>
            <a:bodyPr wrap="square" rtlCol="0">
              <a:spAutoFit/>
            </a:bodyPr>
            <a:lstStyle/>
            <a:p>
              <a:pPr algn="ctr"/>
              <a:r>
                <a:rPr lang="en-US" altLang="zh-CN" sz="900" dirty="0">
                  <a:solidFill>
                    <a:schemeClr val="bg1"/>
                  </a:solidFill>
                  <a:latin typeface="Aldrich" panose="02000000000000000000" pitchFamily="2" charset="0"/>
                  <a:ea typeface="微软雅黑" panose="020B0503020204020204" pitchFamily="34" charset="-122"/>
                </a:rPr>
                <a:t> 50</a:t>
              </a:r>
              <a:endParaRPr lang="zh-CN" altLang="en-US" sz="900" dirty="0">
                <a:solidFill>
                  <a:schemeClr val="bg1"/>
                </a:solidFill>
                <a:latin typeface="Aldrich" panose="02000000000000000000" pitchFamily="2" charset="0"/>
                <a:ea typeface="微软雅黑" panose="020B0503020204020204" pitchFamily="34" charset="-122"/>
              </a:endParaRPr>
            </a:p>
          </p:txBody>
        </p:sp>
      </p:grpSp>
    </p:spTree>
    <p:extLst>
      <p:ext uri="{BB962C8B-B14F-4D97-AF65-F5344CB8AC3E}">
        <p14:creationId xmlns:p14="http://schemas.microsoft.com/office/powerpoint/2010/main" val="799993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E82F7B9-384B-491A-A0BE-13A7CAB30F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63505" y="2403834"/>
            <a:ext cx="6853525" cy="3370083"/>
          </a:xfrm>
          <a:prstGeom prst="rect">
            <a:avLst/>
          </a:prstGeom>
        </p:spPr>
      </p:pic>
      <p:sp>
        <p:nvSpPr>
          <p:cNvPr id="6" name="文本框 5">
            <a:extLst>
              <a:ext uri="{FF2B5EF4-FFF2-40B4-BE49-F238E27FC236}">
                <a16:creationId xmlns:a16="http://schemas.microsoft.com/office/drawing/2014/main" id="{CB87FB9C-B167-48B9-8F42-5D08502273FD}"/>
              </a:ext>
            </a:extLst>
          </p:cNvPr>
          <p:cNvSpPr txBox="1"/>
          <p:nvPr/>
        </p:nvSpPr>
        <p:spPr>
          <a:xfrm>
            <a:off x="5827250" y="112399"/>
            <a:ext cx="902811" cy="307777"/>
          </a:xfrm>
          <a:prstGeom prst="rect">
            <a:avLst/>
          </a:prstGeom>
          <a:noFill/>
        </p:spPr>
        <p:txBody>
          <a:bodyPr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舰船设计</a:t>
            </a:r>
          </a:p>
        </p:txBody>
      </p:sp>
      <p:sp>
        <p:nvSpPr>
          <p:cNvPr id="15" name="文本框 14">
            <a:extLst>
              <a:ext uri="{FF2B5EF4-FFF2-40B4-BE49-F238E27FC236}">
                <a16:creationId xmlns:a16="http://schemas.microsoft.com/office/drawing/2014/main" id="{67182D3A-5C5E-46B0-81B0-B2C7E2DF408D}"/>
              </a:ext>
            </a:extLst>
          </p:cNvPr>
          <p:cNvSpPr txBox="1"/>
          <p:nvPr/>
        </p:nvSpPr>
        <p:spPr>
          <a:xfrm>
            <a:off x="598708" y="153945"/>
            <a:ext cx="409086" cy="226344"/>
          </a:xfrm>
          <a:prstGeom prst="rect">
            <a:avLst/>
          </a:prstGeom>
          <a:noFill/>
        </p:spPr>
        <p:txBody>
          <a:bodyPr wrap="none" rtlCol="0">
            <a:spAutoFit/>
          </a:bodyPr>
          <a:lstStyle/>
          <a:p>
            <a:r>
              <a:rPr lang="zh-CN" altLang="en-US" sz="871" dirty="0">
                <a:solidFill>
                  <a:schemeClr val="bg1"/>
                </a:solidFill>
                <a:latin typeface="+mj-ea"/>
                <a:ea typeface="+mj-ea"/>
              </a:rPr>
              <a:t>返回</a:t>
            </a:r>
          </a:p>
        </p:txBody>
      </p:sp>
      <p:grpSp>
        <p:nvGrpSpPr>
          <p:cNvPr id="16" name="组合 15">
            <a:extLst>
              <a:ext uri="{FF2B5EF4-FFF2-40B4-BE49-F238E27FC236}">
                <a16:creationId xmlns:a16="http://schemas.microsoft.com/office/drawing/2014/main" id="{414C376E-29E4-4438-A4A8-119ACCDDD63B}"/>
              </a:ext>
            </a:extLst>
          </p:cNvPr>
          <p:cNvGrpSpPr/>
          <p:nvPr/>
        </p:nvGrpSpPr>
        <p:grpSpPr>
          <a:xfrm>
            <a:off x="339760" y="120866"/>
            <a:ext cx="260288" cy="260288"/>
            <a:chOff x="226468" y="118337"/>
            <a:chExt cx="328613" cy="328613"/>
          </a:xfrm>
        </p:grpSpPr>
        <p:sp>
          <p:nvSpPr>
            <p:cNvPr id="17" name="Freeform 124">
              <a:extLst>
                <a:ext uri="{FF2B5EF4-FFF2-40B4-BE49-F238E27FC236}">
                  <a16:creationId xmlns:a16="http://schemas.microsoft.com/office/drawing/2014/main" id="{0CDCEE80-79F7-4AF5-AA73-A865FD4FD4C7}"/>
                </a:ext>
              </a:extLst>
            </p:cNvPr>
            <p:cNvSpPr>
              <a:spLocks/>
            </p:cNvSpPr>
            <p:nvPr/>
          </p:nvSpPr>
          <p:spPr bwMode="auto">
            <a:xfrm>
              <a:off x="293736" y="218736"/>
              <a:ext cx="194076" cy="135596"/>
            </a:xfrm>
            <a:custGeom>
              <a:avLst/>
              <a:gdLst>
                <a:gd name="T0" fmla="*/ 126 w 128"/>
                <a:gd name="T1" fmla="*/ 42 h 89"/>
                <a:gd name="T2" fmla="*/ 8 w 128"/>
                <a:gd name="T3" fmla="*/ 42 h 89"/>
                <a:gd name="T4" fmla="*/ 46 w 128"/>
                <a:gd name="T5" fmla="*/ 4 h 89"/>
                <a:gd name="T6" fmla="*/ 46 w 128"/>
                <a:gd name="T7" fmla="*/ 1 h 89"/>
                <a:gd name="T8" fmla="*/ 44 w 128"/>
                <a:gd name="T9" fmla="*/ 0 h 89"/>
                <a:gd name="T10" fmla="*/ 43 w 128"/>
                <a:gd name="T11" fmla="*/ 1 h 89"/>
                <a:gd name="T12" fmla="*/ 1 w 128"/>
                <a:gd name="T13" fmla="*/ 43 h 89"/>
                <a:gd name="T14" fmla="*/ 1 w 128"/>
                <a:gd name="T15" fmla="*/ 46 h 89"/>
                <a:gd name="T16" fmla="*/ 43 w 128"/>
                <a:gd name="T17" fmla="*/ 88 h 89"/>
                <a:gd name="T18" fmla="*/ 46 w 128"/>
                <a:gd name="T19" fmla="*/ 88 h 89"/>
                <a:gd name="T20" fmla="*/ 46 w 128"/>
                <a:gd name="T21" fmla="*/ 85 h 89"/>
                <a:gd name="T22" fmla="*/ 8 w 128"/>
                <a:gd name="T23" fmla="*/ 47 h 89"/>
                <a:gd name="T24" fmla="*/ 126 w 128"/>
                <a:gd name="T25" fmla="*/ 47 h 89"/>
                <a:gd name="T26" fmla="*/ 128 w 128"/>
                <a:gd name="T27" fmla="*/ 44 h 89"/>
                <a:gd name="T28" fmla="*/ 126 w 128"/>
                <a:gd name="T29" fmla="*/ 42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8" h="89">
                  <a:moveTo>
                    <a:pt x="126" y="42"/>
                  </a:moveTo>
                  <a:cubicBezTo>
                    <a:pt x="8" y="42"/>
                    <a:pt x="8" y="42"/>
                    <a:pt x="8" y="42"/>
                  </a:cubicBezTo>
                  <a:cubicBezTo>
                    <a:pt x="46" y="4"/>
                    <a:pt x="46" y="4"/>
                    <a:pt x="46" y="4"/>
                  </a:cubicBezTo>
                  <a:cubicBezTo>
                    <a:pt x="47" y="3"/>
                    <a:pt x="47" y="2"/>
                    <a:pt x="46" y="1"/>
                  </a:cubicBezTo>
                  <a:cubicBezTo>
                    <a:pt x="45" y="0"/>
                    <a:pt x="45" y="0"/>
                    <a:pt x="44" y="0"/>
                  </a:cubicBezTo>
                  <a:cubicBezTo>
                    <a:pt x="44" y="0"/>
                    <a:pt x="43" y="0"/>
                    <a:pt x="43" y="1"/>
                  </a:cubicBezTo>
                  <a:cubicBezTo>
                    <a:pt x="1" y="43"/>
                    <a:pt x="1" y="43"/>
                    <a:pt x="1" y="43"/>
                  </a:cubicBezTo>
                  <a:cubicBezTo>
                    <a:pt x="0" y="44"/>
                    <a:pt x="0" y="45"/>
                    <a:pt x="1" y="46"/>
                  </a:cubicBezTo>
                  <a:cubicBezTo>
                    <a:pt x="43" y="88"/>
                    <a:pt x="43" y="88"/>
                    <a:pt x="43" y="88"/>
                  </a:cubicBezTo>
                  <a:cubicBezTo>
                    <a:pt x="43" y="89"/>
                    <a:pt x="45" y="89"/>
                    <a:pt x="46" y="88"/>
                  </a:cubicBezTo>
                  <a:cubicBezTo>
                    <a:pt x="47" y="87"/>
                    <a:pt x="47" y="85"/>
                    <a:pt x="46" y="85"/>
                  </a:cubicBezTo>
                  <a:cubicBezTo>
                    <a:pt x="8" y="47"/>
                    <a:pt x="8" y="47"/>
                    <a:pt x="8" y="47"/>
                  </a:cubicBezTo>
                  <a:cubicBezTo>
                    <a:pt x="126" y="47"/>
                    <a:pt x="126" y="47"/>
                    <a:pt x="126" y="47"/>
                  </a:cubicBezTo>
                  <a:cubicBezTo>
                    <a:pt x="127" y="47"/>
                    <a:pt x="128" y="45"/>
                    <a:pt x="128" y="44"/>
                  </a:cubicBezTo>
                  <a:cubicBezTo>
                    <a:pt x="128" y="43"/>
                    <a:pt x="127" y="42"/>
                    <a:pt x="126" y="42"/>
                  </a:cubicBezTo>
                  <a:close/>
                </a:path>
              </a:pathLst>
            </a:custGeom>
            <a:solidFill>
              <a:schemeClr val="bg1">
                <a:lumMod val="85000"/>
              </a:schemeClr>
            </a:solidFill>
            <a:ln>
              <a:noFill/>
            </a:ln>
          </p:spPr>
          <p:txBody>
            <a:bodyPr vert="horz" wrap="square" lIns="72428" tIns="36214" rIns="72428" bIns="36214" numCol="1" anchor="t" anchorCtr="0" compatLnSpc="1">
              <a:prstTxWarp prst="textNoShape">
                <a:avLst/>
              </a:prstTxWarp>
            </a:bodyPr>
            <a:lstStyle/>
            <a:p>
              <a:endParaRPr lang="zh-CN" altLang="en-US" sz="1426"/>
            </a:p>
          </p:txBody>
        </p:sp>
        <p:sp>
          <p:nvSpPr>
            <p:cNvPr id="18" name="椭圆 17">
              <a:extLst>
                <a:ext uri="{FF2B5EF4-FFF2-40B4-BE49-F238E27FC236}">
                  <a16:creationId xmlns:a16="http://schemas.microsoft.com/office/drawing/2014/main" id="{C1C2C2A6-A6D3-45B6-ACD1-B81792C01020}"/>
                </a:ext>
              </a:extLst>
            </p:cNvPr>
            <p:cNvSpPr/>
            <p:nvPr/>
          </p:nvSpPr>
          <p:spPr>
            <a:xfrm>
              <a:off x="226468" y="118337"/>
              <a:ext cx="328613" cy="328613"/>
            </a:xfrm>
            <a:prstGeom prst="ellipse">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noFill/>
              </a:endParaRPr>
            </a:p>
          </p:txBody>
        </p:sp>
      </p:grpSp>
      <p:sp>
        <p:nvSpPr>
          <p:cNvPr id="19" name="Freeform 802">
            <a:extLst>
              <a:ext uri="{FF2B5EF4-FFF2-40B4-BE49-F238E27FC236}">
                <a16:creationId xmlns:a16="http://schemas.microsoft.com/office/drawing/2014/main" id="{30E3CC00-587E-4382-BEA1-C58A4444D9F9}"/>
              </a:ext>
            </a:extLst>
          </p:cNvPr>
          <p:cNvSpPr>
            <a:spLocks noEditPoints="1"/>
          </p:cNvSpPr>
          <p:nvPr/>
        </p:nvSpPr>
        <p:spPr bwMode="auto">
          <a:xfrm>
            <a:off x="5586281" y="139778"/>
            <a:ext cx="240969" cy="253017"/>
          </a:xfrm>
          <a:custGeom>
            <a:avLst/>
            <a:gdLst>
              <a:gd name="T0" fmla="*/ 236 w 274"/>
              <a:gd name="T1" fmla="*/ 120 h 288"/>
              <a:gd name="T2" fmla="*/ 274 w 274"/>
              <a:gd name="T3" fmla="*/ 93 h 288"/>
              <a:gd name="T4" fmla="*/ 250 w 274"/>
              <a:gd name="T5" fmla="*/ 51 h 288"/>
              <a:gd name="T6" fmla="*/ 206 w 274"/>
              <a:gd name="T7" fmla="*/ 70 h 288"/>
              <a:gd name="T8" fmla="*/ 166 w 274"/>
              <a:gd name="T9" fmla="*/ 47 h 288"/>
              <a:gd name="T10" fmla="*/ 161 w 274"/>
              <a:gd name="T11" fmla="*/ 0 h 288"/>
              <a:gd name="T12" fmla="*/ 113 w 274"/>
              <a:gd name="T13" fmla="*/ 0 h 288"/>
              <a:gd name="T14" fmla="*/ 108 w 274"/>
              <a:gd name="T15" fmla="*/ 47 h 288"/>
              <a:gd name="T16" fmla="*/ 67 w 274"/>
              <a:gd name="T17" fmla="*/ 70 h 288"/>
              <a:gd name="T18" fmla="*/ 24 w 274"/>
              <a:gd name="T19" fmla="*/ 51 h 288"/>
              <a:gd name="T20" fmla="*/ 0 w 274"/>
              <a:gd name="T21" fmla="*/ 93 h 288"/>
              <a:gd name="T22" fmla="*/ 38 w 274"/>
              <a:gd name="T23" fmla="*/ 120 h 288"/>
              <a:gd name="T24" fmla="*/ 38 w 274"/>
              <a:gd name="T25" fmla="*/ 168 h 288"/>
              <a:gd name="T26" fmla="*/ 0 w 274"/>
              <a:gd name="T27" fmla="*/ 195 h 288"/>
              <a:gd name="T28" fmla="*/ 24 w 274"/>
              <a:gd name="T29" fmla="*/ 237 h 288"/>
              <a:gd name="T30" fmla="*/ 68 w 274"/>
              <a:gd name="T31" fmla="*/ 218 h 288"/>
              <a:gd name="T32" fmla="*/ 108 w 274"/>
              <a:gd name="T33" fmla="*/ 241 h 288"/>
              <a:gd name="T34" fmla="*/ 113 w 274"/>
              <a:gd name="T35" fmla="*/ 288 h 288"/>
              <a:gd name="T36" fmla="*/ 161 w 274"/>
              <a:gd name="T37" fmla="*/ 288 h 288"/>
              <a:gd name="T38" fmla="*/ 166 w 274"/>
              <a:gd name="T39" fmla="*/ 241 h 288"/>
              <a:gd name="T40" fmla="*/ 206 w 274"/>
              <a:gd name="T41" fmla="*/ 218 h 288"/>
              <a:gd name="T42" fmla="*/ 250 w 274"/>
              <a:gd name="T43" fmla="*/ 237 h 288"/>
              <a:gd name="T44" fmla="*/ 274 w 274"/>
              <a:gd name="T45" fmla="*/ 195 h 288"/>
              <a:gd name="T46" fmla="*/ 236 w 274"/>
              <a:gd name="T47" fmla="*/ 168 h 288"/>
              <a:gd name="T48" fmla="*/ 236 w 274"/>
              <a:gd name="T49" fmla="*/ 120 h 288"/>
              <a:gd name="T50" fmla="*/ 158 w 274"/>
              <a:gd name="T51" fmla="*/ 180 h 288"/>
              <a:gd name="T52" fmla="*/ 116 w 274"/>
              <a:gd name="T53" fmla="*/ 180 h 288"/>
              <a:gd name="T54" fmla="*/ 96 w 274"/>
              <a:gd name="T55" fmla="*/ 144 h 288"/>
              <a:gd name="T56" fmla="*/ 116 w 274"/>
              <a:gd name="T57" fmla="*/ 108 h 288"/>
              <a:gd name="T58" fmla="*/ 158 w 274"/>
              <a:gd name="T59" fmla="*/ 108 h 288"/>
              <a:gd name="T60" fmla="*/ 179 w 274"/>
              <a:gd name="T61" fmla="*/ 144 h 288"/>
              <a:gd name="T62" fmla="*/ 158 w 274"/>
              <a:gd name="T63" fmla="*/ 18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4" h="288">
                <a:moveTo>
                  <a:pt x="236" y="120"/>
                </a:moveTo>
                <a:cubicBezTo>
                  <a:pt x="274" y="93"/>
                  <a:pt x="274" y="93"/>
                  <a:pt x="274" y="93"/>
                </a:cubicBezTo>
                <a:cubicBezTo>
                  <a:pt x="250" y="51"/>
                  <a:pt x="250" y="51"/>
                  <a:pt x="250" y="51"/>
                </a:cubicBezTo>
                <a:cubicBezTo>
                  <a:pt x="206" y="70"/>
                  <a:pt x="206" y="70"/>
                  <a:pt x="206" y="70"/>
                </a:cubicBezTo>
                <a:cubicBezTo>
                  <a:pt x="166" y="47"/>
                  <a:pt x="166" y="47"/>
                  <a:pt x="166" y="47"/>
                </a:cubicBezTo>
                <a:cubicBezTo>
                  <a:pt x="161" y="0"/>
                  <a:pt x="161" y="0"/>
                  <a:pt x="161" y="0"/>
                </a:cubicBezTo>
                <a:cubicBezTo>
                  <a:pt x="113" y="0"/>
                  <a:pt x="113" y="0"/>
                  <a:pt x="113" y="0"/>
                </a:cubicBezTo>
                <a:cubicBezTo>
                  <a:pt x="108" y="47"/>
                  <a:pt x="108" y="47"/>
                  <a:pt x="108" y="47"/>
                </a:cubicBezTo>
                <a:cubicBezTo>
                  <a:pt x="67" y="70"/>
                  <a:pt x="67" y="70"/>
                  <a:pt x="67" y="70"/>
                </a:cubicBezTo>
                <a:cubicBezTo>
                  <a:pt x="24" y="51"/>
                  <a:pt x="24" y="51"/>
                  <a:pt x="24" y="51"/>
                </a:cubicBezTo>
                <a:cubicBezTo>
                  <a:pt x="0" y="93"/>
                  <a:pt x="0" y="93"/>
                  <a:pt x="0" y="93"/>
                </a:cubicBezTo>
                <a:cubicBezTo>
                  <a:pt x="38" y="120"/>
                  <a:pt x="38" y="120"/>
                  <a:pt x="38" y="120"/>
                </a:cubicBezTo>
                <a:cubicBezTo>
                  <a:pt x="38" y="168"/>
                  <a:pt x="38" y="168"/>
                  <a:pt x="38" y="168"/>
                </a:cubicBezTo>
                <a:cubicBezTo>
                  <a:pt x="18" y="182"/>
                  <a:pt x="0" y="195"/>
                  <a:pt x="0" y="195"/>
                </a:cubicBezTo>
                <a:cubicBezTo>
                  <a:pt x="24" y="237"/>
                  <a:pt x="24" y="237"/>
                  <a:pt x="24" y="237"/>
                </a:cubicBezTo>
                <a:cubicBezTo>
                  <a:pt x="68" y="218"/>
                  <a:pt x="68" y="218"/>
                  <a:pt x="68" y="218"/>
                </a:cubicBezTo>
                <a:cubicBezTo>
                  <a:pt x="108" y="241"/>
                  <a:pt x="108" y="241"/>
                  <a:pt x="108" y="241"/>
                </a:cubicBezTo>
                <a:cubicBezTo>
                  <a:pt x="113" y="288"/>
                  <a:pt x="113" y="288"/>
                  <a:pt x="113" y="288"/>
                </a:cubicBezTo>
                <a:cubicBezTo>
                  <a:pt x="161" y="288"/>
                  <a:pt x="161" y="288"/>
                  <a:pt x="161" y="288"/>
                </a:cubicBezTo>
                <a:cubicBezTo>
                  <a:pt x="161" y="288"/>
                  <a:pt x="163" y="266"/>
                  <a:pt x="166" y="241"/>
                </a:cubicBezTo>
                <a:cubicBezTo>
                  <a:pt x="206" y="218"/>
                  <a:pt x="206" y="218"/>
                  <a:pt x="206" y="218"/>
                </a:cubicBezTo>
                <a:cubicBezTo>
                  <a:pt x="250" y="237"/>
                  <a:pt x="250" y="237"/>
                  <a:pt x="250" y="237"/>
                </a:cubicBezTo>
                <a:cubicBezTo>
                  <a:pt x="274" y="195"/>
                  <a:pt x="274" y="195"/>
                  <a:pt x="274" y="195"/>
                </a:cubicBezTo>
                <a:cubicBezTo>
                  <a:pt x="274" y="195"/>
                  <a:pt x="256" y="182"/>
                  <a:pt x="236" y="168"/>
                </a:cubicBezTo>
                <a:lnTo>
                  <a:pt x="236" y="120"/>
                </a:lnTo>
                <a:close/>
                <a:moveTo>
                  <a:pt x="158" y="180"/>
                </a:moveTo>
                <a:cubicBezTo>
                  <a:pt x="116" y="180"/>
                  <a:pt x="116" y="180"/>
                  <a:pt x="116" y="180"/>
                </a:cubicBezTo>
                <a:cubicBezTo>
                  <a:pt x="96" y="144"/>
                  <a:pt x="96" y="144"/>
                  <a:pt x="96" y="144"/>
                </a:cubicBezTo>
                <a:cubicBezTo>
                  <a:pt x="116" y="108"/>
                  <a:pt x="116" y="108"/>
                  <a:pt x="116" y="108"/>
                </a:cubicBezTo>
                <a:cubicBezTo>
                  <a:pt x="158" y="108"/>
                  <a:pt x="158" y="108"/>
                  <a:pt x="158" y="108"/>
                </a:cubicBezTo>
                <a:cubicBezTo>
                  <a:pt x="179" y="144"/>
                  <a:pt x="179" y="144"/>
                  <a:pt x="179" y="144"/>
                </a:cubicBezTo>
                <a:lnTo>
                  <a:pt x="158" y="18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cxnSp>
        <p:nvCxnSpPr>
          <p:cNvPr id="20" name="直接连接符 19">
            <a:extLst>
              <a:ext uri="{FF2B5EF4-FFF2-40B4-BE49-F238E27FC236}">
                <a16:creationId xmlns:a16="http://schemas.microsoft.com/office/drawing/2014/main" id="{994FF979-F1A7-45DA-8E79-01F2B6629C02}"/>
              </a:ext>
            </a:extLst>
          </p:cNvPr>
          <p:cNvCxnSpPr>
            <a:cxnSpLocks/>
          </p:cNvCxnSpPr>
          <p:nvPr/>
        </p:nvCxnSpPr>
        <p:spPr>
          <a:xfrm>
            <a:off x="2171700" y="426783"/>
            <a:ext cx="8382000" cy="0"/>
          </a:xfrm>
          <a:prstGeom prst="line">
            <a:avLst/>
          </a:prstGeom>
          <a:ln w="9525">
            <a:gradFill>
              <a:gsLst>
                <a:gs pos="55000">
                  <a:srgbClr val="DFE7F5">
                    <a:alpha val="55000"/>
                  </a:srgb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39" name="组合 38">
            <a:extLst>
              <a:ext uri="{FF2B5EF4-FFF2-40B4-BE49-F238E27FC236}">
                <a16:creationId xmlns:a16="http://schemas.microsoft.com/office/drawing/2014/main" id="{6B18AEA2-6A5A-40C3-8E9E-6EE1413381EF}"/>
              </a:ext>
            </a:extLst>
          </p:cNvPr>
          <p:cNvGrpSpPr/>
          <p:nvPr/>
        </p:nvGrpSpPr>
        <p:grpSpPr>
          <a:xfrm>
            <a:off x="3118486" y="1999960"/>
            <a:ext cx="678814" cy="523233"/>
            <a:chOff x="3118486" y="1999960"/>
            <a:chExt cx="678814" cy="523233"/>
          </a:xfrm>
        </p:grpSpPr>
        <p:grpSp>
          <p:nvGrpSpPr>
            <p:cNvPr id="32" name="组合 31">
              <a:extLst>
                <a:ext uri="{FF2B5EF4-FFF2-40B4-BE49-F238E27FC236}">
                  <a16:creationId xmlns:a16="http://schemas.microsoft.com/office/drawing/2014/main" id="{A7780E58-F214-4EC9-BDF4-34B8222BF588}"/>
                </a:ext>
              </a:extLst>
            </p:cNvPr>
            <p:cNvGrpSpPr/>
            <p:nvPr/>
          </p:nvGrpSpPr>
          <p:grpSpPr>
            <a:xfrm>
              <a:off x="3118486" y="1999960"/>
              <a:ext cx="678814" cy="523233"/>
              <a:chOff x="3552825" y="1984720"/>
              <a:chExt cx="784587" cy="604764"/>
            </a:xfrm>
          </p:grpSpPr>
          <p:sp>
            <p:nvSpPr>
              <p:cNvPr id="21" name="矩形 20">
                <a:extLst>
                  <a:ext uri="{FF2B5EF4-FFF2-40B4-BE49-F238E27FC236}">
                    <a16:creationId xmlns:a16="http://schemas.microsoft.com/office/drawing/2014/main" id="{9E9BFED3-845B-45F4-9E2C-9B313A495ACB}"/>
                  </a:ext>
                </a:extLst>
              </p:cNvPr>
              <p:cNvSpPr/>
              <p:nvPr/>
            </p:nvSpPr>
            <p:spPr>
              <a:xfrm>
                <a:off x="3667028" y="2007910"/>
                <a:ext cx="556181" cy="556181"/>
              </a:xfrm>
              <a:prstGeom prst="rect">
                <a:avLst/>
              </a:prstGeom>
              <a:solidFill>
                <a:schemeClr val="bg1">
                  <a:alpha val="5000"/>
                </a:schemeClr>
              </a:solidFill>
              <a:ln w="3175">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7" name="组合 26">
                <a:extLst>
                  <a:ext uri="{FF2B5EF4-FFF2-40B4-BE49-F238E27FC236}">
                    <a16:creationId xmlns:a16="http://schemas.microsoft.com/office/drawing/2014/main" id="{79F9AD96-DC49-4157-9038-EC34EE591B38}"/>
                  </a:ext>
                </a:extLst>
              </p:cNvPr>
              <p:cNvGrpSpPr/>
              <p:nvPr/>
            </p:nvGrpSpPr>
            <p:grpSpPr>
              <a:xfrm>
                <a:off x="3778430" y="2119312"/>
                <a:ext cx="333375" cy="333375"/>
                <a:chOff x="2254251" y="2593976"/>
                <a:chExt cx="333375" cy="333375"/>
              </a:xfrm>
              <a:solidFill>
                <a:srgbClr val="00B0F0">
                  <a:alpha val="10000"/>
                </a:srgbClr>
              </a:solidFill>
            </p:grpSpPr>
            <p:sp>
              <p:nvSpPr>
                <p:cNvPr id="23" name="Freeform 599">
                  <a:extLst>
                    <a:ext uri="{FF2B5EF4-FFF2-40B4-BE49-F238E27FC236}">
                      <a16:creationId xmlns:a16="http://schemas.microsoft.com/office/drawing/2014/main" id="{ECAEE66B-3B02-4916-90B7-53B8693EB4BA}"/>
                    </a:ext>
                  </a:extLst>
                </p:cNvPr>
                <p:cNvSpPr>
                  <a:spLocks/>
                </p:cNvSpPr>
                <p:nvPr/>
              </p:nvSpPr>
              <p:spPr bwMode="auto">
                <a:xfrm>
                  <a:off x="2351088" y="2690814"/>
                  <a:ext cx="139700" cy="139700"/>
                </a:xfrm>
                <a:custGeom>
                  <a:avLst/>
                  <a:gdLst>
                    <a:gd name="T0" fmla="*/ 120 w 120"/>
                    <a:gd name="T1" fmla="*/ 0 h 120"/>
                    <a:gd name="T2" fmla="*/ 119 w 120"/>
                    <a:gd name="T3" fmla="*/ 0 h 120"/>
                    <a:gd name="T4" fmla="*/ 115 w 120"/>
                    <a:gd name="T5" fmla="*/ 0 h 120"/>
                    <a:gd name="T6" fmla="*/ 5 w 120"/>
                    <a:gd name="T7" fmla="*/ 0 h 120"/>
                    <a:gd name="T8" fmla="*/ 1 w 120"/>
                    <a:gd name="T9" fmla="*/ 0 h 120"/>
                    <a:gd name="T10" fmla="*/ 0 w 120"/>
                    <a:gd name="T11" fmla="*/ 0 h 120"/>
                    <a:gd name="T12" fmla="*/ 0 w 120"/>
                    <a:gd name="T13" fmla="*/ 1 h 120"/>
                    <a:gd name="T14" fmla="*/ 0 w 120"/>
                    <a:gd name="T15" fmla="*/ 5 h 120"/>
                    <a:gd name="T16" fmla="*/ 0 w 120"/>
                    <a:gd name="T17" fmla="*/ 115 h 120"/>
                    <a:gd name="T18" fmla="*/ 0 w 120"/>
                    <a:gd name="T19" fmla="*/ 119 h 120"/>
                    <a:gd name="T20" fmla="*/ 0 w 120"/>
                    <a:gd name="T21" fmla="*/ 120 h 120"/>
                    <a:gd name="T22" fmla="*/ 1 w 120"/>
                    <a:gd name="T23" fmla="*/ 120 h 120"/>
                    <a:gd name="T24" fmla="*/ 5 w 120"/>
                    <a:gd name="T25" fmla="*/ 120 h 120"/>
                    <a:gd name="T26" fmla="*/ 115 w 120"/>
                    <a:gd name="T27" fmla="*/ 120 h 120"/>
                    <a:gd name="T28" fmla="*/ 119 w 120"/>
                    <a:gd name="T29" fmla="*/ 120 h 120"/>
                    <a:gd name="T30" fmla="*/ 120 w 120"/>
                    <a:gd name="T31" fmla="*/ 120 h 120"/>
                    <a:gd name="T32" fmla="*/ 120 w 120"/>
                    <a:gd name="T33" fmla="*/ 119 h 120"/>
                    <a:gd name="T34" fmla="*/ 120 w 120"/>
                    <a:gd name="T35" fmla="*/ 115 h 120"/>
                    <a:gd name="T36" fmla="*/ 120 w 120"/>
                    <a:gd name="T37" fmla="*/ 5 h 120"/>
                    <a:gd name="T38" fmla="*/ 120 w 120"/>
                    <a:gd name="T39" fmla="*/ 1 h 120"/>
                    <a:gd name="T40" fmla="*/ 120 w 120"/>
                    <a:gd name="T4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 h="120">
                      <a:moveTo>
                        <a:pt x="120" y="0"/>
                      </a:moveTo>
                      <a:cubicBezTo>
                        <a:pt x="120" y="0"/>
                        <a:pt x="120" y="0"/>
                        <a:pt x="119" y="0"/>
                      </a:cubicBezTo>
                      <a:cubicBezTo>
                        <a:pt x="119" y="0"/>
                        <a:pt x="117" y="0"/>
                        <a:pt x="115" y="0"/>
                      </a:cubicBezTo>
                      <a:cubicBezTo>
                        <a:pt x="5" y="0"/>
                        <a:pt x="5" y="0"/>
                        <a:pt x="5" y="0"/>
                      </a:cubicBezTo>
                      <a:cubicBezTo>
                        <a:pt x="3" y="0"/>
                        <a:pt x="2" y="0"/>
                        <a:pt x="1" y="0"/>
                      </a:cubicBezTo>
                      <a:cubicBezTo>
                        <a:pt x="1" y="0"/>
                        <a:pt x="1" y="0"/>
                        <a:pt x="0" y="0"/>
                      </a:cubicBezTo>
                      <a:cubicBezTo>
                        <a:pt x="0" y="0"/>
                        <a:pt x="0" y="1"/>
                        <a:pt x="0" y="1"/>
                      </a:cubicBezTo>
                      <a:cubicBezTo>
                        <a:pt x="0" y="1"/>
                        <a:pt x="0" y="3"/>
                        <a:pt x="0" y="5"/>
                      </a:cubicBezTo>
                      <a:cubicBezTo>
                        <a:pt x="0" y="115"/>
                        <a:pt x="0" y="115"/>
                        <a:pt x="0" y="115"/>
                      </a:cubicBezTo>
                      <a:cubicBezTo>
                        <a:pt x="0" y="117"/>
                        <a:pt x="0" y="118"/>
                        <a:pt x="0" y="119"/>
                      </a:cubicBezTo>
                      <a:cubicBezTo>
                        <a:pt x="0" y="119"/>
                        <a:pt x="0" y="120"/>
                        <a:pt x="0" y="120"/>
                      </a:cubicBezTo>
                      <a:cubicBezTo>
                        <a:pt x="1" y="120"/>
                        <a:pt x="1" y="120"/>
                        <a:pt x="1" y="120"/>
                      </a:cubicBezTo>
                      <a:cubicBezTo>
                        <a:pt x="1" y="120"/>
                        <a:pt x="3" y="120"/>
                        <a:pt x="5" y="120"/>
                      </a:cubicBezTo>
                      <a:cubicBezTo>
                        <a:pt x="115" y="120"/>
                        <a:pt x="115" y="120"/>
                        <a:pt x="115" y="120"/>
                      </a:cubicBezTo>
                      <a:cubicBezTo>
                        <a:pt x="117" y="120"/>
                        <a:pt x="118" y="120"/>
                        <a:pt x="119" y="120"/>
                      </a:cubicBezTo>
                      <a:cubicBezTo>
                        <a:pt x="119" y="120"/>
                        <a:pt x="120" y="120"/>
                        <a:pt x="120" y="120"/>
                      </a:cubicBezTo>
                      <a:cubicBezTo>
                        <a:pt x="120" y="120"/>
                        <a:pt x="120" y="120"/>
                        <a:pt x="120" y="119"/>
                      </a:cubicBezTo>
                      <a:cubicBezTo>
                        <a:pt x="120" y="119"/>
                        <a:pt x="120" y="117"/>
                        <a:pt x="120" y="115"/>
                      </a:cubicBezTo>
                      <a:cubicBezTo>
                        <a:pt x="120" y="5"/>
                        <a:pt x="120" y="5"/>
                        <a:pt x="120" y="5"/>
                      </a:cubicBezTo>
                      <a:cubicBezTo>
                        <a:pt x="120" y="3"/>
                        <a:pt x="120" y="2"/>
                        <a:pt x="120" y="1"/>
                      </a:cubicBezTo>
                      <a:cubicBezTo>
                        <a:pt x="120" y="1"/>
                        <a:pt x="120" y="0"/>
                        <a:pt x="1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600">
                  <a:extLst>
                    <a:ext uri="{FF2B5EF4-FFF2-40B4-BE49-F238E27FC236}">
                      <a16:creationId xmlns:a16="http://schemas.microsoft.com/office/drawing/2014/main" id="{21B1F4C7-E8EE-4480-BABB-FE60934267E5}"/>
                    </a:ext>
                  </a:extLst>
                </p:cNvPr>
                <p:cNvSpPr>
                  <a:spLocks noEditPoints="1"/>
                </p:cNvSpPr>
                <p:nvPr/>
              </p:nvSpPr>
              <p:spPr bwMode="auto">
                <a:xfrm>
                  <a:off x="2254251" y="2593976"/>
                  <a:ext cx="333375" cy="333375"/>
                </a:xfrm>
                <a:custGeom>
                  <a:avLst/>
                  <a:gdLst>
                    <a:gd name="T0" fmla="*/ 248 w 288"/>
                    <a:gd name="T1" fmla="*/ 0 h 288"/>
                    <a:gd name="T2" fmla="*/ 40 w 288"/>
                    <a:gd name="T3" fmla="*/ 0 h 288"/>
                    <a:gd name="T4" fmla="*/ 0 w 288"/>
                    <a:gd name="T5" fmla="*/ 40 h 288"/>
                    <a:gd name="T6" fmla="*/ 0 w 288"/>
                    <a:gd name="T7" fmla="*/ 248 h 288"/>
                    <a:gd name="T8" fmla="*/ 40 w 288"/>
                    <a:gd name="T9" fmla="*/ 288 h 288"/>
                    <a:gd name="T10" fmla="*/ 248 w 288"/>
                    <a:gd name="T11" fmla="*/ 288 h 288"/>
                    <a:gd name="T12" fmla="*/ 288 w 288"/>
                    <a:gd name="T13" fmla="*/ 248 h 288"/>
                    <a:gd name="T14" fmla="*/ 288 w 288"/>
                    <a:gd name="T15" fmla="*/ 40 h 288"/>
                    <a:gd name="T16" fmla="*/ 248 w 288"/>
                    <a:gd name="T17" fmla="*/ 0 h 288"/>
                    <a:gd name="T18" fmla="*/ 24 w 288"/>
                    <a:gd name="T19" fmla="*/ 159 h 288"/>
                    <a:gd name="T20" fmla="*/ 9 w 288"/>
                    <a:gd name="T21" fmla="*/ 144 h 288"/>
                    <a:gd name="T22" fmla="*/ 24 w 288"/>
                    <a:gd name="T23" fmla="*/ 129 h 288"/>
                    <a:gd name="T24" fmla="*/ 39 w 288"/>
                    <a:gd name="T25" fmla="*/ 144 h 288"/>
                    <a:gd name="T26" fmla="*/ 24 w 288"/>
                    <a:gd name="T27" fmla="*/ 159 h 288"/>
                    <a:gd name="T28" fmla="*/ 64 w 288"/>
                    <a:gd name="T29" fmla="*/ 13 h 288"/>
                    <a:gd name="T30" fmla="*/ 79 w 288"/>
                    <a:gd name="T31" fmla="*/ 28 h 288"/>
                    <a:gd name="T32" fmla="*/ 64 w 288"/>
                    <a:gd name="T33" fmla="*/ 43 h 288"/>
                    <a:gd name="T34" fmla="*/ 49 w 288"/>
                    <a:gd name="T35" fmla="*/ 28 h 288"/>
                    <a:gd name="T36" fmla="*/ 64 w 288"/>
                    <a:gd name="T37" fmla="*/ 13 h 288"/>
                    <a:gd name="T38" fmla="*/ 64 w 288"/>
                    <a:gd name="T39" fmla="*/ 275 h 288"/>
                    <a:gd name="T40" fmla="*/ 49 w 288"/>
                    <a:gd name="T41" fmla="*/ 260 h 288"/>
                    <a:gd name="T42" fmla="*/ 64 w 288"/>
                    <a:gd name="T43" fmla="*/ 245 h 288"/>
                    <a:gd name="T44" fmla="*/ 79 w 288"/>
                    <a:gd name="T45" fmla="*/ 260 h 288"/>
                    <a:gd name="T46" fmla="*/ 64 w 288"/>
                    <a:gd name="T47" fmla="*/ 275 h 288"/>
                    <a:gd name="T48" fmla="*/ 199 w 288"/>
                    <a:gd name="T49" fmla="*/ 236 h 288"/>
                    <a:gd name="T50" fmla="*/ 89 w 288"/>
                    <a:gd name="T51" fmla="*/ 236 h 288"/>
                    <a:gd name="T52" fmla="*/ 62 w 288"/>
                    <a:gd name="T53" fmla="*/ 226 h 288"/>
                    <a:gd name="T54" fmla="*/ 52 w 288"/>
                    <a:gd name="T55" fmla="*/ 199 h 288"/>
                    <a:gd name="T56" fmla="*/ 52 w 288"/>
                    <a:gd name="T57" fmla="*/ 89 h 288"/>
                    <a:gd name="T58" fmla="*/ 62 w 288"/>
                    <a:gd name="T59" fmla="*/ 62 h 288"/>
                    <a:gd name="T60" fmla="*/ 89 w 288"/>
                    <a:gd name="T61" fmla="*/ 52 h 288"/>
                    <a:gd name="T62" fmla="*/ 199 w 288"/>
                    <a:gd name="T63" fmla="*/ 52 h 288"/>
                    <a:gd name="T64" fmla="*/ 226 w 288"/>
                    <a:gd name="T65" fmla="*/ 62 h 288"/>
                    <a:gd name="T66" fmla="*/ 236 w 288"/>
                    <a:gd name="T67" fmla="*/ 89 h 288"/>
                    <a:gd name="T68" fmla="*/ 236 w 288"/>
                    <a:gd name="T69" fmla="*/ 199 h 288"/>
                    <a:gd name="T70" fmla="*/ 226 w 288"/>
                    <a:gd name="T71" fmla="*/ 226 h 288"/>
                    <a:gd name="T72" fmla="*/ 200 w 288"/>
                    <a:gd name="T73" fmla="*/ 236 h 288"/>
                    <a:gd name="T74" fmla="*/ 199 w 288"/>
                    <a:gd name="T75" fmla="*/ 236 h 288"/>
                    <a:gd name="T76" fmla="*/ 223 w 288"/>
                    <a:gd name="T77" fmla="*/ 275 h 288"/>
                    <a:gd name="T78" fmla="*/ 208 w 288"/>
                    <a:gd name="T79" fmla="*/ 260 h 288"/>
                    <a:gd name="T80" fmla="*/ 223 w 288"/>
                    <a:gd name="T81" fmla="*/ 245 h 288"/>
                    <a:gd name="T82" fmla="*/ 238 w 288"/>
                    <a:gd name="T83" fmla="*/ 260 h 288"/>
                    <a:gd name="T84" fmla="*/ 223 w 288"/>
                    <a:gd name="T85" fmla="*/ 275 h 288"/>
                    <a:gd name="T86" fmla="*/ 223 w 288"/>
                    <a:gd name="T87" fmla="*/ 43 h 288"/>
                    <a:gd name="T88" fmla="*/ 208 w 288"/>
                    <a:gd name="T89" fmla="*/ 28 h 288"/>
                    <a:gd name="T90" fmla="*/ 223 w 288"/>
                    <a:gd name="T91" fmla="*/ 13 h 288"/>
                    <a:gd name="T92" fmla="*/ 238 w 288"/>
                    <a:gd name="T93" fmla="*/ 28 h 288"/>
                    <a:gd name="T94" fmla="*/ 223 w 288"/>
                    <a:gd name="T95" fmla="*/ 43 h 288"/>
                    <a:gd name="T96" fmla="*/ 264 w 288"/>
                    <a:gd name="T97" fmla="*/ 159 h 288"/>
                    <a:gd name="T98" fmla="*/ 249 w 288"/>
                    <a:gd name="T99" fmla="*/ 144 h 288"/>
                    <a:gd name="T100" fmla="*/ 264 w 288"/>
                    <a:gd name="T101" fmla="*/ 129 h 288"/>
                    <a:gd name="T102" fmla="*/ 279 w 288"/>
                    <a:gd name="T103" fmla="*/ 144 h 288"/>
                    <a:gd name="T104" fmla="*/ 264 w 288"/>
                    <a:gd name="T105" fmla="*/ 159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8" h="288">
                      <a:moveTo>
                        <a:pt x="248" y="0"/>
                      </a:moveTo>
                      <a:cubicBezTo>
                        <a:pt x="40" y="0"/>
                        <a:pt x="40" y="0"/>
                        <a:pt x="40" y="0"/>
                      </a:cubicBezTo>
                      <a:cubicBezTo>
                        <a:pt x="13" y="0"/>
                        <a:pt x="0" y="13"/>
                        <a:pt x="0" y="40"/>
                      </a:cubicBezTo>
                      <a:cubicBezTo>
                        <a:pt x="0" y="248"/>
                        <a:pt x="0" y="248"/>
                        <a:pt x="0" y="248"/>
                      </a:cubicBezTo>
                      <a:cubicBezTo>
                        <a:pt x="0" y="275"/>
                        <a:pt x="13" y="288"/>
                        <a:pt x="40" y="288"/>
                      </a:cubicBezTo>
                      <a:cubicBezTo>
                        <a:pt x="248" y="288"/>
                        <a:pt x="248" y="288"/>
                        <a:pt x="248" y="288"/>
                      </a:cubicBezTo>
                      <a:cubicBezTo>
                        <a:pt x="275" y="288"/>
                        <a:pt x="288" y="275"/>
                        <a:pt x="288" y="248"/>
                      </a:cubicBezTo>
                      <a:cubicBezTo>
                        <a:pt x="288" y="40"/>
                        <a:pt x="288" y="40"/>
                        <a:pt x="288" y="40"/>
                      </a:cubicBezTo>
                      <a:cubicBezTo>
                        <a:pt x="288" y="13"/>
                        <a:pt x="275" y="0"/>
                        <a:pt x="248" y="0"/>
                      </a:cubicBezTo>
                      <a:close/>
                      <a:moveTo>
                        <a:pt x="24" y="159"/>
                      </a:moveTo>
                      <a:cubicBezTo>
                        <a:pt x="16" y="159"/>
                        <a:pt x="9" y="153"/>
                        <a:pt x="9" y="144"/>
                      </a:cubicBezTo>
                      <a:cubicBezTo>
                        <a:pt x="9" y="136"/>
                        <a:pt x="16" y="129"/>
                        <a:pt x="24" y="129"/>
                      </a:cubicBezTo>
                      <a:cubicBezTo>
                        <a:pt x="32" y="129"/>
                        <a:pt x="39" y="136"/>
                        <a:pt x="39" y="144"/>
                      </a:cubicBezTo>
                      <a:cubicBezTo>
                        <a:pt x="39" y="153"/>
                        <a:pt x="32" y="159"/>
                        <a:pt x="24" y="159"/>
                      </a:cubicBezTo>
                      <a:close/>
                      <a:moveTo>
                        <a:pt x="64" y="13"/>
                      </a:moveTo>
                      <a:cubicBezTo>
                        <a:pt x="73" y="13"/>
                        <a:pt x="79" y="20"/>
                        <a:pt x="79" y="28"/>
                      </a:cubicBezTo>
                      <a:cubicBezTo>
                        <a:pt x="79" y="36"/>
                        <a:pt x="73" y="43"/>
                        <a:pt x="64" y="43"/>
                      </a:cubicBezTo>
                      <a:cubicBezTo>
                        <a:pt x="56" y="43"/>
                        <a:pt x="50" y="36"/>
                        <a:pt x="49" y="28"/>
                      </a:cubicBezTo>
                      <a:cubicBezTo>
                        <a:pt x="50" y="20"/>
                        <a:pt x="56" y="13"/>
                        <a:pt x="64" y="13"/>
                      </a:cubicBezTo>
                      <a:close/>
                      <a:moveTo>
                        <a:pt x="64" y="275"/>
                      </a:moveTo>
                      <a:cubicBezTo>
                        <a:pt x="56" y="275"/>
                        <a:pt x="50" y="268"/>
                        <a:pt x="49" y="260"/>
                      </a:cubicBezTo>
                      <a:cubicBezTo>
                        <a:pt x="50" y="252"/>
                        <a:pt x="56" y="245"/>
                        <a:pt x="64" y="245"/>
                      </a:cubicBezTo>
                      <a:cubicBezTo>
                        <a:pt x="73" y="245"/>
                        <a:pt x="79" y="252"/>
                        <a:pt x="79" y="260"/>
                      </a:cubicBezTo>
                      <a:cubicBezTo>
                        <a:pt x="79" y="268"/>
                        <a:pt x="73" y="275"/>
                        <a:pt x="64" y="275"/>
                      </a:cubicBezTo>
                      <a:close/>
                      <a:moveTo>
                        <a:pt x="199" y="236"/>
                      </a:moveTo>
                      <a:cubicBezTo>
                        <a:pt x="89" y="236"/>
                        <a:pt x="89" y="236"/>
                        <a:pt x="89" y="236"/>
                      </a:cubicBezTo>
                      <a:cubicBezTo>
                        <a:pt x="79" y="236"/>
                        <a:pt x="69" y="234"/>
                        <a:pt x="62" y="226"/>
                      </a:cubicBezTo>
                      <a:cubicBezTo>
                        <a:pt x="54" y="219"/>
                        <a:pt x="52" y="209"/>
                        <a:pt x="52" y="199"/>
                      </a:cubicBezTo>
                      <a:cubicBezTo>
                        <a:pt x="52" y="89"/>
                        <a:pt x="52" y="89"/>
                        <a:pt x="52" y="89"/>
                      </a:cubicBezTo>
                      <a:cubicBezTo>
                        <a:pt x="52" y="79"/>
                        <a:pt x="54" y="69"/>
                        <a:pt x="62" y="62"/>
                      </a:cubicBezTo>
                      <a:cubicBezTo>
                        <a:pt x="69" y="54"/>
                        <a:pt x="79" y="52"/>
                        <a:pt x="89" y="52"/>
                      </a:cubicBezTo>
                      <a:cubicBezTo>
                        <a:pt x="199" y="52"/>
                        <a:pt x="199" y="52"/>
                        <a:pt x="199" y="52"/>
                      </a:cubicBezTo>
                      <a:cubicBezTo>
                        <a:pt x="209" y="52"/>
                        <a:pt x="219" y="54"/>
                        <a:pt x="226" y="62"/>
                      </a:cubicBezTo>
                      <a:cubicBezTo>
                        <a:pt x="234" y="69"/>
                        <a:pt x="237" y="79"/>
                        <a:pt x="236" y="89"/>
                      </a:cubicBezTo>
                      <a:cubicBezTo>
                        <a:pt x="236" y="199"/>
                        <a:pt x="236" y="199"/>
                        <a:pt x="236" y="199"/>
                      </a:cubicBezTo>
                      <a:cubicBezTo>
                        <a:pt x="237" y="209"/>
                        <a:pt x="234" y="219"/>
                        <a:pt x="226" y="226"/>
                      </a:cubicBezTo>
                      <a:cubicBezTo>
                        <a:pt x="219" y="234"/>
                        <a:pt x="209" y="236"/>
                        <a:pt x="200" y="236"/>
                      </a:cubicBezTo>
                      <a:cubicBezTo>
                        <a:pt x="199" y="236"/>
                        <a:pt x="199" y="236"/>
                        <a:pt x="199" y="236"/>
                      </a:cubicBezTo>
                      <a:close/>
                      <a:moveTo>
                        <a:pt x="223" y="275"/>
                      </a:moveTo>
                      <a:cubicBezTo>
                        <a:pt x="215" y="275"/>
                        <a:pt x="208" y="268"/>
                        <a:pt x="208" y="260"/>
                      </a:cubicBezTo>
                      <a:cubicBezTo>
                        <a:pt x="208" y="252"/>
                        <a:pt x="215" y="245"/>
                        <a:pt x="223" y="245"/>
                      </a:cubicBezTo>
                      <a:cubicBezTo>
                        <a:pt x="231" y="245"/>
                        <a:pt x="238" y="252"/>
                        <a:pt x="238" y="260"/>
                      </a:cubicBezTo>
                      <a:cubicBezTo>
                        <a:pt x="238" y="268"/>
                        <a:pt x="231" y="275"/>
                        <a:pt x="223" y="275"/>
                      </a:cubicBezTo>
                      <a:close/>
                      <a:moveTo>
                        <a:pt x="223" y="43"/>
                      </a:moveTo>
                      <a:cubicBezTo>
                        <a:pt x="215" y="43"/>
                        <a:pt x="208" y="36"/>
                        <a:pt x="208" y="28"/>
                      </a:cubicBezTo>
                      <a:cubicBezTo>
                        <a:pt x="208" y="20"/>
                        <a:pt x="215" y="13"/>
                        <a:pt x="223" y="13"/>
                      </a:cubicBezTo>
                      <a:cubicBezTo>
                        <a:pt x="231" y="13"/>
                        <a:pt x="238" y="20"/>
                        <a:pt x="238" y="28"/>
                      </a:cubicBezTo>
                      <a:cubicBezTo>
                        <a:pt x="238" y="36"/>
                        <a:pt x="231" y="43"/>
                        <a:pt x="223" y="43"/>
                      </a:cubicBezTo>
                      <a:close/>
                      <a:moveTo>
                        <a:pt x="264" y="159"/>
                      </a:moveTo>
                      <a:cubicBezTo>
                        <a:pt x="256" y="159"/>
                        <a:pt x="249" y="153"/>
                        <a:pt x="249" y="144"/>
                      </a:cubicBezTo>
                      <a:cubicBezTo>
                        <a:pt x="249" y="136"/>
                        <a:pt x="256" y="129"/>
                        <a:pt x="264" y="129"/>
                      </a:cubicBezTo>
                      <a:cubicBezTo>
                        <a:pt x="273" y="129"/>
                        <a:pt x="279" y="136"/>
                        <a:pt x="279" y="144"/>
                      </a:cubicBezTo>
                      <a:cubicBezTo>
                        <a:pt x="279" y="153"/>
                        <a:pt x="273" y="159"/>
                        <a:pt x="264" y="1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5" name="Freeform 512">
                <a:extLst>
                  <a:ext uri="{FF2B5EF4-FFF2-40B4-BE49-F238E27FC236}">
                    <a16:creationId xmlns:a16="http://schemas.microsoft.com/office/drawing/2014/main" id="{381866CA-41FA-417F-94D2-ECD29A9D2B40}"/>
                  </a:ext>
                </a:extLst>
              </p:cNvPr>
              <p:cNvSpPr>
                <a:spLocks/>
              </p:cNvSpPr>
              <p:nvPr/>
            </p:nvSpPr>
            <p:spPr bwMode="auto">
              <a:xfrm>
                <a:off x="3552825" y="2193560"/>
                <a:ext cx="67824" cy="184880"/>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512">
                <a:extLst>
                  <a:ext uri="{FF2B5EF4-FFF2-40B4-BE49-F238E27FC236}">
                    <a16:creationId xmlns:a16="http://schemas.microsoft.com/office/drawing/2014/main" id="{CABF749A-EC86-40AE-A528-BFA792DA499A}"/>
                  </a:ext>
                </a:extLst>
              </p:cNvPr>
              <p:cNvSpPr>
                <a:spLocks/>
              </p:cNvSpPr>
              <p:nvPr/>
            </p:nvSpPr>
            <p:spPr bwMode="auto">
              <a:xfrm rot="10800000">
                <a:off x="4269588" y="2193560"/>
                <a:ext cx="67824" cy="184880"/>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 name="矩形 27">
                <a:extLst>
                  <a:ext uri="{FF2B5EF4-FFF2-40B4-BE49-F238E27FC236}">
                    <a16:creationId xmlns:a16="http://schemas.microsoft.com/office/drawing/2014/main" id="{09AA1C4C-4E15-4081-8FAF-CECE50038848}"/>
                  </a:ext>
                </a:extLst>
              </p:cNvPr>
              <p:cNvSpPr/>
              <p:nvPr/>
            </p:nvSpPr>
            <p:spPr>
              <a:xfrm>
                <a:off x="3643838" y="1984720"/>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06F043FE-FD56-41E7-9DA1-65C660DE1B84}"/>
                  </a:ext>
                </a:extLst>
              </p:cNvPr>
              <p:cNvSpPr/>
              <p:nvPr/>
            </p:nvSpPr>
            <p:spPr>
              <a:xfrm>
                <a:off x="4200020" y="1988871"/>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69F8DB4C-E68C-4125-91C6-4A2BB0900C3C}"/>
                  </a:ext>
                </a:extLst>
              </p:cNvPr>
              <p:cNvSpPr/>
              <p:nvPr/>
            </p:nvSpPr>
            <p:spPr>
              <a:xfrm>
                <a:off x="3643837" y="2543105"/>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0603ACD1-EED6-49FD-B5FC-3F8F16AFF4C5}"/>
                  </a:ext>
                </a:extLst>
              </p:cNvPr>
              <p:cNvSpPr/>
              <p:nvPr/>
            </p:nvSpPr>
            <p:spPr>
              <a:xfrm>
                <a:off x="4200020" y="2543105"/>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矩形 32">
              <a:extLst>
                <a:ext uri="{FF2B5EF4-FFF2-40B4-BE49-F238E27FC236}">
                  <a16:creationId xmlns:a16="http://schemas.microsoft.com/office/drawing/2014/main" id="{9B91E24B-04D3-46EC-88C8-CD6FDCC93786}"/>
                </a:ext>
              </a:extLst>
            </p:cNvPr>
            <p:cNvSpPr/>
            <p:nvPr/>
          </p:nvSpPr>
          <p:spPr>
            <a:xfrm>
              <a:off x="3437829" y="2483067"/>
              <a:ext cx="40126" cy="40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 name="组合 37">
            <a:extLst>
              <a:ext uri="{FF2B5EF4-FFF2-40B4-BE49-F238E27FC236}">
                <a16:creationId xmlns:a16="http://schemas.microsoft.com/office/drawing/2014/main" id="{078F56D9-A737-4087-969F-99E02369B989}"/>
              </a:ext>
            </a:extLst>
          </p:cNvPr>
          <p:cNvGrpSpPr/>
          <p:nvPr/>
        </p:nvGrpSpPr>
        <p:grpSpPr>
          <a:xfrm>
            <a:off x="3397458" y="2517697"/>
            <a:ext cx="85725" cy="1597796"/>
            <a:chOff x="3397458" y="2517697"/>
            <a:chExt cx="85725" cy="1597796"/>
          </a:xfrm>
        </p:grpSpPr>
        <p:cxnSp>
          <p:nvCxnSpPr>
            <p:cNvPr id="35" name="直接连接符 34">
              <a:extLst>
                <a:ext uri="{FF2B5EF4-FFF2-40B4-BE49-F238E27FC236}">
                  <a16:creationId xmlns:a16="http://schemas.microsoft.com/office/drawing/2014/main" id="{35E74BBB-E520-4831-B50B-A198B894EC41}"/>
                </a:ext>
              </a:extLst>
            </p:cNvPr>
            <p:cNvCxnSpPr>
              <a:cxnSpLocks/>
            </p:cNvCxnSpPr>
            <p:nvPr/>
          </p:nvCxnSpPr>
          <p:spPr>
            <a:xfrm flipH="1">
              <a:off x="3437829" y="2517697"/>
              <a:ext cx="20062" cy="1503233"/>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37" name="椭圆 36">
              <a:extLst>
                <a:ext uri="{FF2B5EF4-FFF2-40B4-BE49-F238E27FC236}">
                  <a16:creationId xmlns:a16="http://schemas.microsoft.com/office/drawing/2014/main" id="{042C06F7-9E29-4561-B76D-15325C96ABFB}"/>
                </a:ext>
              </a:extLst>
            </p:cNvPr>
            <p:cNvSpPr/>
            <p:nvPr/>
          </p:nvSpPr>
          <p:spPr>
            <a:xfrm>
              <a:off x="3397458" y="4029768"/>
              <a:ext cx="85725" cy="8572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 name="组合 39">
            <a:extLst>
              <a:ext uri="{FF2B5EF4-FFF2-40B4-BE49-F238E27FC236}">
                <a16:creationId xmlns:a16="http://schemas.microsoft.com/office/drawing/2014/main" id="{B8F68B8B-76F7-4B61-818D-8F8FFAF2FF5C}"/>
              </a:ext>
            </a:extLst>
          </p:cNvPr>
          <p:cNvGrpSpPr/>
          <p:nvPr/>
        </p:nvGrpSpPr>
        <p:grpSpPr>
          <a:xfrm>
            <a:off x="8686621" y="1547554"/>
            <a:ext cx="678814" cy="523233"/>
            <a:chOff x="3118486" y="1999960"/>
            <a:chExt cx="678814" cy="523233"/>
          </a:xfrm>
        </p:grpSpPr>
        <p:grpSp>
          <p:nvGrpSpPr>
            <p:cNvPr id="41" name="组合 40">
              <a:extLst>
                <a:ext uri="{FF2B5EF4-FFF2-40B4-BE49-F238E27FC236}">
                  <a16:creationId xmlns:a16="http://schemas.microsoft.com/office/drawing/2014/main" id="{0A689B5E-D834-402F-A9DF-230BF24A3B80}"/>
                </a:ext>
              </a:extLst>
            </p:cNvPr>
            <p:cNvGrpSpPr/>
            <p:nvPr/>
          </p:nvGrpSpPr>
          <p:grpSpPr>
            <a:xfrm>
              <a:off x="3118486" y="1999960"/>
              <a:ext cx="678814" cy="523233"/>
              <a:chOff x="3552825" y="1984720"/>
              <a:chExt cx="784587" cy="604764"/>
            </a:xfrm>
          </p:grpSpPr>
          <p:sp>
            <p:nvSpPr>
              <p:cNvPr id="43" name="矩形 42">
                <a:extLst>
                  <a:ext uri="{FF2B5EF4-FFF2-40B4-BE49-F238E27FC236}">
                    <a16:creationId xmlns:a16="http://schemas.microsoft.com/office/drawing/2014/main" id="{230581B8-3059-49E1-8D14-E52E2ADBB23F}"/>
                  </a:ext>
                </a:extLst>
              </p:cNvPr>
              <p:cNvSpPr/>
              <p:nvPr/>
            </p:nvSpPr>
            <p:spPr>
              <a:xfrm>
                <a:off x="3667028" y="2007910"/>
                <a:ext cx="556181" cy="556181"/>
              </a:xfrm>
              <a:prstGeom prst="rect">
                <a:avLst/>
              </a:prstGeom>
              <a:solidFill>
                <a:schemeClr val="bg1">
                  <a:alpha val="5000"/>
                </a:schemeClr>
              </a:solidFill>
              <a:ln w="3175">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4" name="组合 43">
                <a:extLst>
                  <a:ext uri="{FF2B5EF4-FFF2-40B4-BE49-F238E27FC236}">
                    <a16:creationId xmlns:a16="http://schemas.microsoft.com/office/drawing/2014/main" id="{B50430BA-E714-476A-BFBE-625DEB1D47A1}"/>
                  </a:ext>
                </a:extLst>
              </p:cNvPr>
              <p:cNvGrpSpPr/>
              <p:nvPr/>
            </p:nvGrpSpPr>
            <p:grpSpPr>
              <a:xfrm>
                <a:off x="3778430" y="2119312"/>
                <a:ext cx="333375" cy="333375"/>
                <a:chOff x="2254251" y="2593976"/>
                <a:chExt cx="333375" cy="333375"/>
              </a:xfrm>
              <a:solidFill>
                <a:srgbClr val="00B0F0">
                  <a:alpha val="10000"/>
                </a:srgbClr>
              </a:solidFill>
            </p:grpSpPr>
            <p:sp>
              <p:nvSpPr>
                <p:cNvPr id="51" name="Freeform 599">
                  <a:extLst>
                    <a:ext uri="{FF2B5EF4-FFF2-40B4-BE49-F238E27FC236}">
                      <a16:creationId xmlns:a16="http://schemas.microsoft.com/office/drawing/2014/main" id="{D8CB14C8-AAFA-4B4F-B515-FFF4CCDD9EA5}"/>
                    </a:ext>
                  </a:extLst>
                </p:cNvPr>
                <p:cNvSpPr>
                  <a:spLocks/>
                </p:cNvSpPr>
                <p:nvPr/>
              </p:nvSpPr>
              <p:spPr bwMode="auto">
                <a:xfrm>
                  <a:off x="2351088" y="2690814"/>
                  <a:ext cx="139700" cy="139700"/>
                </a:xfrm>
                <a:custGeom>
                  <a:avLst/>
                  <a:gdLst>
                    <a:gd name="T0" fmla="*/ 120 w 120"/>
                    <a:gd name="T1" fmla="*/ 0 h 120"/>
                    <a:gd name="T2" fmla="*/ 119 w 120"/>
                    <a:gd name="T3" fmla="*/ 0 h 120"/>
                    <a:gd name="T4" fmla="*/ 115 w 120"/>
                    <a:gd name="T5" fmla="*/ 0 h 120"/>
                    <a:gd name="T6" fmla="*/ 5 w 120"/>
                    <a:gd name="T7" fmla="*/ 0 h 120"/>
                    <a:gd name="T8" fmla="*/ 1 w 120"/>
                    <a:gd name="T9" fmla="*/ 0 h 120"/>
                    <a:gd name="T10" fmla="*/ 0 w 120"/>
                    <a:gd name="T11" fmla="*/ 0 h 120"/>
                    <a:gd name="T12" fmla="*/ 0 w 120"/>
                    <a:gd name="T13" fmla="*/ 1 h 120"/>
                    <a:gd name="T14" fmla="*/ 0 w 120"/>
                    <a:gd name="T15" fmla="*/ 5 h 120"/>
                    <a:gd name="T16" fmla="*/ 0 w 120"/>
                    <a:gd name="T17" fmla="*/ 115 h 120"/>
                    <a:gd name="T18" fmla="*/ 0 w 120"/>
                    <a:gd name="T19" fmla="*/ 119 h 120"/>
                    <a:gd name="T20" fmla="*/ 0 w 120"/>
                    <a:gd name="T21" fmla="*/ 120 h 120"/>
                    <a:gd name="T22" fmla="*/ 1 w 120"/>
                    <a:gd name="T23" fmla="*/ 120 h 120"/>
                    <a:gd name="T24" fmla="*/ 5 w 120"/>
                    <a:gd name="T25" fmla="*/ 120 h 120"/>
                    <a:gd name="T26" fmla="*/ 115 w 120"/>
                    <a:gd name="T27" fmla="*/ 120 h 120"/>
                    <a:gd name="T28" fmla="*/ 119 w 120"/>
                    <a:gd name="T29" fmla="*/ 120 h 120"/>
                    <a:gd name="T30" fmla="*/ 120 w 120"/>
                    <a:gd name="T31" fmla="*/ 120 h 120"/>
                    <a:gd name="T32" fmla="*/ 120 w 120"/>
                    <a:gd name="T33" fmla="*/ 119 h 120"/>
                    <a:gd name="T34" fmla="*/ 120 w 120"/>
                    <a:gd name="T35" fmla="*/ 115 h 120"/>
                    <a:gd name="T36" fmla="*/ 120 w 120"/>
                    <a:gd name="T37" fmla="*/ 5 h 120"/>
                    <a:gd name="T38" fmla="*/ 120 w 120"/>
                    <a:gd name="T39" fmla="*/ 1 h 120"/>
                    <a:gd name="T40" fmla="*/ 120 w 120"/>
                    <a:gd name="T4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 h="120">
                      <a:moveTo>
                        <a:pt x="120" y="0"/>
                      </a:moveTo>
                      <a:cubicBezTo>
                        <a:pt x="120" y="0"/>
                        <a:pt x="120" y="0"/>
                        <a:pt x="119" y="0"/>
                      </a:cubicBezTo>
                      <a:cubicBezTo>
                        <a:pt x="119" y="0"/>
                        <a:pt x="117" y="0"/>
                        <a:pt x="115" y="0"/>
                      </a:cubicBezTo>
                      <a:cubicBezTo>
                        <a:pt x="5" y="0"/>
                        <a:pt x="5" y="0"/>
                        <a:pt x="5" y="0"/>
                      </a:cubicBezTo>
                      <a:cubicBezTo>
                        <a:pt x="3" y="0"/>
                        <a:pt x="2" y="0"/>
                        <a:pt x="1" y="0"/>
                      </a:cubicBezTo>
                      <a:cubicBezTo>
                        <a:pt x="1" y="0"/>
                        <a:pt x="1" y="0"/>
                        <a:pt x="0" y="0"/>
                      </a:cubicBezTo>
                      <a:cubicBezTo>
                        <a:pt x="0" y="0"/>
                        <a:pt x="0" y="1"/>
                        <a:pt x="0" y="1"/>
                      </a:cubicBezTo>
                      <a:cubicBezTo>
                        <a:pt x="0" y="1"/>
                        <a:pt x="0" y="3"/>
                        <a:pt x="0" y="5"/>
                      </a:cubicBezTo>
                      <a:cubicBezTo>
                        <a:pt x="0" y="115"/>
                        <a:pt x="0" y="115"/>
                        <a:pt x="0" y="115"/>
                      </a:cubicBezTo>
                      <a:cubicBezTo>
                        <a:pt x="0" y="117"/>
                        <a:pt x="0" y="118"/>
                        <a:pt x="0" y="119"/>
                      </a:cubicBezTo>
                      <a:cubicBezTo>
                        <a:pt x="0" y="119"/>
                        <a:pt x="0" y="120"/>
                        <a:pt x="0" y="120"/>
                      </a:cubicBezTo>
                      <a:cubicBezTo>
                        <a:pt x="1" y="120"/>
                        <a:pt x="1" y="120"/>
                        <a:pt x="1" y="120"/>
                      </a:cubicBezTo>
                      <a:cubicBezTo>
                        <a:pt x="1" y="120"/>
                        <a:pt x="3" y="120"/>
                        <a:pt x="5" y="120"/>
                      </a:cubicBezTo>
                      <a:cubicBezTo>
                        <a:pt x="115" y="120"/>
                        <a:pt x="115" y="120"/>
                        <a:pt x="115" y="120"/>
                      </a:cubicBezTo>
                      <a:cubicBezTo>
                        <a:pt x="117" y="120"/>
                        <a:pt x="118" y="120"/>
                        <a:pt x="119" y="120"/>
                      </a:cubicBezTo>
                      <a:cubicBezTo>
                        <a:pt x="119" y="120"/>
                        <a:pt x="120" y="120"/>
                        <a:pt x="120" y="120"/>
                      </a:cubicBezTo>
                      <a:cubicBezTo>
                        <a:pt x="120" y="120"/>
                        <a:pt x="120" y="120"/>
                        <a:pt x="120" y="119"/>
                      </a:cubicBezTo>
                      <a:cubicBezTo>
                        <a:pt x="120" y="119"/>
                        <a:pt x="120" y="117"/>
                        <a:pt x="120" y="115"/>
                      </a:cubicBezTo>
                      <a:cubicBezTo>
                        <a:pt x="120" y="5"/>
                        <a:pt x="120" y="5"/>
                        <a:pt x="120" y="5"/>
                      </a:cubicBezTo>
                      <a:cubicBezTo>
                        <a:pt x="120" y="3"/>
                        <a:pt x="120" y="2"/>
                        <a:pt x="120" y="1"/>
                      </a:cubicBezTo>
                      <a:cubicBezTo>
                        <a:pt x="120" y="1"/>
                        <a:pt x="120" y="0"/>
                        <a:pt x="1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600">
                  <a:extLst>
                    <a:ext uri="{FF2B5EF4-FFF2-40B4-BE49-F238E27FC236}">
                      <a16:creationId xmlns:a16="http://schemas.microsoft.com/office/drawing/2014/main" id="{369F0246-13BF-463C-A891-9A54C0078C71}"/>
                    </a:ext>
                  </a:extLst>
                </p:cNvPr>
                <p:cNvSpPr>
                  <a:spLocks noEditPoints="1"/>
                </p:cNvSpPr>
                <p:nvPr/>
              </p:nvSpPr>
              <p:spPr bwMode="auto">
                <a:xfrm>
                  <a:off x="2254251" y="2593976"/>
                  <a:ext cx="333375" cy="333375"/>
                </a:xfrm>
                <a:custGeom>
                  <a:avLst/>
                  <a:gdLst>
                    <a:gd name="T0" fmla="*/ 248 w 288"/>
                    <a:gd name="T1" fmla="*/ 0 h 288"/>
                    <a:gd name="T2" fmla="*/ 40 w 288"/>
                    <a:gd name="T3" fmla="*/ 0 h 288"/>
                    <a:gd name="T4" fmla="*/ 0 w 288"/>
                    <a:gd name="T5" fmla="*/ 40 h 288"/>
                    <a:gd name="T6" fmla="*/ 0 w 288"/>
                    <a:gd name="T7" fmla="*/ 248 h 288"/>
                    <a:gd name="T8" fmla="*/ 40 w 288"/>
                    <a:gd name="T9" fmla="*/ 288 h 288"/>
                    <a:gd name="T10" fmla="*/ 248 w 288"/>
                    <a:gd name="T11" fmla="*/ 288 h 288"/>
                    <a:gd name="T12" fmla="*/ 288 w 288"/>
                    <a:gd name="T13" fmla="*/ 248 h 288"/>
                    <a:gd name="T14" fmla="*/ 288 w 288"/>
                    <a:gd name="T15" fmla="*/ 40 h 288"/>
                    <a:gd name="T16" fmla="*/ 248 w 288"/>
                    <a:gd name="T17" fmla="*/ 0 h 288"/>
                    <a:gd name="T18" fmla="*/ 24 w 288"/>
                    <a:gd name="T19" fmla="*/ 159 h 288"/>
                    <a:gd name="T20" fmla="*/ 9 w 288"/>
                    <a:gd name="T21" fmla="*/ 144 h 288"/>
                    <a:gd name="T22" fmla="*/ 24 w 288"/>
                    <a:gd name="T23" fmla="*/ 129 h 288"/>
                    <a:gd name="T24" fmla="*/ 39 w 288"/>
                    <a:gd name="T25" fmla="*/ 144 h 288"/>
                    <a:gd name="T26" fmla="*/ 24 w 288"/>
                    <a:gd name="T27" fmla="*/ 159 h 288"/>
                    <a:gd name="T28" fmla="*/ 64 w 288"/>
                    <a:gd name="T29" fmla="*/ 13 h 288"/>
                    <a:gd name="T30" fmla="*/ 79 w 288"/>
                    <a:gd name="T31" fmla="*/ 28 h 288"/>
                    <a:gd name="T32" fmla="*/ 64 w 288"/>
                    <a:gd name="T33" fmla="*/ 43 h 288"/>
                    <a:gd name="T34" fmla="*/ 49 w 288"/>
                    <a:gd name="T35" fmla="*/ 28 h 288"/>
                    <a:gd name="T36" fmla="*/ 64 w 288"/>
                    <a:gd name="T37" fmla="*/ 13 h 288"/>
                    <a:gd name="T38" fmla="*/ 64 w 288"/>
                    <a:gd name="T39" fmla="*/ 275 h 288"/>
                    <a:gd name="T40" fmla="*/ 49 w 288"/>
                    <a:gd name="T41" fmla="*/ 260 h 288"/>
                    <a:gd name="T42" fmla="*/ 64 w 288"/>
                    <a:gd name="T43" fmla="*/ 245 h 288"/>
                    <a:gd name="T44" fmla="*/ 79 w 288"/>
                    <a:gd name="T45" fmla="*/ 260 h 288"/>
                    <a:gd name="T46" fmla="*/ 64 w 288"/>
                    <a:gd name="T47" fmla="*/ 275 h 288"/>
                    <a:gd name="T48" fmla="*/ 199 w 288"/>
                    <a:gd name="T49" fmla="*/ 236 h 288"/>
                    <a:gd name="T50" fmla="*/ 89 w 288"/>
                    <a:gd name="T51" fmla="*/ 236 h 288"/>
                    <a:gd name="T52" fmla="*/ 62 w 288"/>
                    <a:gd name="T53" fmla="*/ 226 h 288"/>
                    <a:gd name="T54" fmla="*/ 52 w 288"/>
                    <a:gd name="T55" fmla="*/ 199 h 288"/>
                    <a:gd name="T56" fmla="*/ 52 w 288"/>
                    <a:gd name="T57" fmla="*/ 89 h 288"/>
                    <a:gd name="T58" fmla="*/ 62 w 288"/>
                    <a:gd name="T59" fmla="*/ 62 h 288"/>
                    <a:gd name="T60" fmla="*/ 89 w 288"/>
                    <a:gd name="T61" fmla="*/ 52 h 288"/>
                    <a:gd name="T62" fmla="*/ 199 w 288"/>
                    <a:gd name="T63" fmla="*/ 52 h 288"/>
                    <a:gd name="T64" fmla="*/ 226 w 288"/>
                    <a:gd name="T65" fmla="*/ 62 h 288"/>
                    <a:gd name="T66" fmla="*/ 236 w 288"/>
                    <a:gd name="T67" fmla="*/ 89 h 288"/>
                    <a:gd name="T68" fmla="*/ 236 w 288"/>
                    <a:gd name="T69" fmla="*/ 199 h 288"/>
                    <a:gd name="T70" fmla="*/ 226 w 288"/>
                    <a:gd name="T71" fmla="*/ 226 h 288"/>
                    <a:gd name="T72" fmla="*/ 200 w 288"/>
                    <a:gd name="T73" fmla="*/ 236 h 288"/>
                    <a:gd name="T74" fmla="*/ 199 w 288"/>
                    <a:gd name="T75" fmla="*/ 236 h 288"/>
                    <a:gd name="T76" fmla="*/ 223 w 288"/>
                    <a:gd name="T77" fmla="*/ 275 h 288"/>
                    <a:gd name="T78" fmla="*/ 208 w 288"/>
                    <a:gd name="T79" fmla="*/ 260 h 288"/>
                    <a:gd name="T80" fmla="*/ 223 w 288"/>
                    <a:gd name="T81" fmla="*/ 245 h 288"/>
                    <a:gd name="T82" fmla="*/ 238 w 288"/>
                    <a:gd name="T83" fmla="*/ 260 h 288"/>
                    <a:gd name="T84" fmla="*/ 223 w 288"/>
                    <a:gd name="T85" fmla="*/ 275 h 288"/>
                    <a:gd name="T86" fmla="*/ 223 w 288"/>
                    <a:gd name="T87" fmla="*/ 43 h 288"/>
                    <a:gd name="T88" fmla="*/ 208 w 288"/>
                    <a:gd name="T89" fmla="*/ 28 h 288"/>
                    <a:gd name="T90" fmla="*/ 223 w 288"/>
                    <a:gd name="T91" fmla="*/ 13 h 288"/>
                    <a:gd name="T92" fmla="*/ 238 w 288"/>
                    <a:gd name="T93" fmla="*/ 28 h 288"/>
                    <a:gd name="T94" fmla="*/ 223 w 288"/>
                    <a:gd name="T95" fmla="*/ 43 h 288"/>
                    <a:gd name="T96" fmla="*/ 264 w 288"/>
                    <a:gd name="T97" fmla="*/ 159 h 288"/>
                    <a:gd name="T98" fmla="*/ 249 w 288"/>
                    <a:gd name="T99" fmla="*/ 144 h 288"/>
                    <a:gd name="T100" fmla="*/ 264 w 288"/>
                    <a:gd name="T101" fmla="*/ 129 h 288"/>
                    <a:gd name="T102" fmla="*/ 279 w 288"/>
                    <a:gd name="T103" fmla="*/ 144 h 288"/>
                    <a:gd name="T104" fmla="*/ 264 w 288"/>
                    <a:gd name="T105" fmla="*/ 159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8" h="288">
                      <a:moveTo>
                        <a:pt x="248" y="0"/>
                      </a:moveTo>
                      <a:cubicBezTo>
                        <a:pt x="40" y="0"/>
                        <a:pt x="40" y="0"/>
                        <a:pt x="40" y="0"/>
                      </a:cubicBezTo>
                      <a:cubicBezTo>
                        <a:pt x="13" y="0"/>
                        <a:pt x="0" y="13"/>
                        <a:pt x="0" y="40"/>
                      </a:cubicBezTo>
                      <a:cubicBezTo>
                        <a:pt x="0" y="248"/>
                        <a:pt x="0" y="248"/>
                        <a:pt x="0" y="248"/>
                      </a:cubicBezTo>
                      <a:cubicBezTo>
                        <a:pt x="0" y="275"/>
                        <a:pt x="13" y="288"/>
                        <a:pt x="40" y="288"/>
                      </a:cubicBezTo>
                      <a:cubicBezTo>
                        <a:pt x="248" y="288"/>
                        <a:pt x="248" y="288"/>
                        <a:pt x="248" y="288"/>
                      </a:cubicBezTo>
                      <a:cubicBezTo>
                        <a:pt x="275" y="288"/>
                        <a:pt x="288" y="275"/>
                        <a:pt x="288" y="248"/>
                      </a:cubicBezTo>
                      <a:cubicBezTo>
                        <a:pt x="288" y="40"/>
                        <a:pt x="288" y="40"/>
                        <a:pt x="288" y="40"/>
                      </a:cubicBezTo>
                      <a:cubicBezTo>
                        <a:pt x="288" y="13"/>
                        <a:pt x="275" y="0"/>
                        <a:pt x="248" y="0"/>
                      </a:cubicBezTo>
                      <a:close/>
                      <a:moveTo>
                        <a:pt x="24" y="159"/>
                      </a:moveTo>
                      <a:cubicBezTo>
                        <a:pt x="16" y="159"/>
                        <a:pt x="9" y="153"/>
                        <a:pt x="9" y="144"/>
                      </a:cubicBezTo>
                      <a:cubicBezTo>
                        <a:pt x="9" y="136"/>
                        <a:pt x="16" y="129"/>
                        <a:pt x="24" y="129"/>
                      </a:cubicBezTo>
                      <a:cubicBezTo>
                        <a:pt x="32" y="129"/>
                        <a:pt x="39" y="136"/>
                        <a:pt x="39" y="144"/>
                      </a:cubicBezTo>
                      <a:cubicBezTo>
                        <a:pt x="39" y="153"/>
                        <a:pt x="32" y="159"/>
                        <a:pt x="24" y="159"/>
                      </a:cubicBezTo>
                      <a:close/>
                      <a:moveTo>
                        <a:pt x="64" y="13"/>
                      </a:moveTo>
                      <a:cubicBezTo>
                        <a:pt x="73" y="13"/>
                        <a:pt x="79" y="20"/>
                        <a:pt x="79" y="28"/>
                      </a:cubicBezTo>
                      <a:cubicBezTo>
                        <a:pt x="79" y="36"/>
                        <a:pt x="73" y="43"/>
                        <a:pt x="64" y="43"/>
                      </a:cubicBezTo>
                      <a:cubicBezTo>
                        <a:pt x="56" y="43"/>
                        <a:pt x="50" y="36"/>
                        <a:pt x="49" y="28"/>
                      </a:cubicBezTo>
                      <a:cubicBezTo>
                        <a:pt x="50" y="20"/>
                        <a:pt x="56" y="13"/>
                        <a:pt x="64" y="13"/>
                      </a:cubicBezTo>
                      <a:close/>
                      <a:moveTo>
                        <a:pt x="64" y="275"/>
                      </a:moveTo>
                      <a:cubicBezTo>
                        <a:pt x="56" y="275"/>
                        <a:pt x="50" y="268"/>
                        <a:pt x="49" y="260"/>
                      </a:cubicBezTo>
                      <a:cubicBezTo>
                        <a:pt x="50" y="252"/>
                        <a:pt x="56" y="245"/>
                        <a:pt x="64" y="245"/>
                      </a:cubicBezTo>
                      <a:cubicBezTo>
                        <a:pt x="73" y="245"/>
                        <a:pt x="79" y="252"/>
                        <a:pt x="79" y="260"/>
                      </a:cubicBezTo>
                      <a:cubicBezTo>
                        <a:pt x="79" y="268"/>
                        <a:pt x="73" y="275"/>
                        <a:pt x="64" y="275"/>
                      </a:cubicBezTo>
                      <a:close/>
                      <a:moveTo>
                        <a:pt x="199" y="236"/>
                      </a:moveTo>
                      <a:cubicBezTo>
                        <a:pt x="89" y="236"/>
                        <a:pt x="89" y="236"/>
                        <a:pt x="89" y="236"/>
                      </a:cubicBezTo>
                      <a:cubicBezTo>
                        <a:pt x="79" y="236"/>
                        <a:pt x="69" y="234"/>
                        <a:pt x="62" y="226"/>
                      </a:cubicBezTo>
                      <a:cubicBezTo>
                        <a:pt x="54" y="219"/>
                        <a:pt x="52" y="209"/>
                        <a:pt x="52" y="199"/>
                      </a:cubicBezTo>
                      <a:cubicBezTo>
                        <a:pt x="52" y="89"/>
                        <a:pt x="52" y="89"/>
                        <a:pt x="52" y="89"/>
                      </a:cubicBezTo>
                      <a:cubicBezTo>
                        <a:pt x="52" y="79"/>
                        <a:pt x="54" y="69"/>
                        <a:pt x="62" y="62"/>
                      </a:cubicBezTo>
                      <a:cubicBezTo>
                        <a:pt x="69" y="54"/>
                        <a:pt x="79" y="52"/>
                        <a:pt x="89" y="52"/>
                      </a:cubicBezTo>
                      <a:cubicBezTo>
                        <a:pt x="199" y="52"/>
                        <a:pt x="199" y="52"/>
                        <a:pt x="199" y="52"/>
                      </a:cubicBezTo>
                      <a:cubicBezTo>
                        <a:pt x="209" y="52"/>
                        <a:pt x="219" y="54"/>
                        <a:pt x="226" y="62"/>
                      </a:cubicBezTo>
                      <a:cubicBezTo>
                        <a:pt x="234" y="69"/>
                        <a:pt x="237" y="79"/>
                        <a:pt x="236" y="89"/>
                      </a:cubicBezTo>
                      <a:cubicBezTo>
                        <a:pt x="236" y="199"/>
                        <a:pt x="236" y="199"/>
                        <a:pt x="236" y="199"/>
                      </a:cubicBezTo>
                      <a:cubicBezTo>
                        <a:pt x="237" y="209"/>
                        <a:pt x="234" y="219"/>
                        <a:pt x="226" y="226"/>
                      </a:cubicBezTo>
                      <a:cubicBezTo>
                        <a:pt x="219" y="234"/>
                        <a:pt x="209" y="236"/>
                        <a:pt x="200" y="236"/>
                      </a:cubicBezTo>
                      <a:cubicBezTo>
                        <a:pt x="199" y="236"/>
                        <a:pt x="199" y="236"/>
                        <a:pt x="199" y="236"/>
                      </a:cubicBezTo>
                      <a:close/>
                      <a:moveTo>
                        <a:pt x="223" y="275"/>
                      </a:moveTo>
                      <a:cubicBezTo>
                        <a:pt x="215" y="275"/>
                        <a:pt x="208" y="268"/>
                        <a:pt x="208" y="260"/>
                      </a:cubicBezTo>
                      <a:cubicBezTo>
                        <a:pt x="208" y="252"/>
                        <a:pt x="215" y="245"/>
                        <a:pt x="223" y="245"/>
                      </a:cubicBezTo>
                      <a:cubicBezTo>
                        <a:pt x="231" y="245"/>
                        <a:pt x="238" y="252"/>
                        <a:pt x="238" y="260"/>
                      </a:cubicBezTo>
                      <a:cubicBezTo>
                        <a:pt x="238" y="268"/>
                        <a:pt x="231" y="275"/>
                        <a:pt x="223" y="275"/>
                      </a:cubicBezTo>
                      <a:close/>
                      <a:moveTo>
                        <a:pt x="223" y="43"/>
                      </a:moveTo>
                      <a:cubicBezTo>
                        <a:pt x="215" y="43"/>
                        <a:pt x="208" y="36"/>
                        <a:pt x="208" y="28"/>
                      </a:cubicBezTo>
                      <a:cubicBezTo>
                        <a:pt x="208" y="20"/>
                        <a:pt x="215" y="13"/>
                        <a:pt x="223" y="13"/>
                      </a:cubicBezTo>
                      <a:cubicBezTo>
                        <a:pt x="231" y="13"/>
                        <a:pt x="238" y="20"/>
                        <a:pt x="238" y="28"/>
                      </a:cubicBezTo>
                      <a:cubicBezTo>
                        <a:pt x="238" y="36"/>
                        <a:pt x="231" y="43"/>
                        <a:pt x="223" y="43"/>
                      </a:cubicBezTo>
                      <a:close/>
                      <a:moveTo>
                        <a:pt x="264" y="159"/>
                      </a:moveTo>
                      <a:cubicBezTo>
                        <a:pt x="256" y="159"/>
                        <a:pt x="249" y="153"/>
                        <a:pt x="249" y="144"/>
                      </a:cubicBezTo>
                      <a:cubicBezTo>
                        <a:pt x="249" y="136"/>
                        <a:pt x="256" y="129"/>
                        <a:pt x="264" y="129"/>
                      </a:cubicBezTo>
                      <a:cubicBezTo>
                        <a:pt x="273" y="129"/>
                        <a:pt x="279" y="136"/>
                        <a:pt x="279" y="144"/>
                      </a:cubicBezTo>
                      <a:cubicBezTo>
                        <a:pt x="279" y="153"/>
                        <a:pt x="273" y="159"/>
                        <a:pt x="264" y="1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5" name="Freeform 512">
                <a:extLst>
                  <a:ext uri="{FF2B5EF4-FFF2-40B4-BE49-F238E27FC236}">
                    <a16:creationId xmlns:a16="http://schemas.microsoft.com/office/drawing/2014/main" id="{85C41282-0693-4982-9FE8-BD969FB451DD}"/>
                  </a:ext>
                </a:extLst>
              </p:cNvPr>
              <p:cNvSpPr>
                <a:spLocks/>
              </p:cNvSpPr>
              <p:nvPr/>
            </p:nvSpPr>
            <p:spPr bwMode="auto">
              <a:xfrm>
                <a:off x="3552825" y="2193560"/>
                <a:ext cx="67824" cy="184880"/>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6" name="Freeform 512">
                <a:extLst>
                  <a:ext uri="{FF2B5EF4-FFF2-40B4-BE49-F238E27FC236}">
                    <a16:creationId xmlns:a16="http://schemas.microsoft.com/office/drawing/2014/main" id="{5A0C0E1F-4CDD-49CD-A7DB-14FB8EE039AE}"/>
                  </a:ext>
                </a:extLst>
              </p:cNvPr>
              <p:cNvSpPr>
                <a:spLocks/>
              </p:cNvSpPr>
              <p:nvPr/>
            </p:nvSpPr>
            <p:spPr bwMode="auto">
              <a:xfrm rot="10800000">
                <a:off x="4269588" y="2193560"/>
                <a:ext cx="67824" cy="184880"/>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7" name="矩形 46">
                <a:extLst>
                  <a:ext uri="{FF2B5EF4-FFF2-40B4-BE49-F238E27FC236}">
                    <a16:creationId xmlns:a16="http://schemas.microsoft.com/office/drawing/2014/main" id="{C2EFC7D1-4735-406D-B3C1-CCB2FDA420AE}"/>
                  </a:ext>
                </a:extLst>
              </p:cNvPr>
              <p:cNvSpPr/>
              <p:nvPr/>
            </p:nvSpPr>
            <p:spPr>
              <a:xfrm>
                <a:off x="3643838" y="1984720"/>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8654FA71-168C-430A-83B6-CE5BED2B5317}"/>
                  </a:ext>
                </a:extLst>
              </p:cNvPr>
              <p:cNvSpPr/>
              <p:nvPr/>
            </p:nvSpPr>
            <p:spPr>
              <a:xfrm>
                <a:off x="4200020" y="1988871"/>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04B57113-ABC3-417D-A6D6-1035682ACBFE}"/>
                  </a:ext>
                </a:extLst>
              </p:cNvPr>
              <p:cNvSpPr/>
              <p:nvPr/>
            </p:nvSpPr>
            <p:spPr>
              <a:xfrm>
                <a:off x="3643837" y="2543105"/>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a:extLst>
                  <a:ext uri="{FF2B5EF4-FFF2-40B4-BE49-F238E27FC236}">
                    <a16:creationId xmlns:a16="http://schemas.microsoft.com/office/drawing/2014/main" id="{E7F199E7-4D83-4B75-B3C7-AEFB9A290F10}"/>
                  </a:ext>
                </a:extLst>
              </p:cNvPr>
              <p:cNvSpPr/>
              <p:nvPr/>
            </p:nvSpPr>
            <p:spPr>
              <a:xfrm>
                <a:off x="4200020" y="2543105"/>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2" name="矩形 41">
              <a:extLst>
                <a:ext uri="{FF2B5EF4-FFF2-40B4-BE49-F238E27FC236}">
                  <a16:creationId xmlns:a16="http://schemas.microsoft.com/office/drawing/2014/main" id="{8D6DDDB6-DE2B-46B1-8BC2-301EC666916A}"/>
                </a:ext>
              </a:extLst>
            </p:cNvPr>
            <p:cNvSpPr/>
            <p:nvPr/>
          </p:nvSpPr>
          <p:spPr>
            <a:xfrm>
              <a:off x="3437829" y="2483067"/>
              <a:ext cx="40126" cy="40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3" name="组合 52">
            <a:extLst>
              <a:ext uri="{FF2B5EF4-FFF2-40B4-BE49-F238E27FC236}">
                <a16:creationId xmlns:a16="http://schemas.microsoft.com/office/drawing/2014/main" id="{6F27FB33-B11B-4942-8FD9-E9A909559A60}"/>
              </a:ext>
            </a:extLst>
          </p:cNvPr>
          <p:cNvGrpSpPr/>
          <p:nvPr/>
        </p:nvGrpSpPr>
        <p:grpSpPr>
          <a:xfrm>
            <a:off x="8978019" y="2079625"/>
            <a:ext cx="85725" cy="666838"/>
            <a:chOff x="3397458" y="3448655"/>
            <a:chExt cx="85725" cy="666838"/>
          </a:xfrm>
        </p:grpSpPr>
        <p:cxnSp>
          <p:nvCxnSpPr>
            <p:cNvPr id="54" name="直接连接符 53">
              <a:extLst>
                <a:ext uri="{FF2B5EF4-FFF2-40B4-BE49-F238E27FC236}">
                  <a16:creationId xmlns:a16="http://schemas.microsoft.com/office/drawing/2014/main" id="{AB85D2E6-AB26-45BF-AE7E-FDE84FF0602C}"/>
                </a:ext>
              </a:extLst>
            </p:cNvPr>
            <p:cNvCxnSpPr>
              <a:cxnSpLocks/>
            </p:cNvCxnSpPr>
            <p:nvPr/>
          </p:nvCxnSpPr>
          <p:spPr>
            <a:xfrm flipH="1">
              <a:off x="3437829" y="3448655"/>
              <a:ext cx="7638" cy="572275"/>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55" name="椭圆 54">
              <a:extLst>
                <a:ext uri="{FF2B5EF4-FFF2-40B4-BE49-F238E27FC236}">
                  <a16:creationId xmlns:a16="http://schemas.microsoft.com/office/drawing/2014/main" id="{383D151B-A6A7-42C9-B6CF-066EAEF3DAB5}"/>
                </a:ext>
              </a:extLst>
            </p:cNvPr>
            <p:cNvSpPr/>
            <p:nvPr/>
          </p:nvSpPr>
          <p:spPr>
            <a:xfrm>
              <a:off x="3397458" y="4029768"/>
              <a:ext cx="85725" cy="8572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7" name="组合 56">
            <a:extLst>
              <a:ext uri="{FF2B5EF4-FFF2-40B4-BE49-F238E27FC236}">
                <a16:creationId xmlns:a16="http://schemas.microsoft.com/office/drawing/2014/main" id="{23B5EA78-CD01-41CC-B9CF-720F9F9C198B}"/>
              </a:ext>
            </a:extLst>
          </p:cNvPr>
          <p:cNvGrpSpPr/>
          <p:nvPr/>
        </p:nvGrpSpPr>
        <p:grpSpPr>
          <a:xfrm rot="10800000">
            <a:off x="5869369" y="5826444"/>
            <a:ext cx="521329" cy="523233"/>
            <a:chOff x="3197232" y="1999960"/>
            <a:chExt cx="521329" cy="523233"/>
          </a:xfrm>
        </p:grpSpPr>
        <p:grpSp>
          <p:nvGrpSpPr>
            <p:cNvPr id="58" name="组合 57">
              <a:extLst>
                <a:ext uri="{FF2B5EF4-FFF2-40B4-BE49-F238E27FC236}">
                  <a16:creationId xmlns:a16="http://schemas.microsoft.com/office/drawing/2014/main" id="{5C07E4FE-AAF2-4A40-80CA-12BA54A89E7D}"/>
                </a:ext>
              </a:extLst>
            </p:cNvPr>
            <p:cNvGrpSpPr/>
            <p:nvPr/>
          </p:nvGrpSpPr>
          <p:grpSpPr>
            <a:xfrm>
              <a:off x="3197232" y="1999960"/>
              <a:ext cx="521329" cy="523233"/>
              <a:chOff x="3643837" y="1984720"/>
              <a:chExt cx="602562" cy="604764"/>
            </a:xfrm>
          </p:grpSpPr>
          <p:sp>
            <p:nvSpPr>
              <p:cNvPr id="60" name="矩形 59">
                <a:extLst>
                  <a:ext uri="{FF2B5EF4-FFF2-40B4-BE49-F238E27FC236}">
                    <a16:creationId xmlns:a16="http://schemas.microsoft.com/office/drawing/2014/main" id="{E503D89C-7820-428C-9A31-5AF4739B1DB8}"/>
                  </a:ext>
                </a:extLst>
              </p:cNvPr>
              <p:cNvSpPr/>
              <p:nvPr/>
            </p:nvSpPr>
            <p:spPr>
              <a:xfrm>
                <a:off x="3667028" y="2007910"/>
                <a:ext cx="556181" cy="556181"/>
              </a:xfrm>
              <a:prstGeom prst="rect">
                <a:avLst/>
              </a:prstGeom>
              <a:solidFill>
                <a:schemeClr val="bg1">
                  <a:alpha val="5000"/>
                </a:schemeClr>
              </a:solidFill>
              <a:ln w="3175">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61" name="组合 60">
                <a:extLst>
                  <a:ext uri="{FF2B5EF4-FFF2-40B4-BE49-F238E27FC236}">
                    <a16:creationId xmlns:a16="http://schemas.microsoft.com/office/drawing/2014/main" id="{05B917F0-4BF7-459F-BE7B-B238515FDC98}"/>
                  </a:ext>
                </a:extLst>
              </p:cNvPr>
              <p:cNvGrpSpPr/>
              <p:nvPr/>
            </p:nvGrpSpPr>
            <p:grpSpPr>
              <a:xfrm>
                <a:off x="3778430" y="2119312"/>
                <a:ext cx="333375" cy="333375"/>
                <a:chOff x="2254251" y="2593976"/>
                <a:chExt cx="333375" cy="333375"/>
              </a:xfrm>
              <a:solidFill>
                <a:srgbClr val="00B0F0">
                  <a:alpha val="10000"/>
                </a:srgbClr>
              </a:solidFill>
            </p:grpSpPr>
            <p:sp>
              <p:nvSpPr>
                <p:cNvPr id="68" name="Freeform 599">
                  <a:extLst>
                    <a:ext uri="{FF2B5EF4-FFF2-40B4-BE49-F238E27FC236}">
                      <a16:creationId xmlns:a16="http://schemas.microsoft.com/office/drawing/2014/main" id="{911B1D8F-7BCC-46E8-A7EE-065B1C73CDC5}"/>
                    </a:ext>
                  </a:extLst>
                </p:cNvPr>
                <p:cNvSpPr>
                  <a:spLocks/>
                </p:cNvSpPr>
                <p:nvPr/>
              </p:nvSpPr>
              <p:spPr bwMode="auto">
                <a:xfrm>
                  <a:off x="2351088" y="2690814"/>
                  <a:ext cx="139700" cy="139700"/>
                </a:xfrm>
                <a:custGeom>
                  <a:avLst/>
                  <a:gdLst>
                    <a:gd name="T0" fmla="*/ 120 w 120"/>
                    <a:gd name="T1" fmla="*/ 0 h 120"/>
                    <a:gd name="T2" fmla="*/ 119 w 120"/>
                    <a:gd name="T3" fmla="*/ 0 h 120"/>
                    <a:gd name="T4" fmla="*/ 115 w 120"/>
                    <a:gd name="T5" fmla="*/ 0 h 120"/>
                    <a:gd name="T6" fmla="*/ 5 w 120"/>
                    <a:gd name="T7" fmla="*/ 0 h 120"/>
                    <a:gd name="T8" fmla="*/ 1 w 120"/>
                    <a:gd name="T9" fmla="*/ 0 h 120"/>
                    <a:gd name="T10" fmla="*/ 0 w 120"/>
                    <a:gd name="T11" fmla="*/ 0 h 120"/>
                    <a:gd name="T12" fmla="*/ 0 w 120"/>
                    <a:gd name="T13" fmla="*/ 1 h 120"/>
                    <a:gd name="T14" fmla="*/ 0 w 120"/>
                    <a:gd name="T15" fmla="*/ 5 h 120"/>
                    <a:gd name="T16" fmla="*/ 0 w 120"/>
                    <a:gd name="T17" fmla="*/ 115 h 120"/>
                    <a:gd name="T18" fmla="*/ 0 w 120"/>
                    <a:gd name="T19" fmla="*/ 119 h 120"/>
                    <a:gd name="T20" fmla="*/ 0 w 120"/>
                    <a:gd name="T21" fmla="*/ 120 h 120"/>
                    <a:gd name="T22" fmla="*/ 1 w 120"/>
                    <a:gd name="T23" fmla="*/ 120 h 120"/>
                    <a:gd name="T24" fmla="*/ 5 w 120"/>
                    <a:gd name="T25" fmla="*/ 120 h 120"/>
                    <a:gd name="T26" fmla="*/ 115 w 120"/>
                    <a:gd name="T27" fmla="*/ 120 h 120"/>
                    <a:gd name="T28" fmla="*/ 119 w 120"/>
                    <a:gd name="T29" fmla="*/ 120 h 120"/>
                    <a:gd name="T30" fmla="*/ 120 w 120"/>
                    <a:gd name="T31" fmla="*/ 120 h 120"/>
                    <a:gd name="T32" fmla="*/ 120 w 120"/>
                    <a:gd name="T33" fmla="*/ 119 h 120"/>
                    <a:gd name="T34" fmla="*/ 120 w 120"/>
                    <a:gd name="T35" fmla="*/ 115 h 120"/>
                    <a:gd name="T36" fmla="*/ 120 w 120"/>
                    <a:gd name="T37" fmla="*/ 5 h 120"/>
                    <a:gd name="T38" fmla="*/ 120 w 120"/>
                    <a:gd name="T39" fmla="*/ 1 h 120"/>
                    <a:gd name="T40" fmla="*/ 120 w 120"/>
                    <a:gd name="T4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 h="120">
                      <a:moveTo>
                        <a:pt x="120" y="0"/>
                      </a:moveTo>
                      <a:cubicBezTo>
                        <a:pt x="120" y="0"/>
                        <a:pt x="120" y="0"/>
                        <a:pt x="119" y="0"/>
                      </a:cubicBezTo>
                      <a:cubicBezTo>
                        <a:pt x="119" y="0"/>
                        <a:pt x="117" y="0"/>
                        <a:pt x="115" y="0"/>
                      </a:cubicBezTo>
                      <a:cubicBezTo>
                        <a:pt x="5" y="0"/>
                        <a:pt x="5" y="0"/>
                        <a:pt x="5" y="0"/>
                      </a:cubicBezTo>
                      <a:cubicBezTo>
                        <a:pt x="3" y="0"/>
                        <a:pt x="2" y="0"/>
                        <a:pt x="1" y="0"/>
                      </a:cubicBezTo>
                      <a:cubicBezTo>
                        <a:pt x="1" y="0"/>
                        <a:pt x="1" y="0"/>
                        <a:pt x="0" y="0"/>
                      </a:cubicBezTo>
                      <a:cubicBezTo>
                        <a:pt x="0" y="0"/>
                        <a:pt x="0" y="1"/>
                        <a:pt x="0" y="1"/>
                      </a:cubicBezTo>
                      <a:cubicBezTo>
                        <a:pt x="0" y="1"/>
                        <a:pt x="0" y="3"/>
                        <a:pt x="0" y="5"/>
                      </a:cubicBezTo>
                      <a:cubicBezTo>
                        <a:pt x="0" y="115"/>
                        <a:pt x="0" y="115"/>
                        <a:pt x="0" y="115"/>
                      </a:cubicBezTo>
                      <a:cubicBezTo>
                        <a:pt x="0" y="117"/>
                        <a:pt x="0" y="118"/>
                        <a:pt x="0" y="119"/>
                      </a:cubicBezTo>
                      <a:cubicBezTo>
                        <a:pt x="0" y="119"/>
                        <a:pt x="0" y="120"/>
                        <a:pt x="0" y="120"/>
                      </a:cubicBezTo>
                      <a:cubicBezTo>
                        <a:pt x="1" y="120"/>
                        <a:pt x="1" y="120"/>
                        <a:pt x="1" y="120"/>
                      </a:cubicBezTo>
                      <a:cubicBezTo>
                        <a:pt x="1" y="120"/>
                        <a:pt x="3" y="120"/>
                        <a:pt x="5" y="120"/>
                      </a:cubicBezTo>
                      <a:cubicBezTo>
                        <a:pt x="115" y="120"/>
                        <a:pt x="115" y="120"/>
                        <a:pt x="115" y="120"/>
                      </a:cubicBezTo>
                      <a:cubicBezTo>
                        <a:pt x="117" y="120"/>
                        <a:pt x="118" y="120"/>
                        <a:pt x="119" y="120"/>
                      </a:cubicBezTo>
                      <a:cubicBezTo>
                        <a:pt x="119" y="120"/>
                        <a:pt x="120" y="120"/>
                        <a:pt x="120" y="120"/>
                      </a:cubicBezTo>
                      <a:cubicBezTo>
                        <a:pt x="120" y="120"/>
                        <a:pt x="120" y="120"/>
                        <a:pt x="120" y="119"/>
                      </a:cubicBezTo>
                      <a:cubicBezTo>
                        <a:pt x="120" y="119"/>
                        <a:pt x="120" y="117"/>
                        <a:pt x="120" y="115"/>
                      </a:cubicBezTo>
                      <a:cubicBezTo>
                        <a:pt x="120" y="5"/>
                        <a:pt x="120" y="5"/>
                        <a:pt x="120" y="5"/>
                      </a:cubicBezTo>
                      <a:cubicBezTo>
                        <a:pt x="120" y="3"/>
                        <a:pt x="120" y="2"/>
                        <a:pt x="120" y="1"/>
                      </a:cubicBezTo>
                      <a:cubicBezTo>
                        <a:pt x="120" y="1"/>
                        <a:pt x="120" y="0"/>
                        <a:pt x="1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600">
                  <a:extLst>
                    <a:ext uri="{FF2B5EF4-FFF2-40B4-BE49-F238E27FC236}">
                      <a16:creationId xmlns:a16="http://schemas.microsoft.com/office/drawing/2014/main" id="{ACF74294-2D4E-4E1B-BB4C-D22CAD0E6246}"/>
                    </a:ext>
                  </a:extLst>
                </p:cNvPr>
                <p:cNvSpPr>
                  <a:spLocks noEditPoints="1"/>
                </p:cNvSpPr>
                <p:nvPr/>
              </p:nvSpPr>
              <p:spPr bwMode="auto">
                <a:xfrm>
                  <a:off x="2254251" y="2593976"/>
                  <a:ext cx="333375" cy="333375"/>
                </a:xfrm>
                <a:custGeom>
                  <a:avLst/>
                  <a:gdLst>
                    <a:gd name="T0" fmla="*/ 248 w 288"/>
                    <a:gd name="T1" fmla="*/ 0 h 288"/>
                    <a:gd name="T2" fmla="*/ 40 w 288"/>
                    <a:gd name="T3" fmla="*/ 0 h 288"/>
                    <a:gd name="T4" fmla="*/ 0 w 288"/>
                    <a:gd name="T5" fmla="*/ 40 h 288"/>
                    <a:gd name="T6" fmla="*/ 0 w 288"/>
                    <a:gd name="T7" fmla="*/ 248 h 288"/>
                    <a:gd name="T8" fmla="*/ 40 w 288"/>
                    <a:gd name="T9" fmla="*/ 288 h 288"/>
                    <a:gd name="T10" fmla="*/ 248 w 288"/>
                    <a:gd name="T11" fmla="*/ 288 h 288"/>
                    <a:gd name="T12" fmla="*/ 288 w 288"/>
                    <a:gd name="T13" fmla="*/ 248 h 288"/>
                    <a:gd name="T14" fmla="*/ 288 w 288"/>
                    <a:gd name="T15" fmla="*/ 40 h 288"/>
                    <a:gd name="T16" fmla="*/ 248 w 288"/>
                    <a:gd name="T17" fmla="*/ 0 h 288"/>
                    <a:gd name="T18" fmla="*/ 24 w 288"/>
                    <a:gd name="T19" fmla="*/ 159 h 288"/>
                    <a:gd name="T20" fmla="*/ 9 w 288"/>
                    <a:gd name="T21" fmla="*/ 144 h 288"/>
                    <a:gd name="T22" fmla="*/ 24 w 288"/>
                    <a:gd name="T23" fmla="*/ 129 h 288"/>
                    <a:gd name="T24" fmla="*/ 39 w 288"/>
                    <a:gd name="T25" fmla="*/ 144 h 288"/>
                    <a:gd name="T26" fmla="*/ 24 w 288"/>
                    <a:gd name="T27" fmla="*/ 159 h 288"/>
                    <a:gd name="T28" fmla="*/ 64 w 288"/>
                    <a:gd name="T29" fmla="*/ 13 h 288"/>
                    <a:gd name="T30" fmla="*/ 79 w 288"/>
                    <a:gd name="T31" fmla="*/ 28 h 288"/>
                    <a:gd name="T32" fmla="*/ 64 w 288"/>
                    <a:gd name="T33" fmla="*/ 43 h 288"/>
                    <a:gd name="T34" fmla="*/ 49 w 288"/>
                    <a:gd name="T35" fmla="*/ 28 h 288"/>
                    <a:gd name="T36" fmla="*/ 64 w 288"/>
                    <a:gd name="T37" fmla="*/ 13 h 288"/>
                    <a:gd name="T38" fmla="*/ 64 w 288"/>
                    <a:gd name="T39" fmla="*/ 275 h 288"/>
                    <a:gd name="T40" fmla="*/ 49 w 288"/>
                    <a:gd name="T41" fmla="*/ 260 h 288"/>
                    <a:gd name="T42" fmla="*/ 64 w 288"/>
                    <a:gd name="T43" fmla="*/ 245 h 288"/>
                    <a:gd name="T44" fmla="*/ 79 w 288"/>
                    <a:gd name="T45" fmla="*/ 260 h 288"/>
                    <a:gd name="T46" fmla="*/ 64 w 288"/>
                    <a:gd name="T47" fmla="*/ 275 h 288"/>
                    <a:gd name="T48" fmla="*/ 199 w 288"/>
                    <a:gd name="T49" fmla="*/ 236 h 288"/>
                    <a:gd name="T50" fmla="*/ 89 w 288"/>
                    <a:gd name="T51" fmla="*/ 236 h 288"/>
                    <a:gd name="T52" fmla="*/ 62 w 288"/>
                    <a:gd name="T53" fmla="*/ 226 h 288"/>
                    <a:gd name="T54" fmla="*/ 52 w 288"/>
                    <a:gd name="T55" fmla="*/ 199 h 288"/>
                    <a:gd name="T56" fmla="*/ 52 w 288"/>
                    <a:gd name="T57" fmla="*/ 89 h 288"/>
                    <a:gd name="T58" fmla="*/ 62 w 288"/>
                    <a:gd name="T59" fmla="*/ 62 h 288"/>
                    <a:gd name="T60" fmla="*/ 89 w 288"/>
                    <a:gd name="T61" fmla="*/ 52 h 288"/>
                    <a:gd name="T62" fmla="*/ 199 w 288"/>
                    <a:gd name="T63" fmla="*/ 52 h 288"/>
                    <a:gd name="T64" fmla="*/ 226 w 288"/>
                    <a:gd name="T65" fmla="*/ 62 h 288"/>
                    <a:gd name="T66" fmla="*/ 236 w 288"/>
                    <a:gd name="T67" fmla="*/ 89 h 288"/>
                    <a:gd name="T68" fmla="*/ 236 w 288"/>
                    <a:gd name="T69" fmla="*/ 199 h 288"/>
                    <a:gd name="T70" fmla="*/ 226 w 288"/>
                    <a:gd name="T71" fmla="*/ 226 h 288"/>
                    <a:gd name="T72" fmla="*/ 200 w 288"/>
                    <a:gd name="T73" fmla="*/ 236 h 288"/>
                    <a:gd name="T74" fmla="*/ 199 w 288"/>
                    <a:gd name="T75" fmla="*/ 236 h 288"/>
                    <a:gd name="T76" fmla="*/ 223 w 288"/>
                    <a:gd name="T77" fmla="*/ 275 h 288"/>
                    <a:gd name="T78" fmla="*/ 208 w 288"/>
                    <a:gd name="T79" fmla="*/ 260 h 288"/>
                    <a:gd name="T80" fmla="*/ 223 w 288"/>
                    <a:gd name="T81" fmla="*/ 245 h 288"/>
                    <a:gd name="T82" fmla="*/ 238 w 288"/>
                    <a:gd name="T83" fmla="*/ 260 h 288"/>
                    <a:gd name="T84" fmla="*/ 223 w 288"/>
                    <a:gd name="T85" fmla="*/ 275 h 288"/>
                    <a:gd name="T86" fmla="*/ 223 w 288"/>
                    <a:gd name="T87" fmla="*/ 43 h 288"/>
                    <a:gd name="T88" fmla="*/ 208 w 288"/>
                    <a:gd name="T89" fmla="*/ 28 h 288"/>
                    <a:gd name="T90" fmla="*/ 223 w 288"/>
                    <a:gd name="T91" fmla="*/ 13 h 288"/>
                    <a:gd name="T92" fmla="*/ 238 w 288"/>
                    <a:gd name="T93" fmla="*/ 28 h 288"/>
                    <a:gd name="T94" fmla="*/ 223 w 288"/>
                    <a:gd name="T95" fmla="*/ 43 h 288"/>
                    <a:gd name="T96" fmla="*/ 264 w 288"/>
                    <a:gd name="T97" fmla="*/ 159 h 288"/>
                    <a:gd name="T98" fmla="*/ 249 w 288"/>
                    <a:gd name="T99" fmla="*/ 144 h 288"/>
                    <a:gd name="T100" fmla="*/ 264 w 288"/>
                    <a:gd name="T101" fmla="*/ 129 h 288"/>
                    <a:gd name="T102" fmla="*/ 279 w 288"/>
                    <a:gd name="T103" fmla="*/ 144 h 288"/>
                    <a:gd name="T104" fmla="*/ 264 w 288"/>
                    <a:gd name="T105" fmla="*/ 159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8" h="288">
                      <a:moveTo>
                        <a:pt x="248" y="0"/>
                      </a:moveTo>
                      <a:cubicBezTo>
                        <a:pt x="40" y="0"/>
                        <a:pt x="40" y="0"/>
                        <a:pt x="40" y="0"/>
                      </a:cubicBezTo>
                      <a:cubicBezTo>
                        <a:pt x="13" y="0"/>
                        <a:pt x="0" y="13"/>
                        <a:pt x="0" y="40"/>
                      </a:cubicBezTo>
                      <a:cubicBezTo>
                        <a:pt x="0" y="248"/>
                        <a:pt x="0" y="248"/>
                        <a:pt x="0" y="248"/>
                      </a:cubicBezTo>
                      <a:cubicBezTo>
                        <a:pt x="0" y="275"/>
                        <a:pt x="13" y="288"/>
                        <a:pt x="40" y="288"/>
                      </a:cubicBezTo>
                      <a:cubicBezTo>
                        <a:pt x="248" y="288"/>
                        <a:pt x="248" y="288"/>
                        <a:pt x="248" y="288"/>
                      </a:cubicBezTo>
                      <a:cubicBezTo>
                        <a:pt x="275" y="288"/>
                        <a:pt x="288" y="275"/>
                        <a:pt x="288" y="248"/>
                      </a:cubicBezTo>
                      <a:cubicBezTo>
                        <a:pt x="288" y="40"/>
                        <a:pt x="288" y="40"/>
                        <a:pt x="288" y="40"/>
                      </a:cubicBezTo>
                      <a:cubicBezTo>
                        <a:pt x="288" y="13"/>
                        <a:pt x="275" y="0"/>
                        <a:pt x="248" y="0"/>
                      </a:cubicBezTo>
                      <a:close/>
                      <a:moveTo>
                        <a:pt x="24" y="159"/>
                      </a:moveTo>
                      <a:cubicBezTo>
                        <a:pt x="16" y="159"/>
                        <a:pt x="9" y="153"/>
                        <a:pt x="9" y="144"/>
                      </a:cubicBezTo>
                      <a:cubicBezTo>
                        <a:pt x="9" y="136"/>
                        <a:pt x="16" y="129"/>
                        <a:pt x="24" y="129"/>
                      </a:cubicBezTo>
                      <a:cubicBezTo>
                        <a:pt x="32" y="129"/>
                        <a:pt x="39" y="136"/>
                        <a:pt x="39" y="144"/>
                      </a:cubicBezTo>
                      <a:cubicBezTo>
                        <a:pt x="39" y="153"/>
                        <a:pt x="32" y="159"/>
                        <a:pt x="24" y="159"/>
                      </a:cubicBezTo>
                      <a:close/>
                      <a:moveTo>
                        <a:pt x="64" y="13"/>
                      </a:moveTo>
                      <a:cubicBezTo>
                        <a:pt x="73" y="13"/>
                        <a:pt x="79" y="20"/>
                        <a:pt x="79" y="28"/>
                      </a:cubicBezTo>
                      <a:cubicBezTo>
                        <a:pt x="79" y="36"/>
                        <a:pt x="73" y="43"/>
                        <a:pt x="64" y="43"/>
                      </a:cubicBezTo>
                      <a:cubicBezTo>
                        <a:pt x="56" y="43"/>
                        <a:pt x="50" y="36"/>
                        <a:pt x="49" y="28"/>
                      </a:cubicBezTo>
                      <a:cubicBezTo>
                        <a:pt x="50" y="20"/>
                        <a:pt x="56" y="13"/>
                        <a:pt x="64" y="13"/>
                      </a:cubicBezTo>
                      <a:close/>
                      <a:moveTo>
                        <a:pt x="64" y="275"/>
                      </a:moveTo>
                      <a:cubicBezTo>
                        <a:pt x="56" y="275"/>
                        <a:pt x="50" y="268"/>
                        <a:pt x="49" y="260"/>
                      </a:cubicBezTo>
                      <a:cubicBezTo>
                        <a:pt x="50" y="252"/>
                        <a:pt x="56" y="245"/>
                        <a:pt x="64" y="245"/>
                      </a:cubicBezTo>
                      <a:cubicBezTo>
                        <a:pt x="73" y="245"/>
                        <a:pt x="79" y="252"/>
                        <a:pt x="79" y="260"/>
                      </a:cubicBezTo>
                      <a:cubicBezTo>
                        <a:pt x="79" y="268"/>
                        <a:pt x="73" y="275"/>
                        <a:pt x="64" y="275"/>
                      </a:cubicBezTo>
                      <a:close/>
                      <a:moveTo>
                        <a:pt x="199" y="236"/>
                      </a:moveTo>
                      <a:cubicBezTo>
                        <a:pt x="89" y="236"/>
                        <a:pt x="89" y="236"/>
                        <a:pt x="89" y="236"/>
                      </a:cubicBezTo>
                      <a:cubicBezTo>
                        <a:pt x="79" y="236"/>
                        <a:pt x="69" y="234"/>
                        <a:pt x="62" y="226"/>
                      </a:cubicBezTo>
                      <a:cubicBezTo>
                        <a:pt x="54" y="219"/>
                        <a:pt x="52" y="209"/>
                        <a:pt x="52" y="199"/>
                      </a:cubicBezTo>
                      <a:cubicBezTo>
                        <a:pt x="52" y="89"/>
                        <a:pt x="52" y="89"/>
                        <a:pt x="52" y="89"/>
                      </a:cubicBezTo>
                      <a:cubicBezTo>
                        <a:pt x="52" y="79"/>
                        <a:pt x="54" y="69"/>
                        <a:pt x="62" y="62"/>
                      </a:cubicBezTo>
                      <a:cubicBezTo>
                        <a:pt x="69" y="54"/>
                        <a:pt x="79" y="52"/>
                        <a:pt x="89" y="52"/>
                      </a:cubicBezTo>
                      <a:cubicBezTo>
                        <a:pt x="199" y="52"/>
                        <a:pt x="199" y="52"/>
                        <a:pt x="199" y="52"/>
                      </a:cubicBezTo>
                      <a:cubicBezTo>
                        <a:pt x="209" y="52"/>
                        <a:pt x="219" y="54"/>
                        <a:pt x="226" y="62"/>
                      </a:cubicBezTo>
                      <a:cubicBezTo>
                        <a:pt x="234" y="69"/>
                        <a:pt x="237" y="79"/>
                        <a:pt x="236" y="89"/>
                      </a:cubicBezTo>
                      <a:cubicBezTo>
                        <a:pt x="236" y="199"/>
                        <a:pt x="236" y="199"/>
                        <a:pt x="236" y="199"/>
                      </a:cubicBezTo>
                      <a:cubicBezTo>
                        <a:pt x="237" y="209"/>
                        <a:pt x="234" y="219"/>
                        <a:pt x="226" y="226"/>
                      </a:cubicBezTo>
                      <a:cubicBezTo>
                        <a:pt x="219" y="234"/>
                        <a:pt x="209" y="236"/>
                        <a:pt x="200" y="236"/>
                      </a:cubicBezTo>
                      <a:cubicBezTo>
                        <a:pt x="199" y="236"/>
                        <a:pt x="199" y="236"/>
                        <a:pt x="199" y="236"/>
                      </a:cubicBezTo>
                      <a:close/>
                      <a:moveTo>
                        <a:pt x="223" y="275"/>
                      </a:moveTo>
                      <a:cubicBezTo>
                        <a:pt x="215" y="275"/>
                        <a:pt x="208" y="268"/>
                        <a:pt x="208" y="260"/>
                      </a:cubicBezTo>
                      <a:cubicBezTo>
                        <a:pt x="208" y="252"/>
                        <a:pt x="215" y="245"/>
                        <a:pt x="223" y="245"/>
                      </a:cubicBezTo>
                      <a:cubicBezTo>
                        <a:pt x="231" y="245"/>
                        <a:pt x="238" y="252"/>
                        <a:pt x="238" y="260"/>
                      </a:cubicBezTo>
                      <a:cubicBezTo>
                        <a:pt x="238" y="268"/>
                        <a:pt x="231" y="275"/>
                        <a:pt x="223" y="275"/>
                      </a:cubicBezTo>
                      <a:close/>
                      <a:moveTo>
                        <a:pt x="223" y="43"/>
                      </a:moveTo>
                      <a:cubicBezTo>
                        <a:pt x="215" y="43"/>
                        <a:pt x="208" y="36"/>
                        <a:pt x="208" y="28"/>
                      </a:cubicBezTo>
                      <a:cubicBezTo>
                        <a:pt x="208" y="20"/>
                        <a:pt x="215" y="13"/>
                        <a:pt x="223" y="13"/>
                      </a:cubicBezTo>
                      <a:cubicBezTo>
                        <a:pt x="231" y="13"/>
                        <a:pt x="238" y="20"/>
                        <a:pt x="238" y="28"/>
                      </a:cubicBezTo>
                      <a:cubicBezTo>
                        <a:pt x="238" y="36"/>
                        <a:pt x="231" y="43"/>
                        <a:pt x="223" y="43"/>
                      </a:cubicBezTo>
                      <a:close/>
                      <a:moveTo>
                        <a:pt x="264" y="159"/>
                      </a:moveTo>
                      <a:cubicBezTo>
                        <a:pt x="256" y="159"/>
                        <a:pt x="249" y="153"/>
                        <a:pt x="249" y="144"/>
                      </a:cubicBezTo>
                      <a:cubicBezTo>
                        <a:pt x="249" y="136"/>
                        <a:pt x="256" y="129"/>
                        <a:pt x="264" y="129"/>
                      </a:cubicBezTo>
                      <a:cubicBezTo>
                        <a:pt x="273" y="129"/>
                        <a:pt x="279" y="136"/>
                        <a:pt x="279" y="144"/>
                      </a:cubicBezTo>
                      <a:cubicBezTo>
                        <a:pt x="279" y="153"/>
                        <a:pt x="273" y="159"/>
                        <a:pt x="264" y="1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4" name="矩形 63">
                <a:extLst>
                  <a:ext uri="{FF2B5EF4-FFF2-40B4-BE49-F238E27FC236}">
                    <a16:creationId xmlns:a16="http://schemas.microsoft.com/office/drawing/2014/main" id="{2F2B9715-7EE6-4D20-9C65-9852E5D93B5D}"/>
                  </a:ext>
                </a:extLst>
              </p:cNvPr>
              <p:cNvSpPr/>
              <p:nvPr/>
            </p:nvSpPr>
            <p:spPr>
              <a:xfrm>
                <a:off x="3643838" y="1984720"/>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a:extLst>
                  <a:ext uri="{FF2B5EF4-FFF2-40B4-BE49-F238E27FC236}">
                    <a16:creationId xmlns:a16="http://schemas.microsoft.com/office/drawing/2014/main" id="{EE0E5CDF-1335-4057-8175-AFAAB29C122B}"/>
                  </a:ext>
                </a:extLst>
              </p:cNvPr>
              <p:cNvSpPr/>
              <p:nvPr/>
            </p:nvSpPr>
            <p:spPr>
              <a:xfrm>
                <a:off x="4200020" y="1988871"/>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a:extLst>
                  <a:ext uri="{FF2B5EF4-FFF2-40B4-BE49-F238E27FC236}">
                    <a16:creationId xmlns:a16="http://schemas.microsoft.com/office/drawing/2014/main" id="{A7E0508E-A621-4748-A39A-76E624BB9CC6}"/>
                  </a:ext>
                </a:extLst>
              </p:cNvPr>
              <p:cNvSpPr/>
              <p:nvPr/>
            </p:nvSpPr>
            <p:spPr>
              <a:xfrm>
                <a:off x="3643837" y="2543105"/>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a:extLst>
                  <a:ext uri="{FF2B5EF4-FFF2-40B4-BE49-F238E27FC236}">
                    <a16:creationId xmlns:a16="http://schemas.microsoft.com/office/drawing/2014/main" id="{6AA2B0A6-F6A0-4682-95D8-F60EC18AB641}"/>
                  </a:ext>
                </a:extLst>
              </p:cNvPr>
              <p:cNvSpPr/>
              <p:nvPr/>
            </p:nvSpPr>
            <p:spPr>
              <a:xfrm>
                <a:off x="4200020" y="2543105"/>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9" name="矩形 58">
              <a:extLst>
                <a:ext uri="{FF2B5EF4-FFF2-40B4-BE49-F238E27FC236}">
                  <a16:creationId xmlns:a16="http://schemas.microsoft.com/office/drawing/2014/main" id="{CF3F3916-9B69-4B1E-8664-7C1555122712}"/>
                </a:ext>
              </a:extLst>
            </p:cNvPr>
            <p:cNvSpPr/>
            <p:nvPr/>
          </p:nvSpPr>
          <p:spPr>
            <a:xfrm>
              <a:off x="3437829" y="2483067"/>
              <a:ext cx="40126" cy="40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3" name="组合 82">
            <a:extLst>
              <a:ext uri="{FF2B5EF4-FFF2-40B4-BE49-F238E27FC236}">
                <a16:creationId xmlns:a16="http://schemas.microsoft.com/office/drawing/2014/main" id="{DDDF9930-1EE5-4980-9E15-874D11564330}"/>
              </a:ext>
            </a:extLst>
          </p:cNvPr>
          <p:cNvGrpSpPr/>
          <p:nvPr/>
        </p:nvGrpSpPr>
        <p:grpSpPr>
          <a:xfrm>
            <a:off x="6013589" y="1698727"/>
            <a:ext cx="521329" cy="523233"/>
            <a:chOff x="3197232" y="1999960"/>
            <a:chExt cx="521329" cy="523233"/>
          </a:xfrm>
        </p:grpSpPr>
        <p:grpSp>
          <p:nvGrpSpPr>
            <p:cNvPr id="84" name="组合 83">
              <a:extLst>
                <a:ext uri="{FF2B5EF4-FFF2-40B4-BE49-F238E27FC236}">
                  <a16:creationId xmlns:a16="http://schemas.microsoft.com/office/drawing/2014/main" id="{8C7DE2E2-B7CC-4C10-9337-FBC8230CE9EA}"/>
                </a:ext>
              </a:extLst>
            </p:cNvPr>
            <p:cNvGrpSpPr/>
            <p:nvPr/>
          </p:nvGrpSpPr>
          <p:grpSpPr>
            <a:xfrm>
              <a:off x="3197232" y="1999960"/>
              <a:ext cx="521329" cy="523233"/>
              <a:chOff x="3643837" y="1984720"/>
              <a:chExt cx="602562" cy="604764"/>
            </a:xfrm>
          </p:grpSpPr>
          <p:sp>
            <p:nvSpPr>
              <p:cNvPr id="86" name="矩形 85">
                <a:extLst>
                  <a:ext uri="{FF2B5EF4-FFF2-40B4-BE49-F238E27FC236}">
                    <a16:creationId xmlns:a16="http://schemas.microsoft.com/office/drawing/2014/main" id="{B57D85CC-E0C8-4F0C-8D51-F0C95CAB2C35}"/>
                  </a:ext>
                </a:extLst>
              </p:cNvPr>
              <p:cNvSpPr/>
              <p:nvPr/>
            </p:nvSpPr>
            <p:spPr>
              <a:xfrm>
                <a:off x="3667028" y="2007910"/>
                <a:ext cx="556181" cy="556181"/>
              </a:xfrm>
              <a:prstGeom prst="rect">
                <a:avLst/>
              </a:prstGeom>
              <a:solidFill>
                <a:schemeClr val="bg1">
                  <a:alpha val="5000"/>
                </a:schemeClr>
              </a:solidFill>
              <a:ln w="3175">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87" name="组合 86">
                <a:extLst>
                  <a:ext uri="{FF2B5EF4-FFF2-40B4-BE49-F238E27FC236}">
                    <a16:creationId xmlns:a16="http://schemas.microsoft.com/office/drawing/2014/main" id="{F20190E0-0233-48BE-B6BC-E056992822E3}"/>
                  </a:ext>
                </a:extLst>
              </p:cNvPr>
              <p:cNvGrpSpPr/>
              <p:nvPr/>
            </p:nvGrpSpPr>
            <p:grpSpPr>
              <a:xfrm>
                <a:off x="3778430" y="2119312"/>
                <a:ext cx="333375" cy="333375"/>
                <a:chOff x="2254251" y="2593976"/>
                <a:chExt cx="333375" cy="333375"/>
              </a:xfrm>
              <a:solidFill>
                <a:srgbClr val="00B0F0">
                  <a:alpha val="10000"/>
                </a:srgbClr>
              </a:solidFill>
            </p:grpSpPr>
            <p:sp>
              <p:nvSpPr>
                <p:cNvPr id="94" name="Freeform 599">
                  <a:extLst>
                    <a:ext uri="{FF2B5EF4-FFF2-40B4-BE49-F238E27FC236}">
                      <a16:creationId xmlns:a16="http://schemas.microsoft.com/office/drawing/2014/main" id="{9DD0BC8B-0E14-4142-906A-EE0B233F1025}"/>
                    </a:ext>
                  </a:extLst>
                </p:cNvPr>
                <p:cNvSpPr>
                  <a:spLocks/>
                </p:cNvSpPr>
                <p:nvPr/>
              </p:nvSpPr>
              <p:spPr bwMode="auto">
                <a:xfrm>
                  <a:off x="2351088" y="2690814"/>
                  <a:ext cx="139700" cy="139700"/>
                </a:xfrm>
                <a:custGeom>
                  <a:avLst/>
                  <a:gdLst>
                    <a:gd name="T0" fmla="*/ 120 w 120"/>
                    <a:gd name="T1" fmla="*/ 0 h 120"/>
                    <a:gd name="T2" fmla="*/ 119 w 120"/>
                    <a:gd name="T3" fmla="*/ 0 h 120"/>
                    <a:gd name="T4" fmla="*/ 115 w 120"/>
                    <a:gd name="T5" fmla="*/ 0 h 120"/>
                    <a:gd name="T6" fmla="*/ 5 w 120"/>
                    <a:gd name="T7" fmla="*/ 0 h 120"/>
                    <a:gd name="T8" fmla="*/ 1 w 120"/>
                    <a:gd name="T9" fmla="*/ 0 h 120"/>
                    <a:gd name="T10" fmla="*/ 0 w 120"/>
                    <a:gd name="T11" fmla="*/ 0 h 120"/>
                    <a:gd name="T12" fmla="*/ 0 w 120"/>
                    <a:gd name="T13" fmla="*/ 1 h 120"/>
                    <a:gd name="T14" fmla="*/ 0 w 120"/>
                    <a:gd name="T15" fmla="*/ 5 h 120"/>
                    <a:gd name="T16" fmla="*/ 0 w 120"/>
                    <a:gd name="T17" fmla="*/ 115 h 120"/>
                    <a:gd name="T18" fmla="*/ 0 w 120"/>
                    <a:gd name="T19" fmla="*/ 119 h 120"/>
                    <a:gd name="T20" fmla="*/ 0 w 120"/>
                    <a:gd name="T21" fmla="*/ 120 h 120"/>
                    <a:gd name="T22" fmla="*/ 1 w 120"/>
                    <a:gd name="T23" fmla="*/ 120 h 120"/>
                    <a:gd name="T24" fmla="*/ 5 w 120"/>
                    <a:gd name="T25" fmla="*/ 120 h 120"/>
                    <a:gd name="T26" fmla="*/ 115 w 120"/>
                    <a:gd name="T27" fmla="*/ 120 h 120"/>
                    <a:gd name="T28" fmla="*/ 119 w 120"/>
                    <a:gd name="T29" fmla="*/ 120 h 120"/>
                    <a:gd name="T30" fmla="*/ 120 w 120"/>
                    <a:gd name="T31" fmla="*/ 120 h 120"/>
                    <a:gd name="T32" fmla="*/ 120 w 120"/>
                    <a:gd name="T33" fmla="*/ 119 h 120"/>
                    <a:gd name="T34" fmla="*/ 120 w 120"/>
                    <a:gd name="T35" fmla="*/ 115 h 120"/>
                    <a:gd name="T36" fmla="*/ 120 w 120"/>
                    <a:gd name="T37" fmla="*/ 5 h 120"/>
                    <a:gd name="T38" fmla="*/ 120 w 120"/>
                    <a:gd name="T39" fmla="*/ 1 h 120"/>
                    <a:gd name="T40" fmla="*/ 120 w 120"/>
                    <a:gd name="T4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 h="120">
                      <a:moveTo>
                        <a:pt x="120" y="0"/>
                      </a:moveTo>
                      <a:cubicBezTo>
                        <a:pt x="120" y="0"/>
                        <a:pt x="120" y="0"/>
                        <a:pt x="119" y="0"/>
                      </a:cubicBezTo>
                      <a:cubicBezTo>
                        <a:pt x="119" y="0"/>
                        <a:pt x="117" y="0"/>
                        <a:pt x="115" y="0"/>
                      </a:cubicBezTo>
                      <a:cubicBezTo>
                        <a:pt x="5" y="0"/>
                        <a:pt x="5" y="0"/>
                        <a:pt x="5" y="0"/>
                      </a:cubicBezTo>
                      <a:cubicBezTo>
                        <a:pt x="3" y="0"/>
                        <a:pt x="2" y="0"/>
                        <a:pt x="1" y="0"/>
                      </a:cubicBezTo>
                      <a:cubicBezTo>
                        <a:pt x="1" y="0"/>
                        <a:pt x="1" y="0"/>
                        <a:pt x="0" y="0"/>
                      </a:cubicBezTo>
                      <a:cubicBezTo>
                        <a:pt x="0" y="0"/>
                        <a:pt x="0" y="1"/>
                        <a:pt x="0" y="1"/>
                      </a:cubicBezTo>
                      <a:cubicBezTo>
                        <a:pt x="0" y="1"/>
                        <a:pt x="0" y="3"/>
                        <a:pt x="0" y="5"/>
                      </a:cubicBezTo>
                      <a:cubicBezTo>
                        <a:pt x="0" y="115"/>
                        <a:pt x="0" y="115"/>
                        <a:pt x="0" y="115"/>
                      </a:cubicBezTo>
                      <a:cubicBezTo>
                        <a:pt x="0" y="117"/>
                        <a:pt x="0" y="118"/>
                        <a:pt x="0" y="119"/>
                      </a:cubicBezTo>
                      <a:cubicBezTo>
                        <a:pt x="0" y="119"/>
                        <a:pt x="0" y="120"/>
                        <a:pt x="0" y="120"/>
                      </a:cubicBezTo>
                      <a:cubicBezTo>
                        <a:pt x="1" y="120"/>
                        <a:pt x="1" y="120"/>
                        <a:pt x="1" y="120"/>
                      </a:cubicBezTo>
                      <a:cubicBezTo>
                        <a:pt x="1" y="120"/>
                        <a:pt x="3" y="120"/>
                        <a:pt x="5" y="120"/>
                      </a:cubicBezTo>
                      <a:cubicBezTo>
                        <a:pt x="115" y="120"/>
                        <a:pt x="115" y="120"/>
                        <a:pt x="115" y="120"/>
                      </a:cubicBezTo>
                      <a:cubicBezTo>
                        <a:pt x="117" y="120"/>
                        <a:pt x="118" y="120"/>
                        <a:pt x="119" y="120"/>
                      </a:cubicBezTo>
                      <a:cubicBezTo>
                        <a:pt x="119" y="120"/>
                        <a:pt x="120" y="120"/>
                        <a:pt x="120" y="120"/>
                      </a:cubicBezTo>
                      <a:cubicBezTo>
                        <a:pt x="120" y="120"/>
                        <a:pt x="120" y="120"/>
                        <a:pt x="120" y="119"/>
                      </a:cubicBezTo>
                      <a:cubicBezTo>
                        <a:pt x="120" y="119"/>
                        <a:pt x="120" y="117"/>
                        <a:pt x="120" y="115"/>
                      </a:cubicBezTo>
                      <a:cubicBezTo>
                        <a:pt x="120" y="5"/>
                        <a:pt x="120" y="5"/>
                        <a:pt x="120" y="5"/>
                      </a:cubicBezTo>
                      <a:cubicBezTo>
                        <a:pt x="120" y="3"/>
                        <a:pt x="120" y="2"/>
                        <a:pt x="120" y="1"/>
                      </a:cubicBezTo>
                      <a:cubicBezTo>
                        <a:pt x="120" y="1"/>
                        <a:pt x="120" y="0"/>
                        <a:pt x="1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600">
                  <a:extLst>
                    <a:ext uri="{FF2B5EF4-FFF2-40B4-BE49-F238E27FC236}">
                      <a16:creationId xmlns:a16="http://schemas.microsoft.com/office/drawing/2014/main" id="{449382B8-C8C3-441D-AC60-406AD5E4787A}"/>
                    </a:ext>
                  </a:extLst>
                </p:cNvPr>
                <p:cNvSpPr>
                  <a:spLocks noEditPoints="1"/>
                </p:cNvSpPr>
                <p:nvPr/>
              </p:nvSpPr>
              <p:spPr bwMode="auto">
                <a:xfrm>
                  <a:off x="2254251" y="2593976"/>
                  <a:ext cx="333375" cy="333375"/>
                </a:xfrm>
                <a:custGeom>
                  <a:avLst/>
                  <a:gdLst>
                    <a:gd name="T0" fmla="*/ 248 w 288"/>
                    <a:gd name="T1" fmla="*/ 0 h 288"/>
                    <a:gd name="T2" fmla="*/ 40 w 288"/>
                    <a:gd name="T3" fmla="*/ 0 h 288"/>
                    <a:gd name="T4" fmla="*/ 0 w 288"/>
                    <a:gd name="T5" fmla="*/ 40 h 288"/>
                    <a:gd name="T6" fmla="*/ 0 w 288"/>
                    <a:gd name="T7" fmla="*/ 248 h 288"/>
                    <a:gd name="T8" fmla="*/ 40 w 288"/>
                    <a:gd name="T9" fmla="*/ 288 h 288"/>
                    <a:gd name="T10" fmla="*/ 248 w 288"/>
                    <a:gd name="T11" fmla="*/ 288 h 288"/>
                    <a:gd name="T12" fmla="*/ 288 w 288"/>
                    <a:gd name="T13" fmla="*/ 248 h 288"/>
                    <a:gd name="T14" fmla="*/ 288 w 288"/>
                    <a:gd name="T15" fmla="*/ 40 h 288"/>
                    <a:gd name="T16" fmla="*/ 248 w 288"/>
                    <a:gd name="T17" fmla="*/ 0 h 288"/>
                    <a:gd name="T18" fmla="*/ 24 w 288"/>
                    <a:gd name="T19" fmla="*/ 159 h 288"/>
                    <a:gd name="T20" fmla="*/ 9 w 288"/>
                    <a:gd name="T21" fmla="*/ 144 h 288"/>
                    <a:gd name="T22" fmla="*/ 24 w 288"/>
                    <a:gd name="T23" fmla="*/ 129 h 288"/>
                    <a:gd name="T24" fmla="*/ 39 w 288"/>
                    <a:gd name="T25" fmla="*/ 144 h 288"/>
                    <a:gd name="T26" fmla="*/ 24 w 288"/>
                    <a:gd name="T27" fmla="*/ 159 h 288"/>
                    <a:gd name="T28" fmla="*/ 64 w 288"/>
                    <a:gd name="T29" fmla="*/ 13 h 288"/>
                    <a:gd name="T30" fmla="*/ 79 w 288"/>
                    <a:gd name="T31" fmla="*/ 28 h 288"/>
                    <a:gd name="T32" fmla="*/ 64 w 288"/>
                    <a:gd name="T33" fmla="*/ 43 h 288"/>
                    <a:gd name="T34" fmla="*/ 49 w 288"/>
                    <a:gd name="T35" fmla="*/ 28 h 288"/>
                    <a:gd name="T36" fmla="*/ 64 w 288"/>
                    <a:gd name="T37" fmla="*/ 13 h 288"/>
                    <a:gd name="T38" fmla="*/ 64 w 288"/>
                    <a:gd name="T39" fmla="*/ 275 h 288"/>
                    <a:gd name="T40" fmla="*/ 49 w 288"/>
                    <a:gd name="T41" fmla="*/ 260 h 288"/>
                    <a:gd name="T42" fmla="*/ 64 w 288"/>
                    <a:gd name="T43" fmla="*/ 245 h 288"/>
                    <a:gd name="T44" fmla="*/ 79 w 288"/>
                    <a:gd name="T45" fmla="*/ 260 h 288"/>
                    <a:gd name="T46" fmla="*/ 64 w 288"/>
                    <a:gd name="T47" fmla="*/ 275 h 288"/>
                    <a:gd name="T48" fmla="*/ 199 w 288"/>
                    <a:gd name="T49" fmla="*/ 236 h 288"/>
                    <a:gd name="T50" fmla="*/ 89 w 288"/>
                    <a:gd name="T51" fmla="*/ 236 h 288"/>
                    <a:gd name="T52" fmla="*/ 62 w 288"/>
                    <a:gd name="T53" fmla="*/ 226 h 288"/>
                    <a:gd name="T54" fmla="*/ 52 w 288"/>
                    <a:gd name="T55" fmla="*/ 199 h 288"/>
                    <a:gd name="T56" fmla="*/ 52 w 288"/>
                    <a:gd name="T57" fmla="*/ 89 h 288"/>
                    <a:gd name="T58" fmla="*/ 62 w 288"/>
                    <a:gd name="T59" fmla="*/ 62 h 288"/>
                    <a:gd name="T60" fmla="*/ 89 w 288"/>
                    <a:gd name="T61" fmla="*/ 52 h 288"/>
                    <a:gd name="T62" fmla="*/ 199 w 288"/>
                    <a:gd name="T63" fmla="*/ 52 h 288"/>
                    <a:gd name="T64" fmla="*/ 226 w 288"/>
                    <a:gd name="T65" fmla="*/ 62 h 288"/>
                    <a:gd name="T66" fmla="*/ 236 w 288"/>
                    <a:gd name="T67" fmla="*/ 89 h 288"/>
                    <a:gd name="T68" fmla="*/ 236 w 288"/>
                    <a:gd name="T69" fmla="*/ 199 h 288"/>
                    <a:gd name="T70" fmla="*/ 226 w 288"/>
                    <a:gd name="T71" fmla="*/ 226 h 288"/>
                    <a:gd name="T72" fmla="*/ 200 w 288"/>
                    <a:gd name="T73" fmla="*/ 236 h 288"/>
                    <a:gd name="T74" fmla="*/ 199 w 288"/>
                    <a:gd name="T75" fmla="*/ 236 h 288"/>
                    <a:gd name="T76" fmla="*/ 223 w 288"/>
                    <a:gd name="T77" fmla="*/ 275 h 288"/>
                    <a:gd name="T78" fmla="*/ 208 w 288"/>
                    <a:gd name="T79" fmla="*/ 260 h 288"/>
                    <a:gd name="T80" fmla="*/ 223 w 288"/>
                    <a:gd name="T81" fmla="*/ 245 h 288"/>
                    <a:gd name="T82" fmla="*/ 238 w 288"/>
                    <a:gd name="T83" fmla="*/ 260 h 288"/>
                    <a:gd name="T84" fmla="*/ 223 w 288"/>
                    <a:gd name="T85" fmla="*/ 275 h 288"/>
                    <a:gd name="T86" fmla="*/ 223 w 288"/>
                    <a:gd name="T87" fmla="*/ 43 h 288"/>
                    <a:gd name="T88" fmla="*/ 208 w 288"/>
                    <a:gd name="T89" fmla="*/ 28 h 288"/>
                    <a:gd name="T90" fmla="*/ 223 w 288"/>
                    <a:gd name="T91" fmla="*/ 13 h 288"/>
                    <a:gd name="T92" fmla="*/ 238 w 288"/>
                    <a:gd name="T93" fmla="*/ 28 h 288"/>
                    <a:gd name="T94" fmla="*/ 223 w 288"/>
                    <a:gd name="T95" fmla="*/ 43 h 288"/>
                    <a:gd name="T96" fmla="*/ 264 w 288"/>
                    <a:gd name="T97" fmla="*/ 159 h 288"/>
                    <a:gd name="T98" fmla="*/ 249 w 288"/>
                    <a:gd name="T99" fmla="*/ 144 h 288"/>
                    <a:gd name="T100" fmla="*/ 264 w 288"/>
                    <a:gd name="T101" fmla="*/ 129 h 288"/>
                    <a:gd name="T102" fmla="*/ 279 w 288"/>
                    <a:gd name="T103" fmla="*/ 144 h 288"/>
                    <a:gd name="T104" fmla="*/ 264 w 288"/>
                    <a:gd name="T105" fmla="*/ 159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8" h="288">
                      <a:moveTo>
                        <a:pt x="248" y="0"/>
                      </a:moveTo>
                      <a:cubicBezTo>
                        <a:pt x="40" y="0"/>
                        <a:pt x="40" y="0"/>
                        <a:pt x="40" y="0"/>
                      </a:cubicBezTo>
                      <a:cubicBezTo>
                        <a:pt x="13" y="0"/>
                        <a:pt x="0" y="13"/>
                        <a:pt x="0" y="40"/>
                      </a:cubicBezTo>
                      <a:cubicBezTo>
                        <a:pt x="0" y="248"/>
                        <a:pt x="0" y="248"/>
                        <a:pt x="0" y="248"/>
                      </a:cubicBezTo>
                      <a:cubicBezTo>
                        <a:pt x="0" y="275"/>
                        <a:pt x="13" y="288"/>
                        <a:pt x="40" y="288"/>
                      </a:cubicBezTo>
                      <a:cubicBezTo>
                        <a:pt x="248" y="288"/>
                        <a:pt x="248" y="288"/>
                        <a:pt x="248" y="288"/>
                      </a:cubicBezTo>
                      <a:cubicBezTo>
                        <a:pt x="275" y="288"/>
                        <a:pt x="288" y="275"/>
                        <a:pt x="288" y="248"/>
                      </a:cubicBezTo>
                      <a:cubicBezTo>
                        <a:pt x="288" y="40"/>
                        <a:pt x="288" y="40"/>
                        <a:pt x="288" y="40"/>
                      </a:cubicBezTo>
                      <a:cubicBezTo>
                        <a:pt x="288" y="13"/>
                        <a:pt x="275" y="0"/>
                        <a:pt x="248" y="0"/>
                      </a:cubicBezTo>
                      <a:close/>
                      <a:moveTo>
                        <a:pt x="24" y="159"/>
                      </a:moveTo>
                      <a:cubicBezTo>
                        <a:pt x="16" y="159"/>
                        <a:pt x="9" y="153"/>
                        <a:pt x="9" y="144"/>
                      </a:cubicBezTo>
                      <a:cubicBezTo>
                        <a:pt x="9" y="136"/>
                        <a:pt x="16" y="129"/>
                        <a:pt x="24" y="129"/>
                      </a:cubicBezTo>
                      <a:cubicBezTo>
                        <a:pt x="32" y="129"/>
                        <a:pt x="39" y="136"/>
                        <a:pt x="39" y="144"/>
                      </a:cubicBezTo>
                      <a:cubicBezTo>
                        <a:pt x="39" y="153"/>
                        <a:pt x="32" y="159"/>
                        <a:pt x="24" y="159"/>
                      </a:cubicBezTo>
                      <a:close/>
                      <a:moveTo>
                        <a:pt x="64" y="13"/>
                      </a:moveTo>
                      <a:cubicBezTo>
                        <a:pt x="73" y="13"/>
                        <a:pt x="79" y="20"/>
                        <a:pt x="79" y="28"/>
                      </a:cubicBezTo>
                      <a:cubicBezTo>
                        <a:pt x="79" y="36"/>
                        <a:pt x="73" y="43"/>
                        <a:pt x="64" y="43"/>
                      </a:cubicBezTo>
                      <a:cubicBezTo>
                        <a:pt x="56" y="43"/>
                        <a:pt x="50" y="36"/>
                        <a:pt x="49" y="28"/>
                      </a:cubicBezTo>
                      <a:cubicBezTo>
                        <a:pt x="50" y="20"/>
                        <a:pt x="56" y="13"/>
                        <a:pt x="64" y="13"/>
                      </a:cubicBezTo>
                      <a:close/>
                      <a:moveTo>
                        <a:pt x="64" y="275"/>
                      </a:moveTo>
                      <a:cubicBezTo>
                        <a:pt x="56" y="275"/>
                        <a:pt x="50" y="268"/>
                        <a:pt x="49" y="260"/>
                      </a:cubicBezTo>
                      <a:cubicBezTo>
                        <a:pt x="50" y="252"/>
                        <a:pt x="56" y="245"/>
                        <a:pt x="64" y="245"/>
                      </a:cubicBezTo>
                      <a:cubicBezTo>
                        <a:pt x="73" y="245"/>
                        <a:pt x="79" y="252"/>
                        <a:pt x="79" y="260"/>
                      </a:cubicBezTo>
                      <a:cubicBezTo>
                        <a:pt x="79" y="268"/>
                        <a:pt x="73" y="275"/>
                        <a:pt x="64" y="275"/>
                      </a:cubicBezTo>
                      <a:close/>
                      <a:moveTo>
                        <a:pt x="199" y="236"/>
                      </a:moveTo>
                      <a:cubicBezTo>
                        <a:pt x="89" y="236"/>
                        <a:pt x="89" y="236"/>
                        <a:pt x="89" y="236"/>
                      </a:cubicBezTo>
                      <a:cubicBezTo>
                        <a:pt x="79" y="236"/>
                        <a:pt x="69" y="234"/>
                        <a:pt x="62" y="226"/>
                      </a:cubicBezTo>
                      <a:cubicBezTo>
                        <a:pt x="54" y="219"/>
                        <a:pt x="52" y="209"/>
                        <a:pt x="52" y="199"/>
                      </a:cubicBezTo>
                      <a:cubicBezTo>
                        <a:pt x="52" y="89"/>
                        <a:pt x="52" y="89"/>
                        <a:pt x="52" y="89"/>
                      </a:cubicBezTo>
                      <a:cubicBezTo>
                        <a:pt x="52" y="79"/>
                        <a:pt x="54" y="69"/>
                        <a:pt x="62" y="62"/>
                      </a:cubicBezTo>
                      <a:cubicBezTo>
                        <a:pt x="69" y="54"/>
                        <a:pt x="79" y="52"/>
                        <a:pt x="89" y="52"/>
                      </a:cubicBezTo>
                      <a:cubicBezTo>
                        <a:pt x="199" y="52"/>
                        <a:pt x="199" y="52"/>
                        <a:pt x="199" y="52"/>
                      </a:cubicBezTo>
                      <a:cubicBezTo>
                        <a:pt x="209" y="52"/>
                        <a:pt x="219" y="54"/>
                        <a:pt x="226" y="62"/>
                      </a:cubicBezTo>
                      <a:cubicBezTo>
                        <a:pt x="234" y="69"/>
                        <a:pt x="237" y="79"/>
                        <a:pt x="236" y="89"/>
                      </a:cubicBezTo>
                      <a:cubicBezTo>
                        <a:pt x="236" y="199"/>
                        <a:pt x="236" y="199"/>
                        <a:pt x="236" y="199"/>
                      </a:cubicBezTo>
                      <a:cubicBezTo>
                        <a:pt x="237" y="209"/>
                        <a:pt x="234" y="219"/>
                        <a:pt x="226" y="226"/>
                      </a:cubicBezTo>
                      <a:cubicBezTo>
                        <a:pt x="219" y="234"/>
                        <a:pt x="209" y="236"/>
                        <a:pt x="200" y="236"/>
                      </a:cubicBezTo>
                      <a:cubicBezTo>
                        <a:pt x="199" y="236"/>
                        <a:pt x="199" y="236"/>
                        <a:pt x="199" y="236"/>
                      </a:cubicBezTo>
                      <a:close/>
                      <a:moveTo>
                        <a:pt x="223" y="275"/>
                      </a:moveTo>
                      <a:cubicBezTo>
                        <a:pt x="215" y="275"/>
                        <a:pt x="208" y="268"/>
                        <a:pt x="208" y="260"/>
                      </a:cubicBezTo>
                      <a:cubicBezTo>
                        <a:pt x="208" y="252"/>
                        <a:pt x="215" y="245"/>
                        <a:pt x="223" y="245"/>
                      </a:cubicBezTo>
                      <a:cubicBezTo>
                        <a:pt x="231" y="245"/>
                        <a:pt x="238" y="252"/>
                        <a:pt x="238" y="260"/>
                      </a:cubicBezTo>
                      <a:cubicBezTo>
                        <a:pt x="238" y="268"/>
                        <a:pt x="231" y="275"/>
                        <a:pt x="223" y="275"/>
                      </a:cubicBezTo>
                      <a:close/>
                      <a:moveTo>
                        <a:pt x="223" y="43"/>
                      </a:moveTo>
                      <a:cubicBezTo>
                        <a:pt x="215" y="43"/>
                        <a:pt x="208" y="36"/>
                        <a:pt x="208" y="28"/>
                      </a:cubicBezTo>
                      <a:cubicBezTo>
                        <a:pt x="208" y="20"/>
                        <a:pt x="215" y="13"/>
                        <a:pt x="223" y="13"/>
                      </a:cubicBezTo>
                      <a:cubicBezTo>
                        <a:pt x="231" y="13"/>
                        <a:pt x="238" y="20"/>
                        <a:pt x="238" y="28"/>
                      </a:cubicBezTo>
                      <a:cubicBezTo>
                        <a:pt x="238" y="36"/>
                        <a:pt x="231" y="43"/>
                        <a:pt x="223" y="43"/>
                      </a:cubicBezTo>
                      <a:close/>
                      <a:moveTo>
                        <a:pt x="264" y="159"/>
                      </a:moveTo>
                      <a:cubicBezTo>
                        <a:pt x="256" y="159"/>
                        <a:pt x="249" y="153"/>
                        <a:pt x="249" y="144"/>
                      </a:cubicBezTo>
                      <a:cubicBezTo>
                        <a:pt x="249" y="136"/>
                        <a:pt x="256" y="129"/>
                        <a:pt x="264" y="129"/>
                      </a:cubicBezTo>
                      <a:cubicBezTo>
                        <a:pt x="273" y="129"/>
                        <a:pt x="279" y="136"/>
                        <a:pt x="279" y="144"/>
                      </a:cubicBezTo>
                      <a:cubicBezTo>
                        <a:pt x="279" y="153"/>
                        <a:pt x="273" y="159"/>
                        <a:pt x="264" y="1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90" name="矩形 89">
                <a:extLst>
                  <a:ext uri="{FF2B5EF4-FFF2-40B4-BE49-F238E27FC236}">
                    <a16:creationId xmlns:a16="http://schemas.microsoft.com/office/drawing/2014/main" id="{BAF70186-1B03-4F35-B6B9-A32604DACB56}"/>
                  </a:ext>
                </a:extLst>
              </p:cNvPr>
              <p:cNvSpPr/>
              <p:nvPr/>
            </p:nvSpPr>
            <p:spPr>
              <a:xfrm>
                <a:off x="3643838" y="1984720"/>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a:extLst>
                  <a:ext uri="{FF2B5EF4-FFF2-40B4-BE49-F238E27FC236}">
                    <a16:creationId xmlns:a16="http://schemas.microsoft.com/office/drawing/2014/main" id="{638B6540-C59C-402C-ACEA-A3671025BAFD}"/>
                  </a:ext>
                </a:extLst>
              </p:cNvPr>
              <p:cNvSpPr/>
              <p:nvPr/>
            </p:nvSpPr>
            <p:spPr>
              <a:xfrm>
                <a:off x="4200020" y="1988871"/>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91">
                <a:extLst>
                  <a:ext uri="{FF2B5EF4-FFF2-40B4-BE49-F238E27FC236}">
                    <a16:creationId xmlns:a16="http://schemas.microsoft.com/office/drawing/2014/main" id="{5628D5E8-B314-496E-AA15-66B5D7ED824D}"/>
                  </a:ext>
                </a:extLst>
              </p:cNvPr>
              <p:cNvSpPr/>
              <p:nvPr/>
            </p:nvSpPr>
            <p:spPr>
              <a:xfrm>
                <a:off x="3643837" y="2543105"/>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矩形 92">
                <a:extLst>
                  <a:ext uri="{FF2B5EF4-FFF2-40B4-BE49-F238E27FC236}">
                    <a16:creationId xmlns:a16="http://schemas.microsoft.com/office/drawing/2014/main" id="{B2AA2E01-CB6D-43CF-BC84-24796B11AC2F}"/>
                  </a:ext>
                </a:extLst>
              </p:cNvPr>
              <p:cNvSpPr/>
              <p:nvPr/>
            </p:nvSpPr>
            <p:spPr>
              <a:xfrm>
                <a:off x="4200020" y="2543105"/>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5" name="矩形 84">
              <a:extLst>
                <a:ext uri="{FF2B5EF4-FFF2-40B4-BE49-F238E27FC236}">
                  <a16:creationId xmlns:a16="http://schemas.microsoft.com/office/drawing/2014/main" id="{6B8520A7-FC8C-43FF-AB0A-765766F935DF}"/>
                </a:ext>
              </a:extLst>
            </p:cNvPr>
            <p:cNvSpPr/>
            <p:nvPr/>
          </p:nvSpPr>
          <p:spPr>
            <a:xfrm>
              <a:off x="3437829" y="2483067"/>
              <a:ext cx="40126" cy="40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6" name="组合 95">
            <a:extLst>
              <a:ext uri="{FF2B5EF4-FFF2-40B4-BE49-F238E27FC236}">
                <a16:creationId xmlns:a16="http://schemas.microsoft.com/office/drawing/2014/main" id="{6E3C445A-A24D-4CE6-976A-2C841ABA9A92}"/>
              </a:ext>
            </a:extLst>
          </p:cNvPr>
          <p:cNvGrpSpPr/>
          <p:nvPr/>
        </p:nvGrpSpPr>
        <p:grpSpPr>
          <a:xfrm>
            <a:off x="4973665" y="1981087"/>
            <a:ext cx="521329" cy="523233"/>
            <a:chOff x="3197232" y="1999960"/>
            <a:chExt cx="521329" cy="523233"/>
          </a:xfrm>
        </p:grpSpPr>
        <p:grpSp>
          <p:nvGrpSpPr>
            <p:cNvPr id="97" name="组合 96">
              <a:extLst>
                <a:ext uri="{FF2B5EF4-FFF2-40B4-BE49-F238E27FC236}">
                  <a16:creationId xmlns:a16="http://schemas.microsoft.com/office/drawing/2014/main" id="{4B4BAE43-69D0-4B72-84CC-D80DDE0AB732}"/>
                </a:ext>
              </a:extLst>
            </p:cNvPr>
            <p:cNvGrpSpPr/>
            <p:nvPr/>
          </p:nvGrpSpPr>
          <p:grpSpPr>
            <a:xfrm>
              <a:off x="3197232" y="1999960"/>
              <a:ext cx="521329" cy="523233"/>
              <a:chOff x="3643837" y="1984720"/>
              <a:chExt cx="602562" cy="604764"/>
            </a:xfrm>
          </p:grpSpPr>
          <p:sp>
            <p:nvSpPr>
              <p:cNvPr id="99" name="矩形 98">
                <a:extLst>
                  <a:ext uri="{FF2B5EF4-FFF2-40B4-BE49-F238E27FC236}">
                    <a16:creationId xmlns:a16="http://schemas.microsoft.com/office/drawing/2014/main" id="{F142A3D7-7437-42BB-89E0-27231702F37A}"/>
                  </a:ext>
                </a:extLst>
              </p:cNvPr>
              <p:cNvSpPr/>
              <p:nvPr/>
            </p:nvSpPr>
            <p:spPr>
              <a:xfrm>
                <a:off x="3667028" y="2007910"/>
                <a:ext cx="556181" cy="556181"/>
              </a:xfrm>
              <a:prstGeom prst="rect">
                <a:avLst/>
              </a:prstGeom>
              <a:solidFill>
                <a:schemeClr val="bg1">
                  <a:alpha val="5000"/>
                </a:schemeClr>
              </a:solidFill>
              <a:ln w="3175">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00" name="组合 99">
                <a:extLst>
                  <a:ext uri="{FF2B5EF4-FFF2-40B4-BE49-F238E27FC236}">
                    <a16:creationId xmlns:a16="http://schemas.microsoft.com/office/drawing/2014/main" id="{D5F095BF-2331-45F5-AFC3-E5287DF665A0}"/>
                  </a:ext>
                </a:extLst>
              </p:cNvPr>
              <p:cNvGrpSpPr/>
              <p:nvPr/>
            </p:nvGrpSpPr>
            <p:grpSpPr>
              <a:xfrm>
                <a:off x="3778430" y="2119312"/>
                <a:ext cx="333375" cy="333375"/>
                <a:chOff x="2254251" y="2593976"/>
                <a:chExt cx="333375" cy="333375"/>
              </a:xfrm>
              <a:solidFill>
                <a:srgbClr val="00B0F0">
                  <a:alpha val="10000"/>
                </a:srgbClr>
              </a:solidFill>
            </p:grpSpPr>
            <p:sp>
              <p:nvSpPr>
                <p:cNvPr id="105" name="Freeform 599">
                  <a:extLst>
                    <a:ext uri="{FF2B5EF4-FFF2-40B4-BE49-F238E27FC236}">
                      <a16:creationId xmlns:a16="http://schemas.microsoft.com/office/drawing/2014/main" id="{340562F0-7D62-4C56-915D-68EF803BAE16}"/>
                    </a:ext>
                  </a:extLst>
                </p:cNvPr>
                <p:cNvSpPr>
                  <a:spLocks/>
                </p:cNvSpPr>
                <p:nvPr/>
              </p:nvSpPr>
              <p:spPr bwMode="auto">
                <a:xfrm>
                  <a:off x="2351088" y="2690814"/>
                  <a:ext cx="139700" cy="139700"/>
                </a:xfrm>
                <a:custGeom>
                  <a:avLst/>
                  <a:gdLst>
                    <a:gd name="T0" fmla="*/ 120 w 120"/>
                    <a:gd name="T1" fmla="*/ 0 h 120"/>
                    <a:gd name="T2" fmla="*/ 119 w 120"/>
                    <a:gd name="T3" fmla="*/ 0 h 120"/>
                    <a:gd name="T4" fmla="*/ 115 w 120"/>
                    <a:gd name="T5" fmla="*/ 0 h 120"/>
                    <a:gd name="T6" fmla="*/ 5 w 120"/>
                    <a:gd name="T7" fmla="*/ 0 h 120"/>
                    <a:gd name="T8" fmla="*/ 1 w 120"/>
                    <a:gd name="T9" fmla="*/ 0 h 120"/>
                    <a:gd name="T10" fmla="*/ 0 w 120"/>
                    <a:gd name="T11" fmla="*/ 0 h 120"/>
                    <a:gd name="T12" fmla="*/ 0 w 120"/>
                    <a:gd name="T13" fmla="*/ 1 h 120"/>
                    <a:gd name="T14" fmla="*/ 0 w 120"/>
                    <a:gd name="T15" fmla="*/ 5 h 120"/>
                    <a:gd name="T16" fmla="*/ 0 w 120"/>
                    <a:gd name="T17" fmla="*/ 115 h 120"/>
                    <a:gd name="T18" fmla="*/ 0 w 120"/>
                    <a:gd name="T19" fmla="*/ 119 h 120"/>
                    <a:gd name="T20" fmla="*/ 0 w 120"/>
                    <a:gd name="T21" fmla="*/ 120 h 120"/>
                    <a:gd name="T22" fmla="*/ 1 w 120"/>
                    <a:gd name="T23" fmla="*/ 120 h 120"/>
                    <a:gd name="T24" fmla="*/ 5 w 120"/>
                    <a:gd name="T25" fmla="*/ 120 h 120"/>
                    <a:gd name="T26" fmla="*/ 115 w 120"/>
                    <a:gd name="T27" fmla="*/ 120 h 120"/>
                    <a:gd name="T28" fmla="*/ 119 w 120"/>
                    <a:gd name="T29" fmla="*/ 120 h 120"/>
                    <a:gd name="T30" fmla="*/ 120 w 120"/>
                    <a:gd name="T31" fmla="*/ 120 h 120"/>
                    <a:gd name="T32" fmla="*/ 120 w 120"/>
                    <a:gd name="T33" fmla="*/ 119 h 120"/>
                    <a:gd name="T34" fmla="*/ 120 w 120"/>
                    <a:gd name="T35" fmla="*/ 115 h 120"/>
                    <a:gd name="T36" fmla="*/ 120 w 120"/>
                    <a:gd name="T37" fmla="*/ 5 h 120"/>
                    <a:gd name="T38" fmla="*/ 120 w 120"/>
                    <a:gd name="T39" fmla="*/ 1 h 120"/>
                    <a:gd name="T40" fmla="*/ 120 w 120"/>
                    <a:gd name="T4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 h="120">
                      <a:moveTo>
                        <a:pt x="120" y="0"/>
                      </a:moveTo>
                      <a:cubicBezTo>
                        <a:pt x="120" y="0"/>
                        <a:pt x="120" y="0"/>
                        <a:pt x="119" y="0"/>
                      </a:cubicBezTo>
                      <a:cubicBezTo>
                        <a:pt x="119" y="0"/>
                        <a:pt x="117" y="0"/>
                        <a:pt x="115" y="0"/>
                      </a:cubicBezTo>
                      <a:cubicBezTo>
                        <a:pt x="5" y="0"/>
                        <a:pt x="5" y="0"/>
                        <a:pt x="5" y="0"/>
                      </a:cubicBezTo>
                      <a:cubicBezTo>
                        <a:pt x="3" y="0"/>
                        <a:pt x="2" y="0"/>
                        <a:pt x="1" y="0"/>
                      </a:cubicBezTo>
                      <a:cubicBezTo>
                        <a:pt x="1" y="0"/>
                        <a:pt x="1" y="0"/>
                        <a:pt x="0" y="0"/>
                      </a:cubicBezTo>
                      <a:cubicBezTo>
                        <a:pt x="0" y="0"/>
                        <a:pt x="0" y="1"/>
                        <a:pt x="0" y="1"/>
                      </a:cubicBezTo>
                      <a:cubicBezTo>
                        <a:pt x="0" y="1"/>
                        <a:pt x="0" y="3"/>
                        <a:pt x="0" y="5"/>
                      </a:cubicBezTo>
                      <a:cubicBezTo>
                        <a:pt x="0" y="115"/>
                        <a:pt x="0" y="115"/>
                        <a:pt x="0" y="115"/>
                      </a:cubicBezTo>
                      <a:cubicBezTo>
                        <a:pt x="0" y="117"/>
                        <a:pt x="0" y="118"/>
                        <a:pt x="0" y="119"/>
                      </a:cubicBezTo>
                      <a:cubicBezTo>
                        <a:pt x="0" y="119"/>
                        <a:pt x="0" y="120"/>
                        <a:pt x="0" y="120"/>
                      </a:cubicBezTo>
                      <a:cubicBezTo>
                        <a:pt x="1" y="120"/>
                        <a:pt x="1" y="120"/>
                        <a:pt x="1" y="120"/>
                      </a:cubicBezTo>
                      <a:cubicBezTo>
                        <a:pt x="1" y="120"/>
                        <a:pt x="3" y="120"/>
                        <a:pt x="5" y="120"/>
                      </a:cubicBezTo>
                      <a:cubicBezTo>
                        <a:pt x="115" y="120"/>
                        <a:pt x="115" y="120"/>
                        <a:pt x="115" y="120"/>
                      </a:cubicBezTo>
                      <a:cubicBezTo>
                        <a:pt x="117" y="120"/>
                        <a:pt x="118" y="120"/>
                        <a:pt x="119" y="120"/>
                      </a:cubicBezTo>
                      <a:cubicBezTo>
                        <a:pt x="119" y="120"/>
                        <a:pt x="120" y="120"/>
                        <a:pt x="120" y="120"/>
                      </a:cubicBezTo>
                      <a:cubicBezTo>
                        <a:pt x="120" y="120"/>
                        <a:pt x="120" y="120"/>
                        <a:pt x="120" y="119"/>
                      </a:cubicBezTo>
                      <a:cubicBezTo>
                        <a:pt x="120" y="119"/>
                        <a:pt x="120" y="117"/>
                        <a:pt x="120" y="115"/>
                      </a:cubicBezTo>
                      <a:cubicBezTo>
                        <a:pt x="120" y="5"/>
                        <a:pt x="120" y="5"/>
                        <a:pt x="120" y="5"/>
                      </a:cubicBezTo>
                      <a:cubicBezTo>
                        <a:pt x="120" y="3"/>
                        <a:pt x="120" y="2"/>
                        <a:pt x="120" y="1"/>
                      </a:cubicBezTo>
                      <a:cubicBezTo>
                        <a:pt x="120" y="1"/>
                        <a:pt x="120" y="0"/>
                        <a:pt x="1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600">
                  <a:extLst>
                    <a:ext uri="{FF2B5EF4-FFF2-40B4-BE49-F238E27FC236}">
                      <a16:creationId xmlns:a16="http://schemas.microsoft.com/office/drawing/2014/main" id="{27D78C69-F8A1-4B04-A9CC-930AD88A1E37}"/>
                    </a:ext>
                  </a:extLst>
                </p:cNvPr>
                <p:cNvSpPr>
                  <a:spLocks noEditPoints="1"/>
                </p:cNvSpPr>
                <p:nvPr/>
              </p:nvSpPr>
              <p:spPr bwMode="auto">
                <a:xfrm>
                  <a:off x="2254251" y="2593976"/>
                  <a:ext cx="333375" cy="333375"/>
                </a:xfrm>
                <a:custGeom>
                  <a:avLst/>
                  <a:gdLst>
                    <a:gd name="T0" fmla="*/ 248 w 288"/>
                    <a:gd name="T1" fmla="*/ 0 h 288"/>
                    <a:gd name="T2" fmla="*/ 40 w 288"/>
                    <a:gd name="T3" fmla="*/ 0 h 288"/>
                    <a:gd name="T4" fmla="*/ 0 w 288"/>
                    <a:gd name="T5" fmla="*/ 40 h 288"/>
                    <a:gd name="T6" fmla="*/ 0 w 288"/>
                    <a:gd name="T7" fmla="*/ 248 h 288"/>
                    <a:gd name="T8" fmla="*/ 40 w 288"/>
                    <a:gd name="T9" fmla="*/ 288 h 288"/>
                    <a:gd name="T10" fmla="*/ 248 w 288"/>
                    <a:gd name="T11" fmla="*/ 288 h 288"/>
                    <a:gd name="T12" fmla="*/ 288 w 288"/>
                    <a:gd name="T13" fmla="*/ 248 h 288"/>
                    <a:gd name="T14" fmla="*/ 288 w 288"/>
                    <a:gd name="T15" fmla="*/ 40 h 288"/>
                    <a:gd name="T16" fmla="*/ 248 w 288"/>
                    <a:gd name="T17" fmla="*/ 0 h 288"/>
                    <a:gd name="T18" fmla="*/ 24 w 288"/>
                    <a:gd name="T19" fmla="*/ 159 h 288"/>
                    <a:gd name="T20" fmla="*/ 9 w 288"/>
                    <a:gd name="T21" fmla="*/ 144 h 288"/>
                    <a:gd name="T22" fmla="*/ 24 w 288"/>
                    <a:gd name="T23" fmla="*/ 129 h 288"/>
                    <a:gd name="T24" fmla="*/ 39 w 288"/>
                    <a:gd name="T25" fmla="*/ 144 h 288"/>
                    <a:gd name="T26" fmla="*/ 24 w 288"/>
                    <a:gd name="T27" fmla="*/ 159 h 288"/>
                    <a:gd name="T28" fmla="*/ 64 w 288"/>
                    <a:gd name="T29" fmla="*/ 13 h 288"/>
                    <a:gd name="T30" fmla="*/ 79 w 288"/>
                    <a:gd name="T31" fmla="*/ 28 h 288"/>
                    <a:gd name="T32" fmla="*/ 64 w 288"/>
                    <a:gd name="T33" fmla="*/ 43 h 288"/>
                    <a:gd name="T34" fmla="*/ 49 w 288"/>
                    <a:gd name="T35" fmla="*/ 28 h 288"/>
                    <a:gd name="T36" fmla="*/ 64 w 288"/>
                    <a:gd name="T37" fmla="*/ 13 h 288"/>
                    <a:gd name="T38" fmla="*/ 64 w 288"/>
                    <a:gd name="T39" fmla="*/ 275 h 288"/>
                    <a:gd name="T40" fmla="*/ 49 w 288"/>
                    <a:gd name="T41" fmla="*/ 260 h 288"/>
                    <a:gd name="T42" fmla="*/ 64 w 288"/>
                    <a:gd name="T43" fmla="*/ 245 h 288"/>
                    <a:gd name="T44" fmla="*/ 79 w 288"/>
                    <a:gd name="T45" fmla="*/ 260 h 288"/>
                    <a:gd name="T46" fmla="*/ 64 w 288"/>
                    <a:gd name="T47" fmla="*/ 275 h 288"/>
                    <a:gd name="T48" fmla="*/ 199 w 288"/>
                    <a:gd name="T49" fmla="*/ 236 h 288"/>
                    <a:gd name="T50" fmla="*/ 89 w 288"/>
                    <a:gd name="T51" fmla="*/ 236 h 288"/>
                    <a:gd name="T52" fmla="*/ 62 w 288"/>
                    <a:gd name="T53" fmla="*/ 226 h 288"/>
                    <a:gd name="T54" fmla="*/ 52 w 288"/>
                    <a:gd name="T55" fmla="*/ 199 h 288"/>
                    <a:gd name="T56" fmla="*/ 52 w 288"/>
                    <a:gd name="T57" fmla="*/ 89 h 288"/>
                    <a:gd name="T58" fmla="*/ 62 w 288"/>
                    <a:gd name="T59" fmla="*/ 62 h 288"/>
                    <a:gd name="T60" fmla="*/ 89 w 288"/>
                    <a:gd name="T61" fmla="*/ 52 h 288"/>
                    <a:gd name="T62" fmla="*/ 199 w 288"/>
                    <a:gd name="T63" fmla="*/ 52 h 288"/>
                    <a:gd name="T64" fmla="*/ 226 w 288"/>
                    <a:gd name="T65" fmla="*/ 62 h 288"/>
                    <a:gd name="T66" fmla="*/ 236 w 288"/>
                    <a:gd name="T67" fmla="*/ 89 h 288"/>
                    <a:gd name="T68" fmla="*/ 236 w 288"/>
                    <a:gd name="T69" fmla="*/ 199 h 288"/>
                    <a:gd name="T70" fmla="*/ 226 w 288"/>
                    <a:gd name="T71" fmla="*/ 226 h 288"/>
                    <a:gd name="T72" fmla="*/ 200 w 288"/>
                    <a:gd name="T73" fmla="*/ 236 h 288"/>
                    <a:gd name="T74" fmla="*/ 199 w 288"/>
                    <a:gd name="T75" fmla="*/ 236 h 288"/>
                    <a:gd name="T76" fmla="*/ 223 w 288"/>
                    <a:gd name="T77" fmla="*/ 275 h 288"/>
                    <a:gd name="T78" fmla="*/ 208 w 288"/>
                    <a:gd name="T79" fmla="*/ 260 h 288"/>
                    <a:gd name="T80" fmla="*/ 223 w 288"/>
                    <a:gd name="T81" fmla="*/ 245 h 288"/>
                    <a:gd name="T82" fmla="*/ 238 w 288"/>
                    <a:gd name="T83" fmla="*/ 260 h 288"/>
                    <a:gd name="T84" fmla="*/ 223 w 288"/>
                    <a:gd name="T85" fmla="*/ 275 h 288"/>
                    <a:gd name="T86" fmla="*/ 223 w 288"/>
                    <a:gd name="T87" fmla="*/ 43 h 288"/>
                    <a:gd name="T88" fmla="*/ 208 w 288"/>
                    <a:gd name="T89" fmla="*/ 28 h 288"/>
                    <a:gd name="T90" fmla="*/ 223 w 288"/>
                    <a:gd name="T91" fmla="*/ 13 h 288"/>
                    <a:gd name="T92" fmla="*/ 238 w 288"/>
                    <a:gd name="T93" fmla="*/ 28 h 288"/>
                    <a:gd name="T94" fmla="*/ 223 w 288"/>
                    <a:gd name="T95" fmla="*/ 43 h 288"/>
                    <a:gd name="T96" fmla="*/ 264 w 288"/>
                    <a:gd name="T97" fmla="*/ 159 h 288"/>
                    <a:gd name="T98" fmla="*/ 249 w 288"/>
                    <a:gd name="T99" fmla="*/ 144 h 288"/>
                    <a:gd name="T100" fmla="*/ 264 w 288"/>
                    <a:gd name="T101" fmla="*/ 129 h 288"/>
                    <a:gd name="T102" fmla="*/ 279 w 288"/>
                    <a:gd name="T103" fmla="*/ 144 h 288"/>
                    <a:gd name="T104" fmla="*/ 264 w 288"/>
                    <a:gd name="T105" fmla="*/ 159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8" h="288">
                      <a:moveTo>
                        <a:pt x="248" y="0"/>
                      </a:moveTo>
                      <a:cubicBezTo>
                        <a:pt x="40" y="0"/>
                        <a:pt x="40" y="0"/>
                        <a:pt x="40" y="0"/>
                      </a:cubicBezTo>
                      <a:cubicBezTo>
                        <a:pt x="13" y="0"/>
                        <a:pt x="0" y="13"/>
                        <a:pt x="0" y="40"/>
                      </a:cubicBezTo>
                      <a:cubicBezTo>
                        <a:pt x="0" y="248"/>
                        <a:pt x="0" y="248"/>
                        <a:pt x="0" y="248"/>
                      </a:cubicBezTo>
                      <a:cubicBezTo>
                        <a:pt x="0" y="275"/>
                        <a:pt x="13" y="288"/>
                        <a:pt x="40" y="288"/>
                      </a:cubicBezTo>
                      <a:cubicBezTo>
                        <a:pt x="248" y="288"/>
                        <a:pt x="248" y="288"/>
                        <a:pt x="248" y="288"/>
                      </a:cubicBezTo>
                      <a:cubicBezTo>
                        <a:pt x="275" y="288"/>
                        <a:pt x="288" y="275"/>
                        <a:pt x="288" y="248"/>
                      </a:cubicBezTo>
                      <a:cubicBezTo>
                        <a:pt x="288" y="40"/>
                        <a:pt x="288" y="40"/>
                        <a:pt x="288" y="40"/>
                      </a:cubicBezTo>
                      <a:cubicBezTo>
                        <a:pt x="288" y="13"/>
                        <a:pt x="275" y="0"/>
                        <a:pt x="248" y="0"/>
                      </a:cubicBezTo>
                      <a:close/>
                      <a:moveTo>
                        <a:pt x="24" y="159"/>
                      </a:moveTo>
                      <a:cubicBezTo>
                        <a:pt x="16" y="159"/>
                        <a:pt x="9" y="153"/>
                        <a:pt x="9" y="144"/>
                      </a:cubicBezTo>
                      <a:cubicBezTo>
                        <a:pt x="9" y="136"/>
                        <a:pt x="16" y="129"/>
                        <a:pt x="24" y="129"/>
                      </a:cubicBezTo>
                      <a:cubicBezTo>
                        <a:pt x="32" y="129"/>
                        <a:pt x="39" y="136"/>
                        <a:pt x="39" y="144"/>
                      </a:cubicBezTo>
                      <a:cubicBezTo>
                        <a:pt x="39" y="153"/>
                        <a:pt x="32" y="159"/>
                        <a:pt x="24" y="159"/>
                      </a:cubicBezTo>
                      <a:close/>
                      <a:moveTo>
                        <a:pt x="64" y="13"/>
                      </a:moveTo>
                      <a:cubicBezTo>
                        <a:pt x="73" y="13"/>
                        <a:pt x="79" y="20"/>
                        <a:pt x="79" y="28"/>
                      </a:cubicBezTo>
                      <a:cubicBezTo>
                        <a:pt x="79" y="36"/>
                        <a:pt x="73" y="43"/>
                        <a:pt x="64" y="43"/>
                      </a:cubicBezTo>
                      <a:cubicBezTo>
                        <a:pt x="56" y="43"/>
                        <a:pt x="50" y="36"/>
                        <a:pt x="49" y="28"/>
                      </a:cubicBezTo>
                      <a:cubicBezTo>
                        <a:pt x="50" y="20"/>
                        <a:pt x="56" y="13"/>
                        <a:pt x="64" y="13"/>
                      </a:cubicBezTo>
                      <a:close/>
                      <a:moveTo>
                        <a:pt x="64" y="275"/>
                      </a:moveTo>
                      <a:cubicBezTo>
                        <a:pt x="56" y="275"/>
                        <a:pt x="50" y="268"/>
                        <a:pt x="49" y="260"/>
                      </a:cubicBezTo>
                      <a:cubicBezTo>
                        <a:pt x="50" y="252"/>
                        <a:pt x="56" y="245"/>
                        <a:pt x="64" y="245"/>
                      </a:cubicBezTo>
                      <a:cubicBezTo>
                        <a:pt x="73" y="245"/>
                        <a:pt x="79" y="252"/>
                        <a:pt x="79" y="260"/>
                      </a:cubicBezTo>
                      <a:cubicBezTo>
                        <a:pt x="79" y="268"/>
                        <a:pt x="73" y="275"/>
                        <a:pt x="64" y="275"/>
                      </a:cubicBezTo>
                      <a:close/>
                      <a:moveTo>
                        <a:pt x="199" y="236"/>
                      </a:moveTo>
                      <a:cubicBezTo>
                        <a:pt x="89" y="236"/>
                        <a:pt x="89" y="236"/>
                        <a:pt x="89" y="236"/>
                      </a:cubicBezTo>
                      <a:cubicBezTo>
                        <a:pt x="79" y="236"/>
                        <a:pt x="69" y="234"/>
                        <a:pt x="62" y="226"/>
                      </a:cubicBezTo>
                      <a:cubicBezTo>
                        <a:pt x="54" y="219"/>
                        <a:pt x="52" y="209"/>
                        <a:pt x="52" y="199"/>
                      </a:cubicBezTo>
                      <a:cubicBezTo>
                        <a:pt x="52" y="89"/>
                        <a:pt x="52" y="89"/>
                        <a:pt x="52" y="89"/>
                      </a:cubicBezTo>
                      <a:cubicBezTo>
                        <a:pt x="52" y="79"/>
                        <a:pt x="54" y="69"/>
                        <a:pt x="62" y="62"/>
                      </a:cubicBezTo>
                      <a:cubicBezTo>
                        <a:pt x="69" y="54"/>
                        <a:pt x="79" y="52"/>
                        <a:pt x="89" y="52"/>
                      </a:cubicBezTo>
                      <a:cubicBezTo>
                        <a:pt x="199" y="52"/>
                        <a:pt x="199" y="52"/>
                        <a:pt x="199" y="52"/>
                      </a:cubicBezTo>
                      <a:cubicBezTo>
                        <a:pt x="209" y="52"/>
                        <a:pt x="219" y="54"/>
                        <a:pt x="226" y="62"/>
                      </a:cubicBezTo>
                      <a:cubicBezTo>
                        <a:pt x="234" y="69"/>
                        <a:pt x="237" y="79"/>
                        <a:pt x="236" y="89"/>
                      </a:cubicBezTo>
                      <a:cubicBezTo>
                        <a:pt x="236" y="199"/>
                        <a:pt x="236" y="199"/>
                        <a:pt x="236" y="199"/>
                      </a:cubicBezTo>
                      <a:cubicBezTo>
                        <a:pt x="237" y="209"/>
                        <a:pt x="234" y="219"/>
                        <a:pt x="226" y="226"/>
                      </a:cubicBezTo>
                      <a:cubicBezTo>
                        <a:pt x="219" y="234"/>
                        <a:pt x="209" y="236"/>
                        <a:pt x="200" y="236"/>
                      </a:cubicBezTo>
                      <a:cubicBezTo>
                        <a:pt x="199" y="236"/>
                        <a:pt x="199" y="236"/>
                        <a:pt x="199" y="236"/>
                      </a:cubicBezTo>
                      <a:close/>
                      <a:moveTo>
                        <a:pt x="223" y="275"/>
                      </a:moveTo>
                      <a:cubicBezTo>
                        <a:pt x="215" y="275"/>
                        <a:pt x="208" y="268"/>
                        <a:pt x="208" y="260"/>
                      </a:cubicBezTo>
                      <a:cubicBezTo>
                        <a:pt x="208" y="252"/>
                        <a:pt x="215" y="245"/>
                        <a:pt x="223" y="245"/>
                      </a:cubicBezTo>
                      <a:cubicBezTo>
                        <a:pt x="231" y="245"/>
                        <a:pt x="238" y="252"/>
                        <a:pt x="238" y="260"/>
                      </a:cubicBezTo>
                      <a:cubicBezTo>
                        <a:pt x="238" y="268"/>
                        <a:pt x="231" y="275"/>
                        <a:pt x="223" y="275"/>
                      </a:cubicBezTo>
                      <a:close/>
                      <a:moveTo>
                        <a:pt x="223" y="43"/>
                      </a:moveTo>
                      <a:cubicBezTo>
                        <a:pt x="215" y="43"/>
                        <a:pt x="208" y="36"/>
                        <a:pt x="208" y="28"/>
                      </a:cubicBezTo>
                      <a:cubicBezTo>
                        <a:pt x="208" y="20"/>
                        <a:pt x="215" y="13"/>
                        <a:pt x="223" y="13"/>
                      </a:cubicBezTo>
                      <a:cubicBezTo>
                        <a:pt x="231" y="13"/>
                        <a:pt x="238" y="20"/>
                        <a:pt x="238" y="28"/>
                      </a:cubicBezTo>
                      <a:cubicBezTo>
                        <a:pt x="238" y="36"/>
                        <a:pt x="231" y="43"/>
                        <a:pt x="223" y="43"/>
                      </a:cubicBezTo>
                      <a:close/>
                      <a:moveTo>
                        <a:pt x="264" y="159"/>
                      </a:moveTo>
                      <a:cubicBezTo>
                        <a:pt x="256" y="159"/>
                        <a:pt x="249" y="153"/>
                        <a:pt x="249" y="144"/>
                      </a:cubicBezTo>
                      <a:cubicBezTo>
                        <a:pt x="249" y="136"/>
                        <a:pt x="256" y="129"/>
                        <a:pt x="264" y="129"/>
                      </a:cubicBezTo>
                      <a:cubicBezTo>
                        <a:pt x="273" y="129"/>
                        <a:pt x="279" y="136"/>
                        <a:pt x="279" y="144"/>
                      </a:cubicBezTo>
                      <a:cubicBezTo>
                        <a:pt x="279" y="153"/>
                        <a:pt x="273" y="159"/>
                        <a:pt x="264" y="1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01" name="矩形 100">
                <a:extLst>
                  <a:ext uri="{FF2B5EF4-FFF2-40B4-BE49-F238E27FC236}">
                    <a16:creationId xmlns:a16="http://schemas.microsoft.com/office/drawing/2014/main" id="{D8CE0285-91F6-4081-822B-624E99330C7B}"/>
                  </a:ext>
                </a:extLst>
              </p:cNvPr>
              <p:cNvSpPr/>
              <p:nvPr/>
            </p:nvSpPr>
            <p:spPr>
              <a:xfrm>
                <a:off x="3643838" y="1984720"/>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a:extLst>
                  <a:ext uri="{FF2B5EF4-FFF2-40B4-BE49-F238E27FC236}">
                    <a16:creationId xmlns:a16="http://schemas.microsoft.com/office/drawing/2014/main" id="{DC4AC010-92F3-4118-A182-2BEC6C9F1B17}"/>
                  </a:ext>
                </a:extLst>
              </p:cNvPr>
              <p:cNvSpPr/>
              <p:nvPr/>
            </p:nvSpPr>
            <p:spPr>
              <a:xfrm>
                <a:off x="4200020" y="1988871"/>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矩形 102">
                <a:extLst>
                  <a:ext uri="{FF2B5EF4-FFF2-40B4-BE49-F238E27FC236}">
                    <a16:creationId xmlns:a16="http://schemas.microsoft.com/office/drawing/2014/main" id="{172257B4-9F42-4FBE-884B-AA89650890FA}"/>
                  </a:ext>
                </a:extLst>
              </p:cNvPr>
              <p:cNvSpPr/>
              <p:nvPr/>
            </p:nvSpPr>
            <p:spPr>
              <a:xfrm>
                <a:off x="3643837" y="2543105"/>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103">
                <a:extLst>
                  <a:ext uri="{FF2B5EF4-FFF2-40B4-BE49-F238E27FC236}">
                    <a16:creationId xmlns:a16="http://schemas.microsoft.com/office/drawing/2014/main" id="{0DCDB5A2-4A4D-489E-8169-89F3191476F8}"/>
                  </a:ext>
                </a:extLst>
              </p:cNvPr>
              <p:cNvSpPr/>
              <p:nvPr/>
            </p:nvSpPr>
            <p:spPr>
              <a:xfrm>
                <a:off x="4200020" y="2543105"/>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8" name="矩形 97">
              <a:extLst>
                <a:ext uri="{FF2B5EF4-FFF2-40B4-BE49-F238E27FC236}">
                  <a16:creationId xmlns:a16="http://schemas.microsoft.com/office/drawing/2014/main" id="{10D2784A-C805-4CFA-8B0F-7E7127AE3814}"/>
                </a:ext>
              </a:extLst>
            </p:cNvPr>
            <p:cNvSpPr/>
            <p:nvPr/>
          </p:nvSpPr>
          <p:spPr>
            <a:xfrm>
              <a:off x="3437829" y="2483067"/>
              <a:ext cx="40126" cy="40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7" name="组合 106">
            <a:extLst>
              <a:ext uri="{FF2B5EF4-FFF2-40B4-BE49-F238E27FC236}">
                <a16:creationId xmlns:a16="http://schemas.microsoft.com/office/drawing/2014/main" id="{72D0AD81-CA43-4209-BB94-4022212BBB81}"/>
              </a:ext>
            </a:extLst>
          </p:cNvPr>
          <p:cNvGrpSpPr/>
          <p:nvPr/>
        </p:nvGrpSpPr>
        <p:grpSpPr>
          <a:xfrm rot="10800000">
            <a:off x="8360115" y="5116079"/>
            <a:ext cx="521329" cy="523233"/>
            <a:chOff x="3197232" y="1999960"/>
            <a:chExt cx="521329" cy="523233"/>
          </a:xfrm>
        </p:grpSpPr>
        <p:grpSp>
          <p:nvGrpSpPr>
            <p:cNvPr id="108" name="组合 107">
              <a:extLst>
                <a:ext uri="{FF2B5EF4-FFF2-40B4-BE49-F238E27FC236}">
                  <a16:creationId xmlns:a16="http://schemas.microsoft.com/office/drawing/2014/main" id="{A6E86C85-5A76-4522-9063-7D3498673898}"/>
                </a:ext>
              </a:extLst>
            </p:cNvPr>
            <p:cNvGrpSpPr/>
            <p:nvPr/>
          </p:nvGrpSpPr>
          <p:grpSpPr>
            <a:xfrm>
              <a:off x="3197232" y="1999960"/>
              <a:ext cx="521329" cy="523233"/>
              <a:chOff x="3643837" y="1984720"/>
              <a:chExt cx="602562" cy="604764"/>
            </a:xfrm>
          </p:grpSpPr>
          <p:sp>
            <p:nvSpPr>
              <p:cNvPr id="110" name="矩形 109">
                <a:extLst>
                  <a:ext uri="{FF2B5EF4-FFF2-40B4-BE49-F238E27FC236}">
                    <a16:creationId xmlns:a16="http://schemas.microsoft.com/office/drawing/2014/main" id="{398BFBF8-7033-4B6C-826C-6CD364CD4353}"/>
                  </a:ext>
                </a:extLst>
              </p:cNvPr>
              <p:cNvSpPr/>
              <p:nvPr/>
            </p:nvSpPr>
            <p:spPr>
              <a:xfrm>
                <a:off x="3667028" y="2007910"/>
                <a:ext cx="556181" cy="556181"/>
              </a:xfrm>
              <a:prstGeom prst="rect">
                <a:avLst/>
              </a:prstGeom>
              <a:solidFill>
                <a:schemeClr val="bg1">
                  <a:alpha val="5000"/>
                </a:schemeClr>
              </a:solidFill>
              <a:ln w="3175">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11" name="组合 110">
                <a:extLst>
                  <a:ext uri="{FF2B5EF4-FFF2-40B4-BE49-F238E27FC236}">
                    <a16:creationId xmlns:a16="http://schemas.microsoft.com/office/drawing/2014/main" id="{80E171E3-B5D2-4106-8CAB-E76D0264D7CF}"/>
                  </a:ext>
                </a:extLst>
              </p:cNvPr>
              <p:cNvGrpSpPr/>
              <p:nvPr/>
            </p:nvGrpSpPr>
            <p:grpSpPr>
              <a:xfrm>
                <a:off x="3778430" y="2119312"/>
                <a:ext cx="333375" cy="333375"/>
                <a:chOff x="2254251" y="2593976"/>
                <a:chExt cx="333375" cy="333375"/>
              </a:xfrm>
              <a:solidFill>
                <a:srgbClr val="00B0F0">
                  <a:alpha val="10000"/>
                </a:srgbClr>
              </a:solidFill>
            </p:grpSpPr>
            <p:sp>
              <p:nvSpPr>
                <p:cNvPr id="116" name="Freeform 599">
                  <a:extLst>
                    <a:ext uri="{FF2B5EF4-FFF2-40B4-BE49-F238E27FC236}">
                      <a16:creationId xmlns:a16="http://schemas.microsoft.com/office/drawing/2014/main" id="{49C13B7C-DB0A-452B-8D6E-78D5BB79BA3B}"/>
                    </a:ext>
                  </a:extLst>
                </p:cNvPr>
                <p:cNvSpPr>
                  <a:spLocks/>
                </p:cNvSpPr>
                <p:nvPr/>
              </p:nvSpPr>
              <p:spPr bwMode="auto">
                <a:xfrm>
                  <a:off x="2351088" y="2690814"/>
                  <a:ext cx="139700" cy="139700"/>
                </a:xfrm>
                <a:custGeom>
                  <a:avLst/>
                  <a:gdLst>
                    <a:gd name="T0" fmla="*/ 120 w 120"/>
                    <a:gd name="T1" fmla="*/ 0 h 120"/>
                    <a:gd name="T2" fmla="*/ 119 w 120"/>
                    <a:gd name="T3" fmla="*/ 0 h 120"/>
                    <a:gd name="T4" fmla="*/ 115 w 120"/>
                    <a:gd name="T5" fmla="*/ 0 h 120"/>
                    <a:gd name="T6" fmla="*/ 5 w 120"/>
                    <a:gd name="T7" fmla="*/ 0 h 120"/>
                    <a:gd name="T8" fmla="*/ 1 w 120"/>
                    <a:gd name="T9" fmla="*/ 0 h 120"/>
                    <a:gd name="T10" fmla="*/ 0 w 120"/>
                    <a:gd name="T11" fmla="*/ 0 h 120"/>
                    <a:gd name="T12" fmla="*/ 0 w 120"/>
                    <a:gd name="T13" fmla="*/ 1 h 120"/>
                    <a:gd name="T14" fmla="*/ 0 w 120"/>
                    <a:gd name="T15" fmla="*/ 5 h 120"/>
                    <a:gd name="T16" fmla="*/ 0 w 120"/>
                    <a:gd name="T17" fmla="*/ 115 h 120"/>
                    <a:gd name="T18" fmla="*/ 0 w 120"/>
                    <a:gd name="T19" fmla="*/ 119 h 120"/>
                    <a:gd name="T20" fmla="*/ 0 w 120"/>
                    <a:gd name="T21" fmla="*/ 120 h 120"/>
                    <a:gd name="T22" fmla="*/ 1 w 120"/>
                    <a:gd name="T23" fmla="*/ 120 h 120"/>
                    <a:gd name="T24" fmla="*/ 5 w 120"/>
                    <a:gd name="T25" fmla="*/ 120 h 120"/>
                    <a:gd name="T26" fmla="*/ 115 w 120"/>
                    <a:gd name="T27" fmla="*/ 120 h 120"/>
                    <a:gd name="T28" fmla="*/ 119 w 120"/>
                    <a:gd name="T29" fmla="*/ 120 h 120"/>
                    <a:gd name="T30" fmla="*/ 120 w 120"/>
                    <a:gd name="T31" fmla="*/ 120 h 120"/>
                    <a:gd name="T32" fmla="*/ 120 w 120"/>
                    <a:gd name="T33" fmla="*/ 119 h 120"/>
                    <a:gd name="T34" fmla="*/ 120 w 120"/>
                    <a:gd name="T35" fmla="*/ 115 h 120"/>
                    <a:gd name="T36" fmla="*/ 120 w 120"/>
                    <a:gd name="T37" fmla="*/ 5 h 120"/>
                    <a:gd name="T38" fmla="*/ 120 w 120"/>
                    <a:gd name="T39" fmla="*/ 1 h 120"/>
                    <a:gd name="T40" fmla="*/ 120 w 120"/>
                    <a:gd name="T4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 h="120">
                      <a:moveTo>
                        <a:pt x="120" y="0"/>
                      </a:moveTo>
                      <a:cubicBezTo>
                        <a:pt x="120" y="0"/>
                        <a:pt x="120" y="0"/>
                        <a:pt x="119" y="0"/>
                      </a:cubicBezTo>
                      <a:cubicBezTo>
                        <a:pt x="119" y="0"/>
                        <a:pt x="117" y="0"/>
                        <a:pt x="115" y="0"/>
                      </a:cubicBezTo>
                      <a:cubicBezTo>
                        <a:pt x="5" y="0"/>
                        <a:pt x="5" y="0"/>
                        <a:pt x="5" y="0"/>
                      </a:cubicBezTo>
                      <a:cubicBezTo>
                        <a:pt x="3" y="0"/>
                        <a:pt x="2" y="0"/>
                        <a:pt x="1" y="0"/>
                      </a:cubicBezTo>
                      <a:cubicBezTo>
                        <a:pt x="1" y="0"/>
                        <a:pt x="1" y="0"/>
                        <a:pt x="0" y="0"/>
                      </a:cubicBezTo>
                      <a:cubicBezTo>
                        <a:pt x="0" y="0"/>
                        <a:pt x="0" y="1"/>
                        <a:pt x="0" y="1"/>
                      </a:cubicBezTo>
                      <a:cubicBezTo>
                        <a:pt x="0" y="1"/>
                        <a:pt x="0" y="3"/>
                        <a:pt x="0" y="5"/>
                      </a:cubicBezTo>
                      <a:cubicBezTo>
                        <a:pt x="0" y="115"/>
                        <a:pt x="0" y="115"/>
                        <a:pt x="0" y="115"/>
                      </a:cubicBezTo>
                      <a:cubicBezTo>
                        <a:pt x="0" y="117"/>
                        <a:pt x="0" y="118"/>
                        <a:pt x="0" y="119"/>
                      </a:cubicBezTo>
                      <a:cubicBezTo>
                        <a:pt x="0" y="119"/>
                        <a:pt x="0" y="120"/>
                        <a:pt x="0" y="120"/>
                      </a:cubicBezTo>
                      <a:cubicBezTo>
                        <a:pt x="1" y="120"/>
                        <a:pt x="1" y="120"/>
                        <a:pt x="1" y="120"/>
                      </a:cubicBezTo>
                      <a:cubicBezTo>
                        <a:pt x="1" y="120"/>
                        <a:pt x="3" y="120"/>
                        <a:pt x="5" y="120"/>
                      </a:cubicBezTo>
                      <a:cubicBezTo>
                        <a:pt x="115" y="120"/>
                        <a:pt x="115" y="120"/>
                        <a:pt x="115" y="120"/>
                      </a:cubicBezTo>
                      <a:cubicBezTo>
                        <a:pt x="117" y="120"/>
                        <a:pt x="118" y="120"/>
                        <a:pt x="119" y="120"/>
                      </a:cubicBezTo>
                      <a:cubicBezTo>
                        <a:pt x="119" y="120"/>
                        <a:pt x="120" y="120"/>
                        <a:pt x="120" y="120"/>
                      </a:cubicBezTo>
                      <a:cubicBezTo>
                        <a:pt x="120" y="120"/>
                        <a:pt x="120" y="120"/>
                        <a:pt x="120" y="119"/>
                      </a:cubicBezTo>
                      <a:cubicBezTo>
                        <a:pt x="120" y="119"/>
                        <a:pt x="120" y="117"/>
                        <a:pt x="120" y="115"/>
                      </a:cubicBezTo>
                      <a:cubicBezTo>
                        <a:pt x="120" y="5"/>
                        <a:pt x="120" y="5"/>
                        <a:pt x="120" y="5"/>
                      </a:cubicBezTo>
                      <a:cubicBezTo>
                        <a:pt x="120" y="3"/>
                        <a:pt x="120" y="2"/>
                        <a:pt x="120" y="1"/>
                      </a:cubicBezTo>
                      <a:cubicBezTo>
                        <a:pt x="120" y="1"/>
                        <a:pt x="120" y="0"/>
                        <a:pt x="1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600">
                  <a:extLst>
                    <a:ext uri="{FF2B5EF4-FFF2-40B4-BE49-F238E27FC236}">
                      <a16:creationId xmlns:a16="http://schemas.microsoft.com/office/drawing/2014/main" id="{A1A0C9B1-C50C-485D-BFE9-8C6E39315DEF}"/>
                    </a:ext>
                  </a:extLst>
                </p:cNvPr>
                <p:cNvSpPr>
                  <a:spLocks noEditPoints="1"/>
                </p:cNvSpPr>
                <p:nvPr/>
              </p:nvSpPr>
              <p:spPr bwMode="auto">
                <a:xfrm>
                  <a:off x="2254251" y="2593976"/>
                  <a:ext cx="333375" cy="333375"/>
                </a:xfrm>
                <a:custGeom>
                  <a:avLst/>
                  <a:gdLst>
                    <a:gd name="T0" fmla="*/ 248 w 288"/>
                    <a:gd name="T1" fmla="*/ 0 h 288"/>
                    <a:gd name="T2" fmla="*/ 40 w 288"/>
                    <a:gd name="T3" fmla="*/ 0 h 288"/>
                    <a:gd name="T4" fmla="*/ 0 w 288"/>
                    <a:gd name="T5" fmla="*/ 40 h 288"/>
                    <a:gd name="T6" fmla="*/ 0 w 288"/>
                    <a:gd name="T7" fmla="*/ 248 h 288"/>
                    <a:gd name="T8" fmla="*/ 40 w 288"/>
                    <a:gd name="T9" fmla="*/ 288 h 288"/>
                    <a:gd name="T10" fmla="*/ 248 w 288"/>
                    <a:gd name="T11" fmla="*/ 288 h 288"/>
                    <a:gd name="T12" fmla="*/ 288 w 288"/>
                    <a:gd name="T13" fmla="*/ 248 h 288"/>
                    <a:gd name="T14" fmla="*/ 288 w 288"/>
                    <a:gd name="T15" fmla="*/ 40 h 288"/>
                    <a:gd name="T16" fmla="*/ 248 w 288"/>
                    <a:gd name="T17" fmla="*/ 0 h 288"/>
                    <a:gd name="T18" fmla="*/ 24 w 288"/>
                    <a:gd name="T19" fmla="*/ 159 h 288"/>
                    <a:gd name="T20" fmla="*/ 9 w 288"/>
                    <a:gd name="T21" fmla="*/ 144 h 288"/>
                    <a:gd name="T22" fmla="*/ 24 w 288"/>
                    <a:gd name="T23" fmla="*/ 129 h 288"/>
                    <a:gd name="T24" fmla="*/ 39 w 288"/>
                    <a:gd name="T25" fmla="*/ 144 h 288"/>
                    <a:gd name="T26" fmla="*/ 24 w 288"/>
                    <a:gd name="T27" fmla="*/ 159 h 288"/>
                    <a:gd name="T28" fmla="*/ 64 w 288"/>
                    <a:gd name="T29" fmla="*/ 13 h 288"/>
                    <a:gd name="T30" fmla="*/ 79 w 288"/>
                    <a:gd name="T31" fmla="*/ 28 h 288"/>
                    <a:gd name="T32" fmla="*/ 64 w 288"/>
                    <a:gd name="T33" fmla="*/ 43 h 288"/>
                    <a:gd name="T34" fmla="*/ 49 w 288"/>
                    <a:gd name="T35" fmla="*/ 28 h 288"/>
                    <a:gd name="T36" fmla="*/ 64 w 288"/>
                    <a:gd name="T37" fmla="*/ 13 h 288"/>
                    <a:gd name="T38" fmla="*/ 64 w 288"/>
                    <a:gd name="T39" fmla="*/ 275 h 288"/>
                    <a:gd name="T40" fmla="*/ 49 w 288"/>
                    <a:gd name="T41" fmla="*/ 260 h 288"/>
                    <a:gd name="T42" fmla="*/ 64 w 288"/>
                    <a:gd name="T43" fmla="*/ 245 h 288"/>
                    <a:gd name="T44" fmla="*/ 79 w 288"/>
                    <a:gd name="T45" fmla="*/ 260 h 288"/>
                    <a:gd name="T46" fmla="*/ 64 w 288"/>
                    <a:gd name="T47" fmla="*/ 275 h 288"/>
                    <a:gd name="T48" fmla="*/ 199 w 288"/>
                    <a:gd name="T49" fmla="*/ 236 h 288"/>
                    <a:gd name="T50" fmla="*/ 89 w 288"/>
                    <a:gd name="T51" fmla="*/ 236 h 288"/>
                    <a:gd name="T52" fmla="*/ 62 w 288"/>
                    <a:gd name="T53" fmla="*/ 226 h 288"/>
                    <a:gd name="T54" fmla="*/ 52 w 288"/>
                    <a:gd name="T55" fmla="*/ 199 h 288"/>
                    <a:gd name="T56" fmla="*/ 52 w 288"/>
                    <a:gd name="T57" fmla="*/ 89 h 288"/>
                    <a:gd name="T58" fmla="*/ 62 w 288"/>
                    <a:gd name="T59" fmla="*/ 62 h 288"/>
                    <a:gd name="T60" fmla="*/ 89 w 288"/>
                    <a:gd name="T61" fmla="*/ 52 h 288"/>
                    <a:gd name="T62" fmla="*/ 199 w 288"/>
                    <a:gd name="T63" fmla="*/ 52 h 288"/>
                    <a:gd name="T64" fmla="*/ 226 w 288"/>
                    <a:gd name="T65" fmla="*/ 62 h 288"/>
                    <a:gd name="T66" fmla="*/ 236 w 288"/>
                    <a:gd name="T67" fmla="*/ 89 h 288"/>
                    <a:gd name="T68" fmla="*/ 236 w 288"/>
                    <a:gd name="T69" fmla="*/ 199 h 288"/>
                    <a:gd name="T70" fmla="*/ 226 w 288"/>
                    <a:gd name="T71" fmla="*/ 226 h 288"/>
                    <a:gd name="T72" fmla="*/ 200 w 288"/>
                    <a:gd name="T73" fmla="*/ 236 h 288"/>
                    <a:gd name="T74" fmla="*/ 199 w 288"/>
                    <a:gd name="T75" fmla="*/ 236 h 288"/>
                    <a:gd name="T76" fmla="*/ 223 w 288"/>
                    <a:gd name="T77" fmla="*/ 275 h 288"/>
                    <a:gd name="T78" fmla="*/ 208 w 288"/>
                    <a:gd name="T79" fmla="*/ 260 h 288"/>
                    <a:gd name="T80" fmla="*/ 223 w 288"/>
                    <a:gd name="T81" fmla="*/ 245 h 288"/>
                    <a:gd name="T82" fmla="*/ 238 w 288"/>
                    <a:gd name="T83" fmla="*/ 260 h 288"/>
                    <a:gd name="T84" fmla="*/ 223 w 288"/>
                    <a:gd name="T85" fmla="*/ 275 h 288"/>
                    <a:gd name="T86" fmla="*/ 223 w 288"/>
                    <a:gd name="T87" fmla="*/ 43 h 288"/>
                    <a:gd name="T88" fmla="*/ 208 w 288"/>
                    <a:gd name="T89" fmla="*/ 28 h 288"/>
                    <a:gd name="T90" fmla="*/ 223 w 288"/>
                    <a:gd name="T91" fmla="*/ 13 h 288"/>
                    <a:gd name="T92" fmla="*/ 238 w 288"/>
                    <a:gd name="T93" fmla="*/ 28 h 288"/>
                    <a:gd name="T94" fmla="*/ 223 w 288"/>
                    <a:gd name="T95" fmla="*/ 43 h 288"/>
                    <a:gd name="T96" fmla="*/ 264 w 288"/>
                    <a:gd name="T97" fmla="*/ 159 h 288"/>
                    <a:gd name="T98" fmla="*/ 249 w 288"/>
                    <a:gd name="T99" fmla="*/ 144 h 288"/>
                    <a:gd name="T100" fmla="*/ 264 w 288"/>
                    <a:gd name="T101" fmla="*/ 129 h 288"/>
                    <a:gd name="T102" fmla="*/ 279 w 288"/>
                    <a:gd name="T103" fmla="*/ 144 h 288"/>
                    <a:gd name="T104" fmla="*/ 264 w 288"/>
                    <a:gd name="T105" fmla="*/ 159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8" h="288">
                      <a:moveTo>
                        <a:pt x="248" y="0"/>
                      </a:moveTo>
                      <a:cubicBezTo>
                        <a:pt x="40" y="0"/>
                        <a:pt x="40" y="0"/>
                        <a:pt x="40" y="0"/>
                      </a:cubicBezTo>
                      <a:cubicBezTo>
                        <a:pt x="13" y="0"/>
                        <a:pt x="0" y="13"/>
                        <a:pt x="0" y="40"/>
                      </a:cubicBezTo>
                      <a:cubicBezTo>
                        <a:pt x="0" y="248"/>
                        <a:pt x="0" y="248"/>
                        <a:pt x="0" y="248"/>
                      </a:cubicBezTo>
                      <a:cubicBezTo>
                        <a:pt x="0" y="275"/>
                        <a:pt x="13" y="288"/>
                        <a:pt x="40" y="288"/>
                      </a:cubicBezTo>
                      <a:cubicBezTo>
                        <a:pt x="248" y="288"/>
                        <a:pt x="248" y="288"/>
                        <a:pt x="248" y="288"/>
                      </a:cubicBezTo>
                      <a:cubicBezTo>
                        <a:pt x="275" y="288"/>
                        <a:pt x="288" y="275"/>
                        <a:pt x="288" y="248"/>
                      </a:cubicBezTo>
                      <a:cubicBezTo>
                        <a:pt x="288" y="40"/>
                        <a:pt x="288" y="40"/>
                        <a:pt x="288" y="40"/>
                      </a:cubicBezTo>
                      <a:cubicBezTo>
                        <a:pt x="288" y="13"/>
                        <a:pt x="275" y="0"/>
                        <a:pt x="248" y="0"/>
                      </a:cubicBezTo>
                      <a:close/>
                      <a:moveTo>
                        <a:pt x="24" y="159"/>
                      </a:moveTo>
                      <a:cubicBezTo>
                        <a:pt x="16" y="159"/>
                        <a:pt x="9" y="153"/>
                        <a:pt x="9" y="144"/>
                      </a:cubicBezTo>
                      <a:cubicBezTo>
                        <a:pt x="9" y="136"/>
                        <a:pt x="16" y="129"/>
                        <a:pt x="24" y="129"/>
                      </a:cubicBezTo>
                      <a:cubicBezTo>
                        <a:pt x="32" y="129"/>
                        <a:pt x="39" y="136"/>
                        <a:pt x="39" y="144"/>
                      </a:cubicBezTo>
                      <a:cubicBezTo>
                        <a:pt x="39" y="153"/>
                        <a:pt x="32" y="159"/>
                        <a:pt x="24" y="159"/>
                      </a:cubicBezTo>
                      <a:close/>
                      <a:moveTo>
                        <a:pt x="64" y="13"/>
                      </a:moveTo>
                      <a:cubicBezTo>
                        <a:pt x="73" y="13"/>
                        <a:pt x="79" y="20"/>
                        <a:pt x="79" y="28"/>
                      </a:cubicBezTo>
                      <a:cubicBezTo>
                        <a:pt x="79" y="36"/>
                        <a:pt x="73" y="43"/>
                        <a:pt x="64" y="43"/>
                      </a:cubicBezTo>
                      <a:cubicBezTo>
                        <a:pt x="56" y="43"/>
                        <a:pt x="50" y="36"/>
                        <a:pt x="49" y="28"/>
                      </a:cubicBezTo>
                      <a:cubicBezTo>
                        <a:pt x="50" y="20"/>
                        <a:pt x="56" y="13"/>
                        <a:pt x="64" y="13"/>
                      </a:cubicBezTo>
                      <a:close/>
                      <a:moveTo>
                        <a:pt x="64" y="275"/>
                      </a:moveTo>
                      <a:cubicBezTo>
                        <a:pt x="56" y="275"/>
                        <a:pt x="50" y="268"/>
                        <a:pt x="49" y="260"/>
                      </a:cubicBezTo>
                      <a:cubicBezTo>
                        <a:pt x="50" y="252"/>
                        <a:pt x="56" y="245"/>
                        <a:pt x="64" y="245"/>
                      </a:cubicBezTo>
                      <a:cubicBezTo>
                        <a:pt x="73" y="245"/>
                        <a:pt x="79" y="252"/>
                        <a:pt x="79" y="260"/>
                      </a:cubicBezTo>
                      <a:cubicBezTo>
                        <a:pt x="79" y="268"/>
                        <a:pt x="73" y="275"/>
                        <a:pt x="64" y="275"/>
                      </a:cubicBezTo>
                      <a:close/>
                      <a:moveTo>
                        <a:pt x="199" y="236"/>
                      </a:moveTo>
                      <a:cubicBezTo>
                        <a:pt x="89" y="236"/>
                        <a:pt x="89" y="236"/>
                        <a:pt x="89" y="236"/>
                      </a:cubicBezTo>
                      <a:cubicBezTo>
                        <a:pt x="79" y="236"/>
                        <a:pt x="69" y="234"/>
                        <a:pt x="62" y="226"/>
                      </a:cubicBezTo>
                      <a:cubicBezTo>
                        <a:pt x="54" y="219"/>
                        <a:pt x="52" y="209"/>
                        <a:pt x="52" y="199"/>
                      </a:cubicBezTo>
                      <a:cubicBezTo>
                        <a:pt x="52" y="89"/>
                        <a:pt x="52" y="89"/>
                        <a:pt x="52" y="89"/>
                      </a:cubicBezTo>
                      <a:cubicBezTo>
                        <a:pt x="52" y="79"/>
                        <a:pt x="54" y="69"/>
                        <a:pt x="62" y="62"/>
                      </a:cubicBezTo>
                      <a:cubicBezTo>
                        <a:pt x="69" y="54"/>
                        <a:pt x="79" y="52"/>
                        <a:pt x="89" y="52"/>
                      </a:cubicBezTo>
                      <a:cubicBezTo>
                        <a:pt x="199" y="52"/>
                        <a:pt x="199" y="52"/>
                        <a:pt x="199" y="52"/>
                      </a:cubicBezTo>
                      <a:cubicBezTo>
                        <a:pt x="209" y="52"/>
                        <a:pt x="219" y="54"/>
                        <a:pt x="226" y="62"/>
                      </a:cubicBezTo>
                      <a:cubicBezTo>
                        <a:pt x="234" y="69"/>
                        <a:pt x="237" y="79"/>
                        <a:pt x="236" y="89"/>
                      </a:cubicBezTo>
                      <a:cubicBezTo>
                        <a:pt x="236" y="199"/>
                        <a:pt x="236" y="199"/>
                        <a:pt x="236" y="199"/>
                      </a:cubicBezTo>
                      <a:cubicBezTo>
                        <a:pt x="237" y="209"/>
                        <a:pt x="234" y="219"/>
                        <a:pt x="226" y="226"/>
                      </a:cubicBezTo>
                      <a:cubicBezTo>
                        <a:pt x="219" y="234"/>
                        <a:pt x="209" y="236"/>
                        <a:pt x="200" y="236"/>
                      </a:cubicBezTo>
                      <a:cubicBezTo>
                        <a:pt x="199" y="236"/>
                        <a:pt x="199" y="236"/>
                        <a:pt x="199" y="236"/>
                      </a:cubicBezTo>
                      <a:close/>
                      <a:moveTo>
                        <a:pt x="223" y="275"/>
                      </a:moveTo>
                      <a:cubicBezTo>
                        <a:pt x="215" y="275"/>
                        <a:pt x="208" y="268"/>
                        <a:pt x="208" y="260"/>
                      </a:cubicBezTo>
                      <a:cubicBezTo>
                        <a:pt x="208" y="252"/>
                        <a:pt x="215" y="245"/>
                        <a:pt x="223" y="245"/>
                      </a:cubicBezTo>
                      <a:cubicBezTo>
                        <a:pt x="231" y="245"/>
                        <a:pt x="238" y="252"/>
                        <a:pt x="238" y="260"/>
                      </a:cubicBezTo>
                      <a:cubicBezTo>
                        <a:pt x="238" y="268"/>
                        <a:pt x="231" y="275"/>
                        <a:pt x="223" y="275"/>
                      </a:cubicBezTo>
                      <a:close/>
                      <a:moveTo>
                        <a:pt x="223" y="43"/>
                      </a:moveTo>
                      <a:cubicBezTo>
                        <a:pt x="215" y="43"/>
                        <a:pt x="208" y="36"/>
                        <a:pt x="208" y="28"/>
                      </a:cubicBezTo>
                      <a:cubicBezTo>
                        <a:pt x="208" y="20"/>
                        <a:pt x="215" y="13"/>
                        <a:pt x="223" y="13"/>
                      </a:cubicBezTo>
                      <a:cubicBezTo>
                        <a:pt x="231" y="13"/>
                        <a:pt x="238" y="20"/>
                        <a:pt x="238" y="28"/>
                      </a:cubicBezTo>
                      <a:cubicBezTo>
                        <a:pt x="238" y="36"/>
                        <a:pt x="231" y="43"/>
                        <a:pt x="223" y="43"/>
                      </a:cubicBezTo>
                      <a:close/>
                      <a:moveTo>
                        <a:pt x="264" y="159"/>
                      </a:moveTo>
                      <a:cubicBezTo>
                        <a:pt x="256" y="159"/>
                        <a:pt x="249" y="153"/>
                        <a:pt x="249" y="144"/>
                      </a:cubicBezTo>
                      <a:cubicBezTo>
                        <a:pt x="249" y="136"/>
                        <a:pt x="256" y="129"/>
                        <a:pt x="264" y="129"/>
                      </a:cubicBezTo>
                      <a:cubicBezTo>
                        <a:pt x="273" y="129"/>
                        <a:pt x="279" y="136"/>
                        <a:pt x="279" y="144"/>
                      </a:cubicBezTo>
                      <a:cubicBezTo>
                        <a:pt x="279" y="153"/>
                        <a:pt x="273" y="159"/>
                        <a:pt x="264" y="1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12" name="矩形 111">
                <a:extLst>
                  <a:ext uri="{FF2B5EF4-FFF2-40B4-BE49-F238E27FC236}">
                    <a16:creationId xmlns:a16="http://schemas.microsoft.com/office/drawing/2014/main" id="{7334A071-88AA-4461-A8D2-CA921F1C7B0D}"/>
                  </a:ext>
                </a:extLst>
              </p:cNvPr>
              <p:cNvSpPr/>
              <p:nvPr/>
            </p:nvSpPr>
            <p:spPr>
              <a:xfrm>
                <a:off x="3643838" y="1984720"/>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矩形 112">
                <a:extLst>
                  <a:ext uri="{FF2B5EF4-FFF2-40B4-BE49-F238E27FC236}">
                    <a16:creationId xmlns:a16="http://schemas.microsoft.com/office/drawing/2014/main" id="{4C27AAA0-2391-4C56-8E63-B0E606C50DCD}"/>
                  </a:ext>
                </a:extLst>
              </p:cNvPr>
              <p:cNvSpPr/>
              <p:nvPr/>
            </p:nvSpPr>
            <p:spPr>
              <a:xfrm>
                <a:off x="4200020" y="1988871"/>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矩形 113">
                <a:extLst>
                  <a:ext uri="{FF2B5EF4-FFF2-40B4-BE49-F238E27FC236}">
                    <a16:creationId xmlns:a16="http://schemas.microsoft.com/office/drawing/2014/main" id="{C50CEF1C-00CF-4061-BE12-572BF57AAB8E}"/>
                  </a:ext>
                </a:extLst>
              </p:cNvPr>
              <p:cNvSpPr/>
              <p:nvPr/>
            </p:nvSpPr>
            <p:spPr>
              <a:xfrm>
                <a:off x="3643837" y="2543105"/>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矩形 114">
                <a:extLst>
                  <a:ext uri="{FF2B5EF4-FFF2-40B4-BE49-F238E27FC236}">
                    <a16:creationId xmlns:a16="http://schemas.microsoft.com/office/drawing/2014/main" id="{C415E031-D8E1-45E3-95C3-5CF89BB16FA2}"/>
                  </a:ext>
                </a:extLst>
              </p:cNvPr>
              <p:cNvSpPr/>
              <p:nvPr/>
            </p:nvSpPr>
            <p:spPr>
              <a:xfrm>
                <a:off x="4200020" y="2543105"/>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9" name="矩形 108">
              <a:extLst>
                <a:ext uri="{FF2B5EF4-FFF2-40B4-BE49-F238E27FC236}">
                  <a16:creationId xmlns:a16="http://schemas.microsoft.com/office/drawing/2014/main" id="{59AF7F5B-7E47-41CF-8776-24E8A2E29620}"/>
                </a:ext>
              </a:extLst>
            </p:cNvPr>
            <p:cNvSpPr/>
            <p:nvPr/>
          </p:nvSpPr>
          <p:spPr>
            <a:xfrm>
              <a:off x="3437829" y="2483067"/>
              <a:ext cx="40126" cy="40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8" name="组合 117">
            <a:extLst>
              <a:ext uri="{FF2B5EF4-FFF2-40B4-BE49-F238E27FC236}">
                <a16:creationId xmlns:a16="http://schemas.microsoft.com/office/drawing/2014/main" id="{D5DD6C4D-624C-46A4-827C-5701F976992A}"/>
              </a:ext>
            </a:extLst>
          </p:cNvPr>
          <p:cNvGrpSpPr/>
          <p:nvPr/>
        </p:nvGrpSpPr>
        <p:grpSpPr>
          <a:xfrm rot="10800000">
            <a:off x="8577916" y="3729715"/>
            <a:ext cx="85725" cy="1386364"/>
            <a:chOff x="3397458" y="2729129"/>
            <a:chExt cx="85725" cy="1386364"/>
          </a:xfrm>
        </p:grpSpPr>
        <p:cxnSp>
          <p:nvCxnSpPr>
            <p:cNvPr id="119" name="直接连接符 118">
              <a:extLst>
                <a:ext uri="{FF2B5EF4-FFF2-40B4-BE49-F238E27FC236}">
                  <a16:creationId xmlns:a16="http://schemas.microsoft.com/office/drawing/2014/main" id="{8BAB91D1-8F8E-4A34-BEE8-5406E13BE3B3}"/>
                </a:ext>
              </a:extLst>
            </p:cNvPr>
            <p:cNvCxnSpPr>
              <a:cxnSpLocks/>
              <a:stCxn id="109" idx="2"/>
            </p:cNvCxnSpPr>
            <p:nvPr/>
          </p:nvCxnSpPr>
          <p:spPr>
            <a:xfrm rot="10800000" flipV="1">
              <a:off x="3437829" y="2729129"/>
              <a:ext cx="2486" cy="129180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120" name="椭圆 119">
              <a:extLst>
                <a:ext uri="{FF2B5EF4-FFF2-40B4-BE49-F238E27FC236}">
                  <a16:creationId xmlns:a16="http://schemas.microsoft.com/office/drawing/2014/main" id="{DC5D330B-5626-4A4A-B0E4-8CF062809B92}"/>
                </a:ext>
              </a:extLst>
            </p:cNvPr>
            <p:cNvSpPr/>
            <p:nvPr/>
          </p:nvSpPr>
          <p:spPr>
            <a:xfrm>
              <a:off x="3397458" y="4029768"/>
              <a:ext cx="85725" cy="8572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2" name="组合 121">
            <a:extLst>
              <a:ext uri="{FF2B5EF4-FFF2-40B4-BE49-F238E27FC236}">
                <a16:creationId xmlns:a16="http://schemas.microsoft.com/office/drawing/2014/main" id="{DEC0AD54-1488-4AA9-9E9B-8892134775D3}"/>
              </a:ext>
            </a:extLst>
          </p:cNvPr>
          <p:cNvGrpSpPr/>
          <p:nvPr/>
        </p:nvGrpSpPr>
        <p:grpSpPr>
          <a:xfrm rot="10800000">
            <a:off x="6087173" y="4440080"/>
            <a:ext cx="85725" cy="1386364"/>
            <a:chOff x="3397458" y="2729129"/>
            <a:chExt cx="85725" cy="1386364"/>
          </a:xfrm>
        </p:grpSpPr>
        <p:cxnSp>
          <p:nvCxnSpPr>
            <p:cNvPr id="123" name="直接连接符 122">
              <a:extLst>
                <a:ext uri="{FF2B5EF4-FFF2-40B4-BE49-F238E27FC236}">
                  <a16:creationId xmlns:a16="http://schemas.microsoft.com/office/drawing/2014/main" id="{1B0ED338-7C9B-4506-A6BA-A8FA9A289CB2}"/>
                </a:ext>
              </a:extLst>
            </p:cNvPr>
            <p:cNvCxnSpPr>
              <a:cxnSpLocks/>
            </p:cNvCxnSpPr>
            <p:nvPr/>
          </p:nvCxnSpPr>
          <p:spPr>
            <a:xfrm rot="10800000" flipV="1">
              <a:off x="3437829" y="2729129"/>
              <a:ext cx="2486" cy="129180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124" name="椭圆 123">
              <a:extLst>
                <a:ext uri="{FF2B5EF4-FFF2-40B4-BE49-F238E27FC236}">
                  <a16:creationId xmlns:a16="http://schemas.microsoft.com/office/drawing/2014/main" id="{E8FFEE4E-98C9-4813-AC35-4C5317DF8D90}"/>
                </a:ext>
              </a:extLst>
            </p:cNvPr>
            <p:cNvSpPr/>
            <p:nvPr/>
          </p:nvSpPr>
          <p:spPr>
            <a:xfrm>
              <a:off x="3397458" y="4029768"/>
              <a:ext cx="85725" cy="8572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5" name="组合 124">
            <a:extLst>
              <a:ext uri="{FF2B5EF4-FFF2-40B4-BE49-F238E27FC236}">
                <a16:creationId xmlns:a16="http://schemas.microsoft.com/office/drawing/2014/main" id="{108CC2A8-0BD8-4E13-BF03-27171E5EAB13}"/>
              </a:ext>
            </a:extLst>
          </p:cNvPr>
          <p:cNvGrpSpPr/>
          <p:nvPr/>
        </p:nvGrpSpPr>
        <p:grpSpPr>
          <a:xfrm>
            <a:off x="5180363" y="2501367"/>
            <a:ext cx="85725" cy="977881"/>
            <a:chOff x="3403238" y="2517697"/>
            <a:chExt cx="85725" cy="977881"/>
          </a:xfrm>
        </p:grpSpPr>
        <p:cxnSp>
          <p:nvCxnSpPr>
            <p:cNvPr id="126" name="直接连接符 125">
              <a:extLst>
                <a:ext uri="{FF2B5EF4-FFF2-40B4-BE49-F238E27FC236}">
                  <a16:creationId xmlns:a16="http://schemas.microsoft.com/office/drawing/2014/main" id="{A2CCAC0D-A97E-4A48-8F2B-A2A1DA4C7A5C}"/>
                </a:ext>
              </a:extLst>
            </p:cNvPr>
            <p:cNvCxnSpPr>
              <a:cxnSpLocks/>
            </p:cNvCxnSpPr>
            <p:nvPr/>
          </p:nvCxnSpPr>
          <p:spPr>
            <a:xfrm flipH="1">
              <a:off x="3446101" y="2517697"/>
              <a:ext cx="11790" cy="883428"/>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127" name="椭圆 126">
              <a:extLst>
                <a:ext uri="{FF2B5EF4-FFF2-40B4-BE49-F238E27FC236}">
                  <a16:creationId xmlns:a16="http://schemas.microsoft.com/office/drawing/2014/main" id="{59B11FF1-3CB6-4FC1-A7B6-522564549D30}"/>
                </a:ext>
              </a:extLst>
            </p:cNvPr>
            <p:cNvSpPr/>
            <p:nvPr/>
          </p:nvSpPr>
          <p:spPr>
            <a:xfrm>
              <a:off x="3403238" y="3409853"/>
              <a:ext cx="85725" cy="8572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9" name="组合 128">
            <a:extLst>
              <a:ext uri="{FF2B5EF4-FFF2-40B4-BE49-F238E27FC236}">
                <a16:creationId xmlns:a16="http://schemas.microsoft.com/office/drawing/2014/main" id="{3BA7EC08-32C3-4B86-BB29-DC22E53A2EB5}"/>
              </a:ext>
            </a:extLst>
          </p:cNvPr>
          <p:cNvGrpSpPr/>
          <p:nvPr/>
        </p:nvGrpSpPr>
        <p:grpSpPr>
          <a:xfrm>
            <a:off x="6220367" y="2223666"/>
            <a:ext cx="85725" cy="977881"/>
            <a:chOff x="3403238" y="2517697"/>
            <a:chExt cx="85725" cy="977881"/>
          </a:xfrm>
        </p:grpSpPr>
        <p:cxnSp>
          <p:nvCxnSpPr>
            <p:cNvPr id="130" name="直接连接符 129">
              <a:extLst>
                <a:ext uri="{FF2B5EF4-FFF2-40B4-BE49-F238E27FC236}">
                  <a16:creationId xmlns:a16="http://schemas.microsoft.com/office/drawing/2014/main" id="{3C05BC87-4520-4EB3-918E-E0020A8F5079}"/>
                </a:ext>
              </a:extLst>
            </p:cNvPr>
            <p:cNvCxnSpPr>
              <a:cxnSpLocks/>
            </p:cNvCxnSpPr>
            <p:nvPr/>
          </p:nvCxnSpPr>
          <p:spPr>
            <a:xfrm flipH="1">
              <a:off x="3446101" y="2517697"/>
              <a:ext cx="11790" cy="883428"/>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131" name="椭圆 130">
              <a:extLst>
                <a:ext uri="{FF2B5EF4-FFF2-40B4-BE49-F238E27FC236}">
                  <a16:creationId xmlns:a16="http://schemas.microsoft.com/office/drawing/2014/main" id="{E73EA560-CAA7-4272-80F1-89FD46F30008}"/>
                </a:ext>
              </a:extLst>
            </p:cNvPr>
            <p:cNvSpPr/>
            <p:nvPr/>
          </p:nvSpPr>
          <p:spPr>
            <a:xfrm>
              <a:off x="3403238" y="3409853"/>
              <a:ext cx="85725" cy="8572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2" name="文本框 131">
            <a:extLst>
              <a:ext uri="{FF2B5EF4-FFF2-40B4-BE49-F238E27FC236}">
                <a16:creationId xmlns:a16="http://schemas.microsoft.com/office/drawing/2014/main" id="{EFDADA45-DB5E-4B1C-A50E-3860F4705571}"/>
              </a:ext>
            </a:extLst>
          </p:cNvPr>
          <p:cNvSpPr txBox="1"/>
          <p:nvPr/>
        </p:nvSpPr>
        <p:spPr>
          <a:xfrm>
            <a:off x="3259495" y="1805941"/>
            <a:ext cx="389850" cy="215444"/>
          </a:xfrm>
          <a:prstGeom prst="rect">
            <a:avLst/>
          </a:prstGeom>
          <a:noFill/>
        </p:spPr>
        <p:txBody>
          <a:bodyPr wrap="none" rtlCol="0">
            <a:spAutoFit/>
          </a:bodyPr>
          <a:lstStyle/>
          <a:p>
            <a:r>
              <a:rPr lang="zh-CN" altLang="en-US" sz="800" dirty="0">
                <a:solidFill>
                  <a:schemeClr val="bg1">
                    <a:alpha val="60000"/>
                  </a:schemeClr>
                </a:solidFill>
              </a:rPr>
              <a:t>引擎</a:t>
            </a:r>
          </a:p>
        </p:txBody>
      </p:sp>
      <p:sp>
        <p:nvSpPr>
          <p:cNvPr id="133" name="文本框 132">
            <a:extLst>
              <a:ext uri="{FF2B5EF4-FFF2-40B4-BE49-F238E27FC236}">
                <a16:creationId xmlns:a16="http://schemas.microsoft.com/office/drawing/2014/main" id="{E61AC27B-284E-4A81-A934-FAE98A2D82DE}"/>
              </a:ext>
            </a:extLst>
          </p:cNvPr>
          <p:cNvSpPr txBox="1"/>
          <p:nvPr/>
        </p:nvSpPr>
        <p:spPr>
          <a:xfrm>
            <a:off x="185291" y="957397"/>
            <a:ext cx="748923" cy="261610"/>
          </a:xfrm>
          <a:prstGeom prst="rect">
            <a:avLst/>
          </a:prstGeom>
          <a:noFill/>
        </p:spPr>
        <p:txBody>
          <a:bodyPr wrap="none" rtlCol="0">
            <a:spAutoFit/>
          </a:bodyPr>
          <a:lstStyle/>
          <a:p>
            <a:r>
              <a:rPr lang="zh-CN" altLang="en-US" sz="1100" b="1" dirty="0">
                <a:solidFill>
                  <a:schemeClr val="bg1"/>
                </a:solidFill>
              </a:rPr>
              <a:t>舰船信息</a:t>
            </a:r>
          </a:p>
        </p:txBody>
      </p:sp>
      <p:grpSp>
        <p:nvGrpSpPr>
          <p:cNvPr id="134" name="组合 133">
            <a:extLst>
              <a:ext uri="{FF2B5EF4-FFF2-40B4-BE49-F238E27FC236}">
                <a16:creationId xmlns:a16="http://schemas.microsoft.com/office/drawing/2014/main" id="{E5B095AF-A9C9-4BFA-894E-0BCE54FEA628}"/>
              </a:ext>
            </a:extLst>
          </p:cNvPr>
          <p:cNvGrpSpPr/>
          <p:nvPr/>
        </p:nvGrpSpPr>
        <p:grpSpPr>
          <a:xfrm>
            <a:off x="251920" y="1192371"/>
            <a:ext cx="1516555" cy="1327"/>
            <a:chOff x="381130" y="1150925"/>
            <a:chExt cx="1516555" cy="1327"/>
          </a:xfrm>
        </p:grpSpPr>
        <p:cxnSp>
          <p:nvCxnSpPr>
            <p:cNvPr id="135" name="直接连接符 134">
              <a:extLst>
                <a:ext uri="{FF2B5EF4-FFF2-40B4-BE49-F238E27FC236}">
                  <a16:creationId xmlns:a16="http://schemas.microsoft.com/office/drawing/2014/main" id="{0B1E408E-3449-4C13-A4C8-395362356141}"/>
                </a:ext>
              </a:extLst>
            </p:cNvPr>
            <p:cNvCxnSpPr>
              <a:cxnSpLocks/>
            </p:cNvCxnSpPr>
            <p:nvPr/>
          </p:nvCxnSpPr>
          <p:spPr>
            <a:xfrm>
              <a:off x="390590" y="1151198"/>
              <a:ext cx="1507095" cy="0"/>
            </a:xfrm>
            <a:prstGeom prst="line">
              <a:avLst/>
            </a:prstGeom>
            <a:ln w="3175">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a:extLst>
                <a:ext uri="{FF2B5EF4-FFF2-40B4-BE49-F238E27FC236}">
                  <a16:creationId xmlns:a16="http://schemas.microsoft.com/office/drawing/2014/main" id="{B30DA421-F5A7-471B-8127-8DEC1D70982D}"/>
                </a:ext>
              </a:extLst>
            </p:cNvPr>
            <p:cNvCxnSpPr>
              <a:cxnSpLocks/>
            </p:cNvCxnSpPr>
            <p:nvPr/>
          </p:nvCxnSpPr>
          <p:spPr>
            <a:xfrm>
              <a:off x="381130" y="1152252"/>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a:extLst>
                <a:ext uri="{FF2B5EF4-FFF2-40B4-BE49-F238E27FC236}">
                  <a16:creationId xmlns:a16="http://schemas.microsoft.com/office/drawing/2014/main" id="{FE5E3AE5-F681-4357-A332-C87E7EDD07A1}"/>
                </a:ext>
              </a:extLst>
            </p:cNvPr>
            <p:cNvCxnSpPr>
              <a:cxnSpLocks/>
            </p:cNvCxnSpPr>
            <p:nvPr/>
          </p:nvCxnSpPr>
          <p:spPr>
            <a:xfrm>
              <a:off x="1864412" y="1150925"/>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grpSp>
      <p:grpSp>
        <p:nvGrpSpPr>
          <p:cNvPr id="140" name="组合 139">
            <a:extLst>
              <a:ext uri="{FF2B5EF4-FFF2-40B4-BE49-F238E27FC236}">
                <a16:creationId xmlns:a16="http://schemas.microsoft.com/office/drawing/2014/main" id="{D525AFD4-129E-405F-87E2-B4090C8CF623}"/>
              </a:ext>
            </a:extLst>
          </p:cNvPr>
          <p:cNvGrpSpPr/>
          <p:nvPr/>
        </p:nvGrpSpPr>
        <p:grpSpPr>
          <a:xfrm>
            <a:off x="5278837" y="693139"/>
            <a:ext cx="1597500" cy="276999"/>
            <a:chOff x="5278837" y="693139"/>
            <a:chExt cx="1597500" cy="276999"/>
          </a:xfrm>
        </p:grpSpPr>
        <p:sp>
          <p:nvSpPr>
            <p:cNvPr id="138" name="文本框 137">
              <a:extLst>
                <a:ext uri="{FF2B5EF4-FFF2-40B4-BE49-F238E27FC236}">
                  <a16:creationId xmlns:a16="http://schemas.microsoft.com/office/drawing/2014/main" id="{12B4B836-C436-46A1-BEFB-7CAF4F883D7C}"/>
                </a:ext>
              </a:extLst>
            </p:cNvPr>
            <p:cNvSpPr txBox="1"/>
            <p:nvPr/>
          </p:nvSpPr>
          <p:spPr>
            <a:xfrm>
              <a:off x="5465373" y="693139"/>
              <a:ext cx="1410964" cy="276999"/>
            </a:xfrm>
            <a:prstGeom prst="rect">
              <a:avLst/>
            </a:prstGeom>
            <a:noFill/>
          </p:spPr>
          <p:txBody>
            <a:bodyPr wrap="none" rtlCol="0">
              <a:spAutoFit/>
            </a:bodyPr>
            <a:lstStyle/>
            <a:p>
              <a:r>
                <a:rPr lang="zh-CN" altLang="en-US" sz="1200" dirty="0">
                  <a:solidFill>
                    <a:schemeClr val="bg1">
                      <a:alpha val="70000"/>
                    </a:schemeClr>
                  </a:solidFill>
                  <a:latin typeface="思源黑体 CN ExtraLight" panose="020B0200000000000000" pitchFamily="34" charset="-122"/>
                  <a:ea typeface="思源黑体 CN ExtraLight" panose="020B0200000000000000" pitchFamily="34" charset="-122"/>
                </a:rPr>
                <a:t>纳迦法级</a:t>
              </a:r>
              <a:r>
                <a:rPr lang="en-US" altLang="zh-CN" sz="1200" dirty="0">
                  <a:solidFill>
                    <a:schemeClr val="bg1">
                      <a:alpha val="70000"/>
                    </a:schemeClr>
                  </a:solidFill>
                  <a:latin typeface="思源黑体 CN ExtraLight" panose="020B0200000000000000" pitchFamily="34" charset="-122"/>
                  <a:ea typeface="思源黑体 CN ExtraLight" panose="020B0200000000000000" pitchFamily="34" charset="-122"/>
                </a:rPr>
                <a:t>– </a:t>
              </a:r>
              <a:r>
                <a:rPr lang="zh-CN" altLang="en-US" sz="1200" dirty="0">
                  <a:solidFill>
                    <a:schemeClr val="bg1">
                      <a:alpha val="70000"/>
                    </a:schemeClr>
                  </a:solidFill>
                  <a:latin typeface="思源黑体 CN ExtraLight" panose="020B0200000000000000" pitchFamily="34" charset="-122"/>
                  <a:ea typeface="思源黑体 CN ExtraLight" panose="020B0200000000000000" pitchFamily="34" charset="-122"/>
                </a:rPr>
                <a:t>企业号</a:t>
              </a:r>
              <a:r>
                <a:rPr lang="en-US" altLang="zh-CN" sz="1200" dirty="0">
                  <a:solidFill>
                    <a:schemeClr val="bg1">
                      <a:alpha val="70000"/>
                    </a:schemeClr>
                  </a:solidFill>
                  <a:latin typeface="思源黑体 CN ExtraLight" panose="020B0200000000000000" pitchFamily="34" charset="-122"/>
                  <a:ea typeface="思源黑体 CN ExtraLight" panose="020B0200000000000000" pitchFamily="34" charset="-122"/>
                </a:rPr>
                <a:t> </a:t>
              </a:r>
              <a:endParaRPr lang="zh-CN" altLang="en-US" sz="1200" dirty="0">
                <a:solidFill>
                  <a:schemeClr val="bg1">
                    <a:alpha val="70000"/>
                  </a:schemeClr>
                </a:solidFill>
                <a:latin typeface="思源黑体 CN ExtraLight" panose="020B0200000000000000" pitchFamily="34" charset="-122"/>
                <a:ea typeface="思源黑体 CN ExtraLight" panose="020B0200000000000000" pitchFamily="34" charset="-122"/>
              </a:endParaRPr>
            </a:p>
          </p:txBody>
        </p:sp>
        <p:sp>
          <p:nvSpPr>
            <p:cNvPr id="139" name="Freeform 56">
              <a:extLst>
                <a:ext uri="{FF2B5EF4-FFF2-40B4-BE49-F238E27FC236}">
                  <a16:creationId xmlns:a16="http://schemas.microsoft.com/office/drawing/2014/main" id="{5CD07DD6-E812-4E6E-8CB8-4BCD9079DFAB}"/>
                </a:ext>
              </a:extLst>
            </p:cNvPr>
            <p:cNvSpPr>
              <a:spLocks noEditPoints="1"/>
            </p:cNvSpPr>
            <p:nvPr/>
          </p:nvSpPr>
          <p:spPr bwMode="auto">
            <a:xfrm>
              <a:off x="5278837" y="707767"/>
              <a:ext cx="196093" cy="196093"/>
            </a:xfrm>
            <a:custGeom>
              <a:avLst/>
              <a:gdLst>
                <a:gd name="T0" fmla="*/ 447189 w 185"/>
                <a:gd name="T1" fmla="*/ 7418 h 184"/>
                <a:gd name="T2" fmla="*/ 424953 w 185"/>
                <a:gd name="T3" fmla="*/ 0 h 184"/>
                <a:gd name="T4" fmla="*/ 405188 w 185"/>
                <a:gd name="T5" fmla="*/ 7418 h 184"/>
                <a:gd name="T6" fmla="*/ 316244 w 185"/>
                <a:gd name="T7" fmla="*/ 93963 h 184"/>
                <a:gd name="T8" fmla="*/ 316244 w 185"/>
                <a:gd name="T9" fmla="*/ 79127 h 184"/>
                <a:gd name="T10" fmla="*/ 0 w 185"/>
                <a:gd name="T11" fmla="*/ 79127 h 184"/>
                <a:gd name="T12" fmla="*/ 0 w 185"/>
                <a:gd name="T13" fmla="*/ 454981 h 184"/>
                <a:gd name="T14" fmla="*/ 375540 w 185"/>
                <a:gd name="T15" fmla="*/ 454981 h 184"/>
                <a:gd name="T16" fmla="*/ 375540 w 185"/>
                <a:gd name="T17" fmla="*/ 138472 h 184"/>
                <a:gd name="T18" fmla="*/ 358246 w 185"/>
                <a:gd name="T19" fmla="*/ 138472 h 184"/>
                <a:gd name="T20" fmla="*/ 447189 w 185"/>
                <a:gd name="T21" fmla="*/ 49454 h 184"/>
                <a:gd name="T22" fmla="*/ 447189 w 185"/>
                <a:gd name="T23" fmla="*/ 7418 h 184"/>
                <a:gd name="T24" fmla="*/ 355775 w 185"/>
                <a:gd name="T25" fmla="*/ 435199 h 184"/>
                <a:gd name="T26" fmla="*/ 19765 w 185"/>
                <a:gd name="T27" fmla="*/ 435199 h 184"/>
                <a:gd name="T28" fmla="*/ 19765 w 185"/>
                <a:gd name="T29" fmla="*/ 98909 h 184"/>
                <a:gd name="T30" fmla="*/ 313774 w 185"/>
                <a:gd name="T31" fmla="*/ 98909 h 184"/>
                <a:gd name="T32" fmla="*/ 158122 w 185"/>
                <a:gd name="T33" fmla="*/ 252218 h 184"/>
                <a:gd name="T34" fmla="*/ 158122 w 185"/>
                <a:gd name="T35" fmla="*/ 296727 h 184"/>
                <a:gd name="T36" fmla="*/ 200123 w 185"/>
                <a:gd name="T37" fmla="*/ 296727 h 184"/>
                <a:gd name="T38" fmla="*/ 355775 w 185"/>
                <a:gd name="T39" fmla="*/ 138472 h 184"/>
                <a:gd name="T40" fmla="*/ 355775 w 185"/>
                <a:gd name="T41" fmla="*/ 435199 h 184"/>
                <a:gd name="T42" fmla="*/ 432365 w 185"/>
                <a:gd name="T43" fmla="*/ 34618 h 184"/>
                <a:gd name="T44" fmla="*/ 192711 w 185"/>
                <a:gd name="T45" fmla="*/ 276945 h 184"/>
                <a:gd name="T46" fmla="*/ 177887 w 185"/>
                <a:gd name="T47" fmla="*/ 276945 h 184"/>
                <a:gd name="T48" fmla="*/ 177887 w 185"/>
                <a:gd name="T49" fmla="*/ 262109 h 184"/>
                <a:gd name="T50" fmla="*/ 417541 w 185"/>
                <a:gd name="T51" fmla="*/ 22255 h 184"/>
                <a:gd name="T52" fmla="*/ 424953 w 185"/>
                <a:gd name="T53" fmla="*/ 19782 h 184"/>
                <a:gd name="T54" fmla="*/ 432365 w 185"/>
                <a:gd name="T55" fmla="*/ 22255 h 184"/>
                <a:gd name="T56" fmla="*/ 434836 w 185"/>
                <a:gd name="T57" fmla="*/ 29673 h 184"/>
                <a:gd name="T58" fmla="*/ 432365 w 185"/>
                <a:gd name="T59" fmla="*/ 34618 h 18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85" h="184">
                  <a:moveTo>
                    <a:pt x="181" y="3"/>
                  </a:moveTo>
                  <a:cubicBezTo>
                    <a:pt x="178" y="1"/>
                    <a:pt x="175" y="0"/>
                    <a:pt x="172" y="0"/>
                  </a:cubicBezTo>
                  <a:cubicBezTo>
                    <a:pt x="169" y="0"/>
                    <a:pt x="166" y="1"/>
                    <a:pt x="164" y="3"/>
                  </a:cubicBezTo>
                  <a:cubicBezTo>
                    <a:pt x="128" y="38"/>
                    <a:pt x="128" y="38"/>
                    <a:pt x="128" y="38"/>
                  </a:cubicBezTo>
                  <a:cubicBezTo>
                    <a:pt x="128" y="32"/>
                    <a:pt x="128" y="32"/>
                    <a:pt x="128" y="32"/>
                  </a:cubicBezTo>
                  <a:cubicBezTo>
                    <a:pt x="0" y="32"/>
                    <a:pt x="0" y="32"/>
                    <a:pt x="0" y="32"/>
                  </a:cubicBezTo>
                  <a:cubicBezTo>
                    <a:pt x="0" y="184"/>
                    <a:pt x="0" y="184"/>
                    <a:pt x="0" y="184"/>
                  </a:cubicBezTo>
                  <a:cubicBezTo>
                    <a:pt x="152" y="184"/>
                    <a:pt x="152" y="184"/>
                    <a:pt x="152" y="184"/>
                  </a:cubicBezTo>
                  <a:cubicBezTo>
                    <a:pt x="152" y="56"/>
                    <a:pt x="152" y="56"/>
                    <a:pt x="152" y="56"/>
                  </a:cubicBezTo>
                  <a:cubicBezTo>
                    <a:pt x="145" y="56"/>
                    <a:pt x="145" y="56"/>
                    <a:pt x="145" y="56"/>
                  </a:cubicBezTo>
                  <a:cubicBezTo>
                    <a:pt x="181" y="20"/>
                    <a:pt x="181" y="20"/>
                    <a:pt x="181" y="20"/>
                  </a:cubicBezTo>
                  <a:cubicBezTo>
                    <a:pt x="185" y="15"/>
                    <a:pt x="185" y="8"/>
                    <a:pt x="181" y="3"/>
                  </a:cubicBezTo>
                  <a:close/>
                  <a:moveTo>
                    <a:pt x="144" y="176"/>
                  </a:moveTo>
                  <a:cubicBezTo>
                    <a:pt x="8" y="176"/>
                    <a:pt x="8" y="176"/>
                    <a:pt x="8" y="176"/>
                  </a:cubicBezTo>
                  <a:cubicBezTo>
                    <a:pt x="8" y="40"/>
                    <a:pt x="8" y="40"/>
                    <a:pt x="8" y="40"/>
                  </a:cubicBezTo>
                  <a:cubicBezTo>
                    <a:pt x="127" y="40"/>
                    <a:pt x="127" y="40"/>
                    <a:pt x="127" y="40"/>
                  </a:cubicBezTo>
                  <a:cubicBezTo>
                    <a:pt x="64" y="102"/>
                    <a:pt x="64" y="102"/>
                    <a:pt x="64" y="102"/>
                  </a:cubicBezTo>
                  <a:cubicBezTo>
                    <a:pt x="64" y="120"/>
                    <a:pt x="64" y="120"/>
                    <a:pt x="64" y="120"/>
                  </a:cubicBezTo>
                  <a:cubicBezTo>
                    <a:pt x="81" y="120"/>
                    <a:pt x="81" y="120"/>
                    <a:pt x="81" y="120"/>
                  </a:cubicBezTo>
                  <a:cubicBezTo>
                    <a:pt x="144" y="56"/>
                    <a:pt x="144" y="56"/>
                    <a:pt x="144" y="56"/>
                  </a:cubicBezTo>
                  <a:lnTo>
                    <a:pt x="144" y="176"/>
                  </a:lnTo>
                  <a:close/>
                  <a:moveTo>
                    <a:pt x="175" y="14"/>
                  </a:moveTo>
                  <a:cubicBezTo>
                    <a:pt x="78" y="112"/>
                    <a:pt x="78" y="112"/>
                    <a:pt x="78" y="112"/>
                  </a:cubicBezTo>
                  <a:cubicBezTo>
                    <a:pt x="72" y="112"/>
                    <a:pt x="72" y="112"/>
                    <a:pt x="72" y="112"/>
                  </a:cubicBezTo>
                  <a:cubicBezTo>
                    <a:pt x="72" y="106"/>
                    <a:pt x="72" y="106"/>
                    <a:pt x="72" y="106"/>
                  </a:cubicBezTo>
                  <a:cubicBezTo>
                    <a:pt x="169" y="9"/>
                    <a:pt x="169" y="9"/>
                    <a:pt x="169" y="9"/>
                  </a:cubicBezTo>
                  <a:cubicBezTo>
                    <a:pt x="170" y="8"/>
                    <a:pt x="172" y="8"/>
                    <a:pt x="172" y="8"/>
                  </a:cubicBezTo>
                  <a:cubicBezTo>
                    <a:pt x="173" y="8"/>
                    <a:pt x="174" y="8"/>
                    <a:pt x="175" y="9"/>
                  </a:cubicBezTo>
                  <a:cubicBezTo>
                    <a:pt x="176" y="10"/>
                    <a:pt x="176" y="11"/>
                    <a:pt x="176" y="12"/>
                  </a:cubicBezTo>
                  <a:cubicBezTo>
                    <a:pt x="176" y="12"/>
                    <a:pt x="176" y="13"/>
                    <a:pt x="175" y="14"/>
                  </a:cubicBezTo>
                  <a:close/>
                </a:path>
              </a:pathLst>
            </a:custGeom>
            <a:solidFill>
              <a:schemeClr val="bg1">
                <a:alpha val="60000"/>
              </a:schemeClr>
            </a:solidFill>
            <a:ln>
              <a:noFill/>
            </a:ln>
          </p:spPr>
          <p:txBody>
            <a:bodyPr/>
            <a:lstStyle/>
            <a:p>
              <a:endParaRPr lang="zh-CN" altLang="en-US"/>
            </a:p>
          </p:txBody>
        </p:sp>
      </p:grpSp>
      <p:sp>
        <p:nvSpPr>
          <p:cNvPr id="128" name="Freeform 30">
            <a:extLst>
              <a:ext uri="{FF2B5EF4-FFF2-40B4-BE49-F238E27FC236}">
                <a16:creationId xmlns:a16="http://schemas.microsoft.com/office/drawing/2014/main" id="{365B88DA-9C4F-4FF2-A4D8-B496CEC282A8}"/>
              </a:ext>
            </a:extLst>
          </p:cNvPr>
          <p:cNvSpPr>
            <a:spLocks noChangeArrowheads="1"/>
          </p:cNvSpPr>
          <p:nvPr/>
        </p:nvSpPr>
        <p:spPr bwMode="auto">
          <a:xfrm>
            <a:off x="285193" y="1487269"/>
            <a:ext cx="148195" cy="148196"/>
          </a:xfrm>
          <a:custGeom>
            <a:avLst/>
            <a:gdLst>
              <a:gd name="T0" fmla="*/ 170126 w 587"/>
              <a:gd name="T1" fmla="*/ 81290 h 587"/>
              <a:gd name="T2" fmla="*/ 170126 w 587"/>
              <a:gd name="T3" fmla="*/ 81290 h 587"/>
              <a:gd name="T4" fmla="*/ 149984 w 587"/>
              <a:gd name="T5" fmla="*/ 81290 h 587"/>
              <a:gd name="T6" fmla="*/ 149984 w 587"/>
              <a:gd name="T7" fmla="*/ 129488 h 587"/>
              <a:gd name="T8" fmla="*/ 170126 w 587"/>
              <a:gd name="T9" fmla="*/ 129488 h 587"/>
              <a:gd name="T10" fmla="*/ 210769 w 587"/>
              <a:gd name="T11" fmla="*/ 170133 h 587"/>
              <a:gd name="T12" fmla="*/ 170126 w 587"/>
              <a:gd name="T13" fmla="*/ 210778 h 587"/>
              <a:gd name="T14" fmla="*/ 129483 w 587"/>
              <a:gd name="T15" fmla="*/ 170133 h 587"/>
              <a:gd name="T16" fmla="*/ 129483 w 587"/>
              <a:gd name="T17" fmla="*/ 149991 h 587"/>
              <a:gd name="T18" fmla="*/ 81286 w 587"/>
              <a:gd name="T19" fmla="*/ 149991 h 587"/>
              <a:gd name="T20" fmla="*/ 81286 w 587"/>
              <a:gd name="T21" fmla="*/ 170133 h 587"/>
              <a:gd name="T22" fmla="*/ 40643 w 587"/>
              <a:gd name="T23" fmla="*/ 210778 h 587"/>
              <a:gd name="T24" fmla="*/ 0 w 587"/>
              <a:gd name="T25" fmla="*/ 170133 h 587"/>
              <a:gd name="T26" fmla="*/ 40643 w 587"/>
              <a:gd name="T27" fmla="*/ 129488 h 587"/>
              <a:gd name="T28" fmla="*/ 60785 w 587"/>
              <a:gd name="T29" fmla="*/ 129488 h 587"/>
              <a:gd name="T30" fmla="*/ 60785 w 587"/>
              <a:gd name="T31" fmla="*/ 81290 h 587"/>
              <a:gd name="T32" fmla="*/ 40643 w 587"/>
              <a:gd name="T33" fmla="*/ 81290 h 587"/>
              <a:gd name="T34" fmla="*/ 0 w 587"/>
              <a:gd name="T35" fmla="*/ 40645 h 587"/>
              <a:gd name="T36" fmla="*/ 40643 w 587"/>
              <a:gd name="T37" fmla="*/ 0 h 587"/>
              <a:gd name="T38" fmla="*/ 81286 w 587"/>
              <a:gd name="T39" fmla="*/ 40645 h 587"/>
              <a:gd name="T40" fmla="*/ 81286 w 587"/>
              <a:gd name="T41" fmla="*/ 60788 h 587"/>
              <a:gd name="T42" fmla="*/ 129483 w 587"/>
              <a:gd name="T43" fmla="*/ 60788 h 587"/>
              <a:gd name="T44" fmla="*/ 129483 w 587"/>
              <a:gd name="T45" fmla="*/ 40645 h 587"/>
              <a:gd name="T46" fmla="*/ 170126 w 587"/>
              <a:gd name="T47" fmla="*/ 0 h 587"/>
              <a:gd name="T48" fmla="*/ 210769 w 587"/>
              <a:gd name="T49" fmla="*/ 40645 h 587"/>
              <a:gd name="T50" fmla="*/ 170126 w 587"/>
              <a:gd name="T51" fmla="*/ 81290 h 587"/>
              <a:gd name="T52" fmla="*/ 149984 w 587"/>
              <a:gd name="T53" fmla="*/ 170133 h 587"/>
              <a:gd name="T54" fmla="*/ 149984 w 587"/>
              <a:gd name="T55" fmla="*/ 170133 h 587"/>
              <a:gd name="T56" fmla="*/ 170126 w 587"/>
              <a:gd name="T57" fmla="*/ 190636 h 587"/>
              <a:gd name="T58" fmla="*/ 190628 w 587"/>
              <a:gd name="T59" fmla="*/ 170133 h 587"/>
              <a:gd name="T60" fmla="*/ 172644 w 587"/>
              <a:gd name="T61" fmla="*/ 149991 h 587"/>
              <a:gd name="T62" fmla="*/ 172644 w 587"/>
              <a:gd name="T63" fmla="*/ 149991 h 587"/>
              <a:gd name="T64" fmla="*/ 149984 w 587"/>
              <a:gd name="T65" fmla="*/ 149991 h 587"/>
              <a:gd name="T66" fmla="*/ 149984 w 587"/>
              <a:gd name="T67" fmla="*/ 170133 h 587"/>
              <a:gd name="T68" fmla="*/ 60785 w 587"/>
              <a:gd name="T69" fmla="*/ 40645 h 587"/>
              <a:gd name="T70" fmla="*/ 60785 w 587"/>
              <a:gd name="T71" fmla="*/ 40645 h 587"/>
              <a:gd name="T72" fmla="*/ 40643 w 587"/>
              <a:gd name="T73" fmla="*/ 20143 h 587"/>
              <a:gd name="T74" fmla="*/ 20142 w 587"/>
              <a:gd name="T75" fmla="*/ 40645 h 587"/>
              <a:gd name="T76" fmla="*/ 40643 w 587"/>
              <a:gd name="T77" fmla="*/ 60788 h 587"/>
              <a:gd name="T78" fmla="*/ 60785 w 587"/>
              <a:gd name="T79" fmla="*/ 60788 h 587"/>
              <a:gd name="T80" fmla="*/ 60785 w 587"/>
              <a:gd name="T81" fmla="*/ 40645 h 587"/>
              <a:gd name="T82" fmla="*/ 20142 w 587"/>
              <a:gd name="T83" fmla="*/ 170133 h 587"/>
              <a:gd name="T84" fmla="*/ 20142 w 587"/>
              <a:gd name="T85" fmla="*/ 170133 h 587"/>
              <a:gd name="T86" fmla="*/ 40643 w 587"/>
              <a:gd name="T87" fmla="*/ 190636 h 587"/>
              <a:gd name="T88" fmla="*/ 60785 w 587"/>
              <a:gd name="T89" fmla="*/ 170133 h 587"/>
              <a:gd name="T90" fmla="*/ 60785 w 587"/>
              <a:gd name="T91" fmla="*/ 149991 h 587"/>
              <a:gd name="T92" fmla="*/ 40643 w 587"/>
              <a:gd name="T93" fmla="*/ 149991 h 587"/>
              <a:gd name="T94" fmla="*/ 20142 w 587"/>
              <a:gd name="T95" fmla="*/ 170133 h 587"/>
              <a:gd name="T96" fmla="*/ 129483 w 587"/>
              <a:gd name="T97" fmla="*/ 81290 h 587"/>
              <a:gd name="T98" fmla="*/ 129483 w 587"/>
              <a:gd name="T99" fmla="*/ 81290 h 587"/>
              <a:gd name="T100" fmla="*/ 81286 w 587"/>
              <a:gd name="T101" fmla="*/ 81290 h 587"/>
              <a:gd name="T102" fmla="*/ 81286 w 587"/>
              <a:gd name="T103" fmla="*/ 129488 h 587"/>
              <a:gd name="T104" fmla="*/ 129483 w 587"/>
              <a:gd name="T105" fmla="*/ 129488 h 587"/>
              <a:gd name="T106" fmla="*/ 129483 w 587"/>
              <a:gd name="T107" fmla="*/ 81290 h 587"/>
              <a:gd name="T108" fmla="*/ 170126 w 587"/>
              <a:gd name="T109" fmla="*/ 20143 h 587"/>
              <a:gd name="T110" fmla="*/ 170126 w 587"/>
              <a:gd name="T111" fmla="*/ 20143 h 587"/>
              <a:gd name="T112" fmla="*/ 149984 w 587"/>
              <a:gd name="T113" fmla="*/ 40645 h 587"/>
              <a:gd name="T114" fmla="*/ 149984 w 587"/>
              <a:gd name="T115" fmla="*/ 60788 h 587"/>
              <a:gd name="T116" fmla="*/ 170126 w 587"/>
              <a:gd name="T117" fmla="*/ 60788 h 587"/>
              <a:gd name="T118" fmla="*/ 190628 w 587"/>
              <a:gd name="T119" fmla="*/ 40645 h 587"/>
              <a:gd name="T120" fmla="*/ 170126 w 587"/>
              <a:gd name="T121" fmla="*/ 20143 h 58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587" h="587">
                <a:moveTo>
                  <a:pt x="473" y="226"/>
                </a:moveTo>
                <a:lnTo>
                  <a:pt x="473" y="226"/>
                </a:lnTo>
                <a:cubicBezTo>
                  <a:pt x="417" y="226"/>
                  <a:pt x="417" y="226"/>
                  <a:pt x="417" y="226"/>
                </a:cubicBezTo>
                <a:cubicBezTo>
                  <a:pt x="417" y="360"/>
                  <a:pt x="417" y="360"/>
                  <a:pt x="417" y="360"/>
                </a:cubicBezTo>
                <a:cubicBezTo>
                  <a:pt x="473" y="360"/>
                  <a:pt x="473" y="360"/>
                  <a:pt x="473" y="360"/>
                </a:cubicBezTo>
                <a:cubicBezTo>
                  <a:pt x="537" y="360"/>
                  <a:pt x="586" y="410"/>
                  <a:pt x="586" y="473"/>
                </a:cubicBezTo>
                <a:cubicBezTo>
                  <a:pt x="586" y="537"/>
                  <a:pt x="537" y="586"/>
                  <a:pt x="473" y="586"/>
                </a:cubicBezTo>
                <a:cubicBezTo>
                  <a:pt x="410" y="586"/>
                  <a:pt x="360" y="537"/>
                  <a:pt x="360" y="473"/>
                </a:cubicBezTo>
                <a:cubicBezTo>
                  <a:pt x="360" y="417"/>
                  <a:pt x="360" y="417"/>
                  <a:pt x="360" y="417"/>
                </a:cubicBezTo>
                <a:cubicBezTo>
                  <a:pt x="226" y="417"/>
                  <a:pt x="226" y="417"/>
                  <a:pt x="226" y="417"/>
                </a:cubicBezTo>
                <a:cubicBezTo>
                  <a:pt x="226" y="473"/>
                  <a:pt x="226" y="473"/>
                  <a:pt x="226" y="473"/>
                </a:cubicBezTo>
                <a:cubicBezTo>
                  <a:pt x="226" y="537"/>
                  <a:pt x="176" y="586"/>
                  <a:pt x="113" y="586"/>
                </a:cubicBezTo>
                <a:cubicBezTo>
                  <a:pt x="49" y="586"/>
                  <a:pt x="0" y="537"/>
                  <a:pt x="0" y="473"/>
                </a:cubicBezTo>
                <a:cubicBezTo>
                  <a:pt x="0" y="410"/>
                  <a:pt x="49" y="360"/>
                  <a:pt x="113" y="360"/>
                </a:cubicBezTo>
                <a:cubicBezTo>
                  <a:pt x="169" y="360"/>
                  <a:pt x="169" y="360"/>
                  <a:pt x="169" y="360"/>
                </a:cubicBezTo>
                <a:cubicBezTo>
                  <a:pt x="169" y="226"/>
                  <a:pt x="169" y="226"/>
                  <a:pt x="169" y="226"/>
                </a:cubicBezTo>
                <a:cubicBezTo>
                  <a:pt x="113" y="226"/>
                  <a:pt x="113" y="226"/>
                  <a:pt x="113" y="226"/>
                </a:cubicBezTo>
                <a:cubicBezTo>
                  <a:pt x="49" y="226"/>
                  <a:pt x="0" y="176"/>
                  <a:pt x="0" y="113"/>
                </a:cubicBezTo>
                <a:cubicBezTo>
                  <a:pt x="0" y="49"/>
                  <a:pt x="49" y="0"/>
                  <a:pt x="113" y="0"/>
                </a:cubicBezTo>
                <a:cubicBezTo>
                  <a:pt x="176" y="0"/>
                  <a:pt x="226" y="49"/>
                  <a:pt x="226" y="113"/>
                </a:cubicBezTo>
                <a:cubicBezTo>
                  <a:pt x="226" y="169"/>
                  <a:pt x="226" y="169"/>
                  <a:pt x="226" y="169"/>
                </a:cubicBezTo>
                <a:cubicBezTo>
                  <a:pt x="360" y="169"/>
                  <a:pt x="360" y="169"/>
                  <a:pt x="360" y="169"/>
                </a:cubicBezTo>
                <a:cubicBezTo>
                  <a:pt x="360" y="113"/>
                  <a:pt x="360" y="113"/>
                  <a:pt x="360" y="113"/>
                </a:cubicBezTo>
                <a:cubicBezTo>
                  <a:pt x="360" y="49"/>
                  <a:pt x="410" y="0"/>
                  <a:pt x="473" y="0"/>
                </a:cubicBezTo>
                <a:cubicBezTo>
                  <a:pt x="537" y="0"/>
                  <a:pt x="586" y="49"/>
                  <a:pt x="586" y="113"/>
                </a:cubicBezTo>
                <a:cubicBezTo>
                  <a:pt x="586" y="176"/>
                  <a:pt x="537" y="226"/>
                  <a:pt x="473" y="226"/>
                </a:cubicBezTo>
                <a:close/>
                <a:moveTo>
                  <a:pt x="417" y="473"/>
                </a:moveTo>
                <a:lnTo>
                  <a:pt x="417" y="473"/>
                </a:lnTo>
                <a:cubicBezTo>
                  <a:pt x="417" y="502"/>
                  <a:pt x="445" y="530"/>
                  <a:pt x="473" y="530"/>
                </a:cubicBezTo>
                <a:cubicBezTo>
                  <a:pt x="501" y="530"/>
                  <a:pt x="530" y="502"/>
                  <a:pt x="530" y="473"/>
                </a:cubicBezTo>
                <a:cubicBezTo>
                  <a:pt x="530" y="445"/>
                  <a:pt x="508" y="417"/>
                  <a:pt x="480" y="417"/>
                </a:cubicBezTo>
                <a:cubicBezTo>
                  <a:pt x="417" y="417"/>
                  <a:pt x="417" y="417"/>
                  <a:pt x="417" y="417"/>
                </a:cubicBezTo>
                <a:lnTo>
                  <a:pt x="417" y="473"/>
                </a:lnTo>
                <a:close/>
                <a:moveTo>
                  <a:pt x="169" y="113"/>
                </a:moveTo>
                <a:lnTo>
                  <a:pt x="169" y="113"/>
                </a:lnTo>
                <a:cubicBezTo>
                  <a:pt x="169" y="84"/>
                  <a:pt x="148" y="56"/>
                  <a:pt x="113" y="56"/>
                </a:cubicBezTo>
                <a:cubicBezTo>
                  <a:pt x="84" y="56"/>
                  <a:pt x="56" y="84"/>
                  <a:pt x="56" y="113"/>
                </a:cubicBezTo>
                <a:cubicBezTo>
                  <a:pt x="56" y="141"/>
                  <a:pt x="84" y="169"/>
                  <a:pt x="113" y="169"/>
                </a:cubicBezTo>
                <a:cubicBezTo>
                  <a:pt x="169" y="169"/>
                  <a:pt x="169" y="169"/>
                  <a:pt x="169" y="169"/>
                </a:cubicBezTo>
                <a:lnTo>
                  <a:pt x="169" y="113"/>
                </a:lnTo>
                <a:close/>
                <a:moveTo>
                  <a:pt x="56" y="473"/>
                </a:moveTo>
                <a:lnTo>
                  <a:pt x="56" y="473"/>
                </a:lnTo>
                <a:cubicBezTo>
                  <a:pt x="56" y="502"/>
                  <a:pt x="84" y="530"/>
                  <a:pt x="113" y="530"/>
                </a:cubicBezTo>
                <a:cubicBezTo>
                  <a:pt x="148" y="530"/>
                  <a:pt x="169" y="502"/>
                  <a:pt x="169" y="473"/>
                </a:cubicBezTo>
                <a:cubicBezTo>
                  <a:pt x="169" y="417"/>
                  <a:pt x="169" y="417"/>
                  <a:pt x="169" y="417"/>
                </a:cubicBezTo>
                <a:cubicBezTo>
                  <a:pt x="113" y="417"/>
                  <a:pt x="113" y="417"/>
                  <a:pt x="113" y="417"/>
                </a:cubicBezTo>
                <a:cubicBezTo>
                  <a:pt x="84" y="417"/>
                  <a:pt x="56" y="438"/>
                  <a:pt x="56" y="473"/>
                </a:cubicBezTo>
                <a:close/>
                <a:moveTo>
                  <a:pt x="360" y="226"/>
                </a:moveTo>
                <a:lnTo>
                  <a:pt x="360" y="226"/>
                </a:lnTo>
                <a:cubicBezTo>
                  <a:pt x="226" y="226"/>
                  <a:pt x="226" y="226"/>
                  <a:pt x="226" y="226"/>
                </a:cubicBezTo>
                <a:cubicBezTo>
                  <a:pt x="226" y="360"/>
                  <a:pt x="226" y="360"/>
                  <a:pt x="226" y="360"/>
                </a:cubicBezTo>
                <a:cubicBezTo>
                  <a:pt x="360" y="360"/>
                  <a:pt x="360" y="360"/>
                  <a:pt x="360" y="360"/>
                </a:cubicBezTo>
                <a:lnTo>
                  <a:pt x="360" y="226"/>
                </a:lnTo>
                <a:close/>
                <a:moveTo>
                  <a:pt x="473" y="56"/>
                </a:moveTo>
                <a:lnTo>
                  <a:pt x="473" y="56"/>
                </a:lnTo>
                <a:cubicBezTo>
                  <a:pt x="445" y="56"/>
                  <a:pt x="417" y="84"/>
                  <a:pt x="417" y="113"/>
                </a:cubicBezTo>
                <a:cubicBezTo>
                  <a:pt x="417" y="169"/>
                  <a:pt x="417" y="169"/>
                  <a:pt x="417" y="169"/>
                </a:cubicBezTo>
                <a:cubicBezTo>
                  <a:pt x="473" y="169"/>
                  <a:pt x="473" y="169"/>
                  <a:pt x="473" y="169"/>
                </a:cubicBezTo>
                <a:cubicBezTo>
                  <a:pt x="501" y="169"/>
                  <a:pt x="530" y="141"/>
                  <a:pt x="530" y="113"/>
                </a:cubicBezTo>
                <a:cubicBezTo>
                  <a:pt x="530" y="84"/>
                  <a:pt x="501" y="56"/>
                  <a:pt x="473" y="56"/>
                </a:cubicBezTo>
                <a:close/>
              </a:path>
            </a:pathLst>
          </a:custGeom>
          <a:solidFill>
            <a:srgbClr val="00B0F0">
              <a:alpha val="70000"/>
            </a:srgbClr>
          </a:solidFill>
          <a:ln>
            <a:noFill/>
          </a:ln>
          <a:effectLst/>
        </p:spPr>
        <p:txBody>
          <a:bodyPr wrap="none" anchor="ctr"/>
          <a:lstStyle/>
          <a:p>
            <a:endParaRPr lang="en-US" dirty="0"/>
          </a:p>
        </p:txBody>
      </p:sp>
      <p:sp>
        <p:nvSpPr>
          <p:cNvPr id="141" name="文本框 140">
            <a:extLst>
              <a:ext uri="{FF2B5EF4-FFF2-40B4-BE49-F238E27FC236}">
                <a16:creationId xmlns:a16="http://schemas.microsoft.com/office/drawing/2014/main" id="{59357FEC-A75F-4327-8818-47DFF02DA9DF}"/>
              </a:ext>
            </a:extLst>
          </p:cNvPr>
          <p:cNvSpPr txBox="1"/>
          <p:nvPr/>
        </p:nvSpPr>
        <p:spPr>
          <a:xfrm>
            <a:off x="1314505" y="1251098"/>
            <a:ext cx="463588" cy="200055"/>
          </a:xfrm>
          <a:prstGeom prst="rect">
            <a:avLst/>
          </a:prstGeom>
          <a:noFill/>
        </p:spPr>
        <p:txBody>
          <a:bodyPr wrap="none" rtlCol="0">
            <a:spAutoFit/>
          </a:bodyPr>
          <a:lstStyle/>
          <a:p>
            <a:r>
              <a:rPr lang="zh-CN" altLang="en-US" sz="700" b="1" dirty="0">
                <a:solidFill>
                  <a:schemeClr val="bg1">
                    <a:alpha val="80000"/>
                  </a:schemeClr>
                </a:solidFill>
                <a:latin typeface="思源黑体 CN ExtraLight" panose="020B0200000000000000" pitchFamily="34" charset="-122"/>
                <a:ea typeface="思源黑体 CN ExtraLight" panose="020B0200000000000000" pitchFamily="34" charset="-122"/>
              </a:rPr>
              <a:t>探索舰</a:t>
            </a:r>
          </a:p>
        </p:txBody>
      </p:sp>
      <p:sp>
        <p:nvSpPr>
          <p:cNvPr id="142" name="文本框 141">
            <a:extLst>
              <a:ext uri="{FF2B5EF4-FFF2-40B4-BE49-F238E27FC236}">
                <a16:creationId xmlns:a16="http://schemas.microsoft.com/office/drawing/2014/main" id="{6518F83B-003B-4E93-94FD-60D44467C6BF}"/>
              </a:ext>
            </a:extLst>
          </p:cNvPr>
          <p:cNvSpPr txBox="1"/>
          <p:nvPr/>
        </p:nvSpPr>
        <p:spPr>
          <a:xfrm>
            <a:off x="416607" y="1240146"/>
            <a:ext cx="364202" cy="200055"/>
          </a:xfrm>
          <a:prstGeom prst="rect">
            <a:avLst/>
          </a:prstGeom>
          <a:noFill/>
        </p:spPr>
        <p:txBody>
          <a:bodyPr wrap="none" rtlCol="0">
            <a:spAutoFit/>
          </a:bodyPr>
          <a:lstStyle/>
          <a:p>
            <a:r>
              <a:rPr lang="zh-CN" altLang="en-US" sz="700" b="1" dirty="0">
                <a:solidFill>
                  <a:schemeClr val="bg1">
                    <a:alpha val="80000"/>
                  </a:schemeClr>
                </a:solidFill>
                <a:latin typeface="+mn-ea"/>
              </a:rPr>
              <a:t>类型</a:t>
            </a:r>
          </a:p>
        </p:txBody>
      </p:sp>
      <p:sp>
        <p:nvSpPr>
          <p:cNvPr id="143" name="文本框 142">
            <a:extLst>
              <a:ext uri="{FF2B5EF4-FFF2-40B4-BE49-F238E27FC236}">
                <a16:creationId xmlns:a16="http://schemas.microsoft.com/office/drawing/2014/main" id="{0421445D-3C63-41B1-A668-B50F4C90B4B9}"/>
              </a:ext>
            </a:extLst>
          </p:cNvPr>
          <p:cNvSpPr txBox="1"/>
          <p:nvPr/>
        </p:nvSpPr>
        <p:spPr>
          <a:xfrm>
            <a:off x="408492" y="1461340"/>
            <a:ext cx="364202" cy="200055"/>
          </a:xfrm>
          <a:prstGeom prst="rect">
            <a:avLst/>
          </a:prstGeom>
          <a:noFill/>
        </p:spPr>
        <p:txBody>
          <a:bodyPr wrap="none" rtlCol="0">
            <a:spAutoFit/>
          </a:bodyPr>
          <a:lstStyle/>
          <a:p>
            <a:r>
              <a:rPr lang="zh-CN" altLang="en-US" sz="700" b="1" dirty="0">
                <a:solidFill>
                  <a:schemeClr val="bg1">
                    <a:alpha val="80000"/>
                  </a:schemeClr>
                </a:solidFill>
                <a:latin typeface="+mn-ea"/>
              </a:rPr>
              <a:t>级别</a:t>
            </a:r>
          </a:p>
        </p:txBody>
      </p:sp>
      <p:sp>
        <p:nvSpPr>
          <p:cNvPr id="144" name="文本框 143">
            <a:extLst>
              <a:ext uri="{FF2B5EF4-FFF2-40B4-BE49-F238E27FC236}">
                <a16:creationId xmlns:a16="http://schemas.microsoft.com/office/drawing/2014/main" id="{61B36CA9-8456-4D94-94D7-E92C67FB1C9E}"/>
              </a:ext>
            </a:extLst>
          </p:cNvPr>
          <p:cNvSpPr txBox="1"/>
          <p:nvPr/>
        </p:nvSpPr>
        <p:spPr>
          <a:xfrm>
            <a:off x="1231129" y="1461340"/>
            <a:ext cx="556563" cy="200055"/>
          </a:xfrm>
          <a:prstGeom prst="rect">
            <a:avLst/>
          </a:prstGeom>
          <a:noFill/>
        </p:spPr>
        <p:txBody>
          <a:bodyPr wrap="none" rtlCol="0">
            <a:spAutoFit/>
          </a:bodyPr>
          <a:lstStyle/>
          <a:p>
            <a:r>
              <a:rPr lang="zh-CN" altLang="en-US" sz="700" b="1" dirty="0">
                <a:solidFill>
                  <a:schemeClr val="bg1">
                    <a:alpha val="70000"/>
                  </a:schemeClr>
                </a:solidFill>
                <a:latin typeface="思源黑体 CN ExtraLight" panose="020B0200000000000000" pitchFamily="34" charset="-122"/>
                <a:ea typeface="思源黑体 CN ExtraLight" panose="020B0200000000000000" pitchFamily="34" charset="-122"/>
              </a:rPr>
              <a:t>纳迦法级</a:t>
            </a:r>
            <a:endParaRPr lang="zh-CN" altLang="en-US" sz="600" b="1" dirty="0">
              <a:solidFill>
                <a:schemeClr val="bg1">
                  <a:alpha val="80000"/>
                </a:schemeClr>
              </a:solidFill>
              <a:latin typeface="思源黑体 CN ExtraLight" panose="020B0200000000000000" pitchFamily="34" charset="-122"/>
              <a:ea typeface="思源黑体 CN ExtraLight" panose="020B0200000000000000" pitchFamily="34" charset="-122"/>
            </a:endParaRPr>
          </a:p>
        </p:txBody>
      </p:sp>
      <p:sp>
        <p:nvSpPr>
          <p:cNvPr id="145" name="文本框 144">
            <a:extLst>
              <a:ext uri="{FF2B5EF4-FFF2-40B4-BE49-F238E27FC236}">
                <a16:creationId xmlns:a16="http://schemas.microsoft.com/office/drawing/2014/main" id="{919358F5-15C0-42C3-B208-A0CF4D408A58}"/>
              </a:ext>
            </a:extLst>
          </p:cNvPr>
          <p:cNvSpPr txBox="1"/>
          <p:nvPr/>
        </p:nvSpPr>
        <p:spPr>
          <a:xfrm>
            <a:off x="402890" y="1682534"/>
            <a:ext cx="364202" cy="200055"/>
          </a:xfrm>
          <a:prstGeom prst="rect">
            <a:avLst/>
          </a:prstGeom>
          <a:noFill/>
        </p:spPr>
        <p:txBody>
          <a:bodyPr wrap="none" rtlCol="0">
            <a:spAutoFit/>
          </a:bodyPr>
          <a:lstStyle/>
          <a:p>
            <a:r>
              <a:rPr lang="zh-CN" altLang="en-US" sz="700" b="1" dirty="0">
                <a:solidFill>
                  <a:schemeClr val="bg1">
                    <a:alpha val="80000"/>
                  </a:schemeClr>
                </a:solidFill>
                <a:latin typeface="+mn-ea"/>
              </a:rPr>
              <a:t>规模</a:t>
            </a:r>
          </a:p>
        </p:txBody>
      </p:sp>
      <p:sp>
        <p:nvSpPr>
          <p:cNvPr id="147" name="Freeform 142">
            <a:extLst>
              <a:ext uri="{FF2B5EF4-FFF2-40B4-BE49-F238E27FC236}">
                <a16:creationId xmlns:a16="http://schemas.microsoft.com/office/drawing/2014/main" id="{ACA8A30F-DE0C-4F26-AC33-AF9BABF14C7C}"/>
              </a:ext>
            </a:extLst>
          </p:cNvPr>
          <p:cNvSpPr>
            <a:spLocks noEditPoints="1"/>
          </p:cNvSpPr>
          <p:nvPr/>
        </p:nvSpPr>
        <p:spPr bwMode="auto">
          <a:xfrm>
            <a:off x="277041" y="1256543"/>
            <a:ext cx="164497" cy="157728"/>
          </a:xfrm>
          <a:custGeom>
            <a:avLst/>
            <a:gdLst>
              <a:gd name="T0" fmla="*/ 68 w 113"/>
              <a:gd name="T1" fmla="*/ 54 h 108"/>
              <a:gd name="T2" fmla="*/ 45 w 113"/>
              <a:gd name="T3" fmla="*/ 54 h 108"/>
              <a:gd name="T4" fmla="*/ 48 w 113"/>
              <a:gd name="T5" fmla="*/ 32 h 108"/>
              <a:gd name="T6" fmla="*/ 0 w 113"/>
              <a:gd name="T7" fmla="*/ 54 h 108"/>
              <a:gd name="T8" fmla="*/ 17 w 113"/>
              <a:gd name="T9" fmla="*/ 93 h 108"/>
              <a:gd name="T10" fmla="*/ 62 w 113"/>
              <a:gd name="T11" fmla="*/ 78 h 108"/>
              <a:gd name="T12" fmla="*/ 38 w 113"/>
              <a:gd name="T13" fmla="*/ 84 h 108"/>
              <a:gd name="T14" fmla="*/ 26 w 113"/>
              <a:gd name="T15" fmla="*/ 73 h 108"/>
              <a:gd name="T16" fmla="*/ 57 w 113"/>
              <a:gd name="T17" fmla="*/ 76 h 108"/>
              <a:gd name="T18" fmla="*/ 79 w 113"/>
              <a:gd name="T19" fmla="*/ 82 h 108"/>
              <a:gd name="T20" fmla="*/ 64 w 113"/>
              <a:gd name="T21" fmla="*/ 89 h 108"/>
              <a:gd name="T22" fmla="*/ 52 w 113"/>
              <a:gd name="T23" fmla="*/ 89 h 108"/>
              <a:gd name="T24" fmla="*/ 80 w 113"/>
              <a:gd name="T25" fmla="*/ 105 h 108"/>
              <a:gd name="T26" fmla="*/ 86 w 113"/>
              <a:gd name="T27" fmla="*/ 73 h 108"/>
              <a:gd name="T28" fmla="*/ 113 w 113"/>
              <a:gd name="T29" fmla="*/ 54 h 108"/>
              <a:gd name="T30" fmla="*/ 70 w 113"/>
              <a:gd name="T31" fmla="*/ 32 h 108"/>
              <a:gd name="T32" fmla="*/ 76 w 113"/>
              <a:gd name="T33" fmla="*/ 23 h 108"/>
              <a:gd name="T34" fmla="*/ 88 w 113"/>
              <a:gd name="T35" fmla="*/ 33 h 108"/>
              <a:gd name="T36" fmla="*/ 96 w 113"/>
              <a:gd name="T37" fmla="*/ 14 h 108"/>
              <a:gd name="T38" fmla="*/ 63 w 113"/>
              <a:gd name="T39" fmla="*/ 20 h 108"/>
              <a:gd name="T40" fmla="*/ 33 w 113"/>
              <a:gd name="T41" fmla="*/ 3 h 108"/>
              <a:gd name="T42" fmla="*/ 26 w 113"/>
              <a:gd name="T43" fmla="*/ 29 h 108"/>
              <a:gd name="T44" fmla="*/ 34 w 113"/>
              <a:gd name="T45" fmla="*/ 25 h 108"/>
              <a:gd name="T46" fmla="*/ 49 w 113"/>
              <a:gd name="T47" fmla="*/ 18 h 108"/>
              <a:gd name="T48" fmla="*/ 48 w 113"/>
              <a:gd name="T49" fmla="*/ 32 h 108"/>
              <a:gd name="T50" fmla="*/ 92 w 113"/>
              <a:gd name="T51" fmla="*/ 45 h 108"/>
              <a:gd name="T52" fmla="*/ 92 w 113"/>
              <a:gd name="T53" fmla="*/ 62 h 108"/>
              <a:gd name="T54" fmla="*/ 77 w 113"/>
              <a:gd name="T55" fmla="*/ 44 h 108"/>
              <a:gd name="T56" fmla="*/ 75 w 113"/>
              <a:gd name="T57" fmla="*/ 66 h 108"/>
              <a:gd name="T58" fmla="*/ 65 w 113"/>
              <a:gd name="T59" fmla="*/ 41 h 108"/>
              <a:gd name="T60" fmla="*/ 51 w 113"/>
              <a:gd name="T61" fmla="*/ 41 h 108"/>
              <a:gd name="T62" fmla="*/ 47 w 113"/>
              <a:gd name="T63" fmla="*/ 44 h 108"/>
              <a:gd name="T64" fmla="*/ 57 w 113"/>
              <a:gd name="T65" fmla="*/ 67 h 108"/>
              <a:gd name="T66" fmla="*/ 22 w 113"/>
              <a:gd name="T67" fmla="*/ 62 h 108"/>
              <a:gd name="T68" fmla="*/ 9 w 113"/>
              <a:gd name="T69" fmla="*/ 54 h 108"/>
              <a:gd name="T70" fmla="*/ 37 w 113"/>
              <a:gd name="T71" fmla="*/ 42 h 108"/>
              <a:gd name="T72" fmla="*/ 64 w 113"/>
              <a:gd name="T73" fmla="*/ 50 h 108"/>
              <a:gd name="T74" fmla="*/ 64 w 113"/>
              <a:gd name="T75" fmla="*/ 50 h 108"/>
              <a:gd name="T76" fmla="*/ 50 w 113"/>
              <a:gd name="T77" fmla="*/ 53 h 108"/>
              <a:gd name="T78" fmla="*/ 49 w 113"/>
              <a:gd name="T79" fmla="*/ 57 h 108"/>
              <a:gd name="T80" fmla="*/ 51 w 113"/>
              <a:gd name="T81" fmla="*/ 52 h 108"/>
              <a:gd name="T82" fmla="*/ 56 w 113"/>
              <a:gd name="T83" fmla="*/ 45 h 108"/>
              <a:gd name="T84" fmla="*/ 58 w 113"/>
              <a:gd name="T85" fmla="*/ 45 h 108"/>
              <a:gd name="T86" fmla="*/ 60 w 113"/>
              <a:gd name="T87" fmla="*/ 4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3" h="108">
                <a:moveTo>
                  <a:pt x="57" y="42"/>
                </a:moveTo>
                <a:cubicBezTo>
                  <a:pt x="63" y="42"/>
                  <a:pt x="68" y="47"/>
                  <a:pt x="68" y="54"/>
                </a:cubicBezTo>
                <a:cubicBezTo>
                  <a:pt x="68" y="60"/>
                  <a:pt x="63" y="65"/>
                  <a:pt x="57" y="65"/>
                </a:cubicBezTo>
                <a:cubicBezTo>
                  <a:pt x="50" y="65"/>
                  <a:pt x="45" y="60"/>
                  <a:pt x="45" y="54"/>
                </a:cubicBezTo>
                <a:cubicBezTo>
                  <a:pt x="45" y="47"/>
                  <a:pt x="50" y="42"/>
                  <a:pt x="57" y="42"/>
                </a:cubicBezTo>
                <a:close/>
                <a:moveTo>
                  <a:pt x="48" y="32"/>
                </a:moveTo>
                <a:cubicBezTo>
                  <a:pt x="36" y="32"/>
                  <a:pt x="26" y="34"/>
                  <a:pt x="19" y="37"/>
                </a:cubicBezTo>
                <a:cubicBezTo>
                  <a:pt x="7" y="41"/>
                  <a:pt x="0" y="47"/>
                  <a:pt x="0" y="54"/>
                </a:cubicBezTo>
                <a:cubicBezTo>
                  <a:pt x="0" y="60"/>
                  <a:pt x="7" y="66"/>
                  <a:pt x="17" y="70"/>
                </a:cubicBezTo>
                <a:cubicBezTo>
                  <a:pt x="13" y="80"/>
                  <a:pt x="12" y="89"/>
                  <a:pt x="17" y="93"/>
                </a:cubicBezTo>
                <a:cubicBezTo>
                  <a:pt x="22" y="98"/>
                  <a:pt x="31" y="98"/>
                  <a:pt x="42" y="92"/>
                </a:cubicBezTo>
                <a:cubicBezTo>
                  <a:pt x="48" y="89"/>
                  <a:pt x="55" y="84"/>
                  <a:pt x="62" y="78"/>
                </a:cubicBezTo>
                <a:cubicBezTo>
                  <a:pt x="48" y="78"/>
                  <a:pt x="48" y="78"/>
                  <a:pt x="48" y="78"/>
                </a:cubicBezTo>
                <a:cubicBezTo>
                  <a:pt x="44" y="81"/>
                  <a:pt x="41" y="83"/>
                  <a:pt x="38" y="84"/>
                </a:cubicBezTo>
                <a:cubicBezTo>
                  <a:pt x="31" y="88"/>
                  <a:pt x="25" y="89"/>
                  <a:pt x="23" y="87"/>
                </a:cubicBezTo>
                <a:cubicBezTo>
                  <a:pt x="21" y="85"/>
                  <a:pt x="23" y="80"/>
                  <a:pt x="26" y="73"/>
                </a:cubicBezTo>
                <a:cubicBezTo>
                  <a:pt x="26" y="73"/>
                  <a:pt x="26" y="73"/>
                  <a:pt x="26" y="73"/>
                </a:cubicBezTo>
                <a:cubicBezTo>
                  <a:pt x="35" y="75"/>
                  <a:pt x="45" y="76"/>
                  <a:pt x="57" y="76"/>
                </a:cubicBezTo>
                <a:cubicBezTo>
                  <a:pt x="64" y="76"/>
                  <a:pt x="71" y="75"/>
                  <a:pt x="77" y="74"/>
                </a:cubicBezTo>
                <a:cubicBezTo>
                  <a:pt x="78" y="77"/>
                  <a:pt x="78" y="80"/>
                  <a:pt x="79" y="82"/>
                </a:cubicBezTo>
                <a:cubicBezTo>
                  <a:pt x="79" y="90"/>
                  <a:pt x="79" y="95"/>
                  <a:pt x="76" y="96"/>
                </a:cubicBezTo>
                <a:cubicBezTo>
                  <a:pt x="74" y="98"/>
                  <a:pt x="69" y="95"/>
                  <a:pt x="64" y="89"/>
                </a:cubicBezTo>
                <a:cubicBezTo>
                  <a:pt x="62" y="88"/>
                  <a:pt x="61" y="86"/>
                  <a:pt x="60" y="84"/>
                </a:cubicBezTo>
                <a:cubicBezTo>
                  <a:pt x="52" y="89"/>
                  <a:pt x="52" y="89"/>
                  <a:pt x="52" y="89"/>
                </a:cubicBezTo>
                <a:cubicBezTo>
                  <a:pt x="54" y="91"/>
                  <a:pt x="56" y="93"/>
                  <a:pt x="57" y="95"/>
                </a:cubicBezTo>
                <a:cubicBezTo>
                  <a:pt x="65" y="104"/>
                  <a:pt x="74" y="108"/>
                  <a:pt x="80" y="105"/>
                </a:cubicBezTo>
                <a:cubicBezTo>
                  <a:pt x="86" y="102"/>
                  <a:pt x="89" y="93"/>
                  <a:pt x="88" y="81"/>
                </a:cubicBezTo>
                <a:cubicBezTo>
                  <a:pt x="87" y="79"/>
                  <a:pt x="87" y="76"/>
                  <a:pt x="86" y="73"/>
                </a:cubicBezTo>
                <a:cubicBezTo>
                  <a:pt x="89" y="72"/>
                  <a:pt x="92" y="71"/>
                  <a:pt x="95" y="70"/>
                </a:cubicBezTo>
                <a:cubicBezTo>
                  <a:pt x="106" y="67"/>
                  <a:pt x="113" y="61"/>
                  <a:pt x="113" y="54"/>
                </a:cubicBezTo>
                <a:cubicBezTo>
                  <a:pt x="113" y="47"/>
                  <a:pt x="106" y="41"/>
                  <a:pt x="95" y="37"/>
                </a:cubicBezTo>
                <a:cubicBezTo>
                  <a:pt x="88" y="35"/>
                  <a:pt x="80" y="33"/>
                  <a:pt x="70" y="32"/>
                </a:cubicBezTo>
                <a:cubicBezTo>
                  <a:pt x="69" y="31"/>
                  <a:pt x="69" y="29"/>
                  <a:pt x="68" y="28"/>
                </a:cubicBezTo>
                <a:cubicBezTo>
                  <a:pt x="70" y="26"/>
                  <a:pt x="73" y="24"/>
                  <a:pt x="76" y="23"/>
                </a:cubicBezTo>
                <a:cubicBezTo>
                  <a:pt x="83" y="20"/>
                  <a:pt x="88" y="18"/>
                  <a:pt x="90" y="20"/>
                </a:cubicBezTo>
                <a:cubicBezTo>
                  <a:pt x="92" y="22"/>
                  <a:pt x="91" y="27"/>
                  <a:pt x="88" y="33"/>
                </a:cubicBezTo>
                <a:cubicBezTo>
                  <a:pt x="97" y="35"/>
                  <a:pt x="97" y="35"/>
                  <a:pt x="97" y="35"/>
                </a:cubicBezTo>
                <a:cubicBezTo>
                  <a:pt x="101" y="26"/>
                  <a:pt x="101" y="18"/>
                  <a:pt x="96" y="14"/>
                </a:cubicBezTo>
                <a:cubicBezTo>
                  <a:pt x="91" y="9"/>
                  <a:pt x="82" y="10"/>
                  <a:pt x="72" y="15"/>
                </a:cubicBezTo>
                <a:cubicBezTo>
                  <a:pt x="69" y="16"/>
                  <a:pt x="66" y="18"/>
                  <a:pt x="63" y="20"/>
                </a:cubicBezTo>
                <a:cubicBezTo>
                  <a:pt x="60" y="17"/>
                  <a:pt x="58" y="15"/>
                  <a:pt x="56" y="12"/>
                </a:cubicBezTo>
                <a:cubicBezTo>
                  <a:pt x="48" y="4"/>
                  <a:pt x="39" y="0"/>
                  <a:pt x="33" y="3"/>
                </a:cubicBezTo>
                <a:cubicBezTo>
                  <a:pt x="27" y="6"/>
                  <a:pt x="24" y="14"/>
                  <a:pt x="26" y="26"/>
                </a:cubicBezTo>
                <a:cubicBezTo>
                  <a:pt x="26" y="27"/>
                  <a:pt x="26" y="28"/>
                  <a:pt x="26" y="29"/>
                </a:cubicBezTo>
                <a:cubicBezTo>
                  <a:pt x="35" y="29"/>
                  <a:pt x="35" y="29"/>
                  <a:pt x="35" y="29"/>
                </a:cubicBezTo>
                <a:cubicBezTo>
                  <a:pt x="35" y="27"/>
                  <a:pt x="35" y="26"/>
                  <a:pt x="34" y="25"/>
                </a:cubicBezTo>
                <a:cubicBezTo>
                  <a:pt x="34" y="17"/>
                  <a:pt x="34" y="12"/>
                  <a:pt x="37" y="11"/>
                </a:cubicBezTo>
                <a:cubicBezTo>
                  <a:pt x="39" y="10"/>
                  <a:pt x="44" y="13"/>
                  <a:pt x="49" y="18"/>
                </a:cubicBezTo>
                <a:cubicBezTo>
                  <a:pt x="51" y="20"/>
                  <a:pt x="53" y="23"/>
                  <a:pt x="55" y="25"/>
                </a:cubicBezTo>
                <a:cubicBezTo>
                  <a:pt x="53" y="27"/>
                  <a:pt x="50" y="30"/>
                  <a:pt x="48" y="32"/>
                </a:cubicBezTo>
                <a:close/>
                <a:moveTo>
                  <a:pt x="75" y="42"/>
                </a:moveTo>
                <a:cubicBezTo>
                  <a:pt x="82" y="43"/>
                  <a:pt x="87" y="44"/>
                  <a:pt x="92" y="45"/>
                </a:cubicBezTo>
                <a:cubicBezTo>
                  <a:pt x="99" y="48"/>
                  <a:pt x="104" y="51"/>
                  <a:pt x="104" y="54"/>
                </a:cubicBezTo>
                <a:cubicBezTo>
                  <a:pt x="104" y="56"/>
                  <a:pt x="99" y="59"/>
                  <a:pt x="92" y="62"/>
                </a:cubicBezTo>
                <a:cubicBezTo>
                  <a:pt x="89" y="63"/>
                  <a:pt x="87" y="63"/>
                  <a:pt x="84" y="64"/>
                </a:cubicBezTo>
                <a:cubicBezTo>
                  <a:pt x="82" y="58"/>
                  <a:pt x="80" y="51"/>
                  <a:pt x="77" y="44"/>
                </a:cubicBezTo>
                <a:cubicBezTo>
                  <a:pt x="76" y="44"/>
                  <a:pt x="76" y="43"/>
                  <a:pt x="75" y="42"/>
                </a:cubicBezTo>
                <a:close/>
                <a:moveTo>
                  <a:pt x="75" y="66"/>
                </a:moveTo>
                <a:cubicBezTo>
                  <a:pt x="73" y="60"/>
                  <a:pt x="71" y="54"/>
                  <a:pt x="69" y="48"/>
                </a:cubicBezTo>
                <a:cubicBezTo>
                  <a:pt x="67" y="46"/>
                  <a:pt x="66" y="43"/>
                  <a:pt x="65" y="41"/>
                </a:cubicBezTo>
                <a:cubicBezTo>
                  <a:pt x="62" y="41"/>
                  <a:pt x="59" y="41"/>
                  <a:pt x="57" y="41"/>
                </a:cubicBezTo>
                <a:cubicBezTo>
                  <a:pt x="55" y="41"/>
                  <a:pt x="53" y="41"/>
                  <a:pt x="51" y="41"/>
                </a:cubicBezTo>
                <a:cubicBezTo>
                  <a:pt x="50" y="42"/>
                  <a:pt x="49" y="43"/>
                  <a:pt x="47" y="44"/>
                </a:cubicBezTo>
                <a:cubicBezTo>
                  <a:pt x="47" y="44"/>
                  <a:pt x="47" y="44"/>
                  <a:pt x="47" y="44"/>
                </a:cubicBezTo>
                <a:cubicBezTo>
                  <a:pt x="41" y="51"/>
                  <a:pt x="35" y="58"/>
                  <a:pt x="31" y="64"/>
                </a:cubicBezTo>
                <a:cubicBezTo>
                  <a:pt x="38" y="66"/>
                  <a:pt x="47" y="67"/>
                  <a:pt x="57" y="67"/>
                </a:cubicBezTo>
                <a:cubicBezTo>
                  <a:pt x="63" y="67"/>
                  <a:pt x="69" y="66"/>
                  <a:pt x="75" y="66"/>
                </a:cubicBezTo>
                <a:close/>
                <a:moveTo>
                  <a:pt x="22" y="62"/>
                </a:moveTo>
                <a:cubicBezTo>
                  <a:pt x="22" y="62"/>
                  <a:pt x="22" y="62"/>
                  <a:pt x="22" y="62"/>
                </a:cubicBezTo>
                <a:cubicBezTo>
                  <a:pt x="14" y="59"/>
                  <a:pt x="9" y="56"/>
                  <a:pt x="9" y="54"/>
                </a:cubicBezTo>
                <a:cubicBezTo>
                  <a:pt x="9" y="51"/>
                  <a:pt x="14" y="48"/>
                  <a:pt x="22" y="45"/>
                </a:cubicBezTo>
                <a:cubicBezTo>
                  <a:pt x="26" y="44"/>
                  <a:pt x="31" y="43"/>
                  <a:pt x="37" y="42"/>
                </a:cubicBezTo>
                <a:cubicBezTo>
                  <a:pt x="31" y="49"/>
                  <a:pt x="26" y="56"/>
                  <a:pt x="22" y="62"/>
                </a:cubicBezTo>
                <a:close/>
                <a:moveTo>
                  <a:pt x="64" y="50"/>
                </a:moveTo>
                <a:cubicBezTo>
                  <a:pt x="63" y="55"/>
                  <a:pt x="61" y="59"/>
                  <a:pt x="57" y="62"/>
                </a:cubicBezTo>
                <a:cubicBezTo>
                  <a:pt x="63" y="62"/>
                  <a:pt x="66" y="55"/>
                  <a:pt x="64" y="50"/>
                </a:cubicBezTo>
                <a:close/>
                <a:moveTo>
                  <a:pt x="49" y="57"/>
                </a:moveTo>
                <a:cubicBezTo>
                  <a:pt x="49" y="55"/>
                  <a:pt x="50" y="54"/>
                  <a:pt x="50" y="53"/>
                </a:cubicBezTo>
                <a:cubicBezTo>
                  <a:pt x="49" y="52"/>
                  <a:pt x="49" y="52"/>
                  <a:pt x="49" y="52"/>
                </a:cubicBezTo>
                <a:cubicBezTo>
                  <a:pt x="48" y="54"/>
                  <a:pt x="48" y="55"/>
                  <a:pt x="49" y="57"/>
                </a:cubicBezTo>
                <a:close/>
                <a:moveTo>
                  <a:pt x="49" y="50"/>
                </a:moveTo>
                <a:cubicBezTo>
                  <a:pt x="51" y="52"/>
                  <a:pt x="51" y="52"/>
                  <a:pt x="51" y="52"/>
                </a:cubicBezTo>
                <a:cubicBezTo>
                  <a:pt x="53" y="50"/>
                  <a:pt x="55" y="49"/>
                  <a:pt x="57" y="47"/>
                </a:cubicBezTo>
                <a:cubicBezTo>
                  <a:pt x="56" y="45"/>
                  <a:pt x="56" y="45"/>
                  <a:pt x="56" y="45"/>
                </a:cubicBezTo>
                <a:cubicBezTo>
                  <a:pt x="53" y="45"/>
                  <a:pt x="50" y="47"/>
                  <a:pt x="49" y="50"/>
                </a:cubicBezTo>
                <a:close/>
                <a:moveTo>
                  <a:pt x="58" y="45"/>
                </a:moveTo>
                <a:cubicBezTo>
                  <a:pt x="58" y="47"/>
                  <a:pt x="58" y="47"/>
                  <a:pt x="58" y="47"/>
                </a:cubicBezTo>
                <a:cubicBezTo>
                  <a:pt x="59" y="46"/>
                  <a:pt x="59" y="46"/>
                  <a:pt x="60" y="46"/>
                </a:cubicBezTo>
                <a:cubicBezTo>
                  <a:pt x="59" y="45"/>
                  <a:pt x="58" y="45"/>
                  <a:pt x="58" y="45"/>
                </a:cubicBezTo>
                <a:close/>
              </a:path>
            </a:pathLst>
          </a:custGeom>
          <a:solidFill>
            <a:srgbClr val="00B0F0">
              <a:alpha val="70000"/>
            </a:srgb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48" name="文本框 147">
            <a:extLst>
              <a:ext uri="{FF2B5EF4-FFF2-40B4-BE49-F238E27FC236}">
                <a16:creationId xmlns:a16="http://schemas.microsoft.com/office/drawing/2014/main" id="{4A5866E9-ECB0-48DC-BF7E-1A475EB7C8E3}"/>
              </a:ext>
            </a:extLst>
          </p:cNvPr>
          <p:cNvSpPr txBox="1"/>
          <p:nvPr/>
        </p:nvSpPr>
        <p:spPr>
          <a:xfrm>
            <a:off x="1427928" y="1688139"/>
            <a:ext cx="370614" cy="200055"/>
          </a:xfrm>
          <a:prstGeom prst="rect">
            <a:avLst/>
          </a:prstGeom>
          <a:noFill/>
        </p:spPr>
        <p:txBody>
          <a:bodyPr wrap="none" rtlCol="0">
            <a:spAutoFit/>
          </a:bodyPr>
          <a:lstStyle/>
          <a:p>
            <a:r>
              <a:rPr lang="zh-CN" altLang="en-US" sz="700" b="1" dirty="0">
                <a:solidFill>
                  <a:schemeClr val="bg1">
                    <a:alpha val="80000"/>
                  </a:schemeClr>
                </a:solidFill>
                <a:latin typeface="思源黑体 CN ExtraLight" panose="020B0200000000000000" pitchFamily="34" charset="-122"/>
                <a:ea typeface="思源黑体 CN ExtraLight" panose="020B0200000000000000" pitchFamily="34" charset="-122"/>
              </a:rPr>
              <a:t>小型</a:t>
            </a:r>
          </a:p>
        </p:txBody>
      </p:sp>
      <p:sp>
        <p:nvSpPr>
          <p:cNvPr id="149" name="Freeform 87">
            <a:extLst>
              <a:ext uri="{FF2B5EF4-FFF2-40B4-BE49-F238E27FC236}">
                <a16:creationId xmlns:a16="http://schemas.microsoft.com/office/drawing/2014/main" id="{E05F9C8D-FF40-454C-9671-11FE32DF0689}"/>
              </a:ext>
            </a:extLst>
          </p:cNvPr>
          <p:cNvSpPr>
            <a:spLocks noChangeArrowheads="1"/>
          </p:cNvSpPr>
          <p:nvPr/>
        </p:nvSpPr>
        <p:spPr bwMode="auto">
          <a:xfrm>
            <a:off x="285190" y="1708462"/>
            <a:ext cx="148197" cy="148197"/>
          </a:xfrm>
          <a:custGeom>
            <a:avLst/>
            <a:gdLst>
              <a:gd name="T0" fmla="*/ 206641 w 602"/>
              <a:gd name="T1" fmla="*/ 217126 h 602"/>
              <a:gd name="T2" fmla="*/ 165819 w 602"/>
              <a:gd name="T3" fmla="*/ 217126 h 602"/>
              <a:gd name="T4" fmla="*/ 165819 w 602"/>
              <a:gd name="T5" fmla="*/ 196533 h 602"/>
              <a:gd name="T6" fmla="*/ 196526 w 602"/>
              <a:gd name="T7" fmla="*/ 196533 h 602"/>
              <a:gd name="T8" fmla="*/ 196526 w 602"/>
              <a:gd name="T9" fmla="*/ 165825 h 602"/>
              <a:gd name="T10" fmla="*/ 217118 w 602"/>
              <a:gd name="T11" fmla="*/ 165825 h 602"/>
              <a:gd name="T12" fmla="*/ 217118 w 602"/>
              <a:gd name="T13" fmla="*/ 206649 h 602"/>
              <a:gd name="T14" fmla="*/ 206641 w 602"/>
              <a:gd name="T15" fmla="*/ 61055 h 602"/>
              <a:gd name="T16" fmla="*/ 196526 w 602"/>
              <a:gd name="T17" fmla="*/ 50940 h 602"/>
              <a:gd name="T18" fmla="*/ 196526 w 602"/>
              <a:gd name="T19" fmla="*/ 20231 h 602"/>
              <a:gd name="T20" fmla="*/ 165819 w 602"/>
              <a:gd name="T21" fmla="*/ 20231 h 602"/>
              <a:gd name="T22" fmla="*/ 165819 w 602"/>
              <a:gd name="T23" fmla="*/ 0 h 602"/>
              <a:gd name="T24" fmla="*/ 206641 w 602"/>
              <a:gd name="T25" fmla="*/ 0 h 602"/>
              <a:gd name="T26" fmla="*/ 217118 w 602"/>
              <a:gd name="T27" fmla="*/ 50940 h 602"/>
              <a:gd name="T28" fmla="*/ 206641 w 602"/>
              <a:gd name="T29" fmla="*/ 61055 h 602"/>
              <a:gd name="T30" fmla="*/ 50938 w 602"/>
              <a:gd name="T31" fmla="*/ 20231 h 602"/>
              <a:gd name="T32" fmla="*/ 20231 w 602"/>
              <a:gd name="T33" fmla="*/ 20231 h 602"/>
              <a:gd name="T34" fmla="*/ 20231 w 602"/>
              <a:gd name="T35" fmla="*/ 50940 h 602"/>
              <a:gd name="T36" fmla="*/ 0 w 602"/>
              <a:gd name="T37" fmla="*/ 50940 h 602"/>
              <a:gd name="T38" fmla="*/ 0 w 602"/>
              <a:gd name="T39" fmla="*/ 10116 h 602"/>
              <a:gd name="T40" fmla="*/ 50938 w 602"/>
              <a:gd name="T41" fmla="*/ 0 h 602"/>
              <a:gd name="T42" fmla="*/ 61053 w 602"/>
              <a:gd name="T43" fmla="*/ 10116 h 602"/>
              <a:gd name="T44" fmla="*/ 30707 w 602"/>
              <a:gd name="T45" fmla="*/ 30708 h 602"/>
              <a:gd name="T46" fmla="*/ 186411 w 602"/>
              <a:gd name="T47" fmla="*/ 30708 h 602"/>
              <a:gd name="T48" fmla="*/ 30707 w 602"/>
              <a:gd name="T49" fmla="*/ 186417 h 602"/>
              <a:gd name="T50" fmla="*/ 50938 w 602"/>
              <a:gd name="T51" fmla="*/ 165825 h 602"/>
              <a:gd name="T52" fmla="*/ 165819 w 602"/>
              <a:gd name="T53" fmla="*/ 165825 h 602"/>
              <a:gd name="T54" fmla="*/ 50938 w 602"/>
              <a:gd name="T55" fmla="*/ 50940 h 602"/>
              <a:gd name="T56" fmla="*/ 10115 w 602"/>
              <a:gd name="T57" fmla="*/ 155709 h 602"/>
              <a:gd name="T58" fmla="*/ 20231 w 602"/>
              <a:gd name="T59" fmla="*/ 165825 h 602"/>
              <a:gd name="T60" fmla="*/ 20231 w 602"/>
              <a:gd name="T61" fmla="*/ 196533 h 602"/>
              <a:gd name="T62" fmla="*/ 50938 w 602"/>
              <a:gd name="T63" fmla="*/ 196533 h 602"/>
              <a:gd name="T64" fmla="*/ 50938 w 602"/>
              <a:gd name="T65" fmla="*/ 217126 h 602"/>
              <a:gd name="T66" fmla="*/ 10115 w 602"/>
              <a:gd name="T67" fmla="*/ 217126 h 602"/>
              <a:gd name="T68" fmla="*/ 0 w 602"/>
              <a:gd name="T69" fmla="*/ 165825 h 602"/>
              <a:gd name="T70" fmla="*/ 10115 w 602"/>
              <a:gd name="T71" fmla="*/ 155709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2" h="602">
                <a:moveTo>
                  <a:pt x="572" y="601"/>
                </a:moveTo>
                <a:lnTo>
                  <a:pt x="572" y="601"/>
                </a:lnTo>
                <a:cubicBezTo>
                  <a:pt x="459" y="601"/>
                  <a:pt x="459" y="601"/>
                  <a:pt x="459" y="601"/>
                </a:cubicBezTo>
                <a:cubicBezTo>
                  <a:pt x="445" y="601"/>
                  <a:pt x="431" y="593"/>
                  <a:pt x="431" y="572"/>
                </a:cubicBezTo>
                <a:cubicBezTo>
                  <a:pt x="431" y="558"/>
                  <a:pt x="445" y="544"/>
                  <a:pt x="459" y="544"/>
                </a:cubicBezTo>
                <a:cubicBezTo>
                  <a:pt x="544" y="544"/>
                  <a:pt x="544" y="544"/>
                  <a:pt x="544" y="544"/>
                </a:cubicBezTo>
                <a:cubicBezTo>
                  <a:pt x="544" y="459"/>
                  <a:pt x="544" y="459"/>
                  <a:pt x="544" y="459"/>
                </a:cubicBezTo>
                <a:cubicBezTo>
                  <a:pt x="544" y="445"/>
                  <a:pt x="558" y="431"/>
                  <a:pt x="572" y="431"/>
                </a:cubicBezTo>
                <a:cubicBezTo>
                  <a:pt x="594" y="431"/>
                  <a:pt x="601" y="445"/>
                  <a:pt x="601" y="459"/>
                </a:cubicBezTo>
                <a:cubicBezTo>
                  <a:pt x="601" y="572"/>
                  <a:pt x="601" y="572"/>
                  <a:pt x="601" y="572"/>
                </a:cubicBezTo>
                <a:cubicBezTo>
                  <a:pt x="601" y="593"/>
                  <a:pt x="594" y="601"/>
                  <a:pt x="572" y="601"/>
                </a:cubicBezTo>
                <a:close/>
                <a:moveTo>
                  <a:pt x="572" y="169"/>
                </a:moveTo>
                <a:lnTo>
                  <a:pt x="572" y="169"/>
                </a:lnTo>
                <a:cubicBezTo>
                  <a:pt x="558" y="169"/>
                  <a:pt x="544" y="155"/>
                  <a:pt x="544" y="141"/>
                </a:cubicBezTo>
                <a:cubicBezTo>
                  <a:pt x="544" y="56"/>
                  <a:pt x="544" y="56"/>
                  <a:pt x="544" y="56"/>
                </a:cubicBezTo>
                <a:cubicBezTo>
                  <a:pt x="459" y="56"/>
                  <a:pt x="459" y="56"/>
                  <a:pt x="459" y="56"/>
                </a:cubicBezTo>
                <a:cubicBezTo>
                  <a:pt x="445" y="56"/>
                  <a:pt x="431" y="42"/>
                  <a:pt x="431" y="28"/>
                </a:cubicBezTo>
                <a:cubicBezTo>
                  <a:pt x="431" y="14"/>
                  <a:pt x="445" y="0"/>
                  <a:pt x="459" y="0"/>
                </a:cubicBezTo>
                <a:cubicBezTo>
                  <a:pt x="572" y="0"/>
                  <a:pt x="572" y="0"/>
                  <a:pt x="572" y="0"/>
                </a:cubicBezTo>
                <a:cubicBezTo>
                  <a:pt x="594" y="0"/>
                  <a:pt x="601" y="14"/>
                  <a:pt x="601" y="28"/>
                </a:cubicBezTo>
                <a:cubicBezTo>
                  <a:pt x="601" y="141"/>
                  <a:pt x="601" y="141"/>
                  <a:pt x="601" y="141"/>
                </a:cubicBezTo>
                <a:cubicBezTo>
                  <a:pt x="601" y="155"/>
                  <a:pt x="594" y="169"/>
                  <a:pt x="572" y="169"/>
                </a:cubicBezTo>
                <a:close/>
                <a:moveTo>
                  <a:pt x="141" y="56"/>
                </a:moveTo>
                <a:lnTo>
                  <a:pt x="141" y="56"/>
                </a:lnTo>
                <a:cubicBezTo>
                  <a:pt x="56" y="56"/>
                  <a:pt x="56" y="56"/>
                  <a:pt x="56" y="56"/>
                </a:cubicBezTo>
                <a:cubicBezTo>
                  <a:pt x="56" y="141"/>
                  <a:pt x="56" y="141"/>
                  <a:pt x="56" y="141"/>
                </a:cubicBezTo>
                <a:cubicBezTo>
                  <a:pt x="56" y="155"/>
                  <a:pt x="42" y="169"/>
                  <a:pt x="28" y="169"/>
                </a:cubicBezTo>
                <a:cubicBezTo>
                  <a:pt x="14" y="169"/>
                  <a:pt x="0" y="155"/>
                  <a:pt x="0" y="141"/>
                </a:cubicBezTo>
                <a:cubicBezTo>
                  <a:pt x="0" y="28"/>
                  <a:pt x="0" y="28"/>
                  <a:pt x="0" y="28"/>
                </a:cubicBezTo>
                <a:cubicBezTo>
                  <a:pt x="0" y="14"/>
                  <a:pt x="14" y="0"/>
                  <a:pt x="28" y="0"/>
                </a:cubicBezTo>
                <a:cubicBezTo>
                  <a:pt x="141" y="0"/>
                  <a:pt x="141" y="0"/>
                  <a:pt x="141" y="0"/>
                </a:cubicBezTo>
                <a:cubicBezTo>
                  <a:pt x="155" y="0"/>
                  <a:pt x="169" y="14"/>
                  <a:pt x="169" y="28"/>
                </a:cubicBezTo>
                <a:cubicBezTo>
                  <a:pt x="169" y="42"/>
                  <a:pt x="155" y="56"/>
                  <a:pt x="141" y="56"/>
                </a:cubicBezTo>
                <a:close/>
                <a:moveTo>
                  <a:pt x="85" y="85"/>
                </a:moveTo>
                <a:lnTo>
                  <a:pt x="85" y="85"/>
                </a:lnTo>
                <a:cubicBezTo>
                  <a:pt x="516" y="85"/>
                  <a:pt x="516" y="85"/>
                  <a:pt x="516" y="85"/>
                </a:cubicBezTo>
                <a:cubicBezTo>
                  <a:pt x="516" y="516"/>
                  <a:pt x="516" y="516"/>
                  <a:pt x="516" y="516"/>
                </a:cubicBezTo>
                <a:cubicBezTo>
                  <a:pt x="85" y="516"/>
                  <a:pt x="85" y="516"/>
                  <a:pt x="85" y="516"/>
                </a:cubicBezTo>
                <a:lnTo>
                  <a:pt x="85" y="85"/>
                </a:lnTo>
                <a:close/>
                <a:moveTo>
                  <a:pt x="141" y="459"/>
                </a:moveTo>
                <a:lnTo>
                  <a:pt x="141" y="459"/>
                </a:lnTo>
                <a:cubicBezTo>
                  <a:pt x="459" y="459"/>
                  <a:pt x="459" y="459"/>
                  <a:pt x="459" y="459"/>
                </a:cubicBezTo>
                <a:cubicBezTo>
                  <a:pt x="459" y="141"/>
                  <a:pt x="459" y="141"/>
                  <a:pt x="459" y="141"/>
                </a:cubicBezTo>
                <a:cubicBezTo>
                  <a:pt x="141" y="141"/>
                  <a:pt x="141" y="141"/>
                  <a:pt x="141" y="141"/>
                </a:cubicBezTo>
                <a:lnTo>
                  <a:pt x="141" y="459"/>
                </a:lnTo>
                <a:close/>
                <a:moveTo>
                  <a:pt x="28" y="431"/>
                </a:moveTo>
                <a:lnTo>
                  <a:pt x="28" y="431"/>
                </a:lnTo>
                <a:cubicBezTo>
                  <a:pt x="42" y="431"/>
                  <a:pt x="56" y="445"/>
                  <a:pt x="56" y="459"/>
                </a:cubicBezTo>
                <a:cubicBezTo>
                  <a:pt x="56" y="544"/>
                  <a:pt x="56" y="544"/>
                  <a:pt x="56" y="544"/>
                </a:cubicBezTo>
                <a:cubicBezTo>
                  <a:pt x="141" y="544"/>
                  <a:pt x="141" y="544"/>
                  <a:pt x="141" y="544"/>
                </a:cubicBezTo>
                <a:cubicBezTo>
                  <a:pt x="155" y="544"/>
                  <a:pt x="169" y="558"/>
                  <a:pt x="169" y="572"/>
                </a:cubicBezTo>
                <a:cubicBezTo>
                  <a:pt x="169" y="593"/>
                  <a:pt x="155" y="601"/>
                  <a:pt x="141" y="601"/>
                </a:cubicBezTo>
                <a:cubicBezTo>
                  <a:pt x="28" y="601"/>
                  <a:pt x="28" y="601"/>
                  <a:pt x="28" y="601"/>
                </a:cubicBezTo>
                <a:cubicBezTo>
                  <a:pt x="14" y="601"/>
                  <a:pt x="0" y="593"/>
                  <a:pt x="0" y="572"/>
                </a:cubicBezTo>
                <a:cubicBezTo>
                  <a:pt x="0" y="459"/>
                  <a:pt x="0" y="459"/>
                  <a:pt x="0" y="459"/>
                </a:cubicBezTo>
                <a:cubicBezTo>
                  <a:pt x="0" y="445"/>
                  <a:pt x="14" y="431"/>
                  <a:pt x="28" y="431"/>
                </a:cubicBezTo>
                <a:close/>
              </a:path>
            </a:pathLst>
          </a:custGeom>
          <a:solidFill>
            <a:srgbClr val="00B0F0">
              <a:alpha val="70000"/>
            </a:srgbClr>
          </a:solidFill>
          <a:ln>
            <a:noFill/>
          </a:ln>
          <a:effectLst/>
        </p:spPr>
        <p:txBody>
          <a:bodyPr wrap="none" anchor="ctr"/>
          <a:lstStyle/>
          <a:p>
            <a:endParaRPr lang="en-US"/>
          </a:p>
        </p:txBody>
      </p:sp>
      <p:grpSp>
        <p:nvGrpSpPr>
          <p:cNvPr id="150" name="组合 149">
            <a:extLst>
              <a:ext uri="{FF2B5EF4-FFF2-40B4-BE49-F238E27FC236}">
                <a16:creationId xmlns:a16="http://schemas.microsoft.com/office/drawing/2014/main" id="{96328CB5-1392-4797-9D92-DE44BD1AEB08}"/>
              </a:ext>
            </a:extLst>
          </p:cNvPr>
          <p:cNvGrpSpPr/>
          <p:nvPr/>
        </p:nvGrpSpPr>
        <p:grpSpPr>
          <a:xfrm>
            <a:off x="251920" y="1979760"/>
            <a:ext cx="1516555" cy="1327"/>
            <a:chOff x="381130" y="1150925"/>
            <a:chExt cx="1516555" cy="1327"/>
          </a:xfrm>
        </p:grpSpPr>
        <p:cxnSp>
          <p:nvCxnSpPr>
            <p:cNvPr id="151" name="直接连接符 150">
              <a:extLst>
                <a:ext uri="{FF2B5EF4-FFF2-40B4-BE49-F238E27FC236}">
                  <a16:creationId xmlns:a16="http://schemas.microsoft.com/office/drawing/2014/main" id="{4D82645D-6700-4C50-B769-CBACB3C5D860}"/>
                </a:ext>
              </a:extLst>
            </p:cNvPr>
            <p:cNvCxnSpPr>
              <a:cxnSpLocks/>
            </p:cNvCxnSpPr>
            <p:nvPr/>
          </p:nvCxnSpPr>
          <p:spPr>
            <a:xfrm>
              <a:off x="390590" y="1151198"/>
              <a:ext cx="1507095" cy="0"/>
            </a:xfrm>
            <a:prstGeom prst="line">
              <a:avLst/>
            </a:prstGeom>
            <a:ln w="3175">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152" name="直接连接符 151">
              <a:extLst>
                <a:ext uri="{FF2B5EF4-FFF2-40B4-BE49-F238E27FC236}">
                  <a16:creationId xmlns:a16="http://schemas.microsoft.com/office/drawing/2014/main" id="{6469B3D0-00AB-40F8-84B4-2435140F8D3C}"/>
                </a:ext>
              </a:extLst>
            </p:cNvPr>
            <p:cNvCxnSpPr>
              <a:cxnSpLocks/>
            </p:cNvCxnSpPr>
            <p:nvPr/>
          </p:nvCxnSpPr>
          <p:spPr>
            <a:xfrm>
              <a:off x="381130" y="1152252"/>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153" name="直接连接符 152">
              <a:extLst>
                <a:ext uri="{FF2B5EF4-FFF2-40B4-BE49-F238E27FC236}">
                  <a16:creationId xmlns:a16="http://schemas.microsoft.com/office/drawing/2014/main" id="{92DC511A-64F9-4B00-B27D-78D49047824E}"/>
                </a:ext>
              </a:extLst>
            </p:cNvPr>
            <p:cNvCxnSpPr>
              <a:cxnSpLocks/>
            </p:cNvCxnSpPr>
            <p:nvPr/>
          </p:nvCxnSpPr>
          <p:spPr>
            <a:xfrm>
              <a:off x="1864412" y="1150925"/>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grpSp>
      <p:sp>
        <p:nvSpPr>
          <p:cNvPr id="3" name="文本框 2">
            <a:extLst>
              <a:ext uri="{FF2B5EF4-FFF2-40B4-BE49-F238E27FC236}">
                <a16:creationId xmlns:a16="http://schemas.microsoft.com/office/drawing/2014/main" id="{DAC9E50B-F92C-4E55-BE78-18BDB00FDD03}"/>
              </a:ext>
            </a:extLst>
          </p:cNvPr>
          <p:cNvSpPr txBox="1"/>
          <p:nvPr/>
        </p:nvSpPr>
        <p:spPr>
          <a:xfrm>
            <a:off x="187296" y="2023614"/>
            <a:ext cx="1656016" cy="738664"/>
          </a:xfrm>
          <a:prstGeom prst="rect">
            <a:avLst/>
          </a:prstGeom>
          <a:noFill/>
        </p:spPr>
        <p:txBody>
          <a:bodyPr wrap="square" rtlCol="0">
            <a:spAutoFit/>
          </a:bodyPr>
          <a:lstStyle/>
          <a:p>
            <a:r>
              <a:rPr lang="zh-CN" altLang="en-US" sz="600" dirty="0">
                <a:solidFill>
                  <a:schemeClr val="bg1">
                    <a:alpha val="70000"/>
                  </a:schemeClr>
                </a:solidFill>
                <a:latin typeface="思源黑体 CN ExtraLight" panose="020B0200000000000000" pitchFamily="34" charset="-122"/>
                <a:ea typeface="思源黑体 CN ExtraLight" panose="020B0200000000000000" pitchFamily="34" charset="-122"/>
              </a:rPr>
              <a:t>人们认为纳迦法级无畏战舰的设计基于一种可追溯到远古时期的玛塔利飞船设计。 </a:t>
            </a:r>
            <a:endParaRPr lang="en-US" altLang="zh-CN" sz="600" dirty="0">
              <a:solidFill>
                <a:schemeClr val="bg1">
                  <a:alpha val="70000"/>
                </a:schemeClr>
              </a:solidFill>
              <a:latin typeface="思源黑体 CN ExtraLight" panose="020B0200000000000000" pitchFamily="34" charset="-122"/>
              <a:ea typeface="思源黑体 CN ExtraLight" panose="020B0200000000000000" pitchFamily="34" charset="-122"/>
            </a:endParaRPr>
          </a:p>
          <a:p>
            <a:r>
              <a:rPr lang="zh-CN" altLang="en-US" sz="600" dirty="0">
                <a:solidFill>
                  <a:schemeClr val="bg1">
                    <a:alpha val="70000"/>
                  </a:schemeClr>
                </a:solidFill>
                <a:latin typeface="思源黑体 CN ExtraLight" panose="020B0200000000000000" pitchFamily="34" charset="-122"/>
                <a:ea typeface="思源黑体 CN ExtraLight" panose="020B0200000000000000" pitchFamily="34" charset="-122"/>
              </a:rPr>
              <a:t>虽然没有记录可以清楚地说明其外形的发展过程，但它那如巨石一般粗犷的线条一次又一次出现在随风飘零的玛塔利传说中。 纳迦法级有多样的火力选择，能够应付各种规模的敌方战舰。</a:t>
            </a:r>
          </a:p>
        </p:txBody>
      </p:sp>
      <p:grpSp>
        <p:nvGrpSpPr>
          <p:cNvPr id="155" name="组合 154">
            <a:extLst>
              <a:ext uri="{FF2B5EF4-FFF2-40B4-BE49-F238E27FC236}">
                <a16:creationId xmlns:a16="http://schemas.microsoft.com/office/drawing/2014/main" id="{C94D684D-9D13-48ED-8011-05F4C8EB2560}"/>
              </a:ext>
            </a:extLst>
          </p:cNvPr>
          <p:cNvGrpSpPr/>
          <p:nvPr/>
        </p:nvGrpSpPr>
        <p:grpSpPr>
          <a:xfrm>
            <a:off x="251920" y="3145972"/>
            <a:ext cx="1516555" cy="1327"/>
            <a:chOff x="381130" y="1150925"/>
            <a:chExt cx="1516555" cy="1327"/>
          </a:xfrm>
        </p:grpSpPr>
        <p:cxnSp>
          <p:nvCxnSpPr>
            <p:cNvPr id="156" name="直接连接符 155">
              <a:extLst>
                <a:ext uri="{FF2B5EF4-FFF2-40B4-BE49-F238E27FC236}">
                  <a16:creationId xmlns:a16="http://schemas.microsoft.com/office/drawing/2014/main" id="{6B118174-4AF4-4D44-A616-783197AF9223}"/>
                </a:ext>
              </a:extLst>
            </p:cNvPr>
            <p:cNvCxnSpPr>
              <a:cxnSpLocks/>
            </p:cNvCxnSpPr>
            <p:nvPr/>
          </p:nvCxnSpPr>
          <p:spPr>
            <a:xfrm>
              <a:off x="390590" y="1151198"/>
              <a:ext cx="1507095" cy="0"/>
            </a:xfrm>
            <a:prstGeom prst="line">
              <a:avLst/>
            </a:prstGeom>
            <a:ln w="3175">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157" name="直接连接符 156">
              <a:extLst>
                <a:ext uri="{FF2B5EF4-FFF2-40B4-BE49-F238E27FC236}">
                  <a16:creationId xmlns:a16="http://schemas.microsoft.com/office/drawing/2014/main" id="{FC1C1A49-804E-4D6C-BDD0-50377BDE7F74}"/>
                </a:ext>
              </a:extLst>
            </p:cNvPr>
            <p:cNvCxnSpPr>
              <a:cxnSpLocks/>
            </p:cNvCxnSpPr>
            <p:nvPr/>
          </p:nvCxnSpPr>
          <p:spPr>
            <a:xfrm>
              <a:off x="381130" y="1152252"/>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158" name="直接连接符 157">
              <a:extLst>
                <a:ext uri="{FF2B5EF4-FFF2-40B4-BE49-F238E27FC236}">
                  <a16:creationId xmlns:a16="http://schemas.microsoft.com/office/drawing/2014/main" id="{8AA07C76-C79B-4596-B1C9-0873AF31B643}"/>
                </a:ext>
              </a:extLst>
            </p:cNvPr>
            <p:cNvCxnSpPr>
              <a:cxnSpLocks/>
            </p:cNvCxnSpPr>
            <p:nvPr/>
          </p:nvCxnSpPr>
          <p:spPr>
            <a:xfrm>
              <a:off x="1864412" y="1150925"/>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grpSp>
      <p:sp>
        <p:nvSpPr>
          <p:cNvPr id="159" name="Freeform 150">
            <a:extLst>
              <a:ext uri="{FF2B5EF4-FFF2-40B4-BE49-F238E27FC236}">
                <a16:creationId xmlns:a16="http://schemas.microsoft.com/office/drawing/2014/main" id="{157C7E2F-7DBA-4B44-A652-14E8176B13E7}"/>
              </a:ext>
            </a:extLst>
          </p:cNvPr>
          <p:cNvSpPr>
            <a:spLocks noEditPoints="1"/>
          </p:cNvSpPr>
          <p:nvPr/>
        </p:nvSpPr>
        <p:spPr bwMode="auto">
          <a:xfrm>
            <a:off x="261912" y="3916749"/>
            <a:ext cx="150813" cy="158750"/>
          </a:xfrm>
          <a:custGeom>
            <a:avLst/>
            <a:gdLst>
              <a:gd name="T0" fmla="*/ 26 w 47"/>
              <a:gd name="T1" fmla="*/ 41 h 50"/>
              <a:gd name="T2" fmla="*/ 22 w 47"/>
              <a:gd name="T3" fmla="*/ 41 h 50"/>
              <a:gd name="T4" fmla="*/ 10 w 47"/>
              <a:gd name="T5" fmla="*/ 8 h 50"/>
              <a:gd name="T6" fmla="*/ 12 w 47"/>
              <a:gd name="T7" fmla="*/ 10 h 50"/>
              <a:gd name="T8" fmla="*/ 8 w 47"/>
              <a:gd name="T9" fmla="*/ 10 h 50"/>
              <a:gd name="T10" fmla="*/ 37 w 47"/>
              <a:gd name="T11" fmla="*/ 8 h 50"/>
              <a:gd name="T12" fmla="*/ 39 w 47"/>
              <a:gd name="T13" fmla="*/ 10 h 50"/>
              <a:gd name="T14" fmla="*/ 35 w 47"/>
              <a:gd name="T15" fmla="*/ 10 h 50"/>
              <a:gd name="T16" fmla="*/ 24 w 47"/>
              <a:gd name="T17" fmla="*/ 36 h 50"/>
              <a:gd name="T18" fmla="*/ 31 w 47"/>
              <a:gd name="T19" fmla="*/ 27 h 50"/>
              <a:gd name="T20" fmla="*/ 33 w 47"/>
              <a:gd name="T21" fmla="*/ 14 h 50"/>
              <a:gd name="T22" fmla="*/ 32 w 47"/>
              <a:gd name="T23" fmla="*/ 13 h 50"/>
              <a:gd name="T24" fmla="*/ 14 w 47"/>
              <a:gd name="T25" fmla="*/ 14 h 50"/>
              <a:gd name="T26" fmla="*/ 16 w 47"/>
              <a:gd name="T27" fmla="*/ 27 h 50"/>
              <a:gd name="T28" fmla="*/ 33 w 47"/>
              <a:gd name="T29" fmla="*/ 28 h 50"/>
              <a:gd name="T30" fmla="*/ 24 w 47"/>
              <a:gd name="T31" fmla="*/ 38 h 50"/>
              <a:gd name="T32" fmla="*/ 23 w 47"/>
              <a:gd name="T33" fmla="*/ 38 h 50"/>
              <a:gd name="T34" fmla="*/ 10 w 47"/>
              <a:gd name="T35" fmla="*/ 15 h 50"/>
              <a:gd name="T36" fmla="*/ 12 w 47"/>
              <a:gd name="T37" fmla="*/ 13 h 50"/>
              <a:gd name="T38" fmla="*/ 13 w 47"/>
              <a:gd name="T39" fmla="*/ 11 h 50"/>
              <a:gd name="T40" fmla="*/ 33 w 47"/>
              <a:gd name="T41" fmla="*/ 11 h 50"/>
              <a:gd name="T42" fmla="*/ 35 w 47"/>
              <a:gd name="T43" fmla="*/ 13 h 50"/>
              <a:gd name="T44" fmla="*/ 36 w 47"/>
              <a:gd name="T45" fmla="*/ 14 h 50"/>
              <a:gd name="T46" fmla="*/ 37 w 47"/>
              <a:gd name="T47" fmla="*/ 15 h 50"/>
              <a:gd name="T48" fmla="*/ 24 w 47"/>
              <a:gd name="T49" fmla="*/ 46 h 50"/>
              <a:gd name="T50" fmla="*/ 43 w 47"/>
              <a:gd name="T51" fmla="*/ 11 h 50"/>
              <a:gd name="T52" fmla="*/ 38 w 47"/>
              <a:gd name="T53" fmla="*/ 4 h 50"/>
              <a:gd name="T54" fmla="*/ 4 w 47"/>
              <a:gd name="T55" fmla="*/ 10 h 50"/>
              <a:gd name="T56" fmla="*/ 24 w 47"/>
              <a:gd name="T57" fmla="*/ 46 h 50"/>
              <a:gd name="T58" fmla="*/ 24 w 47"/>
              <a:gd name="T59" fmla="*/ 49 h 50"/>
              <a:gd name="T60" fmla="*/ 0 w 47"/>
              <a:gd name="T61" fmla="*/ 11 h 50"/>
              <a:gd name="T62" fmla="*/ 0 w 47"/>
              <a:gd name="T63" fmla="*/ 8 h 50"/>
              <a:gd name="T64" fmla="*/ 6 w 47"/>
              <a:gd name="T65" fmla="*/ 2 h 50"/>
              <a:gd name="T66" fmla="*/ 8 w 47"/>
              <a:gd name="T67" fmla="*/ 0 h 50"/>
              <a:gd name="T68" fmla="*/ 39 w 47"/>
              <a:gd name="T69" fmla="*/ 0 h 50"/>
              <a:gd name="T70" fmla="*/ 45 w 47"/>
              <a:gd name="T71" fmla="*/ 7 h 50"/>
              <a:gd name="T72" fmla="*/ 47 w 47"/>
              <a:gd name="T73" fmla="*/ 10 h 50"/>
              <a:gd name="T74" fmla="*/ 24 w 47"/>
              <a:gd name="T75" fmla="*/ 4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7" h="50">
                <a:moveTo>
                  <a:pt x="24" y="39"/>
                </a:moveTo>
                <a:cubicBezTo>
                  <a:pt x="25" y="39"/>
                  <a:pt x="26" y="40"/>
                  <a:pt x="26" y="41"/>
                </a:cubicBezTo>
                <a:cubicBezTo>
                  <a:pt x="26" y="42"/>
                  <a:pt x="25" y="43"/>
                  <a:pt x="24" y="43"/>
                </a:cubicBezTo>
                <a:cubicBezTo>
                  <a:pt x="23" y="43"/>
                  <a:pt x="22" y="42"/>
                  <a:pt x="22" y="41"/>
                </a:cubicBezTo>
                <a:cubicBezTo>
                  <a:pt x="22" y="40"/>
                  <a:pt x="23" y="39"/>
                  <a:pt x="24" y="39"/>
                </a:cubicBezTo>
                <a:close/>
                <a:moveTo>
                  <a:pt x="10" y="8"/>
                </a:moveTo>
                <a:cubicBezTo>
                  <a:pt x="10" y="8"/>
                  <a:pt x="10" y="8"/>
                  <a:pt x="10" y="8"/>
                </a:cubicBezTo>
                <a:cubicBezTo>
                  <a:pt x="11" y="8"/>
                  <a:pt x="12" y="9"/>
                  <a:pt x="12" y="10"/>
                </a:cubicBezTo>
                <a:cubicBezTo>
                  <a:pt x="12" y="11"/>
                  <a:pt x="11" y="12"/>
                  <a:pt x="10" y="12"/>
                </a:cubicBezTo>
                <a:cubicBezTo>
                  <a:pt x="9" y="12"/>
                  <a:pt x="8" y="11"/>
                  <a:pt x="8" y="10"/>
                </a:cubicBezTo>
                <a:cubicBezTo>
                  <a:pt x="8" y="9"/>
                  <a:pt x="9" y="8"/>
                  <a:pt x="10" y="8"/>
                </a:cubicBezTo>
                <a:close/>
                <a:moveTo>
                  <a:pt x="37" y="8"/>
                </a:moveTo>
                <a:cubicBezTo>
                  <a:pt x="37" y="8"/>
                  <a:pt x="37" y="8"/>
                  <a:pt x="37" y="8"/>
                </a:cubicBezTo>
                <a:cubicBezTo>
                  <a:pt x="38" y="8"/>
                  <a:pt x="39" y="9"/>
                  <a:pt x="39" y="10"/>
                </a:cubicBezTo>
                <a:cubicBezTo>
                  <a:pt x="39" y="11"/>
                  <a:pt x="38" y="12"/>
                  <a:pt x="37" y="12"/>
                </a:cubicBezTo>
                <a:cubicBezTo>
                  <a:pt x="36" y="12"/>
                  <a:pt x="35" y="11"/>
                  <a:pt x="35" y="10"/>
                </a:cubicBezTo>
                <a:cubicBezTo>
                  <a:pt x="35" y="9"/>
                  <a:pt x="36" y="8"/>
                  <a:pt x="37" y="8"/>
                </a:cubicBezTo>
                <a:close/>
                <a:moveTo>
                  <a:pt x="24" y="36"/>
                </a:moveTo>
                <a:cubicBezTo>
                  <a:pt x="24" y="36"/>
                  <a:pt x="24" y="36"/>
                  <a:pt x="24" y="36"/>
                </a:cubicBezTo>
                <a:cubicBezTo>
                  <a:pt x="27" y="34"/>
                  <a:pt x="29" y="31"/>
                  <a:pt x="31" y="27"/>
                </a:cubicBezTo>
                <a:cubicBezTo>
                  <a:pt x="33" y="24"/>
                  <a:pt x="34" y="19"/>
                  <a:pt x="34" y="15"/>
                </a:cubicBezTo>
                <a:cubicBezTo>
                  <a:pt x="34" y="15"/>
                  <a:pt x="34" y="15"/>
                  <a:pt x="33" y="14"/>
                </a:cubicBezTo>
                <a:cubicBezTo>
                  <a:pt x="33" y="14"/>
                  <a:pt x="33" y="14"/>
                  <a:pt x="33" y="14"/>
                </a:cubicBezTo>
                <a:cubicBezTo>
                  <a:pt x="33" y="14"/>
                  <a:pt x="33" y="14"/>
                  <a:pt x="32" y="13"/>
                </a:cubicBezTo>
                <a:cubicBezTo>
                  <a:pt x="15" y="13"/>
                  <a:pt x="15" y="13"/>
                  <a:pt x="15" y="13"/>
                </a:cubicBezTo>
                <a:cubicBezTo>
                  <a:pt x="14" y="14"/>
                  <a:pt x="14" y="14"/>
                  <a:pt x="14" y="14"/>
                </a:cubicBezTo>
                <a:cubicBezTo>
                  <a:pt x="13" y="15"/>
                  <a:pt x="13" y="15"/>
                  <a:pt x="13" y="15"/>
                </a:cubicBezTo>
                <a:cubicBezTo>
                  <a:pt x="13" y="19"/>
                  <a:pt x="15" y="24"/>
                  <a:pt x="16" y="27"/>
                </a:cubicBezTo>
                <a:cubicBezTo>
                  <a:pt x="18" y="31"/>
                  <a:pt x="21" y="34"/>
                  <a:pt x="24" y="36"/>
                </a:cubicBezTo>
                <a:close/>
                <a:moveTo>
                  <a:pt x="33" y="28"/>
                </a:moveTo>
                <a:cubicBezTo>
                  <a:pt x="33" y="28"/>
                  <a:pt x="33" y="28"/>
                  <a:pt x="33" y="28"/>
                </a:cubicBezTo>
                <a:cubicBezTo>
                  <a:pt x="31" y="32"/>
                  <a:pt x="28" y="36"/>
                  <a:pt x="24" y="38"/>
                </a:cubicBezTo>
                <a:cubicBezTo>
                  <a:pt x="24" y="38"/>
                  <a:pt x="24" y="38"/>
                  <a:pt x="24" y="38"/>
                </a:cubicBezTo>
                <a:cubicBezTo>
                  <a:pt x="24" y="39"/>
                  <a:pt x="23" y="39"/>
                  <a:pt x="23" y="38"/>
                </a:cubicBezTo>
                <a:cubicBezTo>
                  <a:pt x="19" y="36"/>
                  <a:pt x="17" y="32"/>
                  <a:pt x="14" y="28"/>
                </a:cubicBezTo>
                <a:cubicBezTo>
                  <a:pt x="12" y="24"/>
                  <a:pt x="11" y="20"/>
                  <a:pt x="10" y="15"/>
                </a:cubicBezTo>
                <a:cubicBezTo>
                  <a:pt x="10" y="15"/>
                  <a:pt x="10" y="14"/>
                  <a:pt x="11" y="14"/>
                </a:cubicBezTo>
                <a:cubicBezTo>
                  <a:pt x="11" y="14"/>
                  <a:pt x="12" y="13"/>
                  <a:pt x="12" y="13"/>
                </a:cubicBezTo>
                <a:cubicBezTo>
                  <a:pt x="12" y="13"/>
                  <a:pt x="12" y="13"/>
                  <a:pt x="12" y="13"/>
                </a:cubicBezTo>
                <a:cubicBezTo>
                  <a:pt x="13" y="12"/>
                  <a:pt x="13" y="12"/>
                  <a:pt x="13" y="11"/>
                </a:cubicBezTo>
                <a:cubicBezTo>
                  <a:pt x="13" y="11"/>
                  <a:pt x="14" y="11"/>
                  <a:pt x="14" y="11"/>
                </a:cubicBezTo>
                <a:cubicBezTo>
                  <a:pt x="33" y="11"/>
                  <a:pt x="33" y="11"/>
                  <a:pt x="33" y="11"/>
                </a:cubicBezTo>
                <a:cubicBezTo>
                  <a:pt x="33" y="11"/>
                  <a:pt x="34" y="11"/>
                  <a:pt x="34" y="11"/>
                </a:cubicBezTo>
                <a:cubicBezTo>
                  <a:pt x="34" y="12"/>
                  <a:pt x="35" y="12"/>
                  <a:pt x="35" y="13"/>
                </a:cubicBezTo>
                <a:cubicBezTo>
                  <a:pt x="35" y="13"/>
                  <a:pt x="35" y="13"/>
                  <a:pt x="35" y="13"/>
                </a:cubicBezTo>
                <a:cubicBezTo>
                  <a:pt x="36" y="13"/>
                  <a:pt x="36" y="14"/>
                  <a:pt x="36" y="14"/>
                </a:cubicBezTo>
                <a:cubicBezTo>
                  <a:pt x="36" y="14"/>
                  <a:pt x="36" y="14"/>
                  <a:pt x="36" y="14"/>
                </a:cubicBezTo>
                <a:cubicBezTo>
                  <a:pt x="37" y="14"/>
                  <a:pt x="37" y="15"/>
                  <a:pt x="37" y="15"/>
                </a:cubicBezTo>
                <a:cubicBezTo>
                  <a:pt x="36" y="20"/>
                  <a:pt x="35" y="24"/>
                  <a:pt x="33" y="28"/>
                </a:cubicBezTo>
                <a:close/>
                <a:moveTo>
                  <a:pt x="24" y="46"/>
                </a:moveTo>
                <a:cubicBezTo>
                  <a:pt x="24" y="46"/>
                  <a:pt x="24" y="46"/>
                  <a:pt x="24" y="46"/>
                </a:cubicBezTo>
                <a:cubicBezTo>
                  <a:pt x="36" y="39"/>
                  <a:pt x="43" y="25"/>
                  <a:pt x="43" y="11"/>
                </a:cubicBezTo>
                <a:cubicBezTo>
                  <a:pt x="43" y="10"/>
                  <a:pt x="43" y="10"/>
                  <a:pt x="43" y="10"/>
                </a:cubicBezTo>
                <a:cubicBezTo>
                  <a:pt x="40" y="9"/>
                  <a:pt x="38" y="7"/>
                  <a:pt x="38" y="4"/>
                </a:cubicBezTo>
                <a:cubicBezTo>
                  <a:pt x="10" y="4"/>
                  <a:pt x="10" y="4"/>
                  <a:pt x="10" y="4"/>
                </a:cubicBezTo>
                <a:cubicBezTo>
                  <a:pt x="9" y="7"/>
                  <a:pt x="7" y="9"/>
                  <a:pt x="4" y="10"/>
                </a:cubicBezTo>
                <a:cubicBezTo>
                  <a:pt x="4" y="11"/>
                  <a:pt x="4" y="11"/>
                  <a:pt x="4" y="11"/>
                </a:cubicBezTo>
                <a:cubicBezTo>
                  <a:pt x="4" y="25"/>
                  <a:pt x="11" y="39"/>
                  <a:pt x="24" y="46"/>
                </a:cubicBezTo>
                <a:close/>
                <a:moveTo>
                  <a:pt x="24" y="49"/>
                </a:moveTo>
                <a:cubicBezTo>
                  <a:pt x="24" y="49"/>
                  <a:pt x="24" y="49"/>
                  <a:pt x="24" y="49"/>
                </a:cubicBezTo>
                <a:cubicBezTo>
                  <a:pt x="24" y="50"/>
                  <a:pt x="23" y="50"/>
                  <a:pt x="23" y="49"/>
                </a:cubicBezTo>
                <a:cubicBezTo>
                  <a:pt x="8" y="43"/>
                  <a:pt x="0" y="27"/>
                  <a:pt x="0" y="11"/>
                </a:cubicBezTo>
                <a:cubicBezTo>
                  <a:pt x="0" y="11"/>
                  <a:pt x="0" y="10"/>
                  <a:pt x="0" y="10"/>
                </a:cubicBezTo>
                <a:cubicBezTo>
                  <a:pt x="0" y="9"/>
                  <a:pt x="0" y="9"/>
                  <a:pt x="0" y="8"/>
                </a:cubicBezTo>
                <a:cubicBezTo>
                  <a:pt x="0" y="8"/>
                  <a:pt x="1" y="7"/>
                  <a:pt x="2" y="7"/>
                </a:cubicBezTo>
                <a:cubicBezTo>
                  <a:pt x="4" y="6"/>
                  <a:pt x="6" y="4"/>
                  <a:pt x="6" y="2"/>
                </a:cubicBezTo>
                <a:cubicBezTo>
                  <a:pt x="6" y="2"/>
                  <a:pt x="6" y="2"/>
                  <a:pt x="6" y="2"/>
                </a:cubicBezTo>
                <a:cubicBezTo>
                  <a:pt x="6" y="1"/>
                  <a:pt x="7" y="0"/>
                  <a:pt x="8" y="0"/>
                </a:cubicBezTo>
                <a:cubicBezTo>
                  <a:pt x="39" y="0"/>
                  <a:pt x="39" y="0"/>
                  <a:pt x="39" y="0"/>
                </a:cubicBezTo>
                <a:cubicBezTo>
                  <a:pt x="39" y="0"/>
                  <a:pt x="39" y="0"/>
                  <a:pt x="39" y="0"/>
                </a:cubicBezTo>
                <a:cubicBezTo>
                  <a:pt x="40" y="0"/>
                  <a:pt x="41" y="1"/>
                  <a:pt x="41" y="2"/>
                </a:cubicBezTo>
                <a:cubicBezTo>
                  <a:pt x="41" y="4"/>
                  <a:pt x="43" y="6"/>
                  <a:pt x="45" y="7"/>
                </a:cubicBezTo>
                <a:cubicBezTo>
                  <a:pt x="46" y="7"/>
                  <a:pt x="47" y="7"/>
                  <a:pt x="47" y="8"/>
                </a:cubicBezTo>
                <a:cubicBezTo>
                  <a:pt x="47" y="9"/>
                  <a:pt x="47" y="9"/>
                  <a:pt x="47" y="10"/>
                </a:cubicBezTo>
                <a:cubicBezTo>
                  <a:pt x="47" y="10"/>
                  <a:pt x="47" y="11"/>
                  <a:pt x="47" y="11"/>
                </a:cubicBezTo>
                <a:cubicBezTo>
                  <a:pt x="47" y="27"/>
                  <a:pt x="39" y="42"/>
                  <a:pt x="24" y="49"/>
                </a:cubicBezTo>
                <a:close/>
              </a:path>
            </a:pathLst>
          </a:custGeom>
          <a:solidFill>
            <a:schemeClr val="accent4">
              <a:lumMod val="60000"/>
              <a:lumOff val="40000"/>
            </a:schemeClr>
          </a:solidFill>
          <a:ln>
            <a:noFill/>
          </a:ln>
          <a:effectLst/>
        </p:spPr>
        <p:txBody>
          <a:bodyPr/>
          <a:lstStyle/>
          <a:p>
            <a:endParaRPr lang="zh-CN" altLang="en-US"/>
          </a:p>
        </p:txBody>
      </p:sp>
      <p:sp>
        <p:nvSpPr>
          <p:cNvPr id="160" name="Freeform 313">
            <a:extLst>
              <a:ext uri="{FF2B5EF4-FFF2-40B4-BE49-F238E27FC236}">
                <a16:creationId xmlns:a16="http://schemas.microsoft.com/office/drawing/2014/main" id="{B6EC881B-31AB-4158-BCE3-AAD0057E40C9}"/>
              </a:ext>
            </a:extLst>
          </p:cNvPr>
          <p:cNvSpPr>
            <a:spLocks noEditPoints="1"/>
          </p:cNvSpPr>
          <p:nvPr/>
        </p:nvSpPr>
        <p:spPr bwMode="auto">
          <a:xfrm>
            <a:off x="265794" y="2961073"/>
            <a:ext cx="150813" cy="149319"/>
          </a:xfrm>
          <a:custGeom>
            <a:avLst/>
            <a:gdLst>
              <a:gd name="T0" fmla="*/ 32 w 50"/>
              <a:gd name="T1" fmla="*/ 25 h 50"/>
              <a:gd name="T2" fmla="*/ 30 w 50"/>
              <a:gd name="T3" fmla="*/ 30 h 50"/>
              <a:gd name="T4" fmla="*/ 20 w 50"/>
              <a:gd name="T5" fmla="*/ 30 h 50"/>
              <a:gd name="T6" fmla="*/ 20 w 50"/>
              <a:gd name="T7" fmla="*/ 20 h 50"/>
              <a:gd name="T8" fmla="*/ 30 w 50"/>
              <a:gd name="T9" fmla="*/ 20 h 50"/>
              <a:gd name="T10" fmla="*/ 46 w 50"/>
              <a:gd name="T11" fmla="*/ 11 h 50"/>
              <a:gd name="T12" fmla="*/ 49 w 50"/>
              <a:gd name="T13" fmla="*/ 13 h 50"/>
              <a:gd name="T14" fmla="*/ 41 w 50"/>
              <a:gd name="T15" fmla="*/ 21 h 50"/>
              <a:gd name="T16" fmla="*/ 42 w 50"/>
              <a:gd name="T17" fmla="*/ 25 h 50"/>
              <a:gd name="T18" fmla="*/ 41 w 50"/>
              <a:gd name="T19" fmla="*/ 29 h 50"/>
              <a:gd name="T20" fmla="*/ 49 w 50"/>
              <a:gd name="T21" fmla="*/ 37 h 50"/>
              <a:gd name="T22" fmla="*/ 46 w 50"/>
              <a:gd name="T23" fmla="*/ 40 h 50"/>
              <a:gd name="T24" fmla="*/ 38 w 50"/>
              <a:gd name="T25" fmla="*/ 31 h 50"/>
              <a:gd name="T26" fmla="*/ 38 w 50"/>
              <a:gd name="T27" fmla="*/ 27 h 50"/>
              <a:gd name="T28" fmla="*/ 38 w 50"/>
              <a:gd name="T29" fmla="*/ 23 h 50"/>
              <a:gd name="T30" fmla="*/ 38 w 50"/>
              <a:gd name="T31" fmla="*/ 19 h 50"/>
              <a:gd name="T32" fmla="*/ 46 w 50"/>
              <a:gd name="T33" fmla="*/ 11 h 50"/>
              <a:gd name="T34" fmla="*/ 39 w 50"/>
              <a:gd name="T35" fmla="*/ 47 h 50"/>
              <a:gd name="T36" fmla="*/ 36 w 50"/>
              <a:gd name="T37" fmla="*/ 50 h 50"/>
              <a:gd name="T38" fmla="*/ 29 w 50"/>
              <a:gd name="T39" fmla="*/ 42 h 50"/>
              <a:gd name="T40" fmla="*/ 25 w 50"/>
              <a:gd name="T41" fmla="*/ 43 h 50"/>
              <a:gd name="T42" fmla="*/ 20 w 50"/>
              <a:gd name="T43" fmla="*/ 42 h 50"/>
              <a:gd name="T44" fmla="*/ 13 w 50"/>
              <a:gd name="T45" fmla="*/ 50 h 50"/>
              <a:gd name="T46" fmla="*/ 10 w 50"/>
              <a:gd name="T47" fmla="*/ 47 h 50"/>
              <a:gd name="T48" fmla="*/ 18 w 50"/>
              <a:gd name="T49" fmla="*/ 38 h 50"/>
              <a:gd name="T50" fmla="*/ 20 w 50"/>
              <a:gd name="T51" fmla="*/ 38 h 50"/>
              <a:gd name="T52" fmla="*/ 25 w 50"/>
              <a:gd name="T53" fmla="*/ 39 h 50"/>
              <a:gd name="T54" fmla="*/ 29 w 50"/>
              <a:gd name="T55" fmla="*/ 38 h 50"/>
              <a:gd name="T56" fmla="*/ 35 w 50"/>
              <a:gd name="T57" fmla="*/ 43 h 50"/>
              <a:gd name="T58" fmla="*/ 3 w 50"/>
              <a:gd name="T59" fmla="*/ 40 h 50"/>
              <a:gd name="T60" fmla="*/ 0 w 50"/>
              <a:gd name="T61" fmla="*/ 40 h 50"/>
              <a:gd name="T62" fmla="*/ 4 w 50"/>
              <a:gd name="T63" fmla="*/ 33 h 50"/>
              <a:gd name="T64" fmla="*/ 8 w 50"/>
              <a:gd name="T65" fmla="*/ 28 h 50"/>
              <a:gd name="T66" fmla="*/ 8 w 50"/>
              <a:gd name="T67" fmla="*/ 22 h 50"/>
              <a:gd name="T68" fmla="*/ 4 w 50"/>
              <a:gd name="T69" fmla="*/ 18 h 50"/>
              <a:gd name="T70" fmla="*/ 0 w 50"/>
              <a:gd name="T71" fmla="*/ 11 h 50"/>
              <a:gd name="T72" fmla="*/ 7 w 50"/>
              <a:gd name="T73" fmla="*/ 15 h 50"/>
              <a:gd name="T74" fmla="*/ 12 w 50"/>
              <a:gd name="T75" fmla="*/ 21 h 50"/>
              <a:gd name="T76" fmla="*/ 11 w 50"/>
              <a:gd name="T77" fmla="*/ 25 h 50"/>
              <a:gd name="T78" fmla="*/ 12 w 50"/>
              <a:gd name="T79" fmla="*/ 29 h 50"/>
              <a:gd name="T80" fmla="*/ 7 w 50"/>
              <a:gd name="T81" fmla="*/ 36 h 50"/>
              <a:gd name="T82" fmla="*/ 10 w 50"/>
              <a:gd name="T83" fmla="*/ 4 h 50"/>
              <a:gd name="T84" fmla="*/ 10 w 50"/>
              <a:gd name="T85" fmla="*/ 1 h 50"/>
              <a:gd name="T86" fmla="*/ 17 w 50"/>
              <a:gd name="T87" fmla="*/ 5 h 50"/>
              <a:gd name="T88" fmla="*/ 17 w 50"/>
              <a:gd name="T89" fmla="*/ 5 h 50"/>
              <a:gd name="T90" fmla="*/ 22 w 50"/>
              <a:gd name="T91" fmla="*/ 8 h 50"/>
              <a:gd name="T92" fmla="*/ 27 w 50"/>
              <a:gd name="T93" fmla="*/ 8 h 50"/>
              <a:gd name="T94" fmla="*/ 32 w 50"/>
              <a:gd name="T95" fmla="*/ 5 h 50"/>
              <a:gd name="T96" fmla="*/ 36 w 50"/>
              <a:gd name="T97" fmla="*/ 1 h 50"/>
              <a:gd name="T98" fmla="*/ 39 w 50"/>
              <a:gd name="T99" fmla="*/ 4 h 50"/>
              <a:gd name="T100" fmla="*/ 35 w 50"/>
              <a:gd name="T101" fmla="*/ 8 h 50"/>
              <a:gd name="T102" fmla="*/ 29 w 50"/>
              <a:gd name="T103" fmla="*/ 12 h 50"/>
              <a:gd name="T104" fmla="*/ 25 w 50"/>
              <a:gd name="T105" fmla="*/ 12 h 50"/>
              <a:gd name="T106" fmla="*/ 21 w 50"/>
              <a:gd name="T107" fmla="*/ 12 h 50"/>
              <a:gd name="T108" fmla="*/ 14 w 50"/>
              <a:gd name="T109" fmla="*/ 8 h 50"/>
              <a:gd name="T110" fmla="*/ 10 w 50"/>
              <a:gd name="T111" fmla="*/ 4 h 50"/>
              <a:gd name="T112" fmla="*/ 29 w 50"/>
              <a:gd name="T113" fmla="*/ 25 h 50"/>
              <a:gd name="T114" fmla="*/ 25 w 50"/>
              <a:gd name="T115" fmla="*/ 20 h 50"/>
              <a:gd name="T116" fmla="*/ 20 w 50"/>
              <a:gd name="T117" fmla="*/ 25 h 50"/>
              <a:gd name="T118" fmla="*/ 25 w 50"/>
              <a:gd name="T119" fmla="*/ 30 h 50"/>
              <a:gd name="T120" fmla="*/ 29 w 50"/>
              <a:gd name="T121"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0" h="50">
                <a:moveTo>
                  <a:pt x="30" y="20"/>
                </a:moveTo>
                <a:cubicBezTo>
                  <a:pt x="31" y="22"/>
                  <a:pt x="32" y="23"/>
                  <a:pt x="32" y="25"/>
                </a:cubicBezTo>
                <a:cubicBezTo>
                  <a:pt x="32" y="27"/>
                  <a:pt x="31" y="29"/>
                  <a:pt x="30" y="30"/>
                </a:cubicBezTo>
                <a:cubicBezTo>
                  <a:pt x="30" y="30"/>
                  <a:pt x="30" y="30"/>
                  <a:pt x="30" y="30"/>
                </a:cubicBezTo>
                <a:cubicBezTo>
                  <a:pt x="28" y="32"/>
                  <a:pt x="26" y="32"/>
                  <a:pt x="25" y="32"/>
                </a:cubicBezTo>
                <a:cubicBezTo>
                  <a:pt x="23" y="32"/>
                  <a:pt x="21" y="32"/>
                  <a:pt x="20" y="30"/>
                </a:cubicBezTo>
                <a:cubicBezTo>
                  <a:pt x="18" y="29"/>
                  <a:pt x="17" y="27"/>
                  <a:pt x="17" y="25"/>
                </a:cubicBezTo>
                <a:cubicBezTo>
                  <a:pt x="17" y="23"/>
                  <a:pt x="18" y="22"/>
                  <a:pt x="20" y="20"/>
                </a:cubicBezTo>
                <a:cubicBezTo>
                  <a:pt x="21" y="19"/>
                  <a:pt x="23" y="18"/>
                  <a:pt x="25" y="18"/>
                </a:cubicBezTo>
                <a:cubicBezTo>
                  <a:pt x="26" y="18"/>
                  <a:pt x="28" y="19"/>
                  <a:pt x="30" y="20"/>
                </a:cubicBezTo>
                <a:close/>
                <a:moveTo>
                  <a:pt x="46" y="11"/>
                </a:moveTo>
                <a:cubicBezTo>
                  <a:pt x="46" y="11"/>
                  <a:pt x="46" y="11"/>
                  <a:pt x="46" y="11"/>
                </a:cubicBezTo>
                <a:cubicBezTo>
                  <a:pt x="47" y="10"/>
                  <a:pt x="48" y="10"/>
                  <a:pt x="49" y="11"/>
                </a:cubicBezTo>
                <a:cubicBezTo>
                  <a:pt x="50" y="11"/>
                  <a:pt x="50" y="13"/>
                  <a:pt x="49" y="13"/>
                </a:cubicBezTo>
                <a:cubicBezTo>
                  <a:pt x="45" y="18"/>
                  <a:pt x="45" y="18"/>
                  <a:pt x="45" y="18"/>
                </a:cubicBezTo>
                <a:cubicBezTo>
                  <a:pt x="41" y="21"/>
                  <a:pt x="41" y="21"/>
                  <a:pt x="41" y="21"/>
                </a:cubicBezTo>
                <a:cubicBezTo>
                  <a:pt x="42" y="21"/>
                  <a:pt x="42" y="22"/>
                  <a:pt x="42" y="22"/>
                </a:cubicBezTo>
                <a:cubicBezTo>
                  <a:pt x="42" y="23"/>
                  <a:pt x="42" y="24"/>
                  <a:pt x="42" y="25"/>
                </a:cubicBezTo>
                <a:cubicBezTo>
                  <a:pt x="42" y="26"/>
                  <a:pt x="42" y="27"/>
                  <a:pt x="42" y="28"/>
                </a:cubicBezTo>
                <a:cubicBezTo>
                  <a:pt x="42" y="28"/>
                  <a:pt x="42" y="29"/>
                  <a:pt x="41" y="29"/>
                </a:cubicBezTo>
                <a:cubicBezTo>
                  <a:pt x="45" y="33"/>
                  <a:pt x="45" y="33"/>
                  <a:pt x="45" y="33"/>
                </a:cubicBezTo>
                <a:cubicBezTo>
                  <a:pt x="49" y="37"/>
                  <a:pt x="49" y="37"/>
                  <a:pt x="49" y="37"/>
                </a:cubicBezTo>
                <a:cubicBezTo>
                  <a:pt x="50" y="38"/>
                  <a:pt x="50" y="39"/>
                  <a:pt x="49" y="40"/>
                </a:cubicBezTo>
                <a:cubicBezTo>
                  <a:pt x="48" y="40"/>
                  <a:pt x="47" y="40"/>
                  <a:pt x="46" y="40"/>
                </a:cubicBezTo>
                <a:cubicBezTo>
                  <a:pt x="42" y="36"/>
                  <a:pt x="42" y="36"/>
                  <a:pt x="42" y="36"/>
                </a:cubicBezTo>
                <a:cubicBezTo>
                  <a:pt x="38" y="31"/>
                  <a:pt x="38" y="31"/>
                  <a:pt x="38" y="31"/>
                </a:cubicBezTo>
                <a:cubicBezTo>
                  <a:pt x="37" y="31"/>
                  <a:pt x="37" y="30"/>
                  <a:pt x="37" y="29"/>
                </a:cubicBezTo>
                <a:cubicBezTo>
                  <a:pt x="38" y="29"/>
                  <a:pt x="38" y="28"/>
                  <a:pt x="38" y="27"/>
                </a:cubicBezTo>
                <a:cubicBezTo>
                  <a:pt x="38" y="27"/>
                  <a:pt x="38" y="26"/>
                  <a:pt x="38" y="25"/>
                </a:cubicBezTo>
                <a:cubicBezTo>
                  <a:pt x="38" y="24"/>
                  <a:pt x="38" y="24"/>
                  <a:pt x="38" y="23"/>
                </a:cubicBezTo>
                <a:cubicBezTo>
                  <a:pt x="38" y="22"/>
                  <a:pt x="38" y="22"/>
                  <a:pt x="37" y="21"/>
                </a:cubicBezTo>
                <a:cubicBezTo>
                  <a:pt x="37" y="20"/>
                  <a:pt x="37" y="20"/>
                  <a:pt x="38" y="19"/>
                </a:cubicBezTo>
                <a:cubicBezTo>
                  <a:pt x="42" y="15"/>
                  <a:pt x="42" y="15"/>
                  <a:pt x="42" y="15"/>
                </a:cubicBezTo>
                <a:cubicBezTo>
                  <a:pt x="46" y="11"/>
                  <a:pt x="46" y="11"/>
                  <a:pt x="46" y="11"/>
                </a:cubicBezTo>
                <a:close/>
                <a:moveTo>
                  <a:pt x="39" y="47"/>
                </a:moveTo>
                <a:cubicBezTo>
                  <a:pt x="39" y="47"/>
                  <a:pt x="39" y="47"/>
                  <a:pt x="39" y="47"/>
                </a:cubicBezTo>
                <a:cubicBezTo>
                  <a:pt x="40" y="48"/>
                  <a:pt x="40" y="49"/>
                  <a:pt x="39" y="50"/>
                </a:cubicBezTo>
                <a:cubicBezTo>
                  <a:pt x="38" y="50"/>
                  <a:pt x="37" y="50"/>
                  <a:pt x="36" y="50"/>
                </a:cubicBezTo>
                <a:cubicBezTo>
                  <a:pt x="32" y="45"/>
                  <a:pt x="32" y="45"/>
                  <a:pt x="32" y="45"/>
                </a:cubicBezTo>
                <a:cubicBezTo>
                  <a:pt x="29" y="42"/>
                  <a:pt x="29" y="42"/>
                  <a:pt x="29" y="42"/>
                </a:cubicBezTo>
                <a:cubicBezTo>
                  <a:pt x="28" y="42"/>
                  <a:pt x="28" y="42"/>
                  <a:pt x="27" y="42"/>
                </a:cubicBezTo>
                <a:cubicBezTo>
                  <a:pt x="26" y="42"/>
                  <a:pt x="26" y="43"/>
                  <a:pt x="25" y="43"/>
                </a:cubicBezTo>
                <a:cubicBezTo>
                  <a:pt x="24" y="43"/>
                  <a:pt x="23" y="42"/>
                  <a:pt x="22" y="42"/>
                </a:cubicBezTo>
                <a:cubicBezTo>
                  <a:pt x="21" y="42"/>
                  <a:pt x="21" y="42"/>
                  <a:pt x="20" y="42"/>
                </a:cubicBezTo>
                <a:cubicBezTo>
                  <a:pt x="17" y="45"/>
                  <a:pt x="17" y="45"/>
                  <a:pt x="17" y="45"/>
                </a:cubicBezTo>
                <a:cubicBezTo>
                  <a:pt x="13" y="50"/>
                  <a:pt x="13" y="50"/>
                  <a:pt x="13" y="50"/>
                </a:cubicBezTo>
                <a:cubicBezTo>
                  <a:pt x="12" y="50"/>
                  <a:pt x="11" y="50"/>
                  <a:pt x="10" y="50"/>
                </a:cubicBezTo>
                <a:cubicBezTo>
                  <a:pt x="9" y="49"/>
                  <a:pt x="9" y="48"/>
                  <a:pt x="10" y="47"/>
                </a:cubicBezTo>
                <a:cubicBezTo>
                  <a:pt x="14" y="43"/>
                  <a:pt x="14" y="43"/>
                  <a:pt x="14" y="43"/>
                </a:cubicBezTo>
                <a:cubicBezTo>
                  <a:pt x="18" y="38"/>
                  <a:pt x="18" y="38"/>
                  <a:pt x="18" y="38"/>
                </a:cubicBezTo>
                <a:cubicBezTo>
                  <a:pt x="18" y="38"/>
                  <a:pt x="18" y="38"/>
                  <a:pt x="18" y="38"/>
                </a:cubicBezTo>
                <a:cubicBezTo>
                  <a:pt x="19" y="38"/>
                  <a:pt x="20" y="38"/>
                  <a:pt x="20" y="38"/>
                </a:cubicBezTo>
                <a:cubicBezTo>
                  <a:pt x="21" y="38"/>
                  <a:pt x="22" y="38"/>
                  <a:pt x="22" y="39"/>
                </a:cubicBezTo>
                <a:cubicBezTo>
                  <a:pt x="23" y="39"/>
                  <a:pt x="24" y="39"/>
                  <a:pt x="25" y="39"/>
                </a:cubicBezTo>
                <a:cubicBezTo>
                  <a:pt x="25" y="39"/>
                  <a:pt x="26" y="39"/>
                  <a:pt x="27" y="39"/>
                </a:cubicBezTo>
                <a:cubicBezTo>
                  <a:pt x="27" y="38"/>
                  <a:pt x="28" y="38"/>
                  <a:pt x="29" y="38"/>
                </a:cubicBezTo>
                <a:cubicBezTo>
                  <a:pt x="29" y="38"/>
                  <a:pt x="30" y="38"/>
                  <a:pt x="31" y="38"/>
                </a:cubicBezTo>
                <a:cubicBezTo>
                  <a:pt x="35" y="43"/>
                  <a:pt x="35" y="43"/>
                  <a:pt x="35" y="43"/>
                </a:cubicBezTo>
                <a:cubicBezTo>
                  <a:pt x="39" y="47"/>
                  <a:pt x="39" y="47"/>
                  <a:pt x="39" y="47"/>
                </a:cubicBezTo>
                <a:close/>
                <a:moveTo>
                  <a:pt x="3" y="40"/>
                </a:moveTo>
                <a:cubicBezTo>
                  <a:pt x="3" y="40"/>
                  <a:pt x="3" y="40"/>
                  <a:pt x="3" y="40"/>
                </a:cubicBezTo>
                <a:cubicBezTo>
                  <a:pt x="2" y="40"/>
                  <a:pt x="1" y="40"/>
                  <a:pt x="0" y="40"/>
                </a:cubicBezTo>
                <a:cubicBezTo>
                  <a:pt x="0" y="39"/>
                  <a:pt x="0" y="38"/>
                  <a:pt x="0" y="37"/>
                </a:cubicBezTo>
                <a:cubicBezTo>
                  <a:pt x="4" y="33"/>
                  <a:pt x="4" y="33"/>
                  <a:pt x="4" y="33"/>
                </a:cubicBezTo>
                <a:cubicBezTo>
                  <a:pt x="8" y="29"/>
                  <a:pt x="8" y="29"/>
                  <a:pt x="8" y="29"/>
                </a:cubicBezTo>
                <a:cubicBezTo>
                  <a:pt x="8" y="29"/>
                  <a:pt x="8" y="28"/>
                  <a:pt x="8" y="28"/>
                </a:cubicBezTo>
                <a:cubicBezTo>
                  <a:pt x="7" y="27"/>
                  <a:pt x="7" y="26"/>
                  <a:pt x="7" y="25"/>
                </a:cubicBezTo>
                <a:cubicBezTo>
                  <a:pt x="7" y="24"/>
                  <a:pt x="7" y="23"/>
                  <a:pt x="8" y="22"/>
                </a:cubicBezTo>
                <a:cubicBezTo>
                  <a:pt x="8" y="22"/>
                  <a:pt x="8" y="21"/>
                  <a:pt x="8" y="21"/>
                </a:cubicBezTo>
                <a:cubicBezTo>
                  <a:pt x="4" y="18"/>
                  <a:pt x="4" y="18"/>
                  <a:pt x="4" y="18"/>
                </a:cubicBezTo>
                <a:cubicBezTo>
                  <a:pt x="0" y="13"/>
                  <a:pt x="0" y="13"/>
                  <a:pt x="0" y="13"/>
                </a:cubicBezTo>
                <a:cubicBezTo>
                  <a:pt x="0" y="13"/>
                  <a:pt x="0" y="11"/>
                  <a:pt x="0" y="11"/>
                </a:cubicBezTo>
                <a:cubicBezTo>
                  <a:pt x="1" y="10"/>
                  <a:pt x="2" y="10"/>
                  <a:pt x="3" y="11"/>
                </a:cubicBezTo>
                <a:cubicBezTo>
                  <a:pt x="7" y="15"/>
                  <a:pt x="7" y="15"/>
                  <a:pt x="7" y="15"/>
                </a:cubicBezTo>
                <a:cubicBezTo>
                  <a:pt x="11" y="19"/>
                  <a:pt x="11" y="19"/>
                  <a:pt x="11" y="19"/>
                </a:cubicBezTo>
                <a:cubicBezTo>
                  <a:pt x="12" y="20"/>
                  <a:pt x="12" y="20"/>
                  <a:pt x="12" y="21"/>
                </a:cubicBezTo>
                <a:cubicBezTo>
                  <a:pt x="12" y="22"/>
                  <a:pt x="11" y="22"/>
                  <a:pt x="11" y="23"/>
                </a:cubicBezTo>
                <a:cubicBezTo>
                  <a:pt x="11" y="24"/>
                  <a:pt x="11" y="24"/>
                  <a:pt x="11" y="25"/>
                </a:cubicBezTo>
                <a:cubicBezTo>
                  <a:pt x="11" y="26"/>
                  <a:pt x="11" y="27"/>
                  <a:pt x="11" y="27"/>
                </a:cubicBezTo>
                <a:cubicBezTo>
                  <a:pt x="11" y="28"/>
                  <a:pt x="12" y="29"/>
                  <a:pt x="12" y="29"/>
                </a:cubicBezTo>
                <a:cubicBezTo>
                  <a:pt x="12" y="30"/>
                  <a:pt x="12" y="31"/>
                  <a:pt x="11" y="31"/>
                </a:cubicBezTo>
                <a:cubicBezTo>
                  <a:pt x="7" y="36"/>
                  <a:pt x="7" y="36"/>
                  <a:pt x="7" y="36"/>
                </a:cubicBezTo>
                <a:cubicBezTo>
                  <a:pt x="3" y="40"/>
                  <a:pt x="3" y="40"/>
                  <a:pt x="3" y="40"/>
                </a:cubicBezTo>
                <a:close/>
                <a:moveTo>
                  <a:pt x="10" y="4"/>
                </a:moveTo>
                <a:cubicBezTo>
                  <a:pt x="10" y="4"/>
                  <a:pt x="10" y="4"/>
                  <a:pt x="10" y="4"/>
                </a:cubicBezTo>
                <a:cubicBezTo>
                  <a:pt x="9" y="3"/>
                  <a:pt x="9" y="2"/>
                  <a:pt x="10" y="1"/>
                </a:cubicBezTo>
                <a:cubicBezTo>
                  <a:pt x="11" y="0"/>
                  <a:pt x="12" y="0"/>
                  <a:pt x="13" y="1"/>
                </a:cubicBezTo>
                <a:cubicBezTo>
                  <a:pt x="17" y="5"/>
                  <a:pt x="17" y="5"/>
                  <a:pt x="17" y="5"/>
                </a:cubicBezTo>
                <a:cubicBezTo>
                  <a:pt x="17" y="5"/>
                  <a:pt x="17" y="5"/>
                  <a:pt x="17" y="5"/>
                </a:cubicBezTo>
                <a:cubicBezTo>
                  <a:pt x="17" y="5"/>
                  <a:pt x="17" y="5"/>
                  <a:pt x="17" y="5"/>
                </a:cubicBezTo>
                <a:cubicBezTo>
                  <a:pt x="20" y="8"/>
                  <a:pt x="20" y="8"/>
                  <a:pt x="20" y="8"/>
                </a:cubicBezTo>
                <a:cubicBezTo>
                  <a:pt x="21" y="8"/>
                  <a:pt x="21" y="8"/>
                  <a:pt x="22" y="8"/>
                </a:cubicBezTo>
                <a:cubicBezTo>
                  <a:pt x="23" y="8"/>
                  <a:pt x="24" y="8"/>
                  <a:pt x="25" y="8"/>
                </a:cubicBezTo>
                <a:cubicBezTo>
                  <a:pt x="26" y="8"/>
                  <a:pt x="26" y="8"/>
                  <a:pt x="27" y="8"/>
                </a:cubicBezTo>
                <a:cubicBezTo>
                  <a:pt x="28" y="8"/>
                  <a:pt x="28" y="8"/>
                  <a:pt x="29" y="8"/>
                </a:cubicBezTo>
                <a:cubicBezTo>
                  <a:pt x="32" y="5"/>
                  <a:pt x="32" y="5"/>
                  <a:pt x="32" y="5"/>
                </a:cubicBezTo>
                <a:cubicBezTo>
                  <a:pt x="32" y="5"/>
                  <a:pt x="32" y="5"/>
                  <a:pt x="32" y="5"/>
                </a:cubicBezTo>
                <a:cubicBezTo>
                  <a:pt x="36" y="1"/>
                  <a:pt x="36" y="1"/>
                  <a:pt x="36" y="1"/>
                </a:cubicBezTo>
                <a:cubicBezTo>
                  <a:pt x="37" y="0"/>
                  <a:pt x="38" y="0"/>
                  <a:pt x="39" y="1"/>
                </a:cubicBezTo>
                <a:cubicBezTo>
                  <a:pt x="40" y="2"/>
                  <a:pt x="40" y="3"/>
                  <a:pt x="39" y="4"/>
                </a:cubicBezTo>
                <a:cubicBezTo>
                  <a:pt x="35" y="8"/>
                  <a:pt x="35" y="8"/>
                  <a:pt x="35" y="8"/>
                </a:cubicBezTo>
                <a:cubicBezTo>
                  <a:pt x="35" y="8"/>
                  <a:pt x="35" y="8"/>
                  <a:pt x="35" y="8"/>
                </a:cubicBezTo>
                <a:cubicBezTo>
                  <a:pt x="31" y="12"/>
                  <a:pt x="31" y="12"/>
                  <a:pt x="31" y="12"/>
                </a:cubicBezTo>
                <a:cubicBezTo>
                  <a:pt x="30" y="12"/>
                  <a:pt x="30" y="13"/>
                  <a:pt x="29" y="12"/>
                </a:cubicBezTo>
                <a:cubicBezTo>
                  <a:pt x="28" y="12"/>
                  <a:pt x="27" y="12"/>
                  <a:pt x="27" y="12"/>
                </a:cubicBezTo>
                <a:cubicBezTo>
                  <a:pt x="26" y="12"/>
                  <a:pt x="25" y="12"/>
                  <a:pt x="25" y="12"/>
                </a:cubicBezTo>
                <a:cubicBezTo>
                  <a:pt x="24" y="12"/>
                  <a:pt x="23" y="12"/>
                  <a:pt x="22" y="12"/>
                </a:cubicBezTo>
                <a:cubicBezTo>
                  <a:pt x="22" y="12"/>
                  <a:pt x="21" y="12"/>
                  <a:pt x="21" y="12"/>
                </a:cubicBezTo>
                <a:cubicBezTo>
                  <a:pt x="20" y="13"/>
                  <a:pt x="19" y="13"/>
                  <a:pt x="18" y="12"/>
                </a:cubicBezTo>
                <a:cubicBezTo>
                  <a:pt x="14" y="8"/>
                  <a:pt x="14" y="8"/>
                  <a:pt x="14" y="8"/>
                </a:cubicBezTo>
                <a:cubicBezTo>
                  <a:pt x="14" y="8"/>
                  <a:pt x="14" y="8"/>
                  <a:pt x="14" y="8"/>
                </a:cubicBezTo>
                <a:cubicBezTo>
                  <a:pt x="10" y="4"/>
                  <a:pt x="10" y="4"/>
                  <a:pt x="10" y="4"/>
                </a:cubicBezTo>
                <a:close/>
                <a:moveTo>
                  <a:pt x="29" y="25"/>
                </a:moveTo>
                <a:cubicBezTo>
                  <a:pt x="29" y="25"/>
                  <a:pt x="29" y="25"/>
                  <a:pt x="29" y="25"/>
                </a:cubicBezTo>
                <a:cubicBezTo>
                  <a:pt x="29" y="24"/>
                  <a:pt x="29" y="23"/>
                  <a:pt x="28" y="22"/>
                </a:cubicBezTo>
                <a:cubicBezTo>
                  <a:pt x="27" y="21"/>
                  <a:pt x="26" y="20"/>
                  <a:pt x="25" y="20"/>
                </a:cubicBezTo>
                <a:cubicBezTo>
                  <a:pt x="23" y="20"/>
                  <a:pt x="22" y="21"/>
                  <a:pt x="21" y="22"/>
                </a:cubicBezTo>
                <a:cubicBezTo>
                  <a:pt x="20" y="23"/>
                  <a:pt x="20" y="24"/>
                  <a:pt x="20" y="25"/>
                </a:cubicBezTo>
                <a:cubicBezTo>
                  <a:pt x="20" y="26"/>
                  <a:pt x="20" y="28"/>
                  <a:pt x="21" y="29"/>
                </a:cubicBezTo>
                <a:cubicBezTo>
                  <a:pt x="22" y="30"/>
                  <a:pt x="23" y="30"/>
                  <a:pt x="25" y="30"/>
                </a:cubicBezTo>
                <a:cubicBezTo>
                  <a:pt x="26" y="30"/>
                  <a:pt x="27" y="30"/>
                  <a:pt x="28" y="29"/>
                </a:cubicBezTo>
                <a:cubicBezTo>
                  <a:pt x="29" y="28"/>
                  <a:pt x="29" y="26"/>
                  <a:pt x="29" y="25"/>
                </a:cubicBezTo>
                <a:close/>
              </a:path>
            </a:pathLst>
          </a:custGeom>
          <a:solidFill>
            <a:schemeClr val="accent4">
              <a:lumMod val="60000"/>
              <a:lumOff val="40000"/>
            </a:schemeClr>
          </a:solidFill>
          <a:ln>
            <a:noFill/>
          </a:ln>
          <a:effectLst/>
        </p:spPr>
        <p:txBody>
          <a:bodyPr/>
          <a:lstStyle/>
          <a:p>
            <a:endParaRPr lang="zh-CN" altLang="en-US"/>
          </a:p>
        </p:txBody>
      </p:sp>
      <p:sp>
        <p:nvSpPr>
          <p:cNvPr id="161" name="文本框 160">
            <a:extLst>
              <a:ext uri="{FF2B5EF4-FFF2-40B4-BE49-F238E27FC236}">
                <a16:creationId xmlns:a16="http://schemas.microsoft.com/office/drawing/2014/main" id="{8835EC4D-5C8D-48F6-B687-43BE9CB4C109}"/>
              </a:ext>
            </a:extLst>
          </p:cNvPr>
          <p:cNvSpPr txBox="1"/>
          <p:nvPr/>
        </p:nvSpPr>
        <p:spPr>
          <a:xfrm>
            <a:off x="377392" y="2928953"/>
            <a:ext cx="800219" cy="215444"/>
          </a:xfrm>
          <a:prstGeom prst="rect">
            <a:avLst/>
          </a:prstGeom>
          <a:noFill/>
        </p:spPr>
        <p:txBody>
          <a:bodyPr wrap="none" rtlCol="0">
            <a:spAutoFit/>
          </a:bodyPr>
          <a:lstStyle/>
          <a:p>
            <a:r>
              <a:rPr lang="zh-CN" altLang="en-US" sz="800" b="1" dirty="0">
                <a:solidFill>
                  <a:schemeClr val="accent4">
                    <a:lumMod val="60000"/>
                    <a:lumOff val="40000"/>
                    <a:alpha val="80000"/>
                  </a:schemeClr>
                </a:solidFill>
                <a:latin typeface="+mn-ea"/>
              </a:rPr>
              <a:t>基础船体花费</a:t>
            </a:r>
          </a:p>
        </p:txBody>
      </p:sp>
      <p:grpSp>
        <p:nvGrpSpPr>
          <p:cNvPr id="7" name="组合 6">
            <a:extLst>
              <a:ext uri="{FF2B5EF4-FFF2-40B4-BE49-F238E27FC236}">
                <a16:creationId xmlns:a16="http://schemas.microsoft.com/office/drawing/2014/main" id="{297D0C7D-7125-40FE-BEA0-207D9072CE68}"/>
              </a:ext>
            </a:extLst>
          </p:cNvPr>
          <p:cNvGrpSpPr/>
          <p:nvPr/>
        </p:nvGrpSpPr>
        <p:grpSpPr>
          <a:xfrm>
            <a:off x="165363" y="3261853"/>
            <a:ext cx="505167" cy="529772"/>
            <a:chOff x="1500178" y="4119286"/>
            <a:chExt cx="607551" cy="637143"/>
          </a:xfrm>
        </p:grpSpPr>
        <p:sp>
          <p:nvSpPr>
            <p:cNvPr id="166" name="椭圆 165">
              <a:extLst>
                <a:ext uri="{FF2B5EF4-FFF2-40B4-BE49-F238E27FC236}">
                  <a16:creationId xmlns:a16="http://schemas.microsoft.com/office/drawing/2014/main" id="{C70D8E83-9FEB-44F9-B811-5D6EEC3563E2}"/>
                </a:ext>
              </a:extLst>
            </p:cNvPr>
            <p:cNvSpPr/>
            <p:nvPr/>
          </p:nvSpPr>
          <p:spPr>
            <a:xfrm>
              <a:off x="1653600" y="4146812"/>
              <a:ext cx="317434" cy="317434"/>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 name="组合 3">
              <a:extLst>
                <a:ext uri="{FF2B5EF4-FFF2-40B4-BE49-F238E27FC236}">
                  <a16:creationId xmlns:a16="http://schemas.microsoft.com/office/drawing/2014/main" id="{8A2259AF-3AA6-42BD-AD2A-AD2C7B11F3E3}"/>
                </a:ext>
              </a:extLst>
            </p:cNvPr>
            <p:cNvGrpSpPr/>
            <p:nvPr/>
          </p:nvGrpSpPr>
          <p:grpSpPr>
            <a:xfrm>
              <a:off x="1500178" y="4119286"/>
              <a:ext cx="607551" cy="637143"/>
              <a:chOff x="1500178" y="4119286"/>
              <a:chExt cx="607551" cy="637143"/>
            </a:xfrm>
          </p:grpSpPr>
          <p:sp>
            <p:nvSpPr>
              <p:cNvPr id="162" name="椭圆 161">
                <a:extLst>
                  <a:ext uri="{FF2B5EF4-FFF2-40B4-BE49-F238E27FC236}">
                    <a16:creationId xmlns:a16="http://schemas.microsoft.com/office/drawing/2014/main" id="{DBFA17B9-48D7-450E-86D4-BD9C1F55D4B7}"/>
                  </a:ext>
                </a:extLst>
              </p:cNvPr>
              <p:cNvSpPr/>
              <p:nvPr/>
            </p:nvSpPr>
            <p:spPr>
              <a:xfrm>
                <a:off x="1624753" y="4119286"/>
                <a:ext cx="375095" cy="375095"/>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3" name="文本框 162">
                <a:extLst>
                  <a:ext uri="{FF2B5EF4-FFF2-40B4-BE49-F238E27FC236}">
                    <a16:creationId xmlns:a16="http://schemas.microsoft.com/office/drawing/2014/main" id="{A2AA24F9-C49D-4212-8FFF-C56430588EA4}"/>
                  </a:ext>
                </a:extLst>
              </p:cNvPr>
              <p:cNvSpPr txBox="1"/>
              <p:nvPr/>
            </p:nvSpPr>
            <p:spPr>
              <a:xfrm>
                <a:off x="1578843" y="4413533"/>
                <a:ext cx="457501" cy="247500"/>
              </a:xfrm>
              <a:prstGeom prst="rect">
                <a:avLst/>
              </a:prstGeom>
              <a:noFill/>
            </p:spPr>
            <p:txBody>
              <a:bodyPr wrap="none" rtlCol="0">
                <a:spAutoFit/>
              </a:bodyPr>
              <a:lstStyle/>
              <a:p>
                <a:pPr algn="ctr"/>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164" name="文本框 163">
                <a:extLst>
                  <a:ext uri="{FF2B5EF4-FFF2-40B4-BE49-F238E27FC236}">
                    <a16:creationId xmlns:a16="http://schemas.microsoft.com/office/drawing/2014/main" id="{98F9B7B5-A0A8-4A63-8021-7D52A1454675}"/>
                  </a:ext>
                </a:extLst>
              </p:cNvPr>
              <p:cNvSpPr txBox="1"/>
              <p:nvPr/>
            </p:nvSpPr>
            <p:spPr>
              <a:xfrm>
                <a:off x="1500178" y="4515828"/>
                <a:ext cx="607551" cy="240601"/>
              </a:xfrm>
              <a:prstGeom prst="rect">
                <a:avLst/>
              </a:prstGeom>
              <a:noFill/>
            </p:spPr>
            <p:txBody>
              <a:bodyPr wrap="square" rtlCol="0">
                <a:spAutoFit/>
              </a:bodyPr>
              <a:lstStyle/>
              <a:p>
                <a:pPr algn="ctr"/>
                <a:r>
                  <a:rPr lang="en-US" altLang="zh-CN" sz="700" b="1" dirty="0">
                    <a:solidFill>
                      <a:schemeClr val="bg1"/>
                    </a:solidFill>
                    <a:latin typeface="微软雅黑" panose="020B0503020204020204" pitchFamily="34" charset="-122"/>
                    <a:ea typeface="微软雅黑" panose="020B0503020204020204" pitchFamily="34" charset="-122"/>
                  </a:rPr>
                  <a:t> </a:t>
                </a:r>
                <a:r>
                  <a:rPr lang="en-US" altLang="zh-CN" sz="700" b="1" dirty="0">
                    <a:solidFill>
                      <a:schemeClr val="bg1"/>
                    </a:solidFill>
                    <a:latin typeface="Aldrich" panose="02000000000000000000" pitchFamily="2" charset="0"/>
                    <a:ea typeface="微软雅黑" panose="020B0503020204020204" pitchFamily="34" charset="-122"/>
                  </a:rPr>
                  <a:t>12000</a:t>
                </a:r>
                <a:endParaRPr lang="zh-CN" altLang="en-US" sz="700" b="1" dirty="0">
                  <a:solidFill>
                    <a:schemeClr val="bg1"/>
                  </a:solidFill>
                  <a:latin typeface="Aldrich" panose="02000000000000000000" pitchFamily="2" charset="0"/>
                  <a:ea typeface="微软雅黑" panose="020B0503020204020204" pitchFamily="34" charset="-122"/>
                </a:endParaRPr>
              </a:p>
            </p:txBody>
          </p:sp>
          <p:pic>
            <p:nvPicPr>
              <p:cNvPr id="165" name="Picture 4">
                <a:extLst>
                  <a:ext uri="{FF2B5EF4-FFF2-40B4-BE49-F238E27FC236}">
                    <a16:creationId xmlns:a16="http://schemas.microsoft.com/office/drawing/2014/main" id="{B46CCAB8-2BDD-4C43-A70C-43E1DF5D557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4499" y="4170869"/>
                <a:ext cx="329035" cy="269211"/>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67" name="组合 166">
            <a:extLst>
              <a:ext uri="{FF2B5EF4-FFF2-40B4-BE49-F238E27FC236}">
                <a16:creationId xmlns:a16="http://schemas.microsoft.com/office/drawing/2014/main" id="{2992ED03-A19C-4243-8950-805AFDC0E072}"/>
              </a:ext>
            </a:extLst>
          </p:cNvPr>
          <p:cNvGrpSpPr/>
          <p:nvPr/>
        </p:nvGrpSpPr>
        <p:grpSpPr>
          <a:xfrm>
            <a:off x="564437" y="3261069"/>
            <a:ext cx="505167" cy="529772"/>
            <a:chOff x="1500178" y="4119286"/>
            <a:chExt cx="607551" cy="637143"/>
          </a:xfrm>
        </p:grpSpPr>
        <p:sp>
          <p:nvSpPr>
            <p:cNvPr id="168" name="椭圆 167">
              <a:extLst>
                <a:ext uri="{FF2B5EF4-FFF2-40B4-BE49-F238E27FC236}">
                  <a16:creationId xmlns:a16="http://schemas.microsoft.com/office/drawing/2014/main" id="{5B7D6186-52A0-41C7-8F8A-BCE5AC2B1306}"/>
                </a:ext>
              </a:extLst>
            </p:cNvPr>
            <p:cNvSpPr/>
            <p:nvPr/>
          </p:nvSpPr>
          <p:spPr>
            <a:xfrm>
              <a:off x="1653600" y="4146812"/>
              <a:ext cx="317434" cy="317434"/>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69" name="组合 168">
              <a:extLst>
                <a:ext uri="{FF2B5EF4-FFF2-40B4-BE49-F238E27FC236}">
                  <a16:creationId xmlns:a16="http://schemas.microsoft.com/office/drawing/2014/main" id="{CF8041DD-D700-4F7E-A7FD-53D8AA7410FA}"/>
                </a:ext>
              </a:extLst>
            </p:cNvPr>
            <p:cNvGrpSpPr/>
            <p:nvPr/>
          </p:nvGrpSpPr>
          <p:grpSpPr>
            <a:xfrm>
              <a:off x="1500178" y="4119286"/>
              <a:ext cx="607551" cy="637143"/>
              <a:chOff x="1500178" y="4119286"/>
              <a:chExt cx="607551" cy="637143"/>
            </a:xfrm>
          </p:grpSpPr>
          <p:sp>
            <p:nvSpPr>
              <p:cNvPr id="170" name="椭圆 169">
                <a:extLst>
                  <a:ext uri="{FF2B5EF4-FFF2-40B4-BE49-F238E27FC236}">
                    <a16:creationId xmlns:a16="http://schemas.microsoft.com/office/drawing/2014/main" id="{721F7907-634D-45AD-9563-668B9E71571F}"/>
                  </a:ext>
                </a:extLst>
              </p:cNvPr>
              <p:cNvSpPr/>
              <p:nvPr/>
            </p:nvSpPr>
            <p:spPr>
              <a:xfrm>
                <a:off x="1624753" y="4119286"/>
                <a:ext cx="375095" cy="375095"/>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1" name="文本框 170">
                <a:extLst>
                  <a:ext uri="{FF2B5EF4-FFF2-40B4-BE49-F238E27FC236}">
                    <a16:creationId xmlns:a16="http://schemas.microsoft.com/office/drawing/2014/main" id="{3DFD23AF-4C03-44FC-AFE3-0C08D254F8BC}"/>
                  </a:ext>
                </a:extLst>
              </p:cNvPr>
              <p:cNvSpPr txBox="1"/>
              <p:nvPr/>
            </p:nvSpPr>
            <p:spPr>
              <a:xfrm>
                <a:off x="1578843" y="4413533"/>
                <a:ext cx="457501" cy="247500"/>
              </a:xfrm>
              <a:prstGeom prst="rect">
                <a:avLst/>
              </a:prstGeom>
              <a:noFill/>
            </p:spPr>
            <p:txBody>
              <a:bodyPr wrap="none" rtlCol="0">
                <a:spAutoFit/>
              </a:bodyPr>
              <a:lstStyle/>
              <a:p>
                <a:pPr algn="ctr"/>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172" name="文本框 171">
                <a:extLst>
                  <a:ext uri="{FF2B5EF4-FFF2-40B4-BE49-F238E27FC236}">
                    <a16:creationId xmlns:a16="http://schemas.microsoft.com/office/drawing/2014/main" id="{9CCCA107-C64C-4766-A8A4-151C7290D2E0}"/>
                  </a:ext>
                </a:extLst>
              </p:cNvPr>
              <p:cNvSpPr txBox="1"/>
              <p:nvPr/>
            </p:nvSpPr>
            <p:spPr>
              <a:xfrm>
                <a:off x="1500178" y="4515828"/>
                <a:ext cx="607551" cy="240601"/>
              </a:xfrm>
              <a:prstGeom prst="rect">
                <a:avLst/>
              </a:prstGeom>
              <a:noFill/>
            </p:spPr>
            <p:txBody>
              <a:bodyPr wrap="square" rtlCol="0">
                <a:spAutoFit/>
              </a:bodyPr>
              <a:lstStyle/>
              <a:p>
                <a:pPr algn="ctr"/>
                <a:r>
                  <a:rPr lang="en-US" altLang="zh-CN" sz="700" b="1" dirty="0">
                    <a:solidFill>
                      <a:schemeClr val="bg1"/>
                    </a:solidFill>
                    <a:latin typeface="微软雅黑" panose="020B0503020204020204" pitchFamily="34" charset="-122"/>
                    <a:ea typeface="微软雅黑" panose="020B0503020204020204" pitchFamily="34" charset="-122"/>
                  </a:rPr>
                  <a:t> </a:t>
                </a:r>
                <a:r>
                  <a:rPr lang="en-US" altLang="zh-CN" sz="700" b="1" dirty="0">
                    <a:solidFill>
                      <a:schemeClr val="bg1"/>
                    </a:solidFill>
                    <a:latin typeface="Aldrich" panose="02000000000000000000" pitchFamily="2" charset="0"/>
                    <a:ea typeface="微软雅黑" panose="020B0503020204020204" pitchFamily="34" charset="-122"/>
                  </a:rPr>
                  <a:t>12000</a:t>
                </a:r>
                <a:endParaRPr lang="zh-CN" altLang="en-US" sz="700" b="1" dirty="0">
                  <a:solidFill>
                    <a:schemeClr val="bg1"/>
                  </a:solidFill>
                  <a:latin typeface="Aldrich" panose="02000000000000000000" pitchFamily="2" charset="0"/>
                  <a:ea typeface="微软雅黑" panose="020B0503020204020204" pitchFamily="34" charset="-122"/>
                </a:endParaRPr>
              </a:p>
            </p:txBody>
          </p:sp>
          <p:pic>
            <p:nvPicPr>
              <p:cNvPr id="173" name="Picture 4">
                <a:extLst>
                  <a:ext uri="{FF2B5EF4-FFF2-40B4-BE49-F238E27FC236}">
                    <a16:creationId xmlns:a16="http://schemas.microsoft.com/office/drawing/2014/main" id="{86AC8BB5-CE13-4254-A504-E7D2C11D098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4499" y="4170869"/>
                <a:ext cx="329035" cy="269211"/>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74" name="组合 173">
            <a:extLst>
              <a:ext uri="{FF2B5EF4-FFF2-40B4-BE49-F238E27FC236}">
                <a16:creationId xmlns:a16="http://schemas.microsoft.com/office/drawing/2014/main" id="{0BA2ABFC-8601-4DB4-A50E-8326F6430F38}"/>
              </a:ext>
            </a:extLst>
          </p:cNvPr>
          <p:cNvGrpSpPr/>
          <p:nvPr/>
        </p:nvGrpSpPr>
        <p:grpSpPr>
          <a:xfrm>
            <a:off x="956365" y="3261069"/>
            <a:ext cx="505167" cy="529772"/>
            <a:chOff x="1500178" y="4119286"/>
            <a:chExt cx="607551" cy="637143"/>
          </a:xfrm>
        </p:grpSpPr>
        <p:sp>
          <p:nvSpPr>
            <p:cNvPr id="175" name="椭圆 174">
              <a:extLst>
                <a:ext uri="{FF2B5EF4-FFF2-40B4-BE49-F238E27FC236}">
                  <a16:creationId xmlns:a16="http://schemas.microsoft.com/office/drawing/2014/main" id="{B4D370CA-EAAA-4A8F-9227-D980EA95F0A1}"/>
                </a:ext>
              </a:extLst>
            </p:cNvPr>
            <p:cNvSpPr/>
            <p:nvPr/>
          </p:nvSpPr>
          <p:spPr>
            <a:xfrm>
              <a:off x="1653600" y="4146812"/>
              <a:ext cx="317434" cy="317434"/>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76" name="组合 175">
              <a:extLst>
                <a:ext uri="{FF2B5EF4-FFF2-40B4-BE49-F238E27FC236}">
                  <a16:creationId xmlns:a16="http://schemas.microsoft.com/office/drawing/2014/main" id="{7F18F595-2A78-4A65-9F0F-DD6E974EB24E}"/>
                </a:ext>
              </a:extLst>
            </p:cNvPr>
            <p:cNvGrpSpPr/>
            <p:nvPr/>
          </p:nvGrpSpPr>
          <p:grpSpPr>
            <a:xfrm>
              <a:off x="1500178" y="4119286"/>
              <a:ext cx="607551" cy="637143"/>
              <a:chOff x="1500178" y="4119286"/>
              <a:chExt cx="607551" cy="637143"/>
            </a:xfrm>
          </p:grpSpPr>
          <p:sp>
            <p:nvSpPr>
              <p:cNvPr id="177" name="椭圆 176">
                <a:extLst>
                  <a:ext uri="{FF2B5EF4-FFF2-40B4-BE49-F238E27FC236}">
                    <a16:creationId xmlns:a16="http://schemas.microsoft.com/office/drawing/2014/main" id="{15FB1510-4D92-466A-A83D-F24B9A583D49}"/>
                  </a:ext>
                </a:extLst>
              </p:cNvPr>
              <p:cNvSpPr/>
              <p:nvPr/>
            </p:nvSpPr>
            <p:spPr>
              <a:xfrm>
                <a:off x="1624753" y="4119286"/>
                <a:ext cx="375095" cy="375095"/>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8" name="文本框 177">
                <a:extLst>
                  <a:ext uri="{FF2B5EF4-FFF2-40B4-BE49-F238E27FC236}">
                    <a16:creationId xmlns:a16="http://schemas.microsoft.com/office/drawing/2014/main" id="{63FBBEC8-06BC-4A1E-833F-2DF907DE81C1}"/>
                  </a:ext>
                </a:extLst>
              </p:cNvPr>
              <p:cNvSpPr txBox="1"/>
              <p:nvPr/>
            </p:nvSpPr>
            <p:spPr>
              <a:xfrm>
                <a:off x="1578843" y="4413533"/>
                <a:ext cx="457501" cy="247500"/>
              </a:xfrm>
              <a:prstGeom prst="rect">
                <a:avLst/>
              </a:prstGeom>
              <a:noFill/>
            </p:spPr>
            <p:txBody>
              <a:bodyPr wrap="none" rtlCol="0">
                <a:spAutoFit/>
              </a:bodyPr>
              <a:lstStyle/>
              <a:p>
                <a:pPr algn="ctr"/>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179" name="文本框 178">
                <a:extLst>
                  <a:ext uri="{FF2B5EF4-FFF2-40B4-BE49-F238E27FC236}">
                    <a16:creationId xmlns:a16="http://schemas.microsoft.com/office/drawing/2014/main" id="{0662B0C6-F417-4DDA-ADCC-DE470CF8766A}"/>
                  </a:ext>
                </a:extLst>
              </p:cNvPr>
              <p:cNvSpPr txBox="1"/>
              <p:nvPr/>
            </p:nvSpPr>
            <p:spPr>
              <a:xfrm>
                <a:off x="1500178" y="4515828"/>
                <a:ext cx="607551" cy="240601"/>
              </a:xfrm>
              <a:prstGeom prst="rect">
                <a:avLst/>
              </a:prstGeom>
              <a:noFill/>
            </p:spPr>
            <p:txBody>
              <a:bodyPr wrap="square" rtlCol="0">
                <a:spAutoFit/>
              </a:bodyPr>
              <a:lstStyle/>
              <a:p>
                <a:pPr algn="ctr"/>
                <a:r>
                  <a:rPr lang="en-US" altLang="zh-CN" sz="700" b="1" dirty="0">
                    <a:solidFill>
                      <a:schemeClr val="bg1"/>
                    </a:solidFill>
                    <a:latin typeface="微软雅黑" panose="020B0503020204020204" pitchFamily="34" charset="-122"/>
                    <a:ea typeface="微软雅黑" panose="020B0503020204020204" pitchFamily="34" charset="-122"/>
                  </a:rPr>
                  <a:t> </a:t>
                </a:r>
                <a:r>
                  <a:rPr lang="en-US" altLang="zh-CN" sz="700" b="1" dirty="0">
                    <a:solidFill>
                      <a:schemeClr val="bg1"/>
                    </a:solidFill>
                    <a:latin typeface="Aldrich" panose="02000000000000000000" pitchFamily="2" charset="0"/>
                    <a:ea typeface="微软雅黑" panose="020B0503020204020204" pitchFamily="34" charset="-122"/>
                  </a:rPr>
                  <a:t>12000</a:t>
                </a:r>
                <a:endParaRPr lang="zh-CN" altLang="en-US" sz="700" b="1" dirty="0">
                  <a:solidFill>
                    <a:schemeClr val="bg1"/>
                  </a:solidFill>
                  <a:latin typeface="Aldrich" panose="02000000000000000000" pitchFamily="2" charset="0"/>
                  <a:ea typeface="微软雅黑" panose="020B0503020204020204" pitchFamily="34" charset="-122"/>
                </a:endParaRPr>
              </a:p>
            </p:txBody>
          </p:sp>
          <p:pic>
            <p:nvPicPr>
              <p:cNvPr id="180" name="Picture 4">
                <a:extLst>
                  <a:ext uri="{FF2B5EF4-FFF2-40B4-BE49-F238E27FC236}">
                    <a16:creationId xmlns:a16="http://schemas.microsoft.com/office/drawing/2014/main" id="{0A45F9AD-0496-4F49-837E-FF410E561C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4499" y="4170869"/>
                <a:ext cx="329035" cy="269211"/>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81" name="组合 180">
            <a:extLst>
              <a:ext uri="{FF2B5EF4-FFF2-40B4-BE49-F238E27FC236}">
                <a16:creationId xmlns:a16="http://schemas.microsoft.com/office/drawing/2014/main" id="{A1E0CB7B-1B33-4C36-A792-1D9500670920}"/>
              </a:ext>
            </a:extLst>
          </p:cNvPr>
          <p:cNvGrpSpPr/>
          <p:nvPr/>
        </p:nvGrpSpPr>
        <p:grpSpPr>
          <a:xfrm>
            <a:off x="1344854" y="3262917"/>
            <a:ext cx="505167" cy="529772"/>
            <a:chOff x="1500178" y="4119286"/>
            <a:chExt cx="607551" cy="637143"/>
          </a:xfrm>
        </p:grpSpPr>
        <p:sp>
          <p:nvSpPr>
            <p:cNvPr id="182" name="椭圆 181">
              <a:extLst>
                <a:ext uri="{FF2B5EF4-FFF2-40B4-BE49-F238E27FC236}">
                  <a16:creationId xmlns:a16="http://schemas.microsoft.com/office/drawing/2014/main" id="{517CEA1E-43CC-4415-9E59-4FF62B8E2891}"/>
                </a:ext>
              </a:extLst>
            </p:cNvPr>
            <p:cNvSpPr/>
            <p:nvPr/>
          </p:nvSpPr>
          <p:spPr>
            <a:xfrm>
              <a:off x="1653600" y="4146812"/>
              <a:ext cx="317434" cy="317434"/>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83" name="组合 182">
              <a:extLst>
                <a:ext uri="{FF2B5EF4-FFF2-40B4-BE49-F238E27FC236}">
                  <a16:creationId xmlns:a16="http://schemas.microsoft.com/office/drawing/2014/main" id="{033AA478-5C37-47AC-B8F7-D1AE40CDADF6}"/>
                </a:ext>
              </a:extLst>
            </p:cNvPr>
            <p:cNvGrpSpPr/>
            <p:nvPr/>
          </p:nvGrpSpPr>
          <p:grpSpPr>
            <a:xfrm>
              <a:off x="1500178" y="4119286"/>
              <a:ext cx="607551" cy="637143"/>
              <a:chOff x="1500178" y="4119286"/>
              <a:chExt cx="607551" cy="637143"/>
            </a:xfrm>
          </p:grpSpPr>
          <p:sp>
            <p:nvSpPr>
              <p:cNvPr id="184" name="椭圆 183">
                <a:extLst>
                  <a:ext uri="{FF2B5EF4-FFF2-40B4-BE49-F238E27FC236}">
                    <a16:creationId xmlns:a16="http://schemas.microsoft.com/office/drawing/2014/main" id="{F229DD7C-91A5-4AB6-A3E7-EAD32775D756}"/>
                  </a:ext>
                </a:extLst>
              </p:cNvPr>
              <p:cNvSpPr/>
              <p:nvPr/>
            </p:nvSpPr>
            <p:spPr>
              <a:xfrm>
                <a:off x="1624753" y="4119286"/>
                <a:ext cx="375095" cy="375095"/>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5" name="文本框 184">
                <a:extLst>
                  <a:ext uri="{FF2B5EF4-FFF2-40B4-BE49-F238E27FC236}">
                    <a16:creationId xmlns:a16="http://schemas.microsoft.com/office/drawing/2014/main" id="{4341CBD0-BA9B-44AC-9DDB-D23E2F117AD2}"/>
                  </a:ext>
                </a:extLst>
              </p:cNvPr>
              <p:cNvSpPr txBox="1"/>
              <p:nvPr/>
            </p:nvSpPr>
            <p:spPr>
              <a:xfrm>
                <a:off x="1578843" y="4413533"/>
                <a:ext cx="457501" cy="247500"/>
              </a:xfrm>
              <a:prstGeom prst="rect">
                <a:avLst/>
              </a:prstGeom>
              <a:noFill/>
            </p:spPr>
            <p:txBody>
              <a:bodyPr wrap="none" rtlCol="0">
                <a:spAutoFit/>
              </a:bodyPr>
              <a:lstStyle/>
              <a:p>
                <a:pPr algn="ctr"/>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186" name="文本框 185">
                <a:extLst>
                  <a:ext uri="{FF2B5EF4-FFF2-40B4-BE49-F238E27FC236}">
                    <a16:creationId xmlns:a16="http://schemas.microsoft.com/office/drawing/2014/main" id="{84314D9C-B4A8-40B4-9431-E9C75B9F1A40}"/>
                  </a:ext>
                </a:extLst>
              </p:cNvPr>
              <p:cNvSpPr txBox="1"/>
              <p:nvPr/>
            </p:nvSpPr>
            <p:spPr>
              <a:xfrm>
                <a:off x="1500178" y="4515828"/>
                <a:ext cx="607551" cy="240601"/>
              </a:xfrm>
              <a:prstGeom prst="rect">
                <a:avLst/>
              </a:prstGeom>
              <a:noFill/>
            </p:spPr>
            <p:txBody>
              <a:bodyPr wrap="square" rtlCol="0">
                <a:spAutoFit/>
              </a:bodyPr>
              <a:lstStyle/>
              <a:p>
                <a:pPr algn="ctr"/>
                <a:r>
                  <a:rPr lang="en-US" altLang="zh-CN" sz="700" b="1" dirty="0">
                    <a:solidFill>
                      <a:schemeClr val="bg1"/>
                    </a:solidFill>
                    <a:latin typeface="微软雅黑" panose="020B0503020204020204" pitchFamily="34" charset="-122"/>
                    <a:ea typeface="微软雅黑" panose="020B0503020204020204" pitchFamily="34" charset="-122"/>
                  </a:rPr>
                  <a:t> </a:t>
                </a:r>
                <a:r>
                  <a:rPr lang="en-US" altLang="zh-CN" sz="700" b="1" dirty="0">
                    <a:solidFill>
                      <a:schemeClr val="bg1"/>
                    </a:solidFill>
                    <a:latin typeface="Aldrich" panose="02000000000000000000" pitchFamily="2" charset="0"/>
                    <a:ea typeface="微软雅黑" panose="020B0503020204020204" pitchFamily="34" charset="-122"/>
                  </a:rPr>
                  <a:t>12000</a:t>
                </a:r>
                <a:endParaRPr lang="zh-CN" altLang="en-US" sz="700" b="1" dirty="0">
                  <a:solidFill>
                    <a:schemeClr val="bg1"/>
                  </a:solidFill>
                  <a:latin typeface="Aldrich" panose="02000000000000000000" pitchFamily="2" charset="0"/>
                  <a:ea typeface="微软雅黑" panose="020B0503020204020204" pitchFamily="34" charset="-122"/>
                </a:endParaRPr>
              </a:p>
            </p:txBody>
          </p:sp>
          <p:pic>
            <p:nvPicPr>
              <p:cNvPr id="187" name="Picture 4">
                <a:extLst>
                  <a:ext uri="{FF2B5EF4-FFF2-40B4-BE49-F238E27FC236}">
                    <a16:creationId xmlns:a16="http://schemas.microsoft.com/office/drawing/2014/main" id="{01CF1065-FE57-46AB-A293-F760232E6D4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4499" y="4170869"/>
                <a:ext cx="329035" cy="269211"/>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12" name="图片 11">
            <a:extLst>
              <a:ext uri="{FF2B5EF4-FFF2-40B4-BE49-F238E27FC236}">
                <a16:creationId xmlns:a16="http://schemas.microsoft.com/office/drawing/2014/main" id="{7C8D4ED6-7AD9-4143-9707-303F1B5AF2C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97195" y="5164419"/>
            <a:ext cx="452204" cy="452204"/>
          </a:xfrm>
          <a:prstGeom prst="rect">
            <a:avLst/>
          </a:prstGeom>
        </p:spPr>
      </p:pic>
      <p:sp>
        <p:nvSpPr>
          <p:cNvPr id="197" name="文本框 196">
            <a:extLst>
              <a:ext uri="{FF2B5EF4-FFF2-40B4-BE49-F238E27FC236}">
                <a16:creationId xmlns:a16="http://schemas.microsoft.com/office/drawing/2014/main" id="{74F545DA-BBB0-4512-B004-68333F3427C5}"/>
              </a:ext>
            </a:extLst>
          </p:cNvPr>
          <p:cNvSpPr txBox="1"/>
          <p:nvPr/>
        </p:nvSpPr>
        <p:spPr>
          <a:xfrm>
            <a:off x="1507425" y="3935591"/>
            <a:ext cx="340547" cy="200055"/>
          </a:xfrm>
          <a:prstGeom prst="rect">
            <a:avLst/>
          </a:prstGeom>
          <a:noFill/>
        </p:spPr>
        <p:txBody>
          <a:bodyPr wrap="square" rtlCol="0">
            <a:spAutoFit/>
          </a:bodyPr>
          <a:lstStyle/>
          <a:p>
            <a:pPr algn="ctr"/>
            <a:r>
              <a:rPr lang="en-US" altLang="zh-CN" sz="700" dirty="0">
                <a:solidFill>
                  <a:schemeClr val="bg1"/>
                </a:solidFill>
                <a:latin typeface="Aldrich" panose="02000000000000000000" pitchFamily="2" charset="0"/>
                <a:ea typeface="微软雅黑" panose="020B0503020204020204" pitchFamily="34" charset="-122"/>
              </a:rPr>
              <a:t> 50</a:t>
            </a:r>
            <a:endParaRPr lang="zh-CN" altLang="en-US" sz="700" dirty="0">
              <a:solidFill>
                <a:schemeClr val="bg1"/>
              </a:solidFill>
              <a:latin typeface="Aldrich" panose="02000000000000000000" pitchFamily="2" charset="0"/>
              <a:ea typeface="微软雅黑" panose="020B0503020204020204" pitchFamily="34" charset="-122"/>
            </a:endParaRPr>
          </a:p>
        </p:txBody>
      </p:sp>
      <p:sp>
        <p:nvSpPr>
          <p:cNvPr id="200" name="Freeform 3">
            <a:extLst>
              <a:ext uri="{FF2B5EF4-FFF2-40B4-BE49-F238E27FC236}">
                <a16:creationId xmlns:a16="http://schemas.microsoft.com/office/drawing/2014/main" id="{A292BAE9-FE18-42FA-864F-1264E7A4C6E5}"/>
              </a:ext>
            </a:extLst>
          </p:cNvPr>
          <p:cNvSpPr>
            <a:spLocks noEditPoints="1"/>
          </p:cNvSpPr>
          <p:nvPr/>
        </p:nvSpPr>
        <p:spPr bwMode="auto">
          <a:xfrm>
            <a:off x="1457019" y="2983014"/>
            <a:ext cx="109401" cy="107213"/>
          </a:xfrm>
          <a:custGeom>
            <a:avLst/>
            <a:gdLst>
              <a:gd name="T0" fmla="*/ 25 w 50"/>
              <a:gd name="T1" fmla="*/ 0 h 49"/>
              <a:gd name="T2" fmla="*/ 43 w 50"/>
              <a:gd name="T3" fmla="*/ 7 h 49"/>
              <a:gd name="T4" fmla="*/ 43 w 50"/>
              <a:gd name="T5" fmla="*/ 7 h 49"/>
              <a:gd name="T6" fmla="*/ 50 w 50"/>
              <a:gd name="T7" fmla="*/ 24 h 49"/>
              <a:gd name="T8" fmla="*/ 43 w 50"/>
              <a:gd name="T9" fmla="*/ 42 h 49"/>
              <a:gd name="T10" fmla="*/ 43 w 50"/>
              <a:gd name="T11" fmla="*/ 42 h 49"/>
              <a:gd name="T12" fmla="*/ 25 w 50"/>
              <a:gd name="T13" fmla="*/ 49 h 49"/>
              <a:gd name="T14" fmla="*/ 8 w 50"/>
              <a:gd name="T15" fmla="*/ 42 h 49"/>
              <a:gd name="T16" fmla="*/ 8 w 50"/>
              <a:gd name="T17" fmla="*/ 42 h 49"/>
              <a:gd name="T18" fmla="*/ 0 w 50"/>
              <a:gd name="T19" fmla="*/ 24 h 49"/>
              <a:gd name="T20" fmla="*/ 8 w 50"/>
              <a:gd name="T21" fmla="*/ 7 h 49"/>
              <a:gd name="T22" fmla="*/ 8 w 50"/>
              <a:gd name="T23" fmla="*/ 7 h 49"/>
              <a:gd name="T24" fmla="*/ 8 w 50"/>
              <a:gd name="T25" fmla="*/ 7 h 49"/>
              <a:gd name="T26" fmla="*/ 25 w 50"/>
              <a:gd name="T27" fmla="*/ 0 h 49"/>
              <a:gd name="T28" fmla="*/ 36 w 50"/>
              <a:gd name="T29" fmla="*/ 23 h 49"/>
              <a:gd name="T30" fmla="*/ 36 w 50"/>
              <a:gd name="T31" fmla="*/ 23 h 49"/>
              <a:gd name="T32" fmla="*/ 27 w 50"/>
              <a:gd name="T33" fmla="*/ 23 h 49"/>
              <a:gd name="T34" fmla="*/ 27 w 50"/>
              <a:gd name="T35" fmla="*/ 7 h 49"/>
              <a:gd name="T36" fmla="*/ 25 w 50"/>
              <a:gd name="T37" fmla="*/ 5 h 49"/>
              <a:gd name="T38" fmla="*/ 23 w 50"/>
              <a:gd name="T39" fmla="*/ 7 h 49"/>
              <a:gd name="T40" fmla="*/ 23 w 50"/>
              <a:gd name="T41" fmla="*/ 24 h 49"/>
              <a:gd name="T42" fmla="*/ 23 w 50"/>
              <a:gd name="T43" fmla="*/ 24 h 49"/>
              <a:gd name="T44" fmla="*/ 25 w 50"/>
              <a:gd name="T45" fmla="*/ 26 h 49"/>
              <a:gd name="T46" fmla="*/ 36 w 50"/>
              <a:gd name="T47" fmla="*/ 26 h 49"/>
              <a:gd name="T48" fmla="*/ 38 w 50"/>
              <a:gd name="T49" fmla="*/ 24 h 49"/>
              <a:gd name="T50" fmla="*/ 36 w 50"/>
              <a:gd name="T51" fmla="*/ 23 h 49"/>
              <a:gd name="T52" fmla="*/ 40 w 50"/>
              <a:gd name="T53" fmla="*/ 10 h 49"/>
              <a:gd name="T54" fmla="*/ 40 w 50"/>
              <a:gd name="T55" fmla="*/ 10 h 49"/>
              <a:gd name="T56" fmla="*/ 25 w 50"/>
              <a:gd name="T57" fmla="*/ 3 h 49"/>
              <a:gd name="T58" fmla="*/ 10 w 50"/>
              <a:gd name="T59" fmla="*/ 10 h 49"/>
              <a:gd name="T60" fmla="*/ 10 w 50"/>
              <a:gd name="T61" fmla="*/ 10 h 49"/>
              <a:gd name="T62" fmla="*/ 4 w 50"/>
              <a:gd name="T63" fmla="*/ 24 h 49"/>
              <a:gd name="T64" fmla="*/ 10 w 50"/>
              <a:gd name="T65" fmla="*/ 39 h 49"/>
              <a:gd name="T66" fmla="*/ 10 w 50"/>
              <a:gd name="T67" fmla="*/ 39 h 49"/>
              <a:gd name="T68" fmla="*/ 25 w 50"/>
              <a:gd name="T69" fmla="*/ 46 h 49"/>
              <a:gd name="T70" fmla="*/ 40 w 50"/>
              <a:gd name="T71" fmla="*/ 39 h 49"/>
              <a:gd name="T72" fmla="*/ 40 w 50"/>
              <a:gd name="T73" fmla="*/ 39 h 49"/>
              <a:gd name="T74" fmla="*/ 46 w 50"/>
              <a:gd name="T75" fmla="*/ 24 h 49"/>
              <a:gd name="T76" fmla="*/ 40 w 50"/>
              <a:gd name="T77" fmla="*/ 10 h 49"/>
              <a:gd name="T78" fmla="*/ 40 w 50"/>
              <a:gd name="T79" fmla="*/ 1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 h="49">
                <a:moveTo>
                  <a:pt x="25" y="0"/>
                </a:moveTo>
                <a:cubicBezTo>
                  <a:pt x="32" y="0"/>
                  <a:pt x="38" y="2"/>
                  <a:pt x="43" y="7"/>
                </a:cubicBezTo>
                <a:cubicBezTo>
                  <a:pt x="43" y="7"/>
                  <a:pt x="43" y="7"/>
                  <a:pt x="43" y="7"/>
                </a:cubicBezTo>
                <a:cubicBezTo>
                  <a:pt x="47" y="11"/>
                  <a:pt x="50" y="18"/>
                  <a:pt x="50" y="24"/>
                </a:cubicBezTo>
                <a:cubicBezTo>
                  <a:pt x="50" y="31"/>
                  <a:pt x="47" y="38"/>
                  <a:pt x="43" y="42"/>
                </a:cubicBezTo>
                <a:cubicBezTo>
                  <a:pt x="43" y="42"/>
                  <a:pt x="43" y="42"/>
                  <a:pt x="43" y="42"/>
                </a:cubicBezTo>
                <a:cubicBezTo>
                  <a:pt x="38" y="47"/>
                  <a:pt x="32" y="49"/>
                  <a:pt x="25" y="49"/>
                </a:cubicBezTo>
                <a:cubicBezTo>
                  <a:pt x="18" y="49"/>
                  <a:pt x="12" y="47"/>
                  <a:pt x="8" y="42"/>
                </a:cubicBezTo>
                <a:cubicBezTo>
                  <a:pt x="8" y="42"/>
                  <a:pt x="8" y="42"/>
                  <a:pt x="8" y="42"/>
                </a:cubicBezTo>
                <a:cubicBezTo>
                  <a:pt x="3" y="38"/>
                  <a:pt x="0" y="31"/>
                  <a:pt x="0" y="24"/>
                </a:cubicBezTo>
                <a:cubicBezTo>
                  <a:pt x="0" y="18"/>
                  <a:pt x="3" y="11"/>
                  <a:pt x="8" y="7"/>
                </a:cubicBezTo>
                <a:cubicBezTo>
                  <a:pt x="8" y="7"/>
                  <a:pt x="8" y="7"/>
                  <a:pt x="8" y="7"/>
                </a:cubicBezTo>
                <a:cubicBezTo>
                  <a:pt x="8" y="7"/>
                  <a:pt x="8" y="7"/>
                  <a:pt x="8" y="7"/>
                </a:cubicBezTo>
                <a:cubicBezTo>
                  <a:pt x="12" y="2"/>
                  <a:pt x="18" y="0"/>
                  <a:pt x="25" y="0"/>
                </a:cubicBezTo>
                <a:close/>
                <a:moveTo>
                  <a:pt x="36" y="23"/>
                </a:moveTo>
                <a:cubicBezTo>
                  <a:pt x="36" y="23"/>
                  <a:pt x="36" y="23"/>
                  <a:pt x="36" y="23"/>
                </a:cubicBezTo>
                <a:cubicBezTo>
                  <a:pt x="27" y="23"/>
                  <a:pt x="27" y="23"/>
                  <a:pt x="27" y="23"/>
                </a:cubicBezTo>
                <a:cubicBezTo>
                  <a:pt x="27" y="7"/>
                  <a:pt x="27" y="7"/>
                  <a:pt x="27" y="7"/>
                </a:cubicBezTo>
                <a:cubicBezTo>
                  <a:pt x="27" y="6"/>
                  <a:pt x="26" y="5"/>
                  <a:pt x="25" y="5"/>
                </a:cubicBezTo>
                <a:cubicBezTo>
                  <a:pt x="24" y="5"/>
                  <a:pt x="23" y="6"/>
                  <a:pt x="23" y="7"/>
                </a:cubicBezTo>
                <a:cubicBezTo>
                  <a:pt x="23" y="24"/>
                  <a:pt x="23" y="24"/>
                  <a:pt x="23" y="24"/>
                </a:cubicBezTo>
                <a:cubicBezTo>
                  <a:pt x="23" y="24"/>
                  <a:pt x="23" y="24"/>
                  <a:pt x="23" y="24"/>
                </a:cubicBezTo>
                <a:cubicBezTo>
                  <a:pt x="23" y="26"/>
                  <a:pt x="24" y="26"/>
                  <a:pt x="25" y="26"/>
                </a:cubicBezTo>
                <a:cubicBezTo>
                  <a:pt x="36" y="26"/>
                  <a:pt x="36" y="26"/>
                  <a:pt x="36" y="26"/>
                </a:cubicBezTo>
                <a:cubicBezTo>
                  <a:pt x="37" y="26"/>
                  <a:pt x="38" y="26"/>
                  <a:pt x="38" y="24"/>
                </a:cubicBezTo>
                <a:cubicBezTo>
                  <a:pt x="38" y="23"/>
                  <a:pt x="37" y="23"/>
                  <a:pt x="36" y="23"/>
                </a:cubicBezTo>
                <a:close/>
                <a:moveTo>
                  <a:pt x="40" y="10"/>
                </a:moveTo>
                <a:cubicBezTo>
                  <a:pt x="40" y="10"/>
                  <a:pt x="40" y="10"/>
                  <a:pt x="40" y="10"/>
                </a:cubicBezTo>
                <a:cubicBezTo>
                  <a:pt x="36" y="6"/>
                  <a:pt x="31" y="3"/>
                  <a:pt x="25" y="3"/>
                </a:cubicBezTo>
                <a:cubicBezTo>
                  <a:pt x="20" y="3"/>
                  <a:pt x="14" y="6"/>
                  <a:pt x="10" y="10"/>
                </a:cubicBezTo>
                <a:cubicBezTo>
                  <a:pt x="10" y="10"/>
                  <a:pt x="10" y="10"/>
                  <a:pt x="10" y="10"/>
                </a:cubicBezTo>
                <a:cubicBezTo>
                  <a:pt x="7" y="13"/>
                  <a:pt x="4" y="19"/>
                  <a:pt x="4" y="24"/>
                </a:cubicBezTo>
                <a:cubicBezTo>
                  <a:pt x="4" y="30"/>
                  <a:pt x="7" y="36"/>
                  <a:pt x="10" y="39"/>
                </a:cubicBezTo>
                <a:cubicBezTo>
                  <a:pt x="10" y="39"/>
                  <a:pt x="10" y="39"/>
                  <a:pt x="10" y="39"/>
                </a:cubicBezTo>
                <a:cubicBezTo>
                  <a:pt x="14" y="43"/>
                  <a:pt x="20" y="46"/>
                  <a:pt x="25" y="46"/>
                </a:cubicBezTo>
                <a:cubicBezTo>
                  <a:pt x="31" y="46"/>
                  <a:pt x="36" y="43"/>
                  <a:pt x="40" y="39"/>
                </a:cubicBezTo>
                <a:cubicBezTo>
                  <a:pt x="40" y="39"/>
                  <a:pt x="40" y="39"/>
                  <a:pt x="40" y="39"/>
                </a:cubicBezTo>
                <a:cubicBezTo>
                  <a:pt x="44" y="36"/>
                  <a:pt x="46" y="30"/>
                  <a:pt x="46" y="24"/>
                </a:cubicBezTo>
                <a:cubicBezTo>
                  <a:pt x="46" y="19"/>
                  <a:pt x="44" y="13"/>
                  <a:pt x="40" y="10"/>
                </a:cubicBezTo>
                <a:cubicBezTo>
                  <a:pt x="40" y="10"/>
                  <a:pt x="40" y="10"/>
                  <a:pt x="40" y="10"/>
                </a:cubicBezTo>
                <a:close/>
              </a:path>
            </a:pathLst>
          </a:custGeom>
          <a:solidFill>
            <a:schemeClr val="bg1">
              <a:alpha val="50000"/>
            </a:schemeClr>
          </a:solidFill>
          <a:ln>
            <a:noFill/>
          </a:ln>
          <a:effectLst/>
        </p:spPr>
        <p:txBody>
          <a:bodyPr/>
          <a:lstStyle/>
          <a:p>
            <a:endParaRPr lang="zh-CN" altLang="en-US"/>
          </a:p>
        </p:txBody>
      </p:sp>
      <p:sp>
        <p:nvSpPr>
          <p:cNvPr id="201" name="文本框 200">
            <a:extLst>
              <a:ext uri="{FF2B5EF4-FFF2-40B4-BE49-F238E27FC236}">
                <a16:creationId xmlns:a16="http://schemas.microsoft.com/office/drawing/2014/main" id="{946492FA-3F04-4346-A0E5-4F7ECDC08647}"/>
              </a:ext>
            </a:extLst>
          </p:cNvPr>
          <p:cNvSpPr txBox="1"/>
          <p:nvPr/>
        </p:nvSpPr>
        <p:spPr>
          <a:xfrm>
            <a:off x="1519931" y="2944069"/>
            <a:ext cx="340547" cy="200055"/>
          </a:xfrm>
          <a:prstGeom prst="rect">
            <a:avLst/>
          </a:prstGeom>
          <a:noFill/>
        </p:spPr>
        <p:txBody>
          <a:bodyPr wrap="square" rtlCol="0">
            <a:spAutoFit/>
          </a:bodyPr>
          <a:lstStyle/>
          <a:p>
            <a:pPr algn="ctr"/>
            <a:r>
              <a:rPr lang="en-US" altLang="zh-CN" sz="700" dirty="0">
                <a:solidFill>
                  <a:schemeClr val="bg1"/>
                </a:solidFill>
                <a:latin typeface="Aldrich" panose="02000000000000000000" pitchFamily="2" charset="0"/>
                <a:ea typeface="微软雅黑" panose="020B0503020204020204" pitchFamily="34" charset="-122"/>
              </a:rPr>
              <a:t> 50</a:t>
            </a:r>
            <a:endParaRPr lang="zh-CN" altLang="en-US" sz="700" dirty="0">
              <a:solidFill>
                <a:schemeClr val="bg1"/>
              </a:solidFill>
              <a:latin typeface="Aldrich" panose="02000000000000000000" pitchFamily="2" charset="0"/>
              <a:ea typeface="微软雅黑" panose="020B0503020204020204" pitchFamily="34" charset="-122"/>
            </a:endParaRPr>
          </a:p>
        </p:txBody>
      </p:sp>
      <p:sp>
        <p:nvSpPr>
          <p:cNvPr id="202" name="Freeform 3">
            <a:extLst>
              <a:ext uri="{FF2B5EF4-FFF2-40B4-BE49-F238E27FC236}">
                <a16:creationId xmlns:a16="http://schemas.microsoft.com/office/drawing/2014/main" id="{5F199FA0-4AE2-4C41-8724-38749BA643E8}"/>
              </a:ext>
            </a:extLst>
          </p:cNvPr>
          <p:cNvSpPr>
            <a:spLocks noEditPoints="1"/>
          </p:cNvSpPr>
          <p:nvPr/>
        </p:nvSpPr>
        <p:spPr bwMode="auto">
          <a:xfrm>
            <a:off x="1457019" y="3973150"/>
            <a:ext cx="109401" cy="107213"/>
          </a:xfrm>
          <a:custGeom>
            <a:avLst/>
            <a:gdLst>
              <a:gd name="T0" fmla="*/ 25 w 50"/>
              <a:gd name="T1" fmla="*/ 0 h 49"/>
              <a:gd name="T2" fmla="*/ 43 w 50"/>
              <a:gd name="T3" fmla="*/ 7 h 49"/>
              <a:gd name="T4" fmla="*/ 43 w 50"/>
              <a:gd name="T5" fmla="*/ 7 h 49"/>
              <a:gd name="T6" fmla="*/ 50 w 50"/>
              <a:gd name="T7" fmla="*/ 24 h 49"/>
              <a:gd name="T8" fmla="*/ 43 w 50"/>
              <a:gd name="T9" fmla="*/ 42 h 49"/>
              <a:gd name="T10" fmla="*/ 43 w 50"/>
              <a:gd name="T11" fmla="*/ 42 h 49"/>
              <a:gd name="T12" fmla="*/ 25 w 50"/>
              <a:gd name="T13" fmla="*/ 49 h 49"/>
              <a:gd name="T14" fmla="*/ 8 w 50"/>
              <a:gd name="T15" fmla="*/ 42 h 49"/>
              <a:gd name="T16" fmla="*/ 8 w 50"/>
              <a:gd name="T17" fmla="*/ 42 h 49"/>
              <a:gd name="T18" fmla="*/ 0 w 50"/>
              <a:gd name="T19" fmla="*/ 24 h 49"/>
              <a:gd name="T20" fmla="*/ 8 w 50"/>
              <a:gd name="T21" fmla="*/ 7 h 49"/>
              <a:gd name="T22" fmla="*/ 8 w 50"/>
              <a:gd name="T23" fmla="*/ 7 h 49"/>
              <a:gd name="T24" fmla="*/ 8 w 50"/>
              <a:gd name="T25" fmla="*/ 7 h 49"/>
              <a:gd name="T26" fmla="*/ 25 w 50"/>
              <a:gd name="T27" fmla="*/ 0 h 49"/>
              <a:gd name="T28" fmla="*/ 36 w 50"/>
              <a:gd name="T29" fmla="*/ 23 h 49"/>
              <a:gd name="T30" fmla="*/ 36 w 50"/>
              <a:gd name="T31" fmla="*/ 23 h 49"/>
              <a:gd name="T32" fmla="*/ 27 w 50"/>
              <a:gd name="T33" fmla="*/ 23 h 49"/>
              <a:gd name="T34" fmla="*/ 27 w 50"/>
              <a:gd name="T35" fmla="*/ 7 h 49"/>
              <a:gd name="T36" fmla="*/ 25 w 50"/>
              <a:gd name="T37" fmla="*/ 5 h 49"/>
              <a:gd name="T38" fmla="*/ 23 w 50"/>
              <a:gd name="T39" fmla="*/ 7 h 49"/>
              <a:gd name="T40" fmla="*/ 23 w 50"/>
              <a:gd name="T41" fmla="*/ 24 h 49"/>
              <a:gd name="T42" fmla="*/ 23 w 50"/>
              <a:gd name="T43" fmla="*/ 24 h 49"/>
              <a:gd name="T44" fmla="*/ 25 w 50"/>
              <a:gd name="T45" fmla="*/ 26 h 49"/>
              <a:gd name="T46" fmla="*/ 36 w 50"/>
              <a:gd name="T47" fmla="*/ 26 h 49"/>
              <a:gd name="T48" fmla="*/ 38 w 50"/>
              <a:gd name="T49" fmla="*/ 24 h 49"/>
              <a:gd name="T50" fmla="*/ 36 w 50"/>
              <a:gd name="T51" fmla="*/ 23 h 49"/>
              <a:gd name="T52" fmla="*/ 40 w 50"/>
              <a:gd name="T53" fmla="*/ 10 h 49"/>
              <a:gd name="T54" fmla="*/ 40 w 50"/>
              <a:gd name="T55" fmla="*/ 10 h 49"/>
              <a:gd name="T56" fmla="*/ 25 w 50"/>
              <a:gd name="T57" fmla="*/ 3 h 49"/>
              <a:gd name="T58" fmla="*/ 10 w 50"/>
              <a:gd name="T59" fmla="*/ 10 h 49"/>
              <a:gd name="T60" fmla="*/ 10 w 50"/>
              <a:gd name="T61" fmla="*/ 10 h 49"/>
              <a:gd name="T62" fmla="*/ 4 w 50"/>
              <a:gd name="T63" fmla="*/ 24 h 49"/>
              <a:gd name="T64" fmla="*/ 10 w 50"/>
              <a:gd name="T65" fmla="*/ 39 h 49"/>
              <a:gd name="T66" fmla="*/ 10 w 50"/>
              <a:gd name="T67" fmla="*/ 39 h 49"/>
              <a:gd name="T68" fmla="*/ 25 w 50"/>
              <a:gd name="T69" fmla="*/ 46 h 49"/>
              <a:gd name="T70" fmla="*/ 40 w 50"/>
              <a:gd name="T71" fmla="*/ 39 h 49"/>
              <a:gd name="T72" fmla="*/ 40 w 50"/>
              <a:gd name="T73" fmla="*/ 39 h 49"/>
              <a:gd name="T74" fmla="*/ 46 w 50"/>
              <a:gd name="T75" fmla="*/ 24 h 49"/>
              <a:gd name="T76" fmla="*/ 40 w 50"/>
              <a:gd name="T77" fmla="*/ 10 h 49"/>
              <a:gd name="T78" fmla="*/ 40 w 50"/>
              <a:gd name="T79" fmla="*/ 1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 h="49">
                <a:moveTo>
                  <a:pt x="25" y="0"/>
                </a:moveTo>
                <a:cubicBezTo>
                  <a:pt x="32" y="0"/>
                  <a:pt x="38" y="2"/>
                  <a:pt x="43" y="7"/>
                </a:cubicBezTo>
                <a:cubicBezTo>
                  <a:pt x="43" y="7"/>
                  <a:pt x="43" y="7"/>
                  <a:pt x="43" y="7"/>
                </a:cubicBezTo>
                <a:cubicBezTo>
                  <a:pt x="47" y="11"/>
                  <a:pt x="50" y="18"/>
                  <a:pt x="50" y="24"/>
                </a:cubicBezTo>
                <a:cubicBezTo>
                  <a:pt x="50" y="31"/>
                  <a:pt x="47" y="38"/>
                  <a:pt x="43" y="42"/>
                </a:cubicBezTo>
                <a:cubicBezTo>
                  <a:pt x="43" y="42"/>
                  <a:pt x="43" y="42"/>
                  <a:pt x="43" y="42"/>
                </a:cubicBezTo>
                <a:cubicBezTo>
                  <a:pt x="38" y="47"/>
                  <a:pt x="32" y="49"/>
                  <a:pt x="25" y="49"/>
                </a:cubicBezTo>
                <a:cubicBezTo>
                  <a:pt x="18" y="49"/>
                  <a:pt x="12" y="47"/>
                  <a:pt x="8" y="42"/>
                </a:cubicBezTo>
                <a:cubicBezTo>
                  <a:pt x="8" y="42"/>
                  <a:pt x="8" y="42"/>
                  <a:pt x="8" y="42"/>
                </a:cubicBezTo>
                <a:cubicBezTo>
                  <a:pt x="3" y="38"/>
                  <a:pt x="0" y="31"/>
                  <a:pt x="0" y="24"/>
                </a:cubicBezTo>
                <a:cubicBezTo>
                  <a:pt x="0" y="18"/>
                  <a:pt x="3" y="11"/>
                  <a:pt x="8" y="7"/>
                </a:cubicBezTo>
                <a:cubicBezTo>
                  <a:pt x="8" y="7"/>
                  <a:pt x="8" y="7"/>
                  <a:pt x="8" y="7"/>
                </a:cubicBezTo>
                <a:cubicBezTo>
                  <a:pt x="8" y="7"/>
                  <a:pt x="8" y="7"/>
                  <a:pt x="8" y="7"/>
                </a:cubicBezTo>
                <a:cubicBezTo>
                  <a:pt x="12" y="2"/>
                  <a:pt x="18" y="0"/>
                  <a:pt x="25" y="0"/>
                </a:cubicBezTo>
                <a:close/>
                <a:moveTo>
                  <a:pt x="36" y="23"/>
                </a:moveTo>
                <a:cubicBezTo>
                  <a:pt x="36" y="23"/>
                  <a:pt x="36" y="23"/>
                  <a:pt x="36" y="23"/>
                </a:cubicBezTo>
                <a:cubicBezTo>
                  <a:pt x="27" y="23"/>
                  <a:pt x="27" y="23"/>
                  <a:pt x="27" y="23"/>
                </a:cubicBezTo>
                <a:cubicBezTo>
                  <a:pt x="27" y="7"/>
                  <a:pt x="27" y="7"/>
                  <a:pt x="27" y="7"/>
                </a:cubicBezTo>
                <a:cubicBezTo>
                  <a:pt x="27" y="6"/>
                  <a:pt x="26" y="5"/>
                  <a:pt x="25" y="5"/>
                </a:cubicBezTo>
                <a:cubicBezTo>
                  <a:pt x="24" y="5"/>
                  <a:pt x="23" y="6"/>
                  <a:pt x="23" y="7"/>
                </a:cubicBezTo>
                <a:cubicBezTo>
                  <a:pt x="23" y="24"/>
                  <a:pt x="23" y="24"/>
                  <a:pt x="23" y="24"/>
                </a:cubicBezTo>
                <a:cubicBezTo>
                  <a:pt x="23" y="24"/>
                  <a:pt x="23" y="24"/>
                  <a:pt x="23" y="24"/>
                </a:cubicBezTo>
                <a:cubicBezTo>
                  <a:pt x="23" y="26"/>
                  <a:pt x="24" y="26"/>
                  <a:pt x="25" y="26"/>
                </a:cubicBezTo>
                <a:cubicBezTo>
                  <a:pt x="36" y="26"/>
                  <a:pt x="36" y="26"/>
                  <a:pt x="36" y="26"/>
                </a:cubicBezTo>
                <a:cubicBezTo>
                  <a:pt x="37" y="26"/>
                  <a:pt x="38" y="26"/>
                  <a:pt x="38" y="24"/>
                </a:cubicBezTo>
                <a:cubicBezTo>
                  <a:pt x="38" y="23"/>
                  <a:pt x="37" y="23"/>
                  <a:pt x="36" y="23"/>
                </a:cubicBezTo>
                <a:close/>
                <a:moveTo>
                  <a:pt x="40" y="10"/>
                </a:moveTo>
                <a:cubicBezTo>
                  <a:pt x="40" y="10"/>
                  <a:pt x="40" y="10"/>
                  <a:pt x="40" y="10"/>
                </a:cubicBezTo>
                <a:cubicBezTo>
                  <a:pt x="36" y="6"/>
                  <a:pt x="31" y="3"/>
                  <a:pt x="25" y="3"/>
                </a:cubicBezTo>
                <a:cubicBezTo>
                  <a:pt x="20" y="3"/>
                  <a:pt x="14" y="6"/>
                  <a:pt x="10" y="10"/>
                </a:cubicBezTo>
                <a:cubicBezTo>
                  <a:pt x="10" y="10"/>
                  <a:pt x="10" y="10"/>
                  <a:pt x="10" y="10"/>
                </a:cubicBezTo>
                <a:cubicBezTo>
                  <a:pt x="7" y="13"/>
                  <a:pt x="4" y="19"/>
                  <a:pt x="4" y="24"/>
                </a:cubicBezTo>
                <a:cubicBezTo>
                  <a:pt x="4" y="30"/>
                  <a:pt x="7" y="36"/>
                  <a:pt x="10" y="39"/>
                </a:cubicBezTo>
                <a:cubicBezTo>
                  <a:pt x="10" y="39"/>
                  <a:pt x="10" y="39"/>
                  <a:pt x="10" y="39"/>
                </a:cubicBezTo>
                <a:cubicBezTo>
                  <a:pt x="14" y="43"/>
                  <a:pt x="20" y="46"/>
                  <a:pt x="25" y="46"/>
                </a:cubicBezTo>
                <a:cubicBezTo>
                  <a:pt x="31" y="46"/>
                  <a:pt x="36" y="43"/>
                  <a:pt x="40" y="39"/>
                </a:cubicBezTo>
                <a:cubicBezTo>
                  <a:pt x="40" y="39"/>
                  <a:pt x="40" y="39"/>
                  <a:pt x="40" y="39"/>
                </a:cubicBezTo>
                <a:cubicBezTo>
                  <a:pt x="44" y="36"/>
                  <a:pt x="46" y="30"/>
                  <a:pt x="46" y="24"/>
                </a:cubicBezTo>
                <a:cubicBezTo>
                  <a:pt x="46" y="19"/>
                  <a:pt x="44" y="13"/>
                  <a:pt x="40" y="10"/>
                </a:cubicBezTo>
                <a:cubicBezTo>
                  <a:pt x="40" y="10"/>
                  <a:pt x="40" y="10"/>
                  <a:pt x="40" y="10"/>
                </a:cubicBezTo>
                <a:close/>
              </a:path>
            </a:pathLst>
          </a:custGeom>
          <a:solidFill>
            <a:schemeClr val="bg1">
              <a:alpha val="50000"/>
            </a:schemeClr>
          </a:solidFill>
          <a:ln>
            <a:noFill/>
          </a:ln>
          <a:effectLst/>
        </p:spPr>
        <p:txBody>
          <a:bodyPr/>
          <a:lstStyle/>
          <a:p>
            <a:endParaRPr lang="zh-CN" altLang="en-US" dirty="0"/>
          </a:p>
        </p:txBody>
      </p:sp>
      <p:grpSp>
        <p:nvGrpSpPr>
          <p:cNvPr id="73" name="组合 72">
            <a:extLst>
              <a:ext uri="{FF2B5EF4-FFF2-40B4-BE49-F238E27FC236}">
                <a16:creationId xmlns:a16="http://schemas.microsoft.com/office/drawing/2014/main" id="{E3120B5B-8BD2-4AF1-B1D4-C25EDE4D01A4}"/>
              </a:ext>
            </a:extLst>
          </p:cNvPr>
          <p:cNvGrpSpPr/>
          <p:nvPr/>
        </p:nvGrpSpPr>
        <p:grpSpPr>
          <a:xfrm>
            <a:off x="256185" y="4209229"/>
            <a:ext cx="1604292" cy="200055"/>
            <a:chOff x="256185" y="4183273"/>
            <a:chExt cx="1604292" cy="200055"/>
          </a:xfrm>
        </p:grpSpPr>
        <p:pic>
          <p:nvPicPr>
            <p:cNvPr id="189" name="图片 188">
              <a:extLst>
                <a:ext uri="{FF2B5EF4-FFF2-40B4-BE49-F238E27FC236}">
                  <a16:creationId xmlns:a16="http://schemas.microsoft.com/office/drawing/2014/main" id="{59A2966E-34F6-4C77-B54C-3251434FC0C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6185" y="4192412"/>
              <a:ext cx="174540" cy="174540"/>
            </a:xfrm>
            <a:prstGeom prst="rect">
              <a:avLst/>
            </a:prstGeom>
          </p:spPr>
        </p:pic>
        <p:sp>
          <p:nvSpPr>
            <p:cNvPr id="204" name="Freeform 3">
              <a:extLst>
                <a:ext uri="{FF2B5EF4-FFF2-40B4-BE49-F238E27FC236}">
                  <a16:creationId xmlns:a16="http://schemas.microsoft.com/office/drawing/2014/main" id="{55E62800-2489-4022-952A-765BC8193F7D}"/>
                </a:ext>
              </a:extLst>
            </p:cNvPr>
            <p:cNvSpPr>
              <a:spLocks noEditPoints="1"/>
            </p:cNvSpPr>
            <p:nvPr/>
          </p:nvSpPr>
          <p:spPr bwMode="auto">
            <a:xfrm>
              <a:off x="1459332" y="4229397"/>
              <a:ext cx="109401" cy="107213"/>
            </a:xfrm>
            <a:custGeom>
              <a:avLst/>
              <a:gdLst>
                <a:gd name="T0" fmla="*/ 25 w 50"/>
                <a:gd name="T1" fmla="*/ 0 h 49"/>
                <a:gd name="T2" fmla="*/ 43 w 50"/>
                <a:gd name="T3" fmla="*/ 7 h 49"/>
                <a:gd name="T4" fmla="*/ 43 w 50"/>
                <a:gd name="T5" fmla="*/ 7 h 49"/>
                <a:gd name="T6" fmla="*/ 50 w 50"/>
                <a:gd name="T7" fmla="*/ 24 h 49"/>
                <a:gd name="T8" fmla="*/ 43 w 50"/>
                <a:gd name="T9" fmla="*/ 42 h 49"/>
                <a:gd name="T10" fmla="*/ 43 w 50"/>
                <a:gd name="T11" fmla="*/ 42 h 49"/>
                <a:gd name="T12" fmla="*/ 25 w 50"/>
                <a:gd name="T13" fmla="*/ 49 h 49"/>
                <a:gd name="T14" fmla="*/ 8 w 50"/>
                <a:gd name="T15" fmla="*/ 42 h 49"/>
                <a:gd name="T16" fmla="*/ 8 w 50"/>
                <a:gd name="T17" fmla="*/ 42 h 49"/>
                <a:gd name="T18" fmla="*/ 0 w 50"/>
                <a:gd name="T19" fmla="*/ 24 h 49"/>
                <a:gd name="T20" fmla="*/ 8 w 50"/>
                <a:gd name="T21" fmla="*/ 7 h 49"/>
                <a:gd name="T22" fmla="*/ 8 w 50"/>
                <a:gd name="T23" fmla="*/ 7 h 49"/>
                <a:gd name="T24" fmla="*/ 8 w 50"/>
                <a:gd name="T25" fmla="*/ 7 h 49"/>
                <a:gd name="T26" fmla="*/ 25 w 50"/>
                <a:gd name="T27" fmla="*/ 0 h 49"/>
                <a:gd name="T28" fmla="*/ 36 w 50"/>
                <a:gd name="T29" fmla="*/ 23 h 49"/>
                <a:gd name="T30" fmla="*/ 36 w 50"/>
                <a:gd name="T31" fmla="*/ 23 h 49"/>
                <a:gd name="T32" fmla="*/ 27 w 50"/>
                <a:gd name="T33" fmla="*/ 23 h 49"/>
                <a:gd name="T34" fmla="*/ 27 w 50"/>
                <a:gd name="T35" fmla="*/ 7 h 49"/>
                <a:gd name="T36" fmla="*/ 25 w 50"/>
                <a:gd name="T37" fmla="*/ 5 h 49"/>
                <a:gd name="T38" fmla="*/ 23 w 50"/>
                <a:gd name="T39" fmla="*/ 7 h 49"/>
                <a:gd name="T40" fmla="*/ 23 w 50"/>
                <a:gd name="T41" fmla="*/ 24 h 49"/>
                <a:gd name="T42" fmla="*/ 23 w 50"/>
                <a:gd name="T43" fmla="*/ 24 h 49"/>
                <a:gd name="T44" fmla="*/ 25 w 50"/>
                <a:gd name="T45" fmla="*/ 26 h 49"/>
                <a:gd name="T46" fmla="*/ 36 w 50"/>
                <a:gd name="T47" fmla="*/ 26 h 49"/>
                <a:gd name="T48" fmla="*/ 38 w 50"/>
                <a:gd name="T49" fmla="*/ 24 h 49"/>
                <a:gd name="T50" fmla="*/ 36 w 50"/>
                <a:gd name="T51" fmla="*/ 23 h 49"/>
                <a:gd name="T52" fmla="*/ 40 w 50"/>
                <a:gd name="T53" fmla="*/ 10 h 49"/>
                <a:gd name="T54" fmla="*/ 40 w 50"/>
                <a:gd name="T55" fmla="*/ 10 h 49"/>
                <a:gd name="T56" fmla="*/ 25 w 50"/>
                <a:gd name="T57" fmla="*/ 3 h 49"/>
                <a:gd name="T58" fmla="*/ 10 w 50"/>
                <a:gd name="T59" fmla="*/ 10 h 49"/>
                <a:gd name="T60" fmla="*/ 10 w 50"/>
                <a:gd name="T61" fmla="*/ 10 h 49"/>
                <a:gd name="T62" fmla="*/ 4 w 50"/>
                <a:gd name="T63" fmla="*/ 24 h 49"/>
                <a:gd name="T64" fmla="*/ 10 w 50"/>
                <a:gd name="T65" fmla="*/ 39 h 49"/>
                <a:gd name="T66" fmla="*/ 10 w 50"/>
                <a:gd name="T67" fmla="*/ 39 h 49"/>
                <a:gd name="T68" fmla="*/ 25 w 50"/>
                <a:gd name="T69" fmla="*/ 46 h 49"/>
                <a:gd name="T70" fmla="*/ 40 w 50"/>
                <a:gd name="T71" fmla="*/ 39 h 49"/>
                <a:gd name="T72" fmla="*/ 40 w 50"/>
                <a:gd name="T73" fmla="*/ 39 h 49"/>
                <a:gd name="T74" fmla="*/ 46 w 50"/>
                <a:gd name="T75" fmla="*/ 24 h 49"/>
                <a:gd name="T76" fmla="*/ 40 w 50"/>
                <a:gd name="T77" fmla="*/ 10 h 49"/>
                <a:gd name="T78" fmla="*/ 40 w 50"/>
                <a:gd name="T79" fmla="*/ 1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 h="49">
                  <a:moveTo>
                    <a:pt x="25" y="0"/>
                  </a:moveTo>
                  <a:cubicBezTo>
                    <a:pt x="32" y="0"/>
                    <a:pt x="38" y="2"/>
                    <a:pt x="43" y="7"/>
                  </a:cubicBezTo>
                  <a:cubicBezTo>
                    <a:pt x="43" y="7"/>
                    <a:pt x="43" y="7"/>
                    <a:pt x="43" y="7"/>
                  </a:cubicBezTo>
                  <a:cubicBezTo>
                    <a:pt x="47" y="11"/>
                    <a:pt x="50" y="18"/>
                    <a:pt x="50" y="24"/>
                  </a:cubicBezTo>
                  <a:cubicBezTo>
                    <a:pt x="50" y="31"/>
                    <a:pt x="47" y="38"/>
                    <a:pt x="43" y="42"/>
                  </a:cubicBezTo>
                  <a:cubicBezTo>
                    <a:pt x="43" y="42"/>
                    <a:pt x="43" y="42"/>
                    <a:pt x="43" y="42"/>
                  </a:cubicBezTo>
                  <a:cubicBezTo>
                    <a:pt x="38" y="47"/>
                    <a:pt x="32" y="49"/>
                    <a:pt x="25" y="49"/>
                  </a:cubicBezTo>
                  <a:cubicBezTo>
                    <a:pt x="18" y="49"/>
                    <a:pt x="12" y="47"/>
                    <a:pt x="8" y="42"/>
                  </a:cubicBezTo>
                  <a:cubicBezTo>
                    <a:pt x="8" y="42"/>
                    <a:pt x="8" y="42"/>
                    <a:pt x="8" y="42"/>
                  </a:cubicBezTo>
                  <a:cubicBezTo>
                    <a:pt x="3" y="38"/>
                    <a:pt x="0" y="31"/>
                    <a:pt x="0" y="24"/>
                  </a:cubicBezTo>
                  <a:cubicBezTo>
                    <a:pt x="0" y="18"/>
                    <a:pt x="3" y="11"/>
                    <a:pt x="8" y="7"/>
                  </a:cubicBezTo>
                  <a:cubicBezTo>
                    <a:pt x="8" y="7"/>
                    <a:pt x="8" y="7"/>
                    <a:pt x="8" y="7"/>
                  </a:cubicBezTo>
                  <a:cubicBezTo>
                    <a:pt x="8" y="7"/>
                    <a:pt x="8" y="7"/>
                    <a:pt x="8" y="7"/>
                  </a:cubicBezTo>
                  <a:cubicBezTo>
                    <a:pt x="12" y="2"/>
                    <a:pt x="18" y="0"/>
                    <a:pt x="25" y="0"/>
                  </a:cubicBezTo>
                  <a:close/>
                  <a:moveTo>
                    <a:pt x="36" y="23"/>
                  </a:moveTo>
                  <a:cubicBezTo>
                    <a:pt x="36" y="23"/>
                    <a:pt x="36" y="23"/>
                    <a:pt x="36" y="23"/>
                  </a:cubicBezTo>
                  <a:cubicBezTo>
                    <a:pt x="27" y="23"/>
                    <a:pt x="27" y="23"/>
                    <a:pt x="27" y="23"/>
                  </a:cubicBezTo>
                  <a:cubicBezTo>
                    <a:pt x="27" y="7"/>
                    <a:pt x="27" y="7"/>
                    <a:pt x="27" y="7"/>
                  </a:cubicBezTo>
                  <a:cubicBezTo>
                    <a:pt x="27" y="6"/>
                    <a:pt x="26" y="5"/>
                    <a:pt x="25" y="5"/>
                  </a:cubicBezTo>
                  <a:cubicBezTo>
                    <a:pt x="24" y="5"/>
                    <a:pt x="23" y="6"/>
                    <a:pt x="23" y="7"/>
                  </a:cubicBezTo>
                  <a:cubicBezTo>
                    <a:pt x="23" y="24"/>
                    <a:pt x="23" y="24"/>
                    <a:pt x="23" y="24"/>
                  </a:cubicBezTo>
                  <a:cubicBezTo>
                    <a:pt x="23" y="24"/>
                    <a:pt x="23" y="24"/>
                    <a:pt x="23" y="24"/>
                  </a:cubicBezTo>
                  <a:cubicBezTo>
                    <a:pt x="23" y="26"/>
                    <a:pt x="24" y="26"/>
                    <a:pt x="25" y="26"/>
                  </a:cubicBezTo>
                  <a:cubicBezTo>
                    <a:pt x="36" y="26"/>
                    <a:pt x="36" y="26"/>
                    <a:pt x="36" y="26"/>
                  </a:cubicBezTo>
                  <a:cubicBezTo>
                    <a:pt x="37" y="26"/>
                    <a:pt x="38" y="26"/>
                    <a:pt x="38" y="24"/>
                  </a:cubicBezTo>
                  <a:cubicBezTo>
                    <a:pt x="38" y="23"/>
                    <a:pt x="37" y="23"/>
                    <a:pt x="36" y="23"/>
                  </a:cubicBezTo>
                  <a:close/>
                  <a:moveTo>
                    <a:pt x="40" y="10"/>
                  </a:moveTo>
                  <a:cubicBezTo>
                    <a:pt x="40" y="10"/>
                    <a:pt x="40" y="10"/>
                    <a:pt x="40" y="10"/>
                  </a:cubicBezTo>
                  <a:cubicBezTo>
                    <a:pt x="36" y="6"/>
                    <a:pt x="31" y="3"/>
                    <a:pt x="25" y="3"/>
                  </a:cubicBezTo>
                  <a:cubicBezTo>
                    <a:pt x="20" y="3"/>
                    <a:pt x="14" y="6"/>
                    <a:pt x="10" y="10"/>
                  </a:cubicBezTo>
                  <a:cubicBezTo>
                    <a:pt x="10" y="10"/>
                    <a:pt x="10" y="10"/>
                    <a:pt x="10" y="10"/>
                  </a:cubicBezTo>
                  <a:cubicBezTo>
                    <a:pt x="7" y="13"/>
                    <a:pt x="4" y="19"/>
                    <a:pt x="4" y="24"/>
                  </a:cubicBezTo>
                  <a:cubicBezTo>
                    <a:pt x="4" y="30"/>
                    <a:pt x="7" y="36"/>
                    <a:pt x="10" y="39"/>
                  </a:cubicBezTo>
                  <a:cubicBezTo>
                    <a:pt x="10" y="39"/>
                    <a:pt x="10" y="39"/>
                    <a:pt x="10" y="39"/>
                  </a:cubicBezTo>
                  <a:cubicBezTo>
                    <a:pt x="14" y="43"/>
                    <a:pt x="20" y="46"/>
                    <a:pt x="25" y="46"/>
                  </a:cubicBezTo>
                  <a:cubicBezTo>
                    <a:pt x="31" y="46"/>
                    <a:pt x="36" y="43"/>
                    <a:pt x="40" y="39"/>
                  </a:cubicBezTo>
                  <a:cubicBezTo>
                    <a:pt x="40" y="39"/>
                    <a:pt x="40" y="39"/>
                    <a:pt x="40" y="39"/>
                  </a:cubicBezTo>
                  <a:cubicBezTo>
                    <a:pt x="44" y="36"/>
                    <a:pt x="46" y="30"/>
                    <a:pt x="46" y="24"/>
                  </a:cubicBezTo>
                  <a:cubicBezTo>
                    <a:pt x="46" y="19"/>
                    <a:pt x="44" y="13"/>
                    <a:pt x="40" y="10"/>
                  </a:cubicBezTo>
                  <a:cubicBezTo>
                    <a:pt x="40" y="10"/>
                    <a:pt x="40" y="10"/>
                    <a:pt x="40" y="10"/>
                  </a:cubicBezTo>
                  <a:close/>
                </a:path>
              </a:pathLst>
            </a:custGeom>
            <a:solidFill>
              <a:schemeClr val="bg1">
                <a:alpha val="50000"/>
              </a:schemeClr>
            </a:solidFill>
            <a:ln>
              <a:noFill/>
            </a:ln>
            <a:effectLst/>
          </p:spPr>
          <p:txBody>
            <a:bodyPr/>
            <a:lstStyle/>
            <a:p>
              <a:endParaRPr lang="zh-CN" altLang="en-US" dirty="0"/>
            </a:p>
          </p:txBody>
        </p:sp>
        <p:sp>
          <p:nvSpPr>
            <p:cNvPr id="206" name="文本框 205">
              <a:extLst>
                <a:ext uri="{FF2B5EF4-FFF2-40B4-BE49-F238E27FC236}">
                  <a16:creationId xmlns:a16="http://schemas.microsoft.com/office/drawing/2014/main" id="{7C39FF36-B042-4919-B3A5-776C9DE36B74}"/>
                </a:ext>
              </a:extLst>
            </p:cNvPr>
            <p:cNvSpPr txBox="1"/>
            <p:nvPr/>
          </p:nvSpPr>
          <p:spPr>
            <a:xfrm>
              <a:off x="1519930" y="4183273"/>
              <a:ext cx="340547" cy="200055"/>
            </a:xfrm>
            <a:prstGeom prst="rect">
              <a:avLst/>
            </a:prstGeom>
            <a:noFill/>
          </p:spPr>
          <p:txBody>
            <a:bodyPr wrap="square" rtlCol="0">
              <a:spAutoFit/>
            </a:bodyPr>
            <a:lstStyle/>
            <a:p>
              <a:pPr algn="ctr"/>
              <a:r>
                <a:rPr lang="en-US" altLang="zh-CN" sz="700" dirty="0">
                  <a:solidFill>
                    <a:schemeClr val="bg1"/>
                  </a:solidFill>
                  <a:latin typeface="Aldrich" panose="02000000000000000000" pitchFamily="2" charset="0"/>
                  <a:ea typeface="微软雅黑" panose="020B0503020204020204" pitchFamily="34" charset="-122"/>
                </a:rPr>
                <a:t>10</a:t>
              </a:r>
              <a:endParaRPr lang="zh-CN" altLang="en-US" sz="700" dirty="0">
                <a:solidFill>
                  <a:schemeClr val="bg1"/>
                </a:solidFill>
                <a:latin typeface="Aldrich" panose="02000000000000000000" pitchFamily="2" charset="0"/>
                <a:ea typeface="微软雅黑" panose="020B0503020204020204" pitchFamily="34" charset="-122"/>
              </a:endParaRPr>
            </a:p>
          </p:txBody>
        </p:sp>
        <p:sp>
          <p:nvSpPr>
            <p:cNvPr id="207" name="文本框 206">
              <a:extLst>
                <a:ext uri="{FF2B5EF4-FFF2-40B4-BE49-F238E27FC236}">
                  <a16:creationId xmlns:a16="http://schemas.microsoft.com/office/drawing/2014/main" id="{69710BB0-20AC-4A9F-A7AF-D0E8C2474D74}"/>
                </a:ext>
              </a:extLst>
            </p:cNvPr>
            <p:cNvSpPr txBox="1"/>
            <p:nvPr/>
          </p:nvSpPr>
          <p:spPr>
            <a:xfrm>
              <a:off x="374660" y="4187349"/>
              <a:ext cx="805681" cy="184666"/>
            </a:xfrm>
            <a:prstGeom prst="rect">
              <a:avLst/>
            </a:prstGeom>
            <a:noFill/>
          </p:spPr>
          <p:txBody>
            <a:bodyPr wrap="square" rtlCol="0">
              <a:spAutoFit/>
            </a:bodyPr>
            <a:lstStyle/>
            <a:p>
              <a:r>
                <a:rPr lang="zh-CN" altLang="en-US" sz="600" dirty="0">
                  <a:solidFill>
                    <a:schemeClr val="bg1">
                      <a:alpha val="80000"/>
                    </a:schemeClr>
                  </a:solidFill>
                  <a:latin typeface="+mn-ea"/>
                </a:rPr>
                <a:t>大型偏导护盾</a:t>
              </a:r>
            </a:p>
          </p:txBody>
        </p:sp>
      </p:grpSp>
      <p:pic>
        <p:nvPicPr>
          <p:cNvPr id="36" name="图片 35">
            <a:extLst>
              <a:ext uri="{FF2B5EF4-FFF2-40B4-BE49-F238E27FC236}">
                <a16:creationId xmlns:a16="http://schemas.microsoft.com/office/drawing/2014/main" id="{48B75BB5-158B-46CA-A774-1714CE03E74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40947" y="1737409"/>
            <a:ext cx="457200" cy="457200"/>
          </a:xfrm>
          <a:prstGeom prst="rect">
            <a:avLst/>
          </a:prstGeom>
        </p:spPr>
      </p:pic>
      <p:pic>
        <p:nvPicPr>
          <p:cNvPr id="62" name="图片 61">
            <a:extLst>
              <a:ext uri="{FF2B5EF4-FFF2-40B4-BE49-F238E27FC236}">
                <a16:creationId xmlns:a16="http://schemas.microsoft.com/office/drawing/2014/main" id="{15AFEFBD-30D9-4D32-A8D6-0231EDE5924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90539" y="2019599"/>
            <a:ext cx="457200" cy="457200"/>
          </a:xfrm>
          <a:prstGeom prst="rect">
            <a:avLst/>
          </a:prstGeom>
        </p:spPr>
      </p:pic>
      <p:pic>
        <p:nvPicPr>
          <p:cNvPr id="70" name="图片 69">
            <a:extLst>
              <a:ext uri="{FF2B5EF4-FFF2-40B4-BE49-F238E27FC236}">
                <a16:creationId xmlns:a16="http://schemas.microsoft.com/office/drawing/2014/main" id="{322046E8-97F8-4DA3-8479-336B9DEEDFA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913434" y="5877270"/>
            <a:ext cx="457200" cy="457200"/>
          </a:xfrm>
          <a:prstGeom prst="rect">
            <a:avLst/>
          </a:prstGeom>
        </p:spPr>
      </p:pic>
      <p:pic>
        <p:nvPicPr>
          <p:cNvPr id="72" name="图片 71">
            <a:extLst>
              <a:ext uri="{FF2B5EF4-FFF2-40B4-BE49-F238E27FC236}">
                <a16:creationId xmlns:a16="http://schemas.microsoft.com/office/drawing/2014/main" id="{9D2B8322-D72B-4A33-8F2F-774E0A20247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06688" y="2025569"/>
            <a:ext cx="457200" cy="457200"/>
          </a:xfrm>
          <a:prstGeom prst="rect">
            <a:avLst/>
          </a:prstGeom>
        </p:spPr>
      </p:pic>
      <p:grpSp>
        <p:nvGrpSpPr>
          <p:cNvPr id="208" name="组合 207">
            <a:extLst>
              <a:ext uri="{FF2B5EF4-FFF2-40B4-BE49-F238E27FC236}">
                <a16:creationId xmlns:a16="http://schemas.microsoft.com/office/drawing/2014/main" id="{F4EDA4CA-424F-49BC-86C0-37D85BA96B5D}"/>
              </a:ext>
            </a:extLst>
          </p:cNvPr>
          <p:cNvGrpSpPr/>
          <p:nvPr/>
        </p:nvGrpSpPr>
        <p:grpSpPr>
          <a:xfrm>
            <a:off x="261380" y="4120614"/>
            <a:ext cx="1516555" cy="1327"/>
            <a:chOff x="381130" y="1150925"/>
            <a:chExt cx="1516555" cy="1327"/>
          </a:xfrm>
        </p:grpSpPr>
        <p:cxnSp>
          <p:nvCxnSpPr>
            <p:cNvPr id="209" name="直接连接符 208">
              <a:extLst>
                <a:ext uri="{FF2B5EF4-FFF2-40B4-BE49-F238E27FC236}">
                  <a16:creationId xmlns:a16="http://schemas.microsoft.com/office/drawing/2014/main" id="{65024D10-02B5-4F00-AC8C-E928A001F7EA}"/>
                </a:ext>
              </a:extLst>
            </p:cNvPr>
            <p:cNvCxnSpPr>
              <a:cxnSpLocks/>
            </p:cNvCxnSpPr>
            <p:nvPr/>
          </p:nvCxnSpPr>
          <p:spPr>
            <a:xfrm>
              <a:off x="390590" y="1151198"/>
              <a:ext cx="1507095" cy="0"/>
            </a:xfrm>
            <a:prstGeom prst="line">
              <a:avLst/>
            </a:prstGeom>
            <a:ln w="3175">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10" name="直接连接符 209">
              <a:extLst>
                <a:ext uri="{FF2B5EF4-FFF2-40B4-BE49-F238E27FC236}">
                  <a16:creationId xmlns:a16="http://schemas.microsoft.com/office/drawing/2014/main" id="{C6FEC7CF-604C-4F33-86C4-EDF4EF4BB673}"/>
                </a:ext>
              </a:extLst>
            </p:cNvPr>
            <p:cNvCxnSpPr>
              <a:cxnSpLocks/>
            </p:cNvCxnSpPr>
            <p:nvPr/>
          </p:nvCxnSpPr>
          <p:spPr>
            <a:xfrm>
              <a:off x="381130" y="1152252"/>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211" name="直接连接符 210">
              <a:extLst>
                <a:ext uri="{FF2B5EF4-FFF2-40B4-BE49-F238E27FC236}">
                  <a16:creationId xmlns:a16="http://schemas.microsoft.com/office/drawing/2014/main" id="{191F2EE1-E045-4852-8BB0-48909388400D}"/>
                </a:ext>
              </a:extLst>
            </p:cNvPr>
            <p:cNvCxnSpPr>
              <a:cxnSpLocks/>
            </p:cNvCxnSpPr>
            <p:nvPr/>
          </p:nvCxnSpPr>
          <p:spPr>
            <a:xfrm>
              <a:off x="1864412" y="1150925"/>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grpSp>
      <p:sp>
        <p:nvSpPr>
          <p:cNvPr id="212" name="文本框 211">
            <a:extLst>
              <a:ext uri="{FF2B5EF4-FFF2-40B4-BE49-F238E27FC236}">
                <a16:creationId xmlns:a16="http://schemas.microsoft.com/office/drawing/2014/main" id="{8FBAEF30-DAE4-4B1A-B7F2-896553602BA5}"/>
              </a:ext>
            </a:extLst>
          </p:cNvPr>
          <p:cNvSpPr txBox="1"/>
          <p:nvPr/>
        </p:nvSpPr>
        <p:spPr>
          <a:xfrm>
            <a:off x="382004" y="3890577"/>
            <a:ext cx="595035" cy="215444"/>
          </a:xfrm>
          <a:prstGeom prst="rect">
            <a:avLst/>
          </a:prstGeom>
          <a:noFill/>
        </p:spPr>
        <p:txBody>
          <a:bodyPr wrap="none" rtlCol="0">
            <a:spAutoFit/>
          </a:bodyPr>
          <a:lstStyle/>
          <a:p>
            <a:r>
              <a:rPr lang="zh-CN" altLang="en-US" sz="800" b="1" dirty="0">
                <a:solidFill>
                  <a:schemeClr val="accent4">
                    <a:lumMod val="60000"/>
                    <a:lumOff val="40000"/>
                    <a:alpha val="80000"/>
                  </a:schemeClr>
                </a:solidFill>
                <a:latin typeface="+mn-ea"/>
              </a:rPr>
              <a:t>模块花费</a:t>
            </a:r>
          </a:p>
        </p:txBody>
      </p:sp>
      <p:sp>
        <p:nvSpPr>
          <p:cNvPr id="213" name="文本框 212">
            <a:extLst>
              <a:ext uri="{FF2B5EF4-FFF2-40B4-BE49-F238E27FC236}">
                <a16:creationId xmlns:a16="http://schemas.microsoft.com/office/drawing/2014/main" id="{E0BD5A61-74D5-4281-9B58-8161AA7DC9CA}"/>
              </a:ext>
            </a:extLst>
          </p:cNvPr>
          <p:cNvSpPr txBox="1"/>
          <p:nvPr/>
        </p:nvSpPr>
        <p:spPr>
          <a:xfrm>
            <a:off x="10423525" y="2501224"/>
            <a:ext cx="748923" cy="261610"/>
          </a:xfrm>
          <a:prstGeom prst="rect">
            <a:avLst/>
          </a:prstGeom>
          <a:noFill/>
        </p:spPr>
        <p:txBody>
          <a:bodyPr wrap="none" rtlCol="0">
            <a:spAutoFit/>
          </a:bodyPr>
          <a:lstStyle/>
          <a:p>
            <a:r>
              <a:rPr lang="zh-CN" altLang="en-US" sz="1100" b="1" dirty="0">
                <a:solidFill>
                  <a:schemeClr val="bg1"/>
                </a:solidFill>
              </a:rPr>
              <a:t>舰船属性</a:t>
            </a:r>
          </a:p>
        </p:txBody>
      </p:sp>
      <p:grpSp>
        <p:nvGrpSpPr>
          <p:cNvPr id="214" name="组合 213">
            <a:extLst>
              <a:ext uri="{FF2B5EF4-FFF2-40B4-BE49-F238E27FC236}">
                <a16:creationId xmlns:a16="http://schemas.microsoft.com/office/drawing/2014/main" id="{5E54012A-2BB5-427C-A829-FC935FACE48B}"/>
              </a:ext>
            </a:extLst>
          </p:cNvPr>
          <p:cNvGrpSpPr/>
          <p:nvPr/>
        </p:nvGrpSpPr>
        <p:grpSpPr>
          <a:xfrm>
            <a:off x="10490154" y="2736198"/>
            <a:ext cx="1516555" cy="1327"/>
            <a:chOff x="381130" y="1150925"/>
            <a:chExt cx="1516555" cy="1327"/>
          </a:xfrm>
        </p:grpSpPr>
        <p:cxnSp>
          <p:nvCxnSpPr>
            <p:cNvPr id="215" name="直接连接符 214">
              <a:extLst>
                <a:ext uri="{FF2B5EF4-FFF2-40B4-BE49-F238E27FC236}">
                  <a16:creationId xmlns:a16="http://schemas.microsoft.com/office/drawing/2014/main" id="{0E52465A-5F94-4F84-B3C9-085D2DA952E7}"/>
                </a:ext>
              </a:extLst>
            </p:cNvPr>
            <p:cNvCxnSpPr>
              <a:cxnSpLocks/>
            </p:cNvCxnSpPr>
            <p:nvPr/>
          </p:nvCxnSpPr>
          <p:spPr>
            <a:xfrm>
              <a:off x="390590" y="1151198"/>
              <a:ext cx="1507095" cy="0"/>
            </a:xfrm>
            <a:prstGeom prst="line">
              <a:avLst/>
            </a:prstGeom>
            <a:ln w="3175">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16" name="直接连接符 215">
              <a:extLst>
                <a:ext uri="{FF2B5EF4-FFF2-40B4-BE49-F238E27FC236}">
                  <a16:creationId xmlns:a16="http://schemas.microsoft.com/office/drawing/2014/main" id="{B11C84B1-0C46-4CEE-858E-9A6BA7C51C02}"/>
                </a:ext>
              </a:extLst>
            </p:cNvPr>
            <p:cNvCxnSpPr>
              <a:cxnSpLocks/>
            </p:cNvCxnSpPr>
            <p:nvPr/>
          </p:nvCxnSpPr>
          <p:spPr>
            <a:xfrm>
              <a:off x="381130" y="1152252"/>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217" name="直接连接符 216">
              <a:extLst>
                <a:ext uri="{FF2B5EF4-FFF2-40B4-BE49-F238E27FC236}">
                  <a16:creationId xmlns:a16="http://schemas.microsoft.com/office/drawing/2014/main" id="{4DF8C08D-2B6F-46B4-8D44-58D425B92F97}"/>
                </a:ext>
              </a:extLst>
            </p:cNvPr>
            <p:cNvCxnSpPr>
              <a:cxnSpLocks/>
            </p:cNvCxnSpPr>
            <p:nvPr/>
          </p:nvCxnSpPr>
          <p:spPr>
            <a:xfrm>
              <a:off x="1864412" y="1150925"/>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grpSp>
      <p:sp>
        <p:nvSpPr>
          <p:cNvPr id="218" name="文本框 217">
            <a:extLst>
              <a:ext uri="{FF2B5EF4-FFF2-40B4-BE49-F238E27FC236}">
                <a16:creationId xmlns:a16="http://schemas.microsoft.com/office/drawing/2014/main" id="{BDE9BD42-0DBE-4B59-8D34-59306B5F5C66}"/>
              </a:ext>
            </a:extLst>
          </p:cNvPr>
          <p:cNvSpPr txBox="1"/>
          <p:nvPr/>
        </p:nvSpPr>
        <p:spPr>
          <a:xfrm>
            <a:off x="10603061" y="2788548"/>
            <a:ext cx="389850" cy="215444"/>
          </a:xfrm>
          <a:prstGeom prst="rect">
            <a:avLst/>
          </a:prstGeom>
          <a:noFill/>
        </p:spPr>
        <p:txBody>
          <a:bodyPr wrap="none" rtlCol="0">
            <a:spAutoFit/>
          </a:bodyPr>
          <a:lstStyle/>
          <a:p>
            <a:r>
              <a:rPr lang="zh-CN" altLang="en-US" sz="800" b="1" dirty="0">
                <a:solidFill>
                  <a:schemeClr val="bg1">
                    <a:alpha val="80000"/>
                  </a:schemeClr>
                </a:solidFill>
                <a:latin typeface="+mn-ea"/>
              </a:rPr>
              <a:t>耐久</a:t>
            </a:r>
          </a:p>
        </p:txBody>
      </p:sp>
      <p:sp>
        <p:nvSpPr>
          <p:cNvPr id="74" name="文本框 73">
            <a:extLst>
              <a:ext uri="{FF2B5EF4-FFF2-40B4-BE49-F238E27FC236}">
                <a16:creationId xmlns:a16="http://schemas.microsoft.com/office/drawing/2014/main" id="{F929FAE7-A11F-4479-B96E-0D1A2BA78AF6}"/>
              </a:ext>
            </a:extLst>
          </p:cNvPr>
          <p:cNvSpPr txBox="1"/>
          <p:nvPr/>
        </p:nvSpPr>
        <p:spPr>
          <a:xfrm>
            <a:off x="11545542" y="2778603"/>
            <a:ext cx="554960" cy="253916"/>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5666</a:t>
            </a:r>
            <a:endParaRPr lang="zh-CN" altLang="en-US" sz="1050" dirty="0">
              <a:solidFill>
                <a:schemeClr val="accent4">
                  <a:lumMod val="20000"/>
                  <a:lumOff val="80000"/>
                </a:schemeClr>
              </a:solidFill>
              <a:latin typeface="Aldrich" panose="02000000000000000000" pitchFamily="2" charset="0"/>
            </a:endParaRPr>
          </a:p>
        </p:txBody>
      </p:sp>
      <p:sp>
        <p:nvSpPr>
          <p:cNvPr id="219" name="文本框 218">
            <a:extLst>
              <a:ext uri="{FF2B5EF4-FFF2-40B4-BE49-F238E27FC236}">
                <a16:creationId xmlns:a16="http://schemas.microsoft.com/office/drawing/2014/main" id="{007C4852-82AA-451A-A407-121188A986D6}"/>
              </a:ext>
            </a:extLst>
          </p:cNvPr>
          <p:cNvSpPr txBox="1"/>
          <p:nvPr/>
        </p:nvSpPr>
        <p:spPr>
          <a:xfrm>
            <a:off x="10603061" y="3029706"/>
            <a:ext cx="595035" cy="215444"/>
          </a:xfrm>
          <a:prstGeom prst="rect">
            <a:avLst/>
          </a:prstGeom>
          <a:noFill/>
        </p:spPr>
        <p:txBody>
          <a:bodyPr wrap="none" rtlCol="0">
            <a:spAutoFit/>
          </a:bodyPr>
          <a:lstStyle/>
          <a:p>
            <a:r>
              <a:rPr lang="zh-CN" altLang="en-US" sz="800" b="1" dirty="0">
                <a:solidFill>
                  <a:schemeClr val="bg1">
                    <a:alpha val="80000"/>
                  </a:schemeClr>
                </a:solidFill>
                <a:latin typeface="+mn-ea"/>
              </a:rPr>
              <a:t>平均速度</a:t>
            </a:r>
          </a:p>
        </p:txBody>
      </p:sp>
      <p:sp>
        <p:nvSpPr>
          <p:cNvPr id="220" name="文本框 219">
            <a:extLst>
              <a:ext uri="{FF2B5EF4-FFF2-40B4-BE49-F238E27FC236}">
                <a16:creationId xmlns:a16="http://schemas.microsoft.com/office/drawing/2014/main" id="{EB63C7AD-08FD-4450-B637-1D0B1A2FBA9B}"/>
              </a:ext>
            </a:extLst>
          </p:cNvPr>
          <p:cNvSpPr txBox="1"/>
          <p:nvPr/>
        </p:nvSpPr>
        <p:spPr>
          <a:xfrm>
            <a:off x="10603061" y="3263206"/>
            <a:ext cx="389850" cy="215444"/>
          </a:xfrm>
          <a:prstGeom prst="rect">
            <a:avLst/>
          </a:prstGeom>
          <a:noFill/>
        </p:spPr>
        <p:txBody>
          <a:bodyPr wrap="none" rtlCol="0">
            <a:spAutoFit/>
          </a:bodyPr>
          <a:lstStyle/>
          <a:p>
            <a:r>
              <a:rPr lang="zh-CN" altLang="en-US" sz="800" b="1" dirty="0">
                <a:solidFill>
                  <a:schemeClr val="bg1">
                    <a:alpha val="80000"/>
                  </a:schemeClr>
                </a:solidFill>
                <a:latin typeface="+mn-ea"/>
              </a:rPr>
              <a:t>火力</a:t>
            </a:r>
          </a:p>
        </p:txBody>
      </p:sp>
      <p:sp>
        <p:nvSpPr>
          <p:cNvPr id="221" name="文本框 220">
            <a:extLst>
              <a:ext uri="{FF2B5EF4-FFF2-40B4-BE49-F238E27FC236}">
                <a16:creationId xmlns:a16="http://schemas.microsoft.com/office/drawing/2014/main" id="{AEAAD4F1-1EEC-426C-87E1-34598867A5FC}"/>
              </a:ext>
            </a:extLst>
          </p:cNvPr>
          <p:cNvSpPr txBox="1"/>
          <p:nvPr/>
        </p:nvSpPr>
        <p:spPr>
          <a:xfrm>
            <a:off x="10603061" y="3510637"/>
            <a:ext cx="389850" cy="215444"/>
          </a:xfrm>
          <a:prstGeom prst="rect">
            <a:avLst/>
          </a:prstGeom>
          <a:noFill/>
        </p:spPr>
        <p:txBody>
          <a:bodyPr wrap="none" rtlCol="0">
            <a:spAutoFit/>
          </a:bodyPr>
          <a:lstStyle/>
          <a:p>
            <a:r>
              <a:rPr lang="zh-CN" altLang="en-US" sz="800" b="1" dirty="0">
                <a:solidFill>
                  <a:schemeClr val="bg1">
                    <a:alpha val="80000"/>
                  </a:schemeClr>
                </a:solidFill>
                <a:latin typeface="+mn-ea"/>
              </a:rPr>
              <a:t>探测</a:t>
            </a:r>
          </a:p>
        </p:txBody>
      </p:sp>
      <p:sp>
        <p:nvSpPr>
          <p:cNvPr id="222" name="文本框 221">
            <a:extLst>
              <a:ext uri="{FF2B5EF4-FFF2-40B4-BE49-F238E27FC236}">
                <a16:creationId xmlns:a16="http://schemas.microsoft.com/office/drawing/2014/main" id="{D64E99F4-219E-41C4-8FD4-3296E83F9CC5}"/>
              </a:ext>
            </a:extLst>
          </p:cNvPr>
          <p:cNvSpPr txBox="1"/>
          <p:nvPr/>
        </p:nvSpPr>
        <p:spPr>
          <a:xfrm>
            <a:off x="10603061" y="3769532"/>
            <a:ext cx="595035" cy="215444"/>
          </a:xfrm>
          <a:prstGeom prst="rect">
            <a:avLst/>
          </a:prstGeom>
          <a:noFill/>
        </p:spPr>
        <p:txBody>
          <a:bodyPr wrap="none" rtlCol="0">
            <a:spAutoFit/>
          </a:bodyPr>
          <a:lstStyle/>
          <a:p>
            <a:r>
              <a:rPr lang="zh-CN" altLang="en-US" sz="800" b="1" dirty="0">
                <a:solidFill>
                  <a:schemeClr val="bg1">
                    <a:alpha val="80000"/>
                  </a:schemeClr>
                </a:solidFill>
                <a:latin typeface="+mn-ea"/>
              </a:rPr>
              <a:t>最大乘员</a:t>
            </a:r>
          </a:p>
        </p:txBody>
      </p:sp>
      <p:sp>
        <p:nvSpPr>
          <p:cNvPr id="223" name="文本框 222">
            <a:extLst>
              <a:ext uri="{FF2B5EF4-FFF2-40B4-BE49-F238E27FC236}">
                <a16:creationId xmlns:a16="http://schemas.microsoft.com/office/drawing/2014/main" id="{B36E3A52-ED87-45A4-9E2B-B7C5F3F5C9EE}"/>
              </a:ext>
            </a:extLst>
          </p:cNvPr>
          <p:cNvSpPr txBox="1"/>
          <p:nvPr/>
        </p:nvSpPr>
        <p:spPr>
          <a:xfrm>
            <a:off x="11816033" y="3012125"/>
            <a:ext cx="277640" cy="253916"/>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8</a:t>
            </a:r>
            <a:endParaRPr lang="zh-CN" altLang="en-US" sz="1050" dirty="0">
              <a:solidFill>
                <a:schemeClr val="accent4">
                  <a:lumMod val="20000"/>
                  <a:lumOff val="80000"/>
                </a:schemeClr>
              </a:solidFill>
              <a:latin typeface="Aldrich" panose="02000000000000000000" pitchFamily="2" charset="0"/>
            </a:endParaRPr>
          </a:p>
        </p:txBody>
      </p:sp>
      <p:sp>
        <p:nvSpPr>
          <p:cNvPr id="224" name="文本框 223">
            <a:extLst>
              <a:ext uri="{FF2B5EF4-FFF2-40B4-BE49-F238E27FC236}">
                <a16:creationId xmlns:a16="http://schemas.microsoft.com/office/drawing/2014/main" id="{6EDEADD8-6BF9-4E01-81A3-81027085789A}"/>
              </a:ext>
            </a:extLst>
          </p:cNvPr>
          <p:cNvSpPr txBox="1"/>
          <p:nvPr/>
        </p:nvSpPr>
        <p:spPr>
          <a:xfrm>
            <a:off x="11839276" y="3235508"/>
            <a:ext cx="231154" cy="253916"/>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1</a:t>
            </a:r>
            <a:endParaRPr lang="zh-CN" altLang="en-US" sz="1050" dirty="0">
              <a:solidFill>
                <a:schemeClr val="accent4">
                  <a:lumMod val="20000"/>
                  <a:lumOff val="80000"/>
                </a:schemeClr>
              </a:solidFill>
              <a:latin typeface="Aldrich" panose="02000000000000000000" pitchFamily="2" charset="0"/>
            </a:endParaRPr>
          </a:p>
        </p:txBody>
      </p:sp>
      <p:sp>
        <p:nvSpPr>
          <p:cNvPr id="225" name="文本框 224">
            <a:extLst>
              <a:ext uri="{FF2B5EF4-FFF2-40B4-BE49-F238E27FC236}">
                <a16:creationId xmlns:a16="http://schemas.microsoft.com/office/drawing/2014/main" id="{AD90ADB5-15F3-4BAC-B348-19B92D304FC2}"/>
              </a:ext>
            </a:extLst>
          </p:cNvPr>
          <p:cNvSpPr txBox="1"/>
          <p:nvPr/>
        </p:nvSpPr>
        <p:spPr>
          <a:xfrm>
            <a:off x="11636497" y="3474549"/>
            <a:ext cx="457176" cy="253916"/>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305</a:t>
            </a:r>
            <a:endParaRPr lang="zh-CN" altLang="en-US" sz="1050" dirty="0">
              <a:solidFill>
                <a:schemeClr val="accent4">
                  <a:lumMod val="20000"/>
                  <a:lumOff val="80000"/>
                </a:schemeClr>
              </a:solidFill>
              <a:latin typeface="Aldrich" panose="02000000000000000000" pitchFamily="2" charset="0"/>
            </a:endParaRPr>
          </a:p>
        </p:txBody>
      </p:sp>
      <p:sp>
        <p:nvSpPr>
          <p:cNvPr id="226" name="文本框 225">
            <a:extLst>
              <a:ext uri="{FF2B5EF4-FFF2-40B4-BE49-F238E27FC236}">
                <a16:creationId xmlns:a16="http://schemas.microsoft.com/office/drawing/2014/main" id="{B67C7A62-42A9-4746-8FCF-FDBAF448A9F1}"/>
              </a:ext>
            </a:extLst>
          </p:cNvPr>
          <p:cNvSpPr txBox="1"/>
          <p:nvPr/>
        </p:nvSpPr>
        <p:spPr>
          <a:xfrm>
            <a:off x="11828905" y="3744766"/>
            <a:ext cx="271228" cy="253916"/>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5</a:t>
            </a:r>
            <a:endParaRPr lang="zh-CN" altLang="en-US" sz="1050" dirty="0">
              <a:solidFill>
                <a:schemeClr val="accent4">
                  <a:lumMod val="20000"/>
                  <a:lumOff val="80000"/>
                </a:schemeClr>
              </a:solidFill>
              <a:latin typeface="Aldrich" panose="02000000000000000000" pitchFamily="2" charset="0"/>
            </a:endParaRPr>
          </a:p>
        </p:txBody>
      </p:sp>
      <p:sp>
        <p:nvSpPr>
          <p:cNvPr id="227" name="Freeform 157">
            <a:extLst>
              <a:ext uri="{FF2B5EF4-FFF2-40B4-BE49-F238E27FC236}">
                <a16:creationId xmlns:a16="http://schemas.microsoft.com/office/drawing/2014/main" id="{7ACE8E17-6234-4A60-B7E9-7128D4AB803D}"/>
              </a:ext>
            </a:extLst>
          </p:cNvPr>
          <p:cNvSpPr>
            <a:spLocks noEditPoints="1"/>
          </p:cNvSpPr>
          <p:nvPr/>
        </p:nvSpPr>
        <p:spPr bwMode="auto">
          <a:xfrm>
            <a:off x="10523427" y="3811290"/>
            <a:ext cx="120457" cy="133398"/>
          </a:xfrm>
          <a:custGeom>
            <a:avLst/>
            <a:gdLst/>
            <a:ahLst/>
            <a:cxnLst>
              <a:cxn ang="0">
                <a:pos x="46" y="62"/>
              </a:cxn>
              <a:cxn ang="0">
                <a:pos x="10" y="62"/>
              </a:cxn>
              <a:cxn ang="0">
                <a:pos x="0" y="52"/>
              </a:cxn>
              <a:cxn ang="0">
                <a:pos x="14" y="29"/>
              </a:cxn>
              <a:cxn ang="0">
                <a:pos x="28" y="34"/>
              </a:cxn>
              <a:cxn ang="0">
                <a:pos x="42" y="29"/>
              </a:cxn>
              <a:cxn ang="0">
                <a:pos x="56" y="52"/>
              </a:cxn>
              <a:cxn ang="0">
                <a:pos x="46" y="62"/>
              </a:cxn>
              <a:cxn ang="0">
                <a:pos x="28" y="31"/>
              </a:cxn>
              <a:cxn ang="0">
                <a:pos x="13" y="16"/>
              </a:cxn>
              <a:cxn ang="0">
                <a:pos x="28" y="0"/>
              </a:cxn>
              <a:cxn ang="0">
                <a:pos x="43" y="16"/>
              </a:cxn>
              <a:cxn ang="0">
                <a:pos x="28" y="31"/>
              </a:cxn>
            </a:cxnLst>
            <a:rect l="0" t="0" r="r" b="b"/>
            <a:pathLst>
              <a:path w="56" h="62">
                <a:moveTo>
                  <a:pt x="46" y="62"/>
                </a:moveTo>
                <a:cubicBezTo>
                  <a:pt x="10" y="62"/>
                  <a:pt x="10" y="62"/>
                  <a:pt x="10" y="62"/>
                </a:cubicBezTo>
                <a:cubicBezTo>
                  <a:pt x="4" y="62"/>
                  <a:pt x="0" y="58"/>
                  <a:pt x="0" y="52"/>
                </a:cubicBezTo>
                <a:cubicBezTo>
                  <a:pt x="0" y="43"/>
                  <a:pt x="2" y="29"/>
                  <a:pt x="14" y="29"/>
                </a:cubicBezTo>
                <a:cubicBezTo>
                  <a:pt x="15" y="29"/>
                  <a:pt x="20" y="34"/>
                  <a:pt x="28" y="34"/>
                </a:cubicBezTo>
                <a:cubicBezTo>
                  <a:pt x="36" y="34"/>
                  <a:pt x="41" y="29"/>
                  <a:pt x="42" y="29"/>
                </a:cubicBezTo>
                <a:cubicBezTo>
                  <a:pt x="54" y="29"/>
                  <a:pt x="56" y="43"/>
                  <a:pt x="56" y="52"/>
                </a:cubicBezTo>
                <a:cubicBezTo>
                  <a:pt x="56" y="58"/>
                  <a:pt x="52" y="62"/>
                  <a:pt x="46" y="62"/>
                </a:cubicBezTo>
                <a:close/>
                <a:moveTo>
                  <a:pt x="28" y="31"/>
                </a:moveTo>
                <a:cubicBezTo>
                  <a:pt x="20" y="31"/>
                  <a:pt x="13" y="24"/>
                  <a:pt x="13" y="16"/>
                </a:cubicBezTo>
                <a:cubicBezTo>
                  <a:pt x="13" y="7"/>
                  <a:pt x="20" y="0"/>
                  <a:pt x="28" y="0"/>
                </a:cubicBezTo>
                <a:cubicBezTo>
                  <a:pt x="37" y="0"/>
                  <a:pt x="43" y="7"/>
                  <a:pt x="43" y="16"/>
                </a:cubicBezTo>
                <a:cubicBezTo>
                  <a:pt x="43" y="24"/>
                  <a:pt x="37" y="31"/>
                  <a:pt x="28" y="31"/>
                </a:cubicBez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9" name="Freeform 68">
            <a:extLst>
              <a:ext uri="{FF2B5EF4-FFF2-40B4-BE49-F238E27FC236}">
                <a16:creationId xmlns:a16="http://schemas.microsoft.com/office/drawing/2014/main" id="{753ADF4E-9653-4338-99BE-C84A3FDFE238}"/>
              </a:ext>
            </a:extLst>
          </p:cNvPr>
          <p:cNvSpPr>
            <a:spLocks noEditPoints="1"/>
          </p:cNvSpPr>
          <p:nvPr/>
        </p:nvSpPr>
        <p:spPr bwMode="auto">
          <a:xfrm>
            <a:off x="10513904" y="3303897"/>
            <a:ext cx="147720" cy="147720"/>
          </a:xfrm>
          <a:custGeom>
            <a:avLst/>
            <a:gdLst/>
            <a:ahLst/>
            <a:cxnLst>
              <a:cxn ang="0">
                <a:pos x="62" y="34"/>
              </a:cxn>
              <a:cxn ang="0">
                <a:pos x="60" y="36"/>
              </a:cxn>
              <a:cxn ang="0">
                <a:pos x="54" y="36"/>
              </a:cxn>
              <a:cxn ang="0">
                <a:pos x="36" y="54"/>
              </a:cxn>
              <a:cxn ang="0">
                <a:pos x="36" y="60"/>
              </a:cxn>
              <a:cxn ang="0">
                <a:pos x="34" y="62"/>
              </a:cxn>
              <a:cxn ang="0">
                <a:pos x="29" y="62"/>
              </a:cxn>
              <a:cxn ang="0">
                <a:pos x="26" y="60"/>
              </a:cxn>
              <a:cxn ang="0">
                <a:pos x="26" y="54"/>
              </a:cxn>
              <a:cxn ang="0">
                <a:pos x="9" y="36"/>
              </a:cxn>
              <a:cxn ang="0">
                <a:pos x="3" y="36"/>
              </a:cxn>
              <a:cxn ang="0">
                <a:pos x="0" y="34"/>
              </a:cxn>
              <a:cxn ang="0">
                <a:pos x="0" y="29"/>
              </a:cxn>
              <a:cxn ang="0">
                <a:pos x="3" y="26"/>
              </a:cxn>
              <a:cxn ang="0">
                <a:pos x="9" y="26"/>
              </a:cxn>
              <a:cxn ang="0">
                <a:pos x="26" y="9"/>
              </a:cxn>
              <a:cxn ang="0">
                <a:pos x="26" y="3"/>
              </a:cxn>
              <a:cxn ang="0">
                <a:pos x="29" y="0"/>
              </a:cxn>
              <a:cxn ang="0">
                <a:pos x="34" y="0"/>
              </a:cxn>
              <a:cxn ang="0">
                <a:pos x="36" y="3"/>
              </a:cxn>
              <a:cxn ang="0">
                <a:pos x="36" y="9"/>
              </a:cxn>
              <a:cxn ang="0">
                <a:pos x="54" y="26"/>
              </a:cxn>
              <a:cxn ang="0">
                <a:pos x="60" y="26"/>
              </a:cxn>
              <a:cxn ang="0">
                <a:pos x="62" y="29"/>
              </a:cxn>
              <a:cxn ang="0">
                <a:pos x="62" y="34"/>
              </a:cxn>
              <a:cxn ang="0">
                <a:pos x="44" y="36"/>
              </a:cxn>
              <a:cxn ang="0">
                <a:pos x="42" y="34"/>
              </a:cxn>
              <a:cxn ang="0">
                <a:pos x="42" y="29"/>
              </a:cxn>
              <a:cxn ang="0">
                <a:pos x="44" y="26"/>
              </a:cxn>
              <a:cxn ang="0">
                <a:pos x="49" y="26"/>
              </a:cxn>
              <a:cxn ang="0">
                <a:pos x="36" y="14"/>
              </a:cxn>
              <a:cxn ang="0">
                <a:pos x="36" y="18"/>
              </a:cxn>
              <a:cxn ang="0">
                <a:pos x="34" y="21"/>
              </a:cxn>
              <a:cxn ang="0">
                <a:pos x="29" y="21"/>
              </a:cxn>
              <a:cxn ang="0">
                <a:pos x="26" y="18"/>
              </a:cxn>
              <a:cxn ang="0">
                <a:pos x="26" y="14"/>
              </a:cxn>
              <a:cxn ang="0">
                <a:pos x="14" y="26"/>
              </a:cxn>
              <a:cxn ang="0">
                <a:pos x="18" y="26"/>
              </a:cxn>
              <a:cxn ang="0">
                <a:pos x="21" y="29"/>
              </a:cxn>
              <a:cxn ang="0">
                <a:pos x="21" y="34"/>
              </a:cxn>
              <a:cxn ang="0">
                <a:pos x="18" y="36"/>
              </a:cxn>
              <a:cxn ang="0">
                <a:pos x="14" y="36"/>
              </a:cxn>
              <a:cxn ang="0">
                <a:pos x="26" y="49"/>
              </a:cxn>
              <a:cxn ang="0">
                <a:pos x="26" y="44"/>
              </a:cxn>
              <a:cxn ang="0">
                <a:pos x="29" y="42"/>
              </a:cxn>
              <a:cxn ang="0">
                <a:pos x="34" y="42"/>
              </a:cxn>
              <a:cxn ang="0">
                <a:pos x="36" y="44"/>
              </a:cxn>
              <a:cxn ang="0">
                <a:pos x="36" y="49"/>
              </a:cxn>
              <a:cxn ang="0">
                <a:pos x="49" y="36"/>
              </a:cxn>
              <a:cxn ang="0">
                <a:pos x="44" y="36"/>
              </a:cxn>
            </a:cxnLst>
            <a:rect l="0" t="0" r="r" b="b"/>
            <a:pathLst>
              <a:path w="62" h="62">
                <a:moveTo>
                  <a:pt x="62" y="34"/>
                </a:moveTo>
                <a:cubicBezTo>
                  <a:pt x="62" y="35"/>
                  <a:pt x="61" y="36"/>
                  <a:pt x="60" y="36"/>
                </a:cubicBezTo>
                <a:cubicBezTo>
                  <a:pt x="54" y="36"/>
                  <a:pt x="54" y="36"/>
                  <a:pt x="54" y="36"/>
                </a:cubicBezTo>
                <a:cubicBezTo>
                  <a:pt x="52" y="45"/>
                  <a:pt x="45" y="52"/>
                  <a:pt x="36" y="54"/>
                </a:cubicBezTo>
                <a:cubicBezTo>
                  <a:pt x="36" y="60"/>
                  <a:pt x="36" y="60"/>
                  <a:pt x="36" y="60"/>
                </a:cubicBezTo>
                <a:cubicBezTo>
                  <a:pt x="36" y="61"/>
                  <a:pt x="35" y="62"/>
                  <a:pt x="34" y="62"/>
                </a:cubicBezTo>
                <a:cubicBezTo>
                  <a:pt x="29" y="62"/>
                  <a:pt x="29" y="62"/>
                  <a:pt x="29" y="62"/>
                </a:cubicBezTo>
                <a:cubicBezTo>
                  <a:pt x="27" y="62"/>
                  <a:pt x="26" y="61"/>
                  <a:pt x="26" y="60"/>
                </a:cubicBezTo>
                <a:cubicBezTo>
                  <a:pt x="26" y="54"/>
                  <a:pt x="26" y="54"/>
                  <a:pt x="26" y="54"/>
                </a:cubicBezTo>
                <a:cubicBezTo>
                  <a:pt x="18" y="52"/>
                  <a:pt x="11" y="45"/>
                  <a:pt x="9" y="36"/>
                </a:cubicBezTo>
                <a:cubicBezTo>
                  <a:pt x="3" y="36"/>
                  <a:pt x="3" y="36"/>
                  <a:pt x="3" y="36"/>
                </a:cubicBezTo>
                <a:cubicBezTo>
                  <a:pt x="2" y="36"/>
                  <a:pt x="0" y="35"/>
                  <a:pt x="0" y="34"/>
                </a:cubicBezTo>
                <a:cubicBezTo>
                  <a:pt x="0" y="29"/>
                  <a:pt x="0" y="29"/>
                  <a:pt x="0" y="29"/>
                </a:cubicBezTo>
                <a:cubicBezTo>
                  <a:pt x="0" y="27"/>
                  <a:pt x="2" y="26"/>
                  <a:pt x="3" y="26"/>
                </a:cubicBezTo>
                <a:cubicBezTo>
                  <a:pt x="9" y="26"/>
                  <a:pt x="9" y="26"/>
                  <a:pt x="9" y="26"/>
                </a:cubicBezTo>
                <a:cubicBezTo>
                  <a:pt x="11" y="18"/>
                  <a:pt x="18" y="11"/>
                  <a:pt x="26" y="9"/>
                </a:cubicBezTo>
                <a:cubicBezTo>
                  <a:pt x="26" y="3"/>
                  <a:pt x="26" y="3"/>
                  <a:pt x="26" y="3"/>
                </a:cubicBezTo>
                <a:cubicBezTo>
                  <a:pt x="26" y="2"/>
                  <a:pt x="27" y="0"/>
                  <a:pt x="29" y="0"/>
                </a:cubicBezTo>
                <a:cubicBezTo>
                  <a:pt x="34" y="0"/>
                  <a:pt x="34" y="0"/>
                  <a:pt x="34" y="0"/>
                </a:cubicBezTo>
                <a:cubicBezTo>
                  <a:pt x="35" y="0"/>
                  <a:pt x="36" y="2"/>
                  <a:pt x="36" y="3"/>
                </a:cubicBezTo>
                <a:cubicBezTo>
                  <a:pt x="36" y="9"/>
                  <a:pt x="36" y="9"/>
                  <a:pt x="36" y="9"/>
                </a:cubicBezTo>
                <a:cubicBezTo>
                  <a:pt x="45" y="11"/>
                  <a:pt x="52" y="18"/>
                  <a:pt x="54" y="26"/>
                </a:cubicBezTo>
                <a:cubicBezTo>
                  <a:pt x="60" y="26"/>
                  <a:pt x="60" y="26"/>
                  <a:pt x="60" y="26"/>
                </a:cubicBezTo>
                <a:cubicBezTo>
                  <a:pt x="61" y="26"/>
                  <a:pt x="62" y="27"/>
                  <a:pt x="62" y="29"/>
                </a:cubicBezTo>
                <a:lnTo>
                  <a:pt x="62" y="34"/>
                </a:lnTo>
                <a:close/>
                <a:moveTo>
                  <a:pt x="44" y="36"/>
                </a:moveTo>
                <a:cubicBezTo>
                  <a:pt x="43" y="36"/>
                  <a:pt x="42" y="35"/>
                  <a:pt x="42" y="34"/>
                </a:cubicBezTo>
                <a:cubicBezTo>
                  <a:pt x="42" y="29"/>
                  <a:pt x="42" y="29"/>
                  <a:pt x="42" y="29"/>
                </a:cubicBezTo>
                <a:cubicBezTo>
                  <a:pt x="42" y="27"/>
                  <a:pt x="43" y="26"/>
                  <a:pt x="44" y="26"/>
                </a:cubicBezTo>
                <a:cubicBezTo>
                  <a:pt x="49" y="26"/>
                  <a:pt x="49" y="26"/>
                  <a:pt x="49" y="26"/>
                </a:cubicBezTo>
                <a:cubicBezTo>
                  <a:pt x="47" y="20"/>
                  <a:pt x="42" y="16"/>
                  <a:pt x="36" y="14"/>
                </a:cubicBezTo>
                <a:cubicBezTo>
                  <a:pt x="36" y="18"/>
                  <a:pt x="36" y="18"/>
                  <a:pt x="36" y="18"/>
                </a:cubicBezTo>
                <a:cubicBezTo>
                  <a:pt x="36" y="20"/>
                  <a:pt x="35" y="21"/>
                  <a:pt x="34" y="21"/>
                </a:cubicBezTo>
                <a:cubicBezTo>
                  <a:pt x="29" y="21"/>
                  <a:pt x="29" y="21"/>
                  <a:pt x="29" y="21"/>
                </a:cubicBezTo>
                <a:cubicBezTo>
                  <a:pt x="27" y="21"/>
                  <a:pt x="26" y="20"/>
                  <a:pt x="26" y="18"/>
                </a:cubicBezTo>
                <a:cubicBezTo>
                  <a:pt x="26" y="14"/>
                  <a:pt x="26" y="14"/>
                  <a:pt x="26" y="14"/>
                </a:cubicBezTo>
                <a:cubicBezTo>
                  <a:pt x="20" y="16"/>
                  <a:pt x="16" y="20"/>
                  <a:pt x="14" y="26"/>
                </a:cubicBezTo>
                <a:cubicBezTo>
                  <a:pt x="18" y="26"/>
                  <a:pt x="18" y="26"/>
                  <a:pt x="18" y="26"/>
                </a:cubicBezTo>
                <a:cubicBezTo>
                  <a:pt x="20" y="26"/>
                  <a:pt x="21" y="27"/>
                  <a:pt x="21" y="29"/>
                </a:cubicBezTo>
                <a:cubicBezTo>
                  <a:pt x="21" y="34"/>
                  <a:pt x="21" y="34"/>
                  <a:pt x="21" y="34"/>
                </a:cubicBezTo>
                <a:cubicBezTo>
                  <a:pt x="21" y="35"/>
                  <a:pt x="20" y="36"/>
                  <a:pt x="18" y="36"/>
                </a:cubicBezTo>
                <a:cubicBezTo>
                  <a:pt x="14" y="36"/>
                  <a:pt x="14" y="36"/>
                  <a:pt x="14" y="36"/>
                </a:cubicBezTo>
                <a:cubicBezTo>
                  <a:pt x="16" y="42"/>
                  <a:pt x="20" y="47"/>
                  <a:pt x="26" y="49"/>
                </a:cubicBezTo>
                <a:cubicBezTo>
                  <a:pt x="26" y="44"/>
                  <a:pt x="26" y="44"/>
                  <a:pt x="26" y="44"/>
                </a:cubicBezTo>
                <a:cubicBezTo>
                  <a:pt x="26" y="43"/>
                  <a:pt x="27" y="42"/>
                  <a:pt x="29" y="42"/>
                </a:cubicBezTo>
                <a:cubicBezTo>
                  <a:pt x="34" y="42"/>
                  <a:pt x="34" y="42"/>
                  <a:pt x="34" y="42"/>
                </a:cubicBezTo>
                <a:cubicBezTo>
                  <a:pt x="35" y="42"/>
                  <a:pt x="36" y="43"/>
                  <a:pt x="36" y="44"/>
                </a:cubicBezTo>
                <a:cubicBezTo>
                  <a:pt x="36" y="49"/>
                  <a:pt x="36" y="49"/>
                  <a:pt x="36" y="49"/>
                </a:cubicBezTo>
                <a:cubicBezTo>
                  <a:pt x="42" y="47"/>
                  <a:pt x="47" y="42"/>
                  <a:pt x="49" y="36"/>
                </a:cubicBezTo>
                <a:lnTo>
                  <a:pt x="44" y="36"/>
                </a:ln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0" name="Freeform 95">
            <a:extLst>
              <a:ext uri="{FF2B5EF4-FFF2-40B4-BE49-F238E27FC236}">
                <a16:creationId xmlns:a16="http://schemas.microsoft.com/office/drawing/2014/main" id="{D12EBCC6-BBFA-40F8-B6E1-D15CB568D065}"/>
              </a:ext>
            </a:extLst>
          </p:cNvPr>
          <p:cNvSpPr>
            <a:spLocks/>
          </p:cNvSpPr>
          <p:nvPr/>
        </p:nvSpPr>
        <p:spPr bwMode="auto">
          <a:xfrm>
            <a:off x="10514656" y="2841804"/>
            <a:ext cx="143727" cy="123458"/>
          </a:xfrm>
          <a:custGeom>
            <a:avLst/>
            <a:gdLst/>
            <a:ahLst/>
            <a:cxnLst>
              <a:cxn ang="0">
                <a:pos x="35" y="61"/>
              </a:cxn>
              <a:cxn ang="0">
                <a:pos x="10" y="37"/>
              </a:cxn>
              <a:cxn ang="0">
                <a:pos x="0" y="19"/>
              </a:cxn>
              <a:cxn ang="0">
                <a:pos x="20" y="0"/>
              </a:cxn>
              <a:cxn ang="0">
                <a:pos x="36" y="9"/>
              </a:cxn>
              <a:cxn ang="0">
                <a:pos x="53" y="0"/>
              </a:cxn>
              <a:cxn ang="0">
                <a:pos x="72" y="19"/>
              </a:cxn>
              <a:cxn ang="0">
                <a:pos x="63" y="37"/>
              </a:cxn>
              <a:cxn ang="0">
                <a:pos x="38" y="61"/>
              </a:cxn>
              <a:cxn ang="0">
                <a:pos x="36" y="62"/>
              </a:cxn>
              <a:cxn ang="0">
                <a:pos x="35" y="61"/>
              </a:cxn>
            </a:cxnLst>
            <a:rect l="0" t="0" r="r" b="b"/>
            <a:pathLst>
              <a:path w="72" h="62">
                <a:moveTo>
                  <a:pt x="35" y="61"/>
                </a:moveTo>
                <a:cubicBezTo>
                  <a:pt x="10" y="37"/>
                  <a:pt x="10" y="37"/>
                  <a:pt x="10" y="37"/>
                </a:cubicBezTo>
                <a:cubicBezTo>
                  <a:pt x="9" y="37"/>
                  <a:pt x="0" y="29"/>
                  <a:pt x="0" y="19"/>
                </a:cubicBezTo>
                <a:cubicBezTo>
                  <a:pt x="0" y="7"/>
                  <a:pt x="8" y="0"/>
                  <a:pt x="20" y="0"/>
                </a:cubicBezTo>
                <a:cubicBezTo>
                  <a:pt x="27" y="0"/>
                  <a:pt x="33" y="6"/>
                  <a:pt x="36" y="9"/>
                </a:cubicBezTo>
                <a:cubicBezTo>
                  <a:pt x="40" y="6"/>
                  <a:pt x="46" y="0"/>
                  <a:pt x="53" y="0"/>
                </a:cubicBezTo>
                <a:cubicBezTo>
                  <a:pt x="65" y="0"/>
                  <a:pt x="72" y="7"/>
                  <a:pt x="72" y="19"/>
                </a:cubicBezTo>
                <a:cubicBezTo>
                  <a:pt x="72" y="29"/>
                  <a:pt x="64" y="37"/>
                  <a:pt x="63" y="37"/>
                </a:cubicBezTo>
                <a:cubicBezTo>
                  <a:pt x="38" y="61"/>
                  <a:pt x="38" y="61"/>
                  <a:pt x="38" y="61"/>
                </a:cubicBezTo>
                <a:cubicBezTo>
                  <a:pt x="38" y="62"/>
                  <a:pt x="37" y="62"/>
                  <a:pt x="36" y="62"/>
                </a:cubicBezTo>
                <a:cubicBezTo>
                  <a:pt x="36" y="62"/>
                  <a:pt x="35" y="62"/>
                  <a:pt x="35" y="61"/>
                </a:cubicBez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1" name="Freeform 137">
            <a:extLst>
              <a:ext uri="{FF2B5EF4-FFF2-40B4-BE49-F238E27FC236}">
                <a16:creationId xmlns:a16="http://schemas.microsoft.com/office/drawing/2014/main" id="{2CF5034E-B9CE-420A-ADB5-DD48EAB29446}"/>
              </a:ext>
            </a:extLst>
          </p:cNvPr>
          <p:cNvSpPr>
            <a:spLocks noEditPoints="1"/>
          </p:cNvSpPr>
          <p:nvPr/>
        </p:nvSpPr>
        <p:spPr bwMode="auto">
          <a:xfrm>
            <a:off x="10509441" y="3062106"/>
            <a:ext cx="147113" cy="150643"/>
          </a:xfrm>
          <a:custGeom>
            <a:avLst/>
            <a:gdLst/>
            <a:ahLst/>
            <a:cxnLst>
              <a:cxn ang="0">
                <a:pos x="46" y="30"/>
              </a:cxn>
              <a:cxn ang="0">
                <a:pos x="39" y="36"/>
              </a:cxn>
              <a:cxn ang="0">
                <a:pos x="39" y="50"/>
              </a:cxn>
              <a:cxn ang="0">
                <a:pos x="38" y="50"/>
              </a:cxn>
              <a:cxn ang="0">
                <a:pos x="24" y="58"/>
              </a:cxn>
              <a:cxn ang="0">
                <a:pos x="24" y="59"/>
              </a:cxn>
              <a:cxn ang="0">
                <a:pos x="23" y="58"/>
              </a:cxn>
              <a:cxn ang="0">
                <a:pos x="21" y="56"/>
              </a:cxn>
              <a:cxn ang="0">
                <a:pos x="21" y="55"/>
              </a:cxn>
              <a:cxn ang="0">
                <a:pos x="24" y="45"/>
              </a:cxn>
              <a:cxn ang="0">
                <a:pos x="14" y="35"/>
              </a:cxn>
              <a:cxn ang="0">
                <a:pos x="4" y="38"/>
              </a:cxn>
              <a:cxn ang="0">
                <a:pos x="3" y="38"/>
              </a:cxn>
              <a:cxn ang="0">
                <a:pos x="3" y="38"/>
              </a:cxn>
              <a:cxn ang="0">
                <a:pos x="0" y="35"/>
              </a:cxn>
              <a:cxn ang="0">
                <a:pos x="0" y="34"/>
              </a:cxn>
              <a:cxn ang="0">
                <a:pos x="8" y="20"/>
              </a:cxn>
              <a:cxn ang="0">
                <a:pos x="9" y="20"/>
              </a:cxn>
              <a:cxn ang="0">
                <a:pos x="23" y="19"/>
              </a:cxn>
              <a:cxn ang="0">
                <a:pos x="29" y="12"/>
              </a:cxn>
              <a:cxn ang="0">
                <a:pos x="57" y="0"/>
              </a:cxn>
              <a:cxn ang="0">
                <a:pos x="58" y="1"/>
              </a:cxn>
              <a:cxn ang="0">
                <a:pos x="46" y="30"/>
              </a:cxn>
              <a:cxn ang="0">
                <a:pos x="47" y="8"/>
              </a:cxn>
              <a:cxn ang="0">
                <a:pos x="43" y="12"/>
              </a:cxn>
              <a:cxn ang="0">
                <a:pos x="47" y="15"/>
              </a:cxn>
              <a:cxn ang="0">
                <a:pos x="50" y="12"/>
              </a:cxn>
              <a:cxn ang="0">
                <a:pos x="47" y="8"/>
              </a:cxn>
            </a:cxnLst>
            <a:rect l="0" t="0" r="r" b="b"/>
            <a:pathLst>
              <a:path w="58" h="59">
                <a:moveTo>
                  <a:pt x="46" y="30"/>
                </a:moveTo>
                <a:cubicBezTo>
                  <a:pt x="44" y="32"/>
                  <a:pt x="42" y="34"/>
                  <a:pt x="39" y="36"/>
                </a:cubicBezTo>
                <a:cubicBezTo>
                  <a:pt x="39" y="50"/>
                  <a:pt x="39" y="50"/>
                  <a:pt x="39" y="50"/>
                </a:cubicBezTo>
                <a:cubicBezTo>
                  <a:pt x="39" y="50"/>
                  <a:pt x="39" y="50"/>
                  <a:pt x="38" y="50"/>
                </a:cubicBezTo>
                <a:cubicBezTo>
                  <a:pt x="24" y="58"/>
                  <a:pt x="24" y="58"/>
                  <a:pt x="24" y="58"/>
                </a:cubicBezTo>
                <a:cubicBezTo>
                  <a:pt x="24" y="59"/>
                  <a:pt x="24" y="59"/>
                  <a:pt x="24" y="59"/>
                </a:cubicBezTo>
                <a:cubicBezTo>
                  <a:pt x="24" y="59"/>
                  <a:pt x="23" y="58"/>
                  <a:pt x="23" y="58"/>
                </a:cubicBezTo>
                <a:cubicBezTo>
                  <a:pt x="21" y="56"/>
                  <a:pt x="21" y="56"/>
                  <a:pt x="21" y="56"/>
                </a:cubicBezTo>
                <a:cubicBezTo>
                  <a:pt x="21" y="56"/>
                  <a:pt x="20" y="55"/>
                  <a:pt x="21" y="55"/>
                </a:cubicBezTo>
                <a:cubicBezTo>
                  <a:pt x="24" y="45"/>
                  <a:pt x="24" y="45"/>
                  <a:pt x="24" y="45"/>
                </a:cubicBezTo>
                <a:cubicBezTo>
                  <a:pt x="14" y="35"/>
                  <a:pt x="14" y="35"/>
                  <a:pt x="14" y="35"/>
                </a:cubicBezTo>
                <a:cubicBezTo>
                  <a:pt x="4" y="38"/>
                  <a:pt x="4" y="38"/>
                  <a:pt x="4" y="38"/>
                </a:cubicBezTo>
                <a:cubicBezTo>
                  <a:pt x="4" y="38"/>
                  <a:pt x="3" y="38"/>
                  <a:pt x="3" y="38"/>
                </a:cubicBezTo>
                <a:cubicBezTo>
                  <a:pt x="3" y="38"/>
                  <a:pt x="3" y="38"/>
                  <a:pt x="3" y="38"/>
                </a:cubicBezTo>
                <a:cubicBezTo>
                  <a:pt x="0" y="35"/>
                  <a:pt x="0" y="35"/>
                  <a:pt x="0" y="35"/>
                </a:cubicBezTo>
                <a:cubicBezTo>
                  <a:pt x="0" y="35"/>
                  <a:pt x="0" y="34"/>
                  <a:pt x="0" y="34"/>
                </a:cubicBezTo>
                <a:cubicBezTo>
                  <a:pt x="8" y="20"/>
                  <a:pt x="8" y="20"/>
                  <a:pt x="8" y="20"/>
                </a:cubicBezTo>
                <a:cubicBezTo>
                  <a:pt x="8" y="20"/>
                  <a:pt x="9" y="20"/>
                  <a:pt x="9" y="20"/>
                </a:cubicBezTo>
                <a:cubicBezTo>
                  <a:pt x="23" y="19"/>
                  <a:pt x="23" y="19"/>
                  <a:pt x="23" y="19"/>
                </a:cubicBezTo>
                <a:cubicBezTo>
                  <a:pt x="25" y="17"/>
                  <a:pt x="27" y="14"/>
                  <a:pt x="29" y="12"/>
                </a:cubicBezTo>
                <a:cubicBezTo>
                  <a:pt x="38" y="3"/>
                  <a:pt x="45" y="0"/>
                  <a:pt x="57" y="0"/>
                </a:cubicBezTo>
                <a:cubicBezTo>
                  <a:pt x="58" y="0"/>
                  <a:pt x="58" y="1"/>
                  <a:pt x="58" y="1"/>
                </a:cubicBezTo>
                <a:cubicBezTo>
                  <a:pt x="58" y="13"/>
                  <a:pt x="55" y="21"/>
                  <a:pt x="46" y="30"/>
                </a:cubicBezTo>
                <a:close/>
                <a:moveTo>
                  <a:pt x="47" y="8"/>
                </a:moveTo>
                <a:cubicBezTo>
                  <a:pt x="45" y="8"/>
                  <a:pt x="43" y="10"/>
                  <a:pt x="43" y="12"/>
                </a:cubicBezTo>
                <a:cubicBezTo>
                  <a:pt x="43" y="14"/>
                  <a:pt x="45" y="15"/>
                  <a:pt x="47" y="15"/>
                </a:cubicBezTo>
                <a:cubicBezTo>
                  <a:pt x="49" y="15"/>
                  <a:pt x="50" y="14"/>
                  <a:pt x="50" y="12"/>
                </a:cubicBezTo>
                <a:cubicBezTo>
                  <a:pt x="50" y="10"/>
                  <a:pt x="49" y="8"/>
                  <a:pt x="47" y="8"/>
                </a:cubicBez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7" name="Freeform 300">
            <a:extLst>
              <a:ext uri="{FF2B5EF4-FFF2-40B4-BE49-F238E27FC236}">
                <a16:creationId xmlns:a16="http://schemas.microsoft.com/office/drawing/2014/main" id="{6CD7CB76-1319-4E31-8797-A935BBB1FC3E}"/>
              </a:ext>
            </a:extLst>
          </p:cNvPr>
          <p:cNvSpPr>
            <a:spLocks noEditPoints="1"/>
          </p:cNvSpPr>
          <p:nvPr/>
        </p:nvSpPr>
        <p:spPr bwMode="auto">
          <a:xfrm>
            <a:off x="10517395" y="3542765"/>
            <a:ext cx="139877" cy="139877"/>
          </a:xfrm>
          <a:custGeom>
            <a:avLst/>
            <a:gdLst>
              <a:gd name="T0" fmla="*/ 30 w 50"/>
              <a:gd name="T1" fmla="*/ 21 h 50"/>
              <a:gd name="T2" fmla="*/ 30 w 50"/>
              <a:gd name="T3" fmla="*/ 21 h 50"/>
              <a:gd name="T4" fmla="*/ 33 w 50"/>
              <a:gd name="T5" fmla="*/ 22 h 50"/>
              <a:gd name="T6" fmla="*/ 33 w 50"/>
              <a:gd name="T7" fmla="*/ 28 h 50"/>
              <a:gd name="T8" fmla="*/ 30 w 50"/>
              <a:gd name="T9" fmla="*/ 29 h 50"/>
              <a:gd name="T10" fmla="*/ 30 w 50"/>
              <a:gd name="T11" fmla="*/ 29 h 50"/>
              <a:gd name="T12" fmla="*/ 21 w 50"/>
              <a:gd name="T13" fmla="*/ 29 h 50"/>
              <a:gd name="T14" fmla="*/ 21 w 50"/>
              <a:gd name="T15" fmla="*/ 21 h 50"/>
              <a:gd name="T16" fmla="*/ 8 w 50"/>
              <a:gd name="T17" fmla="*/ 37 h 50"/>
              <a:gd name="T18" fmla="*/ 9 w 50"/>
              <a:gd name="T19" fmla="*/ 37 h 50"/>
              <a:gd name="T20" fmla="*/ 13 w 50"/>
              <a:gd name="T21" fmla="*/ 42 h 50"/>
              <a:gd name="T22" fmla="*/ 46 w 50"/>
              <a:gd name="T23" fmla="*/ 25 h 50"/>
              <a:gd name="T24" fmla="*/ 4 w 50"/>
              <a:gd name="T25" fmla="*/ 25 h 50"/>
              <a:gd name="T26" fmla="*/ 11 w 50"/>
              <a:gd name="T27" fmla="*/ 45 h 50"/>
              <a:gd name="T28" fmla="*/ 9 w 50"/>
              <a:gd name="T29" fmla="*/ 45 h 50"/>
              <a:gd name="T30" fmla="*/ 5 w 50"/>
              <a:gd name="T31" fmla="*/ 40 h 50"/>
              <a:gd name="T32" fmla="*/ 25 w 50"/>
              <a:gd name="T33" fmla="*/ 0 h 50"/>
              <a:gd name="T34" fmla="*/ 25 w 50"/>
              <a:gd name="T35" fmla="*/ 50 h 50"/>
              <a:gd name="T36" fmla="*/ 8 w 50"/>
              <a:gd name="T37" fmla="*/ 40 h 50"/>
              <a:gd name="T38" fmla="*/ 8 w 50"/>
              <a:gd name="T39" fmla="*/ 40 h 50"/>
              <a:gd name="T40" fmla="*/ 9 w 50"/>
              <a:gd name="T41" fmla="*/ 43 h 50"/>
              <a:gd name="T42" fmla="*/ 10 w 50"/>
              <a:gd name="T43" fmla="*/ 43 h 50"/>
              <a:gd name="T44" fmla="*/ 9 w 50"/>
              <a:gd name="T45" fmla="*/ 39 h 50"/>
              <a:gd name="T46" fmla="*/ 15 w 50"/>
              <a:gd name="T47" fmla="*/ 11 h 50"/>
              <a:gd name="T48" fmla="*/ 18 w 50"/>
              <a:gd name="T49" fmla="*/ 12 h 50"/>
              <a:gd name="T50" fmla="*/ 40 w 50"/>
              <a:gd name="T51" fmla="*/ 25 h 50"/>
              <a:gd name="T52" fmla="*/ 15 w 50"/>
              <a:gd name="T53" fmla="*/ 36 h 50"/>
              <a:gd name="T54" fmla="*/ 12 w 50"/>
              <a:gd name="T55" fmla="*/ 18 h 50"/>
              <a:gd name="T56" fmla="*/ 15 w 50"/>
              <a:gd name="T57" fmla="*/ 11 h 50"/>
              <a:gd name="T58" fmla="*/ 19 w 50"/>
              <a:gd name="T59" fmla="*/ 14 h 50"/>
              <a:gd name="T60" fmla="*/ 18 w 50"/>
              <a:gd name="T61" fmla="*/ 18 h 50"/>
              <a:gd name="T62" fmla="*/ 14 w 50"/>
              <a:gd name="T63" fmla="*/ 19 h 50"/>
              <a:gd name="T64" fmla="*/ 16 w 50"/>
              <a:gd name="T65" fmla="*/ 34 h 50"/>
              <a:gd name="T66" fmla="*/ 38 w 50"/>
              <a:gd name="T67" fmla="*/ 25 h 50"/>
              <a:gd name="T68" fmla="*/ 19 w 50"/>
              <a:gd name="T69" fmla="*/ 14 h 50"/>
              <a:gd name="T70" fmla="*/ 15 w 50"/>
              <a:gd name="T71" fmla="*/ 13 h 50"/>
              <a:gd name="T72" fmla="*/ 13 w 50"/>
              <a:gd name="T73" fmla="*/ 15 h 50"/>
              <a:gd name="T74" fmla="*/ 15 w 50"/>
              <a:gd name="T75" fmla="*/ 17 h 50"/>
              <a:gd name="T76" fmla="*/ 17 w 50"/>
              <a:gd name="T77" fmla="*/ 15 h 50"/>
              <a:gd name="T78" fmla="*/ 15 w 50"/>
              <a:gd name="T79" fmla="*/ 13 h 50"/>
              <a:gd name="T80" fmla="*/ 27 w 50"/>
              <a:gd name="T81" fmla="*/ 22 h 50"/>
              <a:gd name="T82" fmla="*/ 23 w 50"/>
              <a:gd name="T83" fmla="*/ 22 h 50"/>
              <a:gd name="T84" fmla="*/ 23 w 50"/>
              <a:gd name="T85" fmla="*/ 28 h 50"/>
              <a:gd name="T86" fmla="*/ 27 w 50"/>
              <a:gd name="T87" fmla="*/ 28 h 50"/>
              <a:gd name="T88" fmla="*/ 26 w 50"/>
              <a:gd name="T89" fmla="*/ 25 h 50"/>
              <a:gd name="T90" fmla="*/ 27 w 50"/>
              <a:gd name="T91" fmla="*/ 22 h 50"/>
              <a:gd name="T92" fmla="*/ 29 w 50"/>
              <a:gd name="T93" fmla="*/ 24 h 50"/>
              <a:gd name="T94" fmla="*/ 29 w 50"/>
              <a:gd name="T95" fmla="*/ 26 h 50"/>
              <a:gd name="T96" fmla="*/ 32 w 50"/>
              <a:gd name="T97" fmla="*/ 26 h 50"/>
              <a:gd name="T98" fmla="*/ 32 w 50"/>
              <a:gd name="T99" fmla="*/ 26 h 50"/>
              <a:gd name="T100" fmla="*/ 32 w 50"/>
              <a:gd name="T101" fmla="*/ 24 h 50"/>
              <a:gd name="T102" fmla="*/ 30 w 50"/>
              <a:gd name="T103" fmla="*/ 2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0" h="50">
                <a:moveTo>
                  <a:pt x="25" y="19"/>
                </a:moveTo>
                <a:cubicBezTo>
                  <a:pt x="27" y="19"/>
                  <a:pt x="29" y="20"/>
                  <a:pt x="30" y="21"/>
                </a:cubicBezTo>
                <a:cubicBezTo>
                  <a:pt x="30" y="21"/>
                  <a:pt x="30" y="21"/>
                  <a:pt x="30" y="21"/>
                </a:cubicBezTo>
                <a:cubicBezTo>
                  <a:pt x="30" y="21"/>
                  <a:pt x="30" y="21"/>
                  <a:pt x="30" y="21"/>
                </a:cubicBezTo>
                <a:cubicBezTo>
                  <a:pt x="31" y="21"/>
                  <a:pt x="32" y="21"/>
                  <a:pt x="33" y="22"/>
                </a:cubicBezTo>
                <a:cubicBezTo>
                  <a:pt x="33" y="22"/>
                  <a:pt x="33" y="22"/>
                  <a:pt x="33" y="22"/>
                </a:cubicBezTo>
                <a:cubicBezTo>
                  <a:pt x="34" y="23"/>
                  <a:pt x="34" y="24"/>
                  <a:pt x="34" y="25"/>
                </a:cubicBezTo>
                <a:cubicBezTo>
                  <a:pt x="34" y="26"/>
                  <a:pt x="34" y="27"/>
                  <a:pt x="33" y="28"/>
                </a:cubicBezTo>
                <a:cubicBezTo>
                  <a:pt x="32" y="29"/>
                  <a:pt x="31" y="29"/>
                  <a:pt x="30" y="29"/>
                </a:cubicBezTo>
                <a:cubicBezTo>
                  <a:pt x="30" y="29"/>
                  <a:pt x="30" y="29"/>
                  <a:pt x="30" y="29"/>
                </a:cubicBezTo>
                <a:cubicBezTo>
                  <a:pt x="30" y="29"/>
                  <a:pt x="30" y="29"/>
                  <a:pt x="30" y="29"/>
                </a:cubicBezTo>
                <a:cubicBezTo>
                  <a:pt x="30" y="29"/>
                  <a:pt x="30" y="29"/>
                  <a:pt x="30" y="29"/>
                </a:cubicBezTo>
                <a:cubicBezTo>
                  <a:pt x="29" y="30"/>
                  <a:pt x="27" y="31"/>
                  <a:pt x="25" y="31"/>
                </a:cubicBezTo>
                <a:cubicBezTo>
                  <a:pt x="24" y="31"/>
                  <a:pt x="22" y="30"/>
                  <a:pt x="21" y="29"/>
                </a:cubicBezTo>
                <a:cubicBezTo>
                  <a:pt x="20" y="28"/>
                  <a:pt x="19" y="27"/>
                  <a:pt x="19" y="25"/>
                </a:cubicBezTo>
                <a:cubicBezTo>
                  <a:pt x="19" y="23"/>
                  <a:pt x="20" y="22"/>
                  <a:pt x="21" y="21"/>
                </a:cubicBezTo>
                <a:cubicBezTo>
                  <a:pt x="22" y="20"/>
                  <a:pt x="24" y="19"/>
                  <a:pt x="25" y="19"/>
                </a:cubicBezTo>
                <a:close/>
                <a:moveTo>
                  <a:pt x="8" y="37"/>
                </a:moveTo>
                <a:cubicBezTo>
                  <a:pt x="8" y="37"/>
                  <a:pt x="8" y="37"/>
                  <a:pt x="8" y="37"/>
                </a:cubicBezTo>
                <a:cubicBezTo>
                  <a:pt x="8" y="37"/>
                  <a:pt x="9" y="37"/>
                  <a:pt x="9" y="37"/>
                </a:cubicBezTo>
                <a:cubicBezTo>
                  <a:pt x="11" y="37"/>
                  <a:pt x="13" y="39"/>
                  <a:pt x="13" y="41"/>
                </a:cubicBezTo>
                <a:cubicBezTo>
                  <a:pt x="13" y="42"/>
                  <a:pt x="13" y="42"/>
                  <a:pt x="13" y="42"/>
                </a:cubicBezTo>
                <a:cubicBezTo>
                  <a:pt x="17" y="45"/>
                  <a:pt x="21" y="46"/>
                  <a:pt x="25" y="46"/>
                </a:cubicBezTo>
                <a:cubicBezTo>
                  <a:pt x="37" y="46"/>
                  <a:pt x="46" y="37"/>
                  <a:pt x="46" y="25"/>
                </a:cubicBezTo>
                <a:cubicBezTo>
                  <a:pt x="46" y="13"/>
                  <a:pt x="37" y="4"/>
                  <a:pt x="25" y="4"/>
                </a:cubicBezTo>
                <a:cubicBezTo>
                  <a:pt x="14" y="4"/>
                  <a:pt x="4" y="13"/>
                  <a:pt x="4" y="25"/>
                </a:cubicBezTo>
                <a:cubicBezTo>
                  <a:pt x="4" y="29"/>
                  <a:pt x="6" y="34"/>
                  <a:pt x="8" y="37"/>
                </a:cubicBezTo>
                <a:close/>
                <a:moveTo>
                  <a:pt x="11" y="45"/>
                </a:moveTo>
                <a:cubicBezTo>
                  <a:pt x="11" y="45"/>
                  <a:pt x="11" y="45"/>
                  <a:pt x="11" y="45"/>
                </a:cubicBezTo>
                <a:cubicBezTo>
                  <a:pt x="10" y="45"/>
                  <a:pt x="10" y="45"/>
                  <a:pt x="9" y="45"/>
                </a:cubicBezTo>
                <a:cubicBezTo>
                  <a:pt x="7" y="45"/>
                  <a:pt x="5" y="44"/>
                  <a:pt x="5" y="41"/>
                </a:cubicBezTo>
                <a:cubicBezTo>
                  <a:pt x="5" y="41"/>
                  <a:pt x="5" y="40"/>
                  <a:pt x="5" y="40"/>
                </a:cubicBezTo>
                <a:cubicBezTo>
                  <a:pt x="2" y="35"/>
                  <a:pt x="0" y="30"/>
                  <a:pt x="0" y="25"/>
                </a:cubicBezTo>
                <a:cubicBezTo>
                  <a:pt x="0" y="11"/>
                  <a:pt x="12" y="0"/>
                  <a:pt x="25" y="0"/>
                </a:cubicBezTo>
                <a:cubicBezTo>
                  <a:pt x="39" y="0"/>
                  <a:pt x="50" y="11"/>
                  <a:pt x="50" y="25"/>
                </a:cubicBezTo>
                <a:cubicBezTo>
                  <a:pt x="50" y="39"/>
                  <a:pt x="39" y="50"/>
                  <a:pt x="25" y="50"/>
                </a:cubicBezTo>
                <a:cubicBezTo>
                  <a:pt x="20" y="50"/>
                  <a:pt x="15" y="48"/>
                  <a:pt x="11" y="45"/>
                </a:cubicBezTo>
                <a:close/>
                <a:moveTo>
                  <a:pt x="8" y="40"/>
                </a:moveTo>
                <a:cubicBezTo>
                  <a:pt x="8" y="40"/>
                  <a:pt x="8" y="40"/>
                  <a:pt x="8" y="40"/>
                </a:cubicBezTo>
                <a:cubicBezTo>
                  <a:pt x="8" y="40"/>
                  <a:pt x="8" y="40"/>
                  <a:pt x="8" y="40"/>
                </a:cubicBezTo>
                <a:cubicBezTo>
                  <a:pt x="7" y="40"/>
                  <a:pt x="7" y="41"/>
                  <a:pt x="7" y="41"/>
                </a:cubicBezTo>
                <a:cubicBezTo>
                  <a:pt x="7" y="42"/>
                  <a:pt x="8" y="43"/>
                  <a:pt x="9" y="43"/>
                </a:cubicBezTo>
                <a:cubicBezTo>
                  <a:pt x="10" y="43"/>
                  <a:pt x="10" y="43"/>
                  <a:pt x="10" y="43"/>
                </a:cubicBezTo>
                <a:cubicBezTo>
                  <a:pt x="10" y="43"/>
                  <a:pt x="10" y="43"/>
                  <a:pt x="10" y="43"/>
                </a:cubicBezTo>
                <a:cubicBezTo>
                  <a:pt x="11" y="42"/>
                  <a:pt x="11" y="42"/>
                  <a:pt x="11" y="41"/>
                </a:cubicBezTo>
                <a:cubicBezTo>
                  <a:pt x="11" y="40"/>
                  <a:pt x="10" y="39"/>
                  <a:pt x="9" y="39"/>
                </a:cubicBezTo>
                <a:cubicBezTo>
                  <a:pt x="9" y="39"/>
                  <a:pt x="8" y="39"/>
                  <a:pt x="8" y="40"/>
                </a:cubicBezTo>
                <a:close/>
                <a:moveTo>
                  <a:pt x="15" y="11"/>
                </a:moveTo>
                <a:cubicBezTo>
                  <a:pt x="15" y="11"/>
                  <a:pt x="15" y="11"/>
                  <a:pt x="15" y="11"/>
                </a:cubicBezTo>
                <a:cubicBezTo>
                  <a:pt x="16" y="11"/>
                  <a:pt x="17" y="11"/>
                  <a:pt x="18" y="12"/>
                </a:cubicBezTo>
                <a:cubicBezTo>
                  <a:pt x="20" y="11"/>
                  <a:pt x="23" y="10"/>
                  <a:pt x="25" y="10"/>
                </a:cubicBezTo>
                <a:cubicBezTo>
                  <a:pt x="34" y="10"/>
                  <a:pt x="40" y="17"/>
                  <a:pt x="40" y="25"/>
                </a:cubicBezTo>
                <a:cubicBezTo>
                  <a:pt x="40" y="33"/>
                  <a:pt x="34" y="40"/>
                  <a:pt x="25" y="40"/>
                </a:cubicBezTo>
                <a:cubicBezTo>
                  <a:pt x="21" y="40"/>
                  <a:pt x="17" y="38"/>
                  <a:pt x="15" y="36"/>
                </a:cubicBezTo>
                <a:cubicBezTo>
                  <a:pt x="12" y="33"/>
                  <a:pt x="10" y="29"/>
                  <a:pt x="10" y="25"/>
                </a:cubicBezTo>
                <a:cubicBezTo>
                  <a:pt x="10" y="22"/>
                  <a:pt x="11" y="20"/>
                  <a:pt x="12" y="18"/>
                </a:cubicBezTo>
                <a:cubicBezTo>
                  <a:pt x="11" y="17"/>
                  <a:pt x="11" y="16"/>
                  <a:pt x="11" y="15"/>
                </a:cubicBezTo>
                <a:cubicBezTo>
                  <a:pt x="11" y="13"/>
                  <a:pt x="13" y="11"/>
                  <a:pt x="15" y="11"/>
                </a:cubicBezTo>
                <a:close/>
                <a:moveTo>
                  <a:pt x="19" y="14"/>
                </a:moveTo>
                <a:cubicBezTo>
                  <a:pt x="19" y="14"/>
                  <a:pt x="19" y="14"/>
                  <a:pt x="19" y="14"/>
                </a:cubicBezTo>
                <a:cubicBezTo>
                  <a:pt x="20" y="14"/>
                  <a:pt x="20" y="15"/>
                  <a:pt x="20" y="15"/>
                </a:cubicBezTo>
                <a:cubicBezTo>
                  <a:pt x="20" y="16"/>
                  <a:pt x="19" y="17"/>
                  <a:pt x="18" y="18"/>
                </a:cubicBezTo>
                <a:cubicBezTo>
                  <a:pt x="18" y="19"/>
                  <a:pt x="16" y="19"/>
                  <a:pt x="15" y="19"/>
                </a:cubicBezTo>
                <a:cubicBezTo>
                  <a:pt x="15" y="19"/>
                  <a:pt x="14" y="19"/>
                  <a:pt x="14" y="19"/>
                </a:cubicBezTo>
                <a:cubicBezTo>
                  <a:pt x="13" y="21"/>
                  <a:pt x="12" y="23"/>
                  <a:pt x="12" y="25"/>
                </a:cubicBezTo>
                <a:cubicBezTo>
                  <a:pt x="12" y="29"/>
                  <a:pt x="14" y="32"/>
                  <a:pt x="16" y="34"/>
                </a:cubicBezTo>
                <a:cubicBezTo>
                  <a:pt x="19" y="36"/>
                  <a:pt x="22" y="38"/>
                  <a:pt x="25" y="38"/>
                </a:cubicBezTo>
                <a:cubicBezTo>
                  <a:pt x="32" y="38"/>
                  <a:pt x="38" y="32"/>
                  <a:pt x="38" y="25"/>
                </a:cubicBezTo>
                <a:cubicBezTo>
                  <a:pt x="38" y="18"/>
                  <a:pt x="32" y="12"/>
                  <a:pt x="25" y="12"/>
                </a:cubicBezTo>
                <a:cubicBezTo>
                  <a:pt x="23" y="12"/>
                  <a:pt x="21" y="13"/>
                  <a:pt x="19" y="14"/>
                </a:cubicBezTo>
                <a:close/>
                <a:moveTo>
                  <a:pt x="15" y="13"/>
                </a:moveTo>
                <a:cubicBezTo>
                  <a:pt x="15" y="13"/>
                  <a:pt x="15" y="13"/>
                  <a:pt x="15" y="13"/>
                </a:cubicBezTo>
                <a:cubicBezTo>
                  <a:pt x="15" y="13"/>
                  <a:pt x="14" y="13"/>
                  <a:pt x="14" y="14"/>
                </a:cubicBezTo>
                <a:cubicBezTo>
                  <a:pt x="14" y="14"/>
                  <a:pt x="13" y="15"/>
                  <a:pt x="13" y="15"/>
                </a:cubicBezTo>
                <a:cubicBezTo>
                  <a:pt x="13" y="16"/>
                  <a:pt x="14" y="16"/>
                  <a:pt x="14" y="16"/>
                </a:cubicBezTo>
                <a:cubicBezTo>
                  <a:pt x="14" y="17"/>
                  <a:pt x="15" y="17"/>
                  <a:pt x="15" y="17"/>
                </a:cubicBezTo>
                <a:cubicBezTo>
                  <a:pt x="16" y="17"/>
                  <a:pt x="16" y="17"/>
                  <a:pt x="17" y="16"/>
                </a:cubicBezTo>
                <a:cubicBezTo>
                  <a:pt x="17" y="16"/>
                  <a:pt x="17" y="16"/>
                  <a:pt x="17" y="15"/>
                </a:cubicBezTo>
                <a:cubicBezTo>
                  <a:pt x="17" y="15"/>
                  <a:pt x="17" y="14"/>
                  <a:pt x="17" y="14"/>
                </a:cubicBezTo>
                <a:cubicBezTo>
                  <a:pt x="16" y="13"/>
                  <a:pt x="16" y="13"/>
                  <a:pt x="15" y="13"/>
                </a:cubicBezTo>
                <a:close/>
                <a:moveTo>
                  <a:pt x="27" y="22"/>
                </a:moveTo>
                <a:cubicBezTo>
                  <a:pt x="27" y="22"/>
                  <a:pt x="27" y="22"/>
                  <a:pt x="27" y="22"/>
                </a:cubicBezTo>
                <a:cubicBezTo>
                  <a:pt x="27" y="21"/>
                  <a:pt x="26" y="21"/>
                  <a:pt x="25" y="21"/>
                </a:cubicBezTo>
                <a:cubicBezTo>
                  <a:pt x="24" y="21"/>
                  <a:pt x="23" y="22"/>
                  <a:pt x="23" y="22"/>
                </a:cubicBezTo>
                <a:cubicBezTo>
                  <a:pt x="22" y="23"/>
                  <a:pt x="21" y="24"/>
                  <a:pt x="21" y="25"/>
                </a:cubicBezTo>
                <a:cubicBezTo>
                  <a:pt x="21" y="26"/>
                  <a:pt x="22" y="27"/>
                  <a:pt x="23" y="28"/>
                </a:cubicBezTo>
                <a:cubicBezTo>
                  <a:pt x="23" y="28"/>
                  <a:pt x="24" y="29"/>
                  <a:pt x="25" y="29"/>
                </a:cubicBezTo>
                <a:cubicBezTo>
                  <a:pt x="26" y="29"/>
                  <a:pt x="27" y="29"/>
                  <a:pt x="27" y="28"/>
                </a:cubicBezTo>
                <a:cubicBezTo>
                  <a:pt x="27" y="28"/>
                  <a:pt x="27" y="28"/>
                  <a:pt x="27" y="28"/>
                </a:cubicBezTo>
                <a:cubicBezTo>
                  <a:pt x="27" y="27"/>
                  <a:pt x="26" y="26"/>
                  <a:pt x="26" y="25"/>
                </a:cubicBezTo>
                <a:cubicBezTo>
                  <a:pt x="26" y="24"/>
                  <a:pt x="27" y="23"/>
                  <a:pt x="27" y="22"/>
                </a:cubicBezTo>
                <a:cubicBezTo>
                  <a:pt x="27" y="22"/>
                  <a:pt x="27" y="22"/>
                  <a:pt x="27" y="22"/>
                </a:cubicBezTo>
                <a:close/>
                <a:moveTo>
                  <a:pt x="29" y="24"/>
                </a:moveTo>
                <a:cubicBezTo>
                  <a:pt x="29" y="24"/>
                  <a:pt x="29" y="24"/>
                  <a:pt x="29" y="24"/>
                </a:cubicBezTo>
                <a:cubicBezTo>
                  <a:pt x="29" y="24"/>
                  <a:pt x="28" y="24"/>
                  <a:pt x="28" y="25"/>
                </a:cubicBezTo>
                <a:cubicBezTo>
                  <a:pt x="28" y="25"/>
                  <a:pt x="29" y="26"/>
                  <a:pt x="29" y="26"/>
                </a:cubicBezTo>
                <a:cubicBezTo>
                  <a:pt x="29" y="27"/>
                  <a:pt x="30" y="27"/>
                  <a:pt x="30" y="27"/>
                </a:cubicBezTo>
                <a:cubicBezTo>
                  <a:pt x="31" y="27"/>
                  <a:pt x="31" y="27"/>
                  <a:pt x="32" y="26"/>
                </a:cubicBezTo>
                <a:cubicBezTo>
                  <a:pt x="32" y="26"/>
                  <a:pt x="32" y="26"/>
                  <a:pt x="32" y="26"/>
                </a:cubicBezTo>
                <a:cubicBezTo>
                  <a:pt x="32" y="26"/>
                  <a:pt x="32" y="26"/>
                  <a:pt x="32" y="26"/>
                </a:cubicBezTo>
                <a:cubicBezTo>
                  <a:pt x="32" y="26"/>
                  <a:pt x="32" y="25"/>
                  <a:pt x="32" y="25"/>
                </a:cubicBezTo>
                <a:cubicBezTo>
                  <a:pt x="32" y="24"/>
                  <a:pt x="32" y="24"/>
                  <a:pt x="32" y="24"/>
                </a:cubicBezTo>
                <a:cubicBezTo>
                  <a:pt x="32" y="24"/>
                  <a:pt x="32" y="24"/>
                  <a:pt x="32" y="24"/>
                </a:cubicBezTo>
                <a:cubicBezTo>
                  <a:pt x="31" y="23"/>
                  <a:pt x="31" y="23"/>
                  <a:pt x="30" y="23"/>
                </a:cubicBezTo>
                <a:cubicBezTo>
                  <a:pt x="30" y="23"/>
                  <a:pt x="29" y="23"/>
                  <a:pt x="29" y="24"/>
                </a:cubicBezTo>
                <a:close/>
              </a:path>
            </a:pathLst>
          </a:custGeom>
          <a:solidFill>
            <a:schemeClr val="accent4">
              <a:lumMod val="20000"/>
              <a:lumOff val="80000"/>
            </a:schemeClr>
          </a:solidFill>
          <a:ln>
            <a:noFill/>
          </a:ln>
          <a:effectLst/>
        </p:spPr>
        <p:txBody>
          <a:bodyPr/>
          <a:lstStyle/>
          <a:p>
            <a:endParaRPr lang="zh-CN" altLang="en-US"/>
          </a:p>
        </p:txBody>
      </p:sp>
      <p:grpSp>
        <p:nvGrpSpPr>
          <p:cNvPr id="238" name="组合 237">
            <a:extLst>
              <a:ext uri="{FF2B5EF4-FFF2-40B4-BE49-F238E27FC236}">
                <a16:creationId xmlns:a16="http://schemas.microsoft.com/office/drawing/2014/main" id="{D24EB81B-E0ED-4520-8D75-9F7BC1F7FCDB}"/>
              </a:ext>
            </a:extLst>
          </p:cNvPr>
          <p:cNvGrpSpPr/>
          <p:nvPr/>
        </p:nvGrpSpPr>
        <p:grpSpPr>
          <a:xfrm>
            <a:off x="10612060" y="4530642"/>
            <a:ext cx="1387101" cy="327097"/>
            <a:chOff x="10006572" y="6063856"/>
            <a:chExt cx="1679177" cy="358897"/>
          </a:xfrm>
        </p:grpSpPr>
        <p:grpSp>
          <p:nvGrpSpPr>
            <p:cNvPr id="239" name="组合 238">
              <a:extLst>
                <a:ext uri="{FF2B5EF4-FFF2-40B4-BE49-F238E27FC236}">
                  <a16:creationId xmlns:a16="http://schemas.microsoft.com/office/drawing/2014/main" id="{AF95AB85-0646-4423-9E15-11C5BCD0EA79}"/>
                </a:ext>
              </a:extLst>
            </p:cNvPr>
            <p:cNvGrpSpPr/>
            <p:nvPr/>
          </p:nvGrpSpPr>
          <p:grpSpPr>
            <a:xfrm>
              <a:off x="10008778" y="6063856"/>
              <a:ext cx="79555" cy="79555"/>
              <a:chOff x="10008778" y="6063856"/>
              <a:chExt cx="79555" cy="79555"/>
            </a:xfrm>
          </p:grpSpPr>
          <p:sp>
            <p:nvSpPr>
              <p:cNvPr id="252" name="矩形 251">
                <a:extLst>
                  <a:ext uri="{FF2B5EF4-FFF2-40B4-BE49-F238E27FC236}">
                    <a16:creationId xmlns:a16="http://schemas.microsoft.com/office/drawing/2014/main" id="{9CEC968E-03C2-48DC-9813-D468FCBA9843}"/>
                  </a:ext>
                </a:extLst>
              </p:cNvPr>
              <p:cNvSpPr/>
              <p:nvPr/>
            </p:nvSpPr>
            <p:spPr>
              <a:xfrm>
                <a:off x="10038088" y="6092203"/>
                <a:ext cx="45719" cy="45719"/>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3" name="半闭框 252">
                <a:extLst>
                  <a:ext uri="{FF2B5EF4-FFF2-40B4-BE49-F238E27FC236}">
                    <a16:creationId xmlns:a16="http://schemas.microsoft.com/office/drawing/2014/main" id="{6604824B-5BE4-4CD3-A5E2-9C651E2162C3}"/>
                  </a:ext>
                </a:extLst>
              </p:cNvPr>
              <p:cNvSpPr/>
              <p:nvPr/>
            </p:nvSpPr>
            <p:spPr>
              <a:xfrm>
                <a:off x="10008778" y="6063856"/>
                <a:ext cx="79555" cy="79555"/>
              </a:xfrm>
              <a:prstGeom prst="halfFrame">
                <a:avLst>
                  <a:gd name="adj1" fmla="val 3105"/>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40" name="组合 239">
              <a:extLst>
                <a:ext uri="{FF2B5EF4-FFF2-40B4-BE49-F238E27FC236}">
                  <a16:creationId xmlns:a16="http://schemas.microsoft.com/office/drawing/2014/main" id="{117DEB17-95B9-4B9F-8343-0CAC22FDE9AF}"/>
                </a:ext>
              </a:extLst>
            </p:cNvPr>
            <p:cNvGrpSpPr/>
            <p:nvPr/>
          </p:nvGrpSpPr>
          <p:grpSpPr>
            <a:xfrm rot="5400000">
              <a:off x="11606194" y="6066551"/>
              <a:ext cx="79555" cy="79555"/>
              <a:chOff x="10008778" y="6063856"/>
              <a:chExt cx="79555" cy="79555"/>
            </a:xfrm>
          </p:grpSpPr>
          <p:sp>
            <p:nvSpPr>
              <p:cNvPr id="250" name="矩形 249">
                <a:extLst>
                  <a:ext uri="{FF2B5EF4-FFF2-40B4-BE49-F238E27FC236}">
                    <a16:creationId xmlns:a16="http://schemas.microsoft.com/office/drawing/2014/main" id="{2B2A2369-3B7B-4652-823F-31DBBF7B2C41}"/>
                  </a:ext>
                </a:extLst>
              </p:cNvPr>
              <p:cNvSpPr/>
              <p:nvPr/>
            </p:nvSpPr>
            <p:spPr>
              <a:xfrm>
                <a:off x="10038088" y="6092203"/>
                <a:ext cx="45719" cy="45719"/>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1" name="半闭框 250">
                <a:extLst>
                  <a:ext uri="{FF2B5EF4-FFF2-40B4-BE49-F238E27FC236}">
                    <a16:creationId xmlns:a16="http://schemas.microsoft.com/office/drawing/2014/main" id="{CBA1C8F4-8A45-41B5-8FD5-BC33769A538D}"/>
                  </a:ext>
                </a:extLst>
              </p:cNvPr>
              <p:cNvSpPr/>
              <p:nvPr/>
            </p:nvSpPr>
            <p:spPr>
              <a:xfrm>
                <a:off x="10008778" y="6063856"/>
                <a:ext cx="79555" cy="79555"/>
              </a:xfrm>
              <a:prstGeom prst="halfFrame">
                <a:avLst>
                  <a:gd name="adj1" fmla="val 3105"/>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41" name="组合 240">
              <a:extLst>
                <a:ext uri="{FF2B5EF4-FFF2-40B4-BE49-F238E27FC236}">
                  <a16:creationId xmlns:a16="http://schemas.microsoft.com/office/drawing/2014/main" id="{A5E75E24-C850-49E5-9688-4E5C81A727E2}"/>
                </a:ext>
              </a:extLst>
            </p:cNvPr>
            <p:cNvGrpSpPr/>
            <p:nvPr/>
          </p:nvGrpSpPr>
          <p:grpSpPr>
            <a:xfrm rot="10800000">
              <a:off x="11606193" y="6341516"/>
              <a:ext cx="79555" cy="79555"/>
              <a:chOff x="10008778" y="6063856"/>
              <a:chExt cx="79555" cy="79555"/>
            </a:xfrm>
          </p:grpSpPr>
          <p:sp>
            <p:nvSpPr>
              <p:cNvPr id="248" name="矩形 247">
                <a:extLst>
                  <a:ext uri="{FF2B5EF4-FFF2-40B4-BE49-F238E27FC236}">
                    <a16:creationId xmlns:a16="http://schemas.microsoft.com/office/drawing/2014/main" id="{4B5D22F1-8869-430D-B2AF-F150C6D68F18}"/>
                  </a:ext>
                </a:extLst>
              </p:cNvPr>
              <p:cNvSpPr/>
              <p:nvPr/>
            </p:nvSpPr>
            <p:spPr>
              <a:xfrm>
                <a:off x="10038088" y="6092203"/>
                <a:ext cx="45719" cy="45719"/>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9" name="半闭框 248">
                <a:extLst>
                  <a:ext uri="{FF2B5EF4-FFF2-40B4-BE49-F238E27FC236}">
                    <a16:creationId xmlns:a16="http://schemas.microsoft.com/office/drawing/2014/main" id="{744EDB4B-3D81-48ED-9E54-79CF40B86F8E}"/>
                  </a:ext>
                </a:extLst>
              </p:cNvPr>
              <p:cNvSpPr/>
              <p:nvPr/>
            </p:nvSpPr>
            <p:spPr>
              <a:xfrm>
                <a:off x="10008778" y="6063856"/>
                <a:ext cx="79555" cy="79555"/>
              </a:xfrm>
              <a:prstGeom prst="halfFrame">
                <a:avLst>
                  <a:gd name="adj1" fmla="val 3105"/>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42" name="组合 241">
              <a:extLst>
                <a:ext uri="{FF2B5EF4-FFF2-40B4-BE49-F238E27FC236}">
                  <a16:creationId xmlns:a16="http://schemas.microsoft.com/office/drawing/2014/main" id="{8A9C5958-24A6-4A24-B262-777AC2AD17CD}"/>
                </a:ext>
              </a:extLst>
            </p:cNvPr>
            <p:cNvGrpSpPr/>
            <p:nvPr/>
          </p:nvGrpSpPr>
          <p:grpSpPr>
            <a:xfrm rot="16200000">
              <a:off x="10006572" y="6343198"/>
              <a:ext cx="79555" cy="79555"/>
              <a:chOff x="10008778" y="6063856"/>
              <a:chExt cx="79555" cy="79555"/>
            </a:xfrm>
          </p:grpSpPr>
          <p:sp>
            <p:nvSpPr>
              <p:cNvPr id="246" name="矩形 245">
                <a:extLst>
                  <a:ext uri="{FF2B5EF4-FFF2-40B4-BE49-F238E27FC236}">
                    <a16:creationId xmlns:a16="http://schemas.microsoft.com/office/drawing/2014/main" id="{8D6F6E4C-5C6B-401D-932A-418CCD567544}"/>
                  </a:ext>
                </a:extLst>
              </p:cNvPr>
              <p:cNvSpPr/>
              <p:nvPr/>
            </p:nvSpPr>
            <p:spPr>
              <a:xfrm>
                <a:off x="10038088" y="6092203"/>
                <a:ext cx="45719" cy="45719"/>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7" name="半闭框 246">
                <a:extLst>
                  <a:ext uri="{FF2B5EF4-FFF2-40B4-BE49-F238E27FC236}">
                    <a16:creationId xmlns:a16="http://schemas.microsoft.com/office/drawing/2014/main" id="{C6A9FDA0-6F7B-4903-97FC-BAC349D84073}"/>
                  </a:ext>
                </a:extLst>
              </p:cNvPr>
              <p:cNvSpPr/>
              <p:nvPr/>
            </p:nvSpPr>
            <p:spPr>
              <a:xfrm>
                <a:off x="10008778" y="6063856"/>
                <a:ext cx="79555" cy="79555"/>
              </a:xfrm>
              <a:prstGeom prst="halfFrame">
                <a:avLst>
                  <a:gd name="adj1" fmla="val 3105"/>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43" name="组合 242">
              <a:extLst>
                <a:ext uri="{FF2B5EF4-FFF2-40B4-BE49-F238E27FC236}">
                  <a16:creationId xmlns:a16="http://schemas.microsoft.com/office/drawing/2014/main" id="{F36EBC84-B5B5-48A8-8993-F182F83632E6}"/>
                </a:ext>
              </a:extLst>
            </p:cNvPr>
            <p:cNvGrpSpPr/>
            <p:nvPr/>
          </p:nvGrpSpPr>
          <p:grpSpPr>
            <a:xfrm>
              <a:off x="10059221" y="6106479"/>
              <a:ext cx="1576203" cy="278602"/>
              <a:chOff x="10190586" y="6370757"/>
              <a:chExt cx="1576203" cy="278602"/>
            </a:xfrm>
          </p:grpSpPr>
          <p:sp>
            <p:nvSpPr>
              <p:cNvPr id="244" name="矩形 243">
                <a:extLst>
                  <a:ext uri="{FF2B5EF4-FFF2-40B4-BE49-F238E27FC236}">
                    <a16:creationId xmlns:a16="http://schemas.microsoft.com/office/drawing/2014/main" id="{0D7B486B-35C3-460E-8425-F425A61A1555}"/>
                  </a:ext>
                </a:extLst>
              </p:cNvPr>
              <p:cNvSpPr/>
              <p:nvPr/>
            </p:nvSpPr>
            <p:spPr>
              <a:xfrm>
                <a:off x="10190586" y="6379341"/>
                <a:ext cx="1576203" cy="257496"/>
              </a:xfrm>
              <a:prstGeom prst="rect">
                <a:avLst/>
              </a:prstGeom>
              <a:solidFill>
                <a:srgbClr val="008DCC">
                  <a:alpha val="73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5" name="文本框 244">
                <a:extLst>
                  <a:ext uri="{FF2B5EF4-FFF2-40B4-BE49-F238E27FC236}">
                    <a16:creationId xmlns:a16="http://schemas.microsoft.com/office/drawing/2014/main" id="{CA2E97E3-8D51-4CF3-AAAF-D5446953AF48}"/>
                  </a:ext>
                </a:extLst>
              </p:cNvPr>
              <p:cNvSpPr txBox="1"/>
              <p:nvPr/>
            </p:nvSpPr>
            <p:spPr>
              <a:xfrm>
                <a:off x="10547220" y="6370757"/>
                <a:ext cx="942872" cy="278602"/>
              </a:xfrm>
              <a:prstGeom prst="rect">
                <a:avLst/>
              </a:prstGeom>
              <a:noFill/>
            </p:spPr>
            <p:txBody>
              <a:bodyPr wrap="square" rtlCol="0">
                <a:spAutoFit/>
              </a:bodyPr>
              <a:lstStyle/>
              <a:p>
                <a:r>
                  <a:rPr lang="zh-CN" altLang="en-US" sz="1050" b="1" dirty="0">
                    <a:solidFill>
                      <a:schemeClr val="bg1"/>
                    </a:solidFill>
                    <a:latin typeface="思源黑体 CN ExtraLight" panose="020B0200000000000000" pitchFamily="34" charset="-122"/>
                    <a:ea typeface="思源黑体 CN ExtraLight" panose="020B0200000000000000" pitchFamily="34" charset="-122"/>
                  </a:rPr>
                  <a:t>保存设计</a:t>
                </a:r>
              </a:p>
            </p:txBody>
          </p:sp>
        </p:grpSp>
      </p:grpSp>
      <p:sp>
        <p:nvSpPr>
          <p:cNvPr id="228" name="文本框 227">
            <a:extLst>
              <a:ext uri="{FF2B5EF4-FFF2-40B4-BE49-F238E27FC236}">
                <a16:creationId xmlns:a16="http://schemas.microsoft.com/office/drawing/2014/main" id="{3D599A5D-71A6-4DF1-AA36-FB7992B139E5}"/>
              </a:ext>
            </a:extLst>
          </p:cNvPr>
          <p:cNvSpPr txBox="1"/>
          <p:nvPr/>
        </p:nvSpPr>
        <p:spPr>
          <a:xfrm>
            <a:off x="10600406" y="4023129"/>
            <a:ext cx="595035" cy="215444"/>
          </a:xfrm>
          <a:prstGeom prst="rect">
            <a:avLst/>
          </a:prstGeom>
          <a:noFill/>
        </p:spPr>
        <p:txBody>
          <a:bodyPr wrap="none" rtlCol="0">
            <a:spAutoFit/>
          </a:bodyPr>
          <a:lstStyle/>
          <a:p>
            <a:r>
              <a:rPr lang="zh-CN" altLang="en-US" sz="800" b="1" dirty="0">
                <a:solidFill>
                  <a:schemeClr val="bg1">
                    <a:alpha val="80000"/>
                  </a:schemeClr>
                </a:solidFill>
                <a:latin typeface="+mn-ea"/>
              </a:rPr>
              <a:t>货仓容量</a:t>
            </a:r>
          </a:p>
        </p:txBody>
      </p:sp>
      <p:sp>
        <p:nvSpPr>
          <p:cNvPr id="232" name="文本框 231">
            <a:extLst>
              <a:ext uri="{FF2B5EF4-FFF2-40B4-BE49-F238E27FC236}">
                <a16:creationId xmlns:a16="http://schemas.microsoft.com/office/drawing/2014/main" id="{AAAF8C26-1445-46D7-9FE1-598F91A98E5B}"/>
              </a:ext>
            </a:extLst>
          </p:cNvPr>
          <p:cNvSpPr txBox="1"/>
          <p:nvPr/>
        </p:nvSpPr>
        <p:spPr>
          <a:xfrm>
            <a:off x="11750106" y="3998363"/>
            <a:ext cx="357790" cy="253916"/>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55</a:t>
            </a:r>
            <a:endParaRPr lang="zh-CN" altLang="en-US" sz="1050" dirty="0">
              <a:solidFill>
                <a:schemeClr val="accent4">
                  <a:lumMod val="20000"/>
                  <a:lumOff val="80000"/>
                </a:schemeClr>
              </a:solidFill>
              <a:latin typeface="Aldrich" panose="02000000000000000000" pitchFamily="2" charset="0"/>
            </a:endParaRPr>
          </a:p>
        </p:txBody>
      </p:sp>
      <p:sp>
        <p:nvSpPr>
          <p:cNvPr id="234" name="Freeform 64">
            <a:extLst>
              <a:ext uri="{FF2B5EF4-FFF2-40B4-BE49-F238E27FC236}">
                <a16:creationId xmlns:a16="http://schemas.microsoft.com/office/drawing/2014/main" id="{55F584CA-2E56-41B6-BDAB-0692C9FA3687}"/>
              </a:ext>
            </a:extLst>
          </p:cNvPr>
          <p:cNvSpPr>
            <a:spLocks noEditPoints="1"/>
          </p:cNvSpPr>
          <p:nvPr/>
        </p:nvSpPr>
        <p:spPr bwMode="auto">
          <a:xfrm>
            <a:off x="10513904" y="4054281"/>
            <a:ext cx="147720" cy="148634"/>
          </a:xfrm>
          <a:custGeom>
            <a:avLst/>
            <a:gdLst/>
            <a:ahLst/>
            <a:cxnLst>
              <a:cxn ang="0">
                <a:pos x="77" y="51"/>
              </a:cxn>
              <a:cxn ang="0">
                <a:pos x="75" y="55"/>
              </a:cxn>
              <a:cxn ang="0">
                <a:pos x="59" y="63"/>
              </a:cxn>
              <a:cxn ang="0">
                <a:pos x="57" y="64"/>
              </a:cxn>
              <a:cxn ang="0">
                <a:pos x="55" y="63"/>
              </a:cxn>
              <a:cxn ang="0">
                <a:pos x="39" y="55"/>
              </a:cxn>
              <a:cxn ang="0">
                <a:pos x="39" y="55"/>
              </a:cxn>
              <a:cxn ang="0">
                <a:pos x="38" y="55"/>
              </a:cxn>
              <a:cxn ang="0">
                <a:pos x="22" y="63"/>
              </a:cxn>
              <a:cxn ang="0">
                <a:pos x="20" y="64"/>
              </a:cxn>
              <a:cxn ang="0">
                <a:pos x="18" y="63"/>
              </a:cxn>
              <a:cxn ang="0">
                <a:pos x="2" y="55"/>
              </a:cxn>
              <a:cxn ang="0">
                <a:pos x="0" y="51"/>
              </a:cxn>
              <a:cxn ang="0">
                <a:pos x="0" y="37"/>
              </a:cxn>
              <a:cxn ang="0">
                <a:pos x="3" y="32"/>
              </a:cxn>
              <a:cxn ang="0">
                <a:pos x="18" y="26"/>
              </a:cxn>
              <a:cxn ang="0">
                <a:pos x="18" y="11"/>
              </a:cxn>
              <a:cxn ang="0">
                <a:pos x="21" y="7"/>
              </a:cxn>
              <a:cxn ang="0">
                <a:pos x="37" y="0"/>
              </a:cxn>
              <a:cxn ang="0">
                <a:pos x="39" y="0"/>
              </a:cxn>
              <a:cxn ang="0">
                <a:pos x="40" y="0"/>
              </a:cxn>
              <a:cxn ang="0">
                <a:pos x="56" y="7"/>
              </a:cxn>
              <a:cxn ang="0">
                <a:pos x="59" y="11"/>
              </a:cxn>
              <a:cxn ang="0">
                <a:pos x="59" y="26"/>
              </a:cxn>
              <a:cxn ang="0">
                <a:pos x="75" y="32"/>
              </a:cxn>
              <a:cxn ang="0">
                <a:pos x="77" y="37"/>
              </a:cxn>
              <a:cxn ang="0">
                <a:pos x="77" y="51"/>
              </a:cxn>
              <a:cxn ang="0">
                <a:pos x="35" y="36"/>
              </a:cxn>
              <a:cxn ang="0">
                <a:pos x="20" y="30"/>
              </a:cxn>
              <a:cxn ang="0">
                <a:pos x="6" y="36"/>
              </a:cxn>
              <a:cxn ang="0">
                <a:pos x="20" y="42"/>
              </a:cxn>
              <a:cxn ang="0">
                <a:pos x="35" y="36"/>
              </a:cxn>
              <a:cxn ang="0">
                <a:pos x="36" y="51"/>
              </a:cxn>
              <a:cxn ang="0">
                <a:pos x="36" y="40"/>
              </a:cxn>
              <a:cxn ang="0">
                <a:pos x="23" y="46"/>
              </a:cxn>
              <a:cxn ang="0">
                <a:pos x="23" y="58"/>
              </a:cxn>
              <a:cxn ang="0">
                <a:pos x="36" y="51"/>
              </a:cxn>
              <a:cxn ang="0">
                <a:pos x="54" y="11"/>
              </a:cxn>
              <a:cxn ang="0">
                <a:pos x="39" y="5"/>
              </a:cxn>
              <a:cxn ang="0">
                <a:pos x="23" y="11"/>
              </a:cxn>
              <a:cxn ang="0">
                <a:pos x="39" y="18"/>
              </a:cxn>
              <a:cxn ang="0">
                <a:pos x="54" y="11"/>
              </a:cxn>
              <a:cxn ang="0">
                <a:pos x="55" y="26"/>
              </a:cxn>
              <a:cxn ang="0">
                <a:pos x="55" y="16"/>
              </a:cxn>
              <a:cxn ang="0">
                <a:pos x="41" y="22"/>
              </a:cxn>
              <a:cxn ang="0">
                <a:pos x="41" y="32"/>
              </a:cxn>
              <a:cxn ang="0">
                <a:pos x="55" y="26"/>
              </a:cxn>
              <a:cxn ang="0">
                <a:pos x="71" y="36"/>
              </a:cxn>
              <a:cxn ang="0">
                <a:pos x="57" y="30"/>
              </a:cxn>
              <a:cxn ang="0">
                <a:pos x="42" y="36"/>
              </a:cxn>
              <a:cxn ang="0">
                <a:pos x="57" y="42"/>
              </a:cxn>
              <a:cxn ang="0">
                <a:pos x="71" y="36"/>
              </a:cxn>
              <a:cxn ang="0">
                <a:pos x="73" y="51"/>
              </a:cxn>
              <a:cxn ang="0">
                <a:pos x="73" y="40"/>
              </a:cxn>
              <a:cxn ang="0">
                <a:pos x="59" y="46"/>
              </a:cxn>
              <a:cxn ang="0">
                <a:pos x="59" y="58"/>
              </a:cxn>
              <a:cxn ang="0">
                <a:pos x="73" y="51"/>
              </a:cxn>
            </a:cxnLst>
            <a:rect l="0" t="0" r="r" b="b"/>
            <a:pathLst>
              <a:path w="77" h="64">
                <a:moveTo>
                  <a:pt x="77" y="51"/>
                </a:moveTo>
                <a:cubicBezTo>
                  <a:pt x="77" y="53"/>
                  <a:pt x="76" y="55"/>
                  <a:pt x="75" y="55"/>
                </a:cubicBezTo>
                <a:cubicBezTo>
                  <a:pt x="59" y="63"/>
                  <a:pt x="59" y="63"/>
                  <a:pt x="59" y="63"/>
                </a:cubicBezTo>
                <a:cubicBezTo>
                  <a:pt x="58" y="64"/>
                  <a:pt x="58" y="64"/>
                  <a:pt x="57" y="64"/>
                </a:cubicBezTo>
                <a:cubicBezTo>
                  <a:pt x="56" y="64"/>
                  <a:pt x="55" y="64"/>
                  <a:pt x="55" y="63"/>
                </a:cubicBezTo>
                <a:cubicBezTo>
                  <a:pt x="39" y="55"/>
                  <a:pt x="39" y="55"/>
                  <a:pt x="39" y="55"/>
                </a:cubicBezTo>
                <a:cubicBezTo>
                  <a:pt x="39" y="55"/>
                  <a:pt x="39" y="55"/>
                  <a:pt x="39" y="55"/>
                </a:cubicBezTo>
                <a:cubicBezTo>
                  <a:pt x="39" y="55"/>
                  <a:pt x="38" y="55"/>
                  <a:pt x="38" y="55"/>
                </a:cubicBezTo>
                <a:cubicBezTo>
                  <a:pt x="22" y="63"/>
                  <a:pt x="22" y="63"/>
                  <a:pt x="22" y="63"/>
                </a:cubicBezTo>
                <a:cubicBezTo>
                  <a:pt x="22" y="64"/>
                  <a:pt x="21" y="64"/>
                  <a:pt x="20" y="64"/>
                </a:cubicBezTo>
                <a:cubicBezTo>
                  <a:pt x="20" y="64"/>
                  <a:pt x="19" y="64"/>
                  <a:pt x="18" y="63"/>
                </a:cubicBezTo>
                <a:cubicBezTo>
                  <a:pt x="2" y="55"/>
                  <a:pt x="2" y="55"/>
                  <a:pt x="2" y="55"/>
                </a:cubicBezTo>
                <a:cubicBezTo>
                  <a:pt x="1" y="55"/>
                  <a:pt x="0" y="53"/>
                  <a:pt x="0" y="51"/>
                </a:cubicBezTo>
                <a:cubicBezTo>
                  <a:pt x="0" y="37"/>
                  <a:pt x="0" y="37"/>
                  <a:pt x="0" y="37"/>
                </a:cubicBezTo>
                <a:cubicBezTo>
                  <a:pt x="0" y="35"/>
                  <a:pt x="1" y="33"/>
                  <a:pt x="3" y="32"/>
                </a:cubicBezTo>
                <a:cubicBezTo>
                  <a:pt x="18" y="26"/>
                  <a:pt x="18" y="26"/>
                  <a:pt x="18" y="26"/>
                </a:cubicBezTo>
                <a:cubicBezTo>
                  <a:pt x="18" y="11"/>
                  <a:pt x="18" y="11"/>
                  <a:pt x="18" y="11"/>
                </a:cubicBezTo>
                <a:cubicBezTo>
                  <a:pt x="18" y="10"/>
                  <a:pt x="19" y="8"/>
                  <a:pt x="21" y="7"/>
                </a:cubicBezTo>
                <a:cubicBezTo>
                  <a:pt x="37" y="0"/>
                  <a:pt x="37" y="0"/>
                  <a:pt x="37" y="0"/>
                </a:cubicBezTo>
                <a:cubicBezTo>
                  <a:pt x="37" y="0"/>
                  <a:pt x="38" y="0"/>
                  <a:pt x="39" y="0"/>
                </a:cubicBezTo>
                <a:cubicBezTo>
                  <a:pt x="39" y="0"/>
                  <a:pt x="40" y="0"/>
                  <a:pt x="40" y="0"/>
                </a:cubicBezTo>
                <a:cubicBezTo>
                  <a:pt x="56" y="7"/>
                  <a:pt x="56" y="7"/>
                  <a:pt x="56" y="7"/>
                </a:cubicBezTo>
                <a:cubicBezTo>
                  <a:pt x="58" y="8"/>
                  <a:pt x="59" y="10"/>
                  <a:pt x="59" y="11"/>
                </a:cubicBezTo>
                <a:cubicBezTo>
                  <a:pt x="59" y="26"/>
                  <a:pt x="59" y="26"/>
                  <a:pt x="59" y="26"/>
                </a:cubicBezTo>
                <a:cubicBezTo>
                  <a:pt x="75" y="32"/>
                  <a:pt x="75" y="32"/>
                  <a:pt x="75" y="32"/>
                </a:cubicBezTo>
                <a:cubicBezTo>
                  <a:pt x="76" y="33"/>
                  <a:pt x="77" y="35"/>
                  <a:pt x="77" y="37"/>
                </a:cubicBezTo>
                <a:lnTo>
                  <a:pt x="77" y="51"/>
                </a:lnTo>
                <a:close/>
                <a:moveTo>
                  <a:pt x="35" y="36"/>
                </a:moveTo>
                <a:cubicBezTo>
                  <a:pt x="20" y="30"/>
                  <a:pt x="20" y="30"/>
                  <a:pt x="20" y="30"/>
                </a:cubicBezTo>
                <a:cubicBezTo>
                  <a:pt x="6" y="36"/>
                  <a:pt x="6" y="36"/>
                  <a:pt x="6" y="36"/>
                </a:cubicBezTo>
                <a:cubicBezTo>
                  <a:pt x="20" y="42"/>
                  <a:pt x="20" y="42"/>
                  <a:pt x="20" y="42"/>
                </a:cubicBezTo>
                <a:lnTo>
                  <a:pt x="35" y="36"/>
                </a:lnTo>
                <a:close/>
                <a:moveTo>
                  <a:pt x="36" y="51"/>
                </a:moveTo>
                <a:cubicBezTo>
                  <a:pt x="36" y="40"/>
                  <a:pt x="36" y="40"/>
                  <a:pt x="36" y="40"/>
                </a:cubicBezTo>
                <a:cubicBezTo>
                  <a:pt x="23" y="46"/>
                  <a:pt x="23" y="46"/>
                  <a:pt x="23" y="46"/>
                </a:cubicBezTo>
                <a:cubicBezTo>
                  <a:pt x="23" y="58"/>
                  <a:pt x="23" y="58"/>
                  <a:pt x="23" y="58"/>
                </a:cubicBezTo>
                <a:lnTo>
                  <a:pt x="36" y="51"/>
                </a:lnTo>
                <a:close/>
                <a:moveTo>
                  <a:pt x="54" y="11"/>
                </a:moveTo>
                <a:cubicBezTo>
                  <a:pt x="39" y="5"/>
                  <a:pt x="39" y="5"/>
                  <a:pt x="39" y="5"/>
                </a:cubicBezTo>
                <a:cubicBezTo>
                  <a:pt x="23" y="11"/>
                  <a:pt x="23" y="11"/>
                  <a:pt x="23" y="11"/>
                </a:cubicBezTo>
                <a:cubicBezTo>
                  <a:pt x="39" y="18"/>
                  <a:pt x="39" y="18"/>
                  <a:pt x="39" y="18"/>
                </a:cubicBezTo>
                <a:lnTo>
                  <a:pt x="54" y="11"/>
                </a:lnTo>
                <a:close/>
                <a:moveTo>
                  <a:pt x="55" y="26"/>
                </a:moveTo>
                <a:cubicBezTo>
                  <a:pt x="55" y="16"/>
                  <a:pt x="55" y="16"/>
                  <a:pt x="55" y="16"/>
                </a:cubicBezTo>
                <a:cubicBezTo>
                  <a:pt x="41" y="22"/>
                  <a:pt x="41" y="22"/>
                  <a:pt x="41" y="22"/>
                </a:cubicBezTo>
                <a:cubicBezTo>
                  <a:pt x="41" y="32"/>
                  <a:pt x="41" y="32"/>
                  <a:pt x="41" y="32"/>
                </a:cubicBezTo>
                <a:lnTo>
                  <a:pt x="55" y="26"/>
                </a:lnTo>
                <a:close/>
                <a:moveTo>
                  <a:pt x="71" y="36"/>
                </a:moveTo>
                <a:cubicBezTo>
                  <a:pt x="57" y="30"/>
                  <a:pt x="57" y="30"/>
                  <a:pt x="57" y="30"/>
                </a:cubicBezTo>
                <a:cubicBezTo>
                  <a:pt x="42" y="36"/>
                  <a:pt x="42" y="36"/>
                  <a:pt x="42" y="36"/>
                </a:cubicBezTo>
                <a:cubicBezTo>
                  <a:pt x="57" y="42"/>
                  <a:pt x="57" y="42"/>
                  <a:pt x="57" y="42"/>
                </a:cubicBezTo>
                <a:lnTo>
                  <a:pt x="71" y="36"/>
                </a:lnTo>
                <a:close/>
                <a:moveTo>
                  <a:pt x="73" y="51"/>
                </a:moveTo>
                <a:cubicBezTo>
                  <a:pt x="73" y="40"/>
                  <a:pt x="73" y="40"/>
                  <a:pt x="73" y="40"/>
                </a:cubicBezTo>
                <a:cubicBezTo>
                  <a:pt x="59" y="46"/>
                  <a:pt x="59" y="46"/>
                  <a:pt x="59" y="46"/>
                </a:cubicBezTo>
                <a:cubicBezTo>
                  <a:pt x="59" y="58"/>
                  <a:pt x="59" y="58"/>
                  <a:pt x="59" y="58"/>
                </a:cubicBezTo>
                <a:lnTo>
                  <a:pt x="73" y="51"/>
                </a:ln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32697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C47E2511-64E5-49B0-B437-DBBA48F5FFB2}"/>
              </a:ext>
            </a:extLst>
          </p:cNvPr>
          <p:cNvSpPr txBox="1"/>
          <p:nvPr/>
        </p:nvSpPr>
        <p:spPr>
          <a:xfrm>
            <a:off x="598708" y="153945"/>
            <a:ext cx="409086" cy="226344"/>
          </a:xfrm>
          <a:prstGeom prst="rect">
            <a:avLst/>
          </a:prstGeom>
          <a:noFill/>
        </p:spPr>
        <p:txBody>
          <a:bodyPr wrap="none" rtlCol="0">
            <a:spAutoFit/>
          </a:bodyPr>
          <a:lstStyle/>
          <a:p>
            <a:r>
              <a:rPr lang="zh-CN" altLang="en-US" sz="871" dirty="0">
                <a:solidFill>
                  <a:schemeClr val="bg1"/>
                </a:solidFill>
                <a:latin typeface="+mj-ea"/>
                <a:ea typeface="+mj-ea"/>
              </a:rPr>
              <a:t>返回</a:t>
            </a:r>
          </a:p>
        </p:txBody>
      </p:sp>
      <p:grpSp>
        <p:nvGrpSpPr>
          <p:cNvPr id="6" name="组合 5">
            <a:extLst>
              <a:ext uri="{FF2B5EF4-FFF2-40B4-BE49-F238E27FC236}">
                <a16:creationId xmlns:a16="http://schemas.microsoft.com/office/drawing/2014/main" id="{0C6DC4DD-65D9-498C-A00E-5D08CE0F3349}"/>
              </a:ext>
            </a:extLst>
          </p:cNvPr>
          <p:cNvGrpSpPr/>
          <p:nvPr/>
        </p:nvGrpSpPr>
        <p:grpSpPr>
          <a:xfrm>
            <a:off x="339760" y="120866"/>
            <a:ext cx="260288" cy="260288"/>
            <a:chOff x="226468" y="118337"/>
            <a:chExt cx="328613" cy="328613"/>
          </a:xfrm>
        </p:grpSpPr>
        <p:sp>
          <p:nvSpPr>
            <p:cNvPr id="7" name="Freeform 124">
              <a:extLst>
                <a:ext uri="{FF2B5EF4-FFF2-40B4-BE49-F238E27FC236}">
                  <a16:creationId xmlns:a16="http://schemas.microsoft.com/office/drawing/2014/main" id="{A175A4C8-6291-4009-B5D3-48927B585C0D}"/>
                </a:ext>
              </a:extLst>
            </p:cNvPr>
            <p:cNvSpPr>
              <a:spLocks/>
            </p:cNvSpPr>
            <p:nvPr/>
          </p:nvSpPr>
          <p:spPr bwMode="auto">
            <a:xfrm>
              <a:off x="293736" y="218736"/>
              <a:ext cx="194076" cy="135596"/>
            </a:xfrm>
            <a:custGeom>
              <a:avLst/>
              <a:gdLst>
                <a:gd name="T0" fmla="*/ 126 w 128"/>
                <a:gd name="T1" fmla="*/ 42 h 89"/>
                <a:gd name="T2" fmla="*/ 8 w 128"/>
                <a:gd name="T3" fmla="*/ 42 h 89"/>
                <a:gd name="T4" fmla="*/ 46 w 128"/>
                <a:gd name="T5" fmla="*/ 4 h 89"/>
                <a:gd name="T6" fmla="*/ 46 w 128"/>
                <a:gd name="T7" fmla="*/ 1 h 89"/>
                <a:gd name="T8" fmla="*/ 44 w 128"/>
                <a:gd name="T9" fmla="*/ 0 h 89"/>
                <a:gd name="T10" fmla="*/ 43 w 128"/>
                <a:gd name="T11" fmla="*/ 1 h 89"/>
                <a:gd name="T12" fmla="*/ 1 w 128"/>
                <a:gd name="T13" fmla="*/ 43 h 89"/>
                <a:gd name="T14" fmla="*/ 1 w 128"/>
                <a:gd name="T15" fmla="*/ 46 h 89"/>
                <a:gd name="T16" fmla="*/ 43 w 128"/>
                <a:gd name="T17" fmla="*/ 88 h 89"/>
                <a:gd name="T18" fmla="*/ 46 w 128"/>
                <a:gd name="T19" fmla="*/ 88 h 89"/>
                <a:gd name="T20" fmla="*/ 46 w 128"/>
                <a:gd name="T21" fmla="*/ 85 h 89"/>
                <a:gd name="T22" fmla="*/ 8 w 128"/>
                <a:gd name="T23" fmla="*/ 47 h 89"/>
                <a:gd name="T24" fmla="*/ 126 w 128"/>
                <a:gd name="T25" fmla="*/ 47 h 89"/>
                <a:gd name="T26" fmla="*/ 128 w 128"/>
                <a:gd name="T27" fmla="*/ 44 h 89"/>
                <a:gd name="T28" fmla="*/ 126 w 128"/>
                <a:gd name="T29" fmla="*/ 42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8" h="89">
                  <a:moveTo>
                    <a:pt x="126" y="42"/>
                  </a:moveTo>
                  <a:cubicBezTo>
                    <a:pt x="8" y="42"/>
                    <a:pt x="8" y="42"/>
                    <a:pt x="8" y="42"/>
                  </a:cubicBezTo>
                  <a:cubicBezTo>
                    <a:pt x="46" y="4"/>
                    <a:pt x="46" y="4"/>
                    <a:pt x="46" y="4"/>
                  </a:cubicBezTo>
                  <a:cubicBezTo>
                    <a:pt x="47" y="3"/>
                    <a:pt x="47" y="2"/>
                    <a:pt x="46" y="1"/>
                  </a:cubicBezTo>
                  <a:cubicBezTo>
                    <a:pt x="45" y="0"/>
                    <a:pt x="45" y="0"/>
                    <a:pt x="44" y="0"/>
                  </a:cubicBezTo>
                  <a:cubicBezTo>
                    <a:pt x="44" y="0"/>
                    <a:pt x="43" y="0"/>
                    <a:pt x="43" y="1"/>
                  </a:cubicBezTo>
                  <a:cubicBezTo>
                    <a:pt x="1" y="43"/>
                    <a:pt x="1" y="43"/>
                    <a:pt x="1" y="43"/>
                  </a:cubicBezTo>
                  <a:cubicBezTo>
                    <a:pt x="0" y="44"/>
                    <a:pt x="0" y="45"/>
                    <a:pt x="1" y="46"/>
                  </a:cubicBezTo>
                  <a:cubicBezTo>
                    <a:pt x="43" y="88"/>
                    <a:pt x="43" y="88"/>
                    <a:pt x="43" y="88"/>
                  </a:cubicBezTo>
                  <a:cubicBezTo>
                    <a:pt x="43" y="89"/>
                    <a:pt x="45" y="89"/>
                    <a:pt x="46" y="88"/>
                  </a:cubicBezTo>
                  <a:cubicBezTo>
                    <a:pt x="47" y="87"/>
                    <a:pt x="47" y="85"/>
                    <a:pt x="46" y="85"/>
                  </a:cubicBezTo>
                  <a:cubicBezTo>
                    <a:pt x="8" y="47"/>
                    <a:pt x="8" y="47"/>
                    <a:pt x="8" y="47"/>
                  </a:cubicBezTo>
                  <a:cubicBezTo>
                    <a:pt x="126" y="47"/>
                    <a:pt x="126" y="47"/>
                    <a:pt x="126" y="47"/>
                  </a:cubicBezTo>
                  <a:cubicBezTo>
                    <a:pt x="127" y="47"/>
                    <a:pt x="128" y="45"/>
                    <a:pt x="128" y="44"/>
                  </a:cubicBezTo>
                  <a:cubicBezTo>
                    <a:pt x="128" y="43"/>
                    <a:pt x="127" y="42"/>
                    <a:pt x="126" y="42"/>
                  </a:cubicBezTo>
                  <a:close/>
                </a:path>
              </a:pathLst>
            </a:custGeom>
            <a:solidFill>
              <a:schemeClr val="bg1">
                <a:lumMod val="85000"/>
              </a:schemeClr>
            </a:solidFill>
            <a:ln>
              <a:noFill/>
            </a:ln>
          </p:spPr>
          <p:txBody>
            <a:bodyPr vert="horz" wrap="square" lIns="72428" tIns="36214" rIns="72428" bIns="36214" numCol="1" anchor="t" anchorCtr="0" compatLnSpc="1">
              <a:prstTxWarp prst="textNoShape">
                <a:avLst/>
              </a:prstTxWarp>
            </a:bodyPr>
            <a:lstStyle/>
            <a:p>
              <a:endParaRPr lang="zh-CN" altLang="en-US" sz="1426"/>
            </a:p>
          </p:txBody>
        </p:sp>
        <p:sp>
          <p:nvSpPr>
            <p:cNvPr id="8" name="椭圆 7">
              <a:extLst>
                <a:ext uri="{FF2B5EF4-FFF2-40B4-BE49-F238E27FC236}">
                  <a16:creationId xmlns:a16="http://schemas.microsoft.com/office/drawing/2014/main" id="{DEC7A3AC-AC1C-47C1-AE81-14457FDCBC05}"/>
                </a:ext>
              </a:extLst>
            </p:cNvPr>
            <p:cNvSpPr/>
            <p:nvPr/>
          </p:nvSpPr>
          <p:spPr>
            <a:xfrm>
              <a:off x="226468" y="118337"/>
              <a:ext cx="328613" cy="328613"/>
            </a:xfrm>
            <a:prstGeom prst="ellipse">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noFill/>
              </a:endParaRPr>
            </a:p>
          </p:txBody>
        </p:sp>
      </p:grpSp>
      <p:cxnSp>
        <p:nvCxnSpPr>
          <p:cNvPr id="10" name="直接连接符 9">
            <a:extLst>
              <a:ext uri="{FF2B5EF4-FFF2-40B4-BE49-F238E27FC236}">
                <a16:creationId xmlns:a16="http://schemas.microsoft.com/office/drawing/2014/main" id="{05742396-CD4B-49D4-88BA-204B4F541500}"/>
              </a:ext>
            </a:extLst>
          </p:cNvPr>
          <p:cNvCxnSpPr>
            <a:cxnSpLocks/>
          </p:cNvCxnSpPr>
          <p:nvPr/>
        </p:nvCxnSpPr>
        <p:spPr>
          <a:xfrm>
            <a:off x="2171700" y="426783"/>
            <a:ext cx="8382000" cy="0"/>
          </a:xfrm>
          <a:prstGeom prst="line">
            <a:avLst/>
          </a:prstGeom>
          <a:ln w="9525">
            <a:gradFill>
              <a:gsLst>
                <a:gs pos="55000">
                  <a:srgbClr val="DFE7F5">
                    <a:alpha val="55000"/>
                  </a:srgb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AE0A8476-51C5-4117-8522-10E80F2B281D}"/>
              </a:ext>
            </a:extLst>
          </p:cNvPr>
          <p:cNvSpPr/>
          <p:nvPr/>
        </p:nvSpPr>
        <p:spPr>
          <a:xfrm>
            <a:off x="245065" y="2478847"/>
            <a:ext cx="990804" cy="239534"/>
          </a:xfrm>
          <a:prstGeom prst="rect">
            <a:avLst/>
          </a:prstGeom>
          <a:noFill/>
          <a:ln w="3175">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sp>
        <p:nvSpPr>
          <p:cNvPr id="14" name="文本框 13">
            <a:extLst>
              <a:ext uri="{FF2B5EF4-FFF2-40B4-BE49-F238E27FC236}">
                <a16:creationId xmlns:a16="http://schemas.microsoft.com/office/drawing/2014/main" id="{28F8BF57-0474-4819-B228-08B66E0D3FA2}"/>
              </a:ext>
            </a:extLst>
          </p:cNvPr>
          <p:cNvSpPr txBox="1"/>
          <p:nvPr/>
        </p:nvSpPr>
        <p:spPr>
          <a:xfrm>
            <a:off x="403028" y="2476248"/>
            <a:ext cx="642217" cy="253916"/>
          </a:xfrm>
          <a:prstGeom prst="rect">
            <a:avLst/>
          </a:prstGeom>
          <a:noFill/>
        </p:spPr>
        <p:txBody>
          <a:bodyPr wrap="square" rtlCol="0">
            <a:spAutoFit/>
          </a:bodyPr>
          <a:lstStyle/>
          <a:p>
            <a:r>
              <a:rPr lang="zh-CN" altLang="en-US" sz="1050" b="1" dirty="0">
                <a:solidFill>
                  <a:schemeClr val="bg1">
                    <a:alpha val="70000"/>
                  </a:schemeClr>
                </a:solidFill>
                <a:latin typeface="思源黑体 CN Heavy" panose="020B0A00000000000000" pitchFamily="34" charset="-122"/>
                <a:ea typeface="思源黑体 CN Heavy" panose="020B0A00000000000000" pitchFamily="34" charset="-122"/>
              </a:rPr>
              <a:t>引擎</a:t>
            </a:r>
          </a:p>
        </p:txBody>
      </p:sp>
      <p:sp>
        <p:nvSpPr>
          <p:cNvPr id="15" name="半闭框 14">
            <a:extLst>
              <a:ext uri="{FF2B5EF4-FFF2-40B4-BE49-F238E27FC236}">
                <a16:creationId xmlns:a16="http://schemas.microsoft.com/office/drawing/2014/main" id="{CB8EBAB1-D141-418D-A293-35CC1D2482F1}"/>
              </a:ext>
            </a:extLst>
          </p:cNvPr>
          <p:cNvSpPr/>
          <p:nvPr/>
        </p:nvSpPr>
        <p:spPr>
          <a:xfrm rot="5400000">
            <a:off x="938306" y="2444147"/>
            <a:ext cx="69488" cy="69488"/>
          </a:xfrm>
          <a:prstGeom prst="halfFrame">
            <a:avLst>
              <a:gd name="adj1" fmla="val 4003"/>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Heavy" panose="020B0A00000000000000" pitchFamily="34" charset="-122"/>
              <a:ea typeface="思源黑体 CN Heavy" panose="020B0A00000000000000" pitchFamily="34" charset="-122"/>
            </a:endParaRPr>
          </a:p>
        </p:txBody>
      </p:sp>
      <p:sp>
        <p:nvSpPr>
          <p:cNvPr id="16" name="半闭框 15">
            <a:extLst>
              <a:ext uri="{FF2B5EF4-FFF2-40B4-BE49-F238E27FC236}">
                <a16:creationId xmlns:a16="http://schemas.microsoft.com/office/drawing/2014/main" id="{20A466C8-1E1F-44A1-844D-F0E787D2C2EC}"/>
              </a:ext>
            </a:extLst>
          </p:cNvPr>
          <p:cNvSpPr/>
          <p:nvPr/>
        </p:nvSpPr>
        <p:spPr>
          <a:xfrm rot="10800000">
            <a:off x="938306" y="2683593"/>
            <a:ext cx="69488" cy="69488"/>
          </a:xfrm>
          <a:prstGeom prst="halfFrame">
            <a:avLst>
              <a:gd name="adj1" fmla="val 4003"/>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Heavy" panose="020B0A00000000000000" pitchFamily="34" charset="-122"/>
              <a:ea typeface="思源黑体 CN Heavy" panose="020B0A00000000000000" pitchFamily="34" charset="-122"/>
            </a:endParaRPr>
          </a:p>
        </p:txBody>
      </p:sp>
      <p:cxnSp>
        <p:nvCxnSpPr>
          <p:cNvPr id="17" name="直接连接符 16">
            <a:extLst>
              <a:ext uri="{FF2B5EF4-FFF2-40B4-BE49-F238E27FC236}">
                <a16:creationId xmlns:a16="http://schemas.microsoft.com/office/drawing/2014/main" id="{53D8A612-DFB2-486B-91E0-545B76C441F8}"/>
              </a:ext>
            </a:extLst>
          </p:cNvPr>
          <p:cNvCxnSpPr>
            <a:cxnSpLocks/>
            <a:endCxn id="18" idx="1"/>
          </p:cNvCxnSpPr>
          <p:nvPr/>
        </p:nvCxnSpPr>
        <p:spPr>
          <a:xfrm>
            <a:off x="0" y="2600927"/>
            <a:ext cx="199366" cy="0"/>
          </a:xfrm>
          <a:prstGeom prst="line">
            <a:avLst/>
          </a:prstGeom>
          <a:ln w="6350">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E0045F00-EFCA-4F98-8DDB-27752D894C8A}"/>
              </a:ext>
            </a:extLst>
          </p:cNvPr>
          <p:cNvSpPr/>
          <p:nvPr/>
        </p:nvSpPr>
        <p:spPr>
          <a:xfrm>
            <a:off x="199366" y="2578067"/>
            <a:ext cx="45719" cy="45719"/>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grpSp>
        <p:nvGrpSpPr>
          <p:cNvPr id="22" name="组合 21">
            <a:extLst>
              <a:ext uri="{FF2B5EF4-FFF2-40B4-BE49-F238E27FC236}">
                <a16:creationId xmlns:a16="http://schemas.microsoft.com/office/drawing/2014/main" id="{66C5D330-A82D-4D52-8942-5107A31F7684}"/>
              </a:ext>
            </a:extLst>
          </p:cNvPr>
          <p:cNvGrpSpPr/>
          <p:nvPr/>
        </p:nvGrpSpPr>
        <p:grpSpPr>
          <a:xfrm>
            <a:off x="4149" y="2886443"/>
            <a:ext cx="1270613" cy="308934"/>
            <a:chOff x="0" y="1349439"/>
            <a:chExt cx="1270613" cy="308934"/>
          </a:xfrm>
        </p:grpSpPr>
        <p:sp>
          <p:nvSpPr>
            <p:cNvPr id="23" name="矩形 22">
              <a:extLst>
                <a:ext uri="{FF2B5EF4-FFF2-40B4-BE49-F238E27FC236}">
                  <a16:creationId xmlns:a16="http://schemas.microsoft.com/office/drawing/2014/main" id="{88F48EF4-5DBE-454E-937A-4892659E164A}"/>
                </a:ext>
              </a:extLst>
            </p:cNvPr>
            <p:cNvSpPr/>
            <p:nvPr/>
          </p:nvSpPr>
          <p:spPr>
            <a:xfrm>
              <a:off x="245065" y="1384139"/>
              <a:ext cx="990804" cy="239534"/>
            </a:xfrm>
            <a:prstGeom prst="rect">
              <a:avLst/>
            </a:prstGeom>
            <a:noFill/>
            <a:ln w="3175">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sp>
          <p:nvSpPr>
            <p:cNvPr id="24" name="矩形 23">
              <a:extLst>
                <a:ext uri="{FF2B5EF4-FFF2-40B4-BE49-F238E27FC236}">
                  <a16:creationId xmlns:a16="http://schemas.microsoft.com/office/drawing/2014/main" id="{C4B66E53-1248-4F38-8710-EF88D197932A}"/>
                </a:ext>
              </a:extLst>
            </p:cNvPr>
            <p:cNvSpPr/>
            <p:nvPr/>
          </p:nvSpPr>
          <p:spPr>
            <a:xfrm>
              <a:off x="265801" y="1403853"/>
              <a:ext cx="949332" cy="202850"/>
            </a:xfrm>
            <a:prstGeom prst="rect">
              <a:avLst/>
            </a:prstGeom>
            <a:solidFill>
              <a:schemeClr val="bg2">
                <a:lumMod val="10000"/>
                <a:alpha val="2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sp>
          <p:nvSpPr>
            <p:cNvPr id="25" name="文本框 24">
              <a:extLst>
                <a:ext uri="{FF2B5EF4-FFF2-40B4-BE49-F238E27FC236}">
                  <a16:creationId xmlns:a16="http://schemas.microsoft.com/office/drawing/2014/main" id="{CE00F134-C8C9-47B2-8903-684DBA50B846}"/>
                </a:ext>
              </a:extLst>
            </p:cNvPr>
            <p:cNvSpPr txBox="1"/>
            <p:nvPr/>
          </p:nvSpPr>
          <p:spPr>
            <a:xfrm>
              <a:off x="403028" y="1381540"/>
              <a:ext cx="642217" cy="253916"/>
            </a:xfrm>
            <a:prstGeom prst="rect">
              <a:avLst/>
            </a:prstGeom>
            <a:noFill/>
          </p:spPr>
          <p:txBody>
            <a:bodyPr wrap="square" rtlCol="0">
              <a:spAutoFit/>
            </a:bodyPr>
            <a:lstStyle/>
            <a:p>
              <a:r>
                <a:rPr lang="zh-CN" altLang="en-US" sz="1050" dirty="0">
                  <a:solidFill>
                    <a:schemeClr val="bg1">
                      <a:alpha val="70000"/>
                    </a:schemeClr>
                  </a:solidFill>
                  <a:latin typeface="思源黑体 CN Heavy" panose="020B0A00000000000000" pitchFamily="34" charset="-122"/>
                  <a:ea typeface="思源黑体 CN Heavy" panose="020B0A00000000000000" pitchFamily="34" charset="-122"/>
                </a:rPr>
                <a:t>导航</a:t>
              </a:r>
            </a:p>
          </p:txBody>
        </p:sp>
        <p:sp>
          <p:nvSpPr>
            <p:cNvPr id="26" name="半闭框 25">
              <a:extLst>
                <a:ext uri="{FF2B5EF4-FFF2-40B4-BE49-F238E27FC236}">
                  <a16:creationId xmlns:a16="http://schemas.microsoft.com/office/drawing/2014/main" id="{6E18D497-626C-44CD-B4B6-C145F7F68158}"/>
                </a:ext>
              </a:extLst>
            </p:cNvPr>
            <p:cNvSpPr/>
            <p:nvPr/>
          </p:nvSpPr>
          <p:spPr>
            <a:xfrm rot="5400000">
              <a:off x="1201125" y="1349439"/>
              <a:ext cx="69488" cy="69488"/>
            </a:xfrm>
            <a:prstGeom prst="halfFrame">
              <a:avLst>
                <a:gd name="adj1" fmla="val 4003"/>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Heavy" panose="020B0A00000000000000" pitchFamily="34" charset="-122"/>
                <a:ea typeface="思源黑体 CN Heavy" panose="020B0A00000000000000" pitchFamily="34" charset="-122"/>
              </a:endParaRPr>
            </a:p>
          </p:txBody>
        </p:sp>
        <p:sp>
          <p:nvSpPr>
            <p:cNvPr id="27" name="半闭框 26">
              <a:extLst>
                <a:ext uri="{FF2B5EF4-FFF2-40B4-BE49-F238E27FC236}">
                  <a16:creationId xmlns:a16="http://schemas.microsoft.com/office/drawing/2014/main" id="{8AAF641D-637E-49C8-9D2F-709D8FE70CC6}"/>
                </a:ext>
              </a:extLst>
            </p:cNvPr>
            <p:cNvSpPr/>
            <p:nvPr/>
          </p:nvSpPr>
          <p:spPr>
            <a:xfrm rot="10800000">
              <a:off x="1201125" y="1588885"/>
              <a:ext cx="69488" cy="69488"/>
            </a:xfrm>
            <a:prstGeom prst="halfFrame">
              <a:avLst>
                <a:gd name="adj1" fmla="val 4003"/>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Heavy" panose="020B0A00000000000000" pitchFamily="34" charset="-122"/>
                <a:ea typeface="思源黑体 CN Heavy" panose="020B0A00000000000000" pitchFamily="34" charset="-122"/>
              </a:endParaRPr>
            </a:p>
          </p:txBody>
        </p:sp>
        <p:cxnSp>
          <p:nvCxnSpPr>
            <p:cNvPr id="28" name="直接连接符 27">
              <a:extLst>
                <a:ext uri="{FF2B5EF4-FFF2-40B4-BE49-F238E27FC236}">
                  <a16:creationId xmlns:a16="http://schemas.microsoft.com/office/drawing/2014/main" id="{08876CC6-5F4C-432E-982A-EBEC7519F0C8}"/>
                </a:ext>
              </a:extLst>
            </p:cNvPr>
            <p:cNvCxnSpPr>
              <a:cxnSpLocks/>
              <a:endCxn id="29" idx="1"/>
            </p:cNvCxnSpPr>
            <p:nvPr/>
          </p:nvCxnSpPr>
          <p:spPr>
            <a:xfrm>
              <a:off x="0" y="1506219"/>
              <a:ext cx="199366" cy="0"/>
            </a:xfrm>
            <a:prstGeom prst="line">
              <a:avLst/>
            </a:prstGeom>
            <a:ln w="6350">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sp>
          <p:nvSpPr>
            <p:cNvPr id="29" name="矩形 28">
              <a:extLst>
                <a:ext uri="{FF2B5EF4-FFF2-40B4-BE49-F238E27FC236}">
                  <a16:creationId xmlns:a16="http://schemas.microsoft.com/office/drawing/2014/main" id="{3594B4CE-7E00-4C46-B63F-F220225A28C5}"/>
                </a:ext>
              </a:extLst>
            </p:cNvPr>
            <p:cNvSpPr/>
            <p:nvPr/>
          </p:nvSpPr>
          <p:spPr>
            <a:xfrm>
              <a:off x="199366" y="1483359"/>
              <a:ext cx="45719" cy="45719"/>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grpSp>
      <p:grpSp>
        <p:nvGrpSpPr>
          <p:cNvPr id="30" name="组合 29">
            <a:extLst>
              <a:ext uri="{FF2B5EF4-FFF2-40B4-BE49-F238E27FC236}">
                <a16:creationId xmlns:a16="http://schemas.microsoft.com/office/drawing/2014/main" id="{F11C1594-73F8-4D51-9A1A-F3F5D8EA33ED}"/>
              </a:ext>
            </a:extLst>
          </p:cNvPr>
          <p:cNvGrpSpPr/>
          <p:nvPr/>
        </p:nvGrpSpPr>
        <p:grpSpPr>
          <a:xfrm>
            <a:off x="0" y="3316067"/>
            <a:ext cx="1475909" cy="308934"/>
            <a:chOff x="0" y="1349439"/>
            <a:chExt cx="1475909" cy="308934"/>
          </a:xfrm>
        </p:grpSpPr>
        <p:sp>
          <p:nvSpPr>
            <p:cNvPr id="31" name="矩形 30">
              <a:extLst>
                <a:ext uri="{FF2B5EF4-FFF2-40B4-BE49-F238E27FC236}">
                  <a16:creationId xmlns:a16="http://schemas.microsoft.com/office/drawing/2014/main" id="{571AB746-B339-4003-9129-B837EC69CE1B}"/>
                </a:ext>
              </a:extLst>
            </p:cNvPr>
            <p:cNvSpPr/>
            <p:nvPr/>
          </p:nvSpPr>
          <p:spPr>
            <a:xfrm>
              <a:off x="245065" y="1384139"/>
              <a:ext cx="990804" cy="239534"/>
            </a:xfrm>
            <a:prstGeom prst="rect">
              <a:avLst/>
            </a:prstGeom>
            <a:noFill/>
            <a:ln w="3175">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sp>
          <p:nvSpPr>
            <p:cNvPr id="32" name="矩形 31">
              <a:extLst>
                <a:ext uri="{FF2B5EF4-FFF2-40B4-BE49-F238E27FC236}">
                  <a16:creationId xmlns:a16="http://schemas.microsoft.com/office/drawing/2014/main" id="{371B2A3D-2485-41EF-99FA-6DBC2B82251D}"/>
                </a:ext>
              </a:extLst>
            </p:cNvPr>
            <p:cNvSpPr/>
            <p:nvPr/>
          </p:nvSpPr>
          <p:spPr>
            <a:xfrm>
              <a:off x="265801" y="1403853"/>
              <a:ext cx="949332" cy="202850"/>
            </a:xfrm>
            <a:prstGeom prst="rect">
              <a:avLst/>
            </a:prstGeom>
            <a:solidFill>
              <a:schemeClr val="bg2">
                <a:lumMod val="10000"/>
                <a:alpha val="2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sp>
          <p:nvSpPr>
            <p:cNvPr id="33" name="文本框 32">
              <a:extLst>
                <a:ext uri="{FF2B5EF4-FFF2-40B4-BE49-F238E27FC236}">
                  <a16:creationId xmlns:a16="http://schemas.microsoft.com/office/drawing/2014/main" id="{8AB4B4D3-C4B3-4543-ADAA-894E39AC1CA5}"/>
                </a:ext>
              </a:extLst>
            </p:cNvPr>
            <p:cNvSpPr txBox="1"/>
            <p:nvPr/>
          </p:nvSpPr>
          <p:spPr>
            <a:xfrm>
              <a:off x="403028" y="1381540"/>
              <a:ext cx="1072881" cy="253916"/>
            </a:xfrm>
            <a:prstGeom prst="rect">
              <a:avLst/>
            </a:prstGeom>
            <a:noFill/>
          </p:spPr>
          <p:txBody>
            <a:bodyPr wrap="square" rtlCol="0">
              <a:spAutoFit/>
            </a:bodyPr>
            <a:lstStyle/>
            <a:p>
              <a:r>
                <a:rPr lang="zh-CN" altLang="en-US" sz="1050" dirty="0">
                  <a:solidFill>
                    <a:schemeClr val="bg1">
                      <a:alpha val="70000"/>
                    </a:schemeClr>
                  </a:solidFill>
                  <a:latin typeface="思源黑体 CN Heavy" panose="020B0A00000000000000" pitchFamily="34" charset="-122"/>
                  <a:ea typeface="思源黑体 CN Heavy" panose="020B0A00000000000000" pitchFamily="34" charset="-122"/>
                </a:rPr>
                <a:t>武器模块</a:t>
              </a:r>
            </a:p>
          </p:txBody>
        </p:sp>
        <p:sp>
          <p:nvSpPr>
            <p:cNvPr id="34" name="半闭框 33">
              <a:extLst>
                <a:ext uri="{FF2B5EF4-FFF2-40B4-BE49-F238E27FC236}">
                  <a16:creationId xmlns:a16="http://schemas.microsoft.com/office/drawing/2014/main" id="{2DFC4C08-EDE9-4885-9289-42AD99A441F2}"/>
                </a:ext>
              </a:extLst>
            </p:cNvPr>
            <p:cNvSpPr/>
            <p:nvPr/>
          </p:nvSpPr>
          <p:spPr>
            <a:xfrm rot="5400000">
              <a:off x="1201125" y="1349439"/>
              <a:ext cx="69488" cy="69488"/>
            </a:xfrm>
            <a:prstGeom prst="halfFrame">
              <a:avLst>
                <a:gd name="adj1" fmla="val 4003"/>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Heavy" panose="020B0A00000000000000" pitchFamily="34" charset="-122"/>
                <a:ea typeface="思源黑体 CN Heavy" panose="020B0A00000000000000" pitchFamily="34" charset="-122"/>
              </a:endParaRPr>
            </a:p>
          </p:txBody>
        </p:sp>
        <p:sp>
          <p:nvSpPr>
            <p:cNvPr id="35" name="半闭框 34">
              <a:extLst>
                <a:ext uri="{FF2B5EF4-FFF2-40B4-BE49-F238E27FC236}">
                  <a16:creationId xmlns:a16="http://schemas.microsoft.com/office/drawing/2014/main" id="{193C82A3-CE34-4A04-AB7E-BD112D7B7A91}"/>
                </a:ext>
              </a:extLst>
            </p:cNvPr>
            <p:cNvSpPr/>
            <p:nvPr/>
          </p:nvSpPr>
          <p:spPr>
            <a:xfrm rot="10800000">
              <a:off x="1201125" y="1588885"/>
              <a:ext cx="69488" cy="69488"/>
            </a:xfrm>
            <a:prstGeom prst="halfFrame">
              <a:avLst>
                <a:gd name="adj1" fmla="val 4003"/>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Heavy" panose="020B0A00000000000000" pitchFamily="34" charset="-122"/>
                <a:ea typeface="思源黑体 CN Heavy" panose="020B0A00000000000000" pitchFamily="34" charset="-122"/>
              </a:endParaRPr>
            </a:p>
          </p:txBody>
        </p:sp>
        <p:cxnSp>
          <p:nvCxnSpPr>
            <p:cNvPr id="36" name="直接连接符 35">
              <a:extLst>
                <a:ext uri="{FF2B5EF4-FFF2-40B4-BE49-F238E27FC236}">
                  <a16:creationId xmlns:a16="http://schemas.microsoft.com/office/drawing/2014/main" id="{9AE56ACE-5A8B-44B9-90A9-BE608B21123B}"/>
                </a:ext>
              </a:extLst>
            </p:cNvPr>
            <p:cNvCxnSpPr>
              <a:cxnSpLocks/>
              <a:endCxn id="37" idx="1"/>
            </p:cNvCxnSpPr>
            <p:nvPr/>
          </p:nvCxnSpPr>
          <p:spPr>
            <a:xfrm>
              <a:off x="0" y="1506219"/>
              <a:ext cx="199366" cy="0"/>
            </a:xfrm>
            <a:prstGeom prst="line">
              <a:avLst/>
            </a:prstGeom>
            <a:ln w="6350">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sp>
          <p:nvSpPr>
            <p:cNvPr id="37" name="矩形 36">
              <a:extLst>
                <a:ext uri="{FF2B5EF4-FFF2-40B4-BE49-F238E27FC236}">
                  <a16:creationId xmlns:a16="http://schemas.microsoft.com/office/drawing/2014/main" id="{EDE1BADA-CE42-400B-8F39-2032D75E6DFC}"/>
                </a:ext>
              </a:extLst>
            </p:cNvPr>
            <p:cNvSpPr/>
            <p:nvPr/>
          </p:nvSpPr>
          <p:spPr>
            <a:xfrm>
              <a:off x="199366" y="1483359"/>
              <a:ext cx="45719" cy="45719"/>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grpSp>
      <p:grpSp>
        <p:nvGrpSpPr>
          <p:cNvPr id="44" name="组合 43">
            <a:extLst>
              <a:ext uri="{FF2B5EF4-FFF2-40B4-BE49-F238E27FC236}">
                <a16:creationId xmlns:a16="http://schemas.microsoft.com/office/drawing/2014/main" id="{F0147BA9-51D3-4AA4-A5A4-C6454CF96D82}"/>
              </a:ext>
            </a:extLst>
          </p:cNvPr>
          <p:cNvGrpSpPr/>
          <p:nvPr/>
        </p:nvGrpSpPr>
        <p:grpSpPr>
          <a:xfrm>
            <a:off x="-3756" y="3763050"/>
            <a:ext cx="1270613" cy="308934"/>
            <a:chOff x="0" y="1349439"/>
            <a:chExt cx="1270613" cy="308934"/>
          </a:xfrm>
        </p:grpSpPr>
        <p:sp>
          <p:nvSpPr>
            <p:cNvPr id="45" name="矩形 44">
              <a:extLst>
                <a:ext uri="{FF2B5EF4-FFF2-40B4-BE49-F238E27FC236}">
                  <a16:creationId xmlns:a16="http://schemas.microsoft.com/office/drawing/2014/main" id="{C6DAACEC-320C-414B-89CA-730CA079DCB1}"/>
                </a:ext>
              </a:extLst>
            </p:cNvPr>
            <p:cNvSpPr/>
            <p:nvPr/>
          </p:nvSpPr>
          <p:spPr>
            <a:xfrm>
              <a:off x="245065" y="1384139"/>
              <a:ext cx="990804" cy="239534"/>
            </a:xfrm>
            <a:prstGeom prst="rect">
              <a:avLst/>
            </a:prstGeom>
            <a:noFill/>
            <a:ln w="3175">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sp>
          <p:nvSpPr>
            <p:cNvPr id="46" name="矩形 45">
              <a:extLst>
                <a:ext uri="{FF2B5EF4-FFF2-40B4-BE49-F238E27FC236}">
                  <a16:creationId xmlns:a16="http://schemas.microsoft.com/office/drawing/2014/main" id="{E13B42EB-7C5B-4F2A-9BD7-C1E5E27C17A1}"/>
                </a:ext>
              </a:extLst>
            </p:cNvPr>
            <p:cNvSpPr/>
            <p:nvPr/>
          </p:nvSpPr>
          <p:spPr>
            <a:xfrm>
              <a:off x="265801" y="1403853"/>
              <a:ext cx="949332" cy="202850"/>
            </a:xfrm>
            <a:prstGeom prst="rect">
              <a:avLst/>
            </a:prstGeom>
            <a:solidFill>
              <a:schemeClr val="bg2">
                <a:lumMod val="10000"/>
                <a:alpha val="2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sp>
          <p:nvSpPr>
            <p:cNvPr id="47" name="文本框 46">
              <a:extLst>
                <a:ext uri="{FF2B5EF4-FFF2-40B4-BE49-F238E27FC236}">
                  <a16:creationId xmlns:a16="http://schemas.microsoft.com/office/drawing/2014/main" id="{389128CE-3AF1-45CE-949C-B4DF50F6C3DF}"/>
                </a:ext>
              </a:extLst>
            </p:cNvPr>
            <p:cNvSpPr txBox="1"/>
            <p:nvPr/>
          </p:nvSpPr>
          <p:spPr>
            <a:xfrm>
              <a:off x="403028" y="1381540"/>
              <a:ext cx="642217" cy="253916"/>
            </a:xfrm>
            <a:prstGeom prst="rect">
              <a:avLst/>
            </a:prstGeom>
            <a:noFill/>
          </p:spPr>
          <p:txBody>
            <a:bodyPr wrap="square" rtlCol="0">
              <a:spAutoFit/>
            </a:bodyPr>
            <a:lstStyle/>
            <a:p>
              <a:r>
                <a:rPr lang="zh-CN" altLang="en-US" sz="1050" dirty="0">
                  <a:solidFill>
                    <a:schemeClr val="bg1">
                      <a:alpha val="70000"/>
                    </a:schemeClr>
                  </a:solidFill>
                  <a:latin typeface="思源黑体 CN Heavy" panose="020B0A00000000000000" pitchFamily="34" charset="-122"/>
                  <a:ea typeface="思源黑体 CN Heavy" panose="020B0A00000000000000" pitchFamily="34" charset="-122"/>
                </a:rPr>
                <a:t>护盾</a:t>
              </a:r>
            </a:p>
          </p:txBody>
        </p:sp>
        <p:sp>
          <p:nvSpPr>
            <p:cNvPr id="48" name="半闭框 47">
              <a:extLst>
                <a:ext uri="{FF2B5EF4-FFF2-40B4-BE49-F238E27FC236}">
                  <a16:creationId xmlns:a16="http://schemas.microsoft.com/office/drawing/2014/main" id="{9B6C3417-E16F-4CAE-9986-999E9CB70824}"/>
                </a:ext>
              </a:extLst>
            </p:cNvPr>
            <p:cNvSpPr/>
            <p:nvPr/>
          </p:nvSpPr>
          <p:spPr>
            <a:xfrm rot="5400000">
              <a:off x="1201125" y="1349439"/>
              <a:ext cx="69488" cy="69488"/>
            </a:xfrm>
            <a:prstGeom prst="halfFrame">
              <a:avLst>
                <a:gd name="adj1" fmla="val 4003"/>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Heavy" panose="020B0A00000000000000" pitchFamily="34" charset="-122"/>
                <a:ea typeface="思源黑体 CN Heavy" panose="020B0A00000000000000" pitchFamily="34" charset="-122"/>
              </a:endParaRPr>
            </a:p>
          </p:txBody>
        </p:sp>
        <p:sp>
          <p:nvSpPr>
            <p:cNvPr id="49" name="半闭框 48">
              <a:extLst>
                <a:ext uri="{FF2B5EF4-FFF2-40B4-BE49-F238E27FC236}">
                  <a16:creationId xmlns:a16="http://schemas.microsoft.com/office/drawing/2014/main" id="{106A8F72-17D4-4B49-9F72-8961F8AE0532}"/>
                </a:ext>
              </a:extLst>
            </p:cNvPr>
            <p:cNvSpPr/>
            <p:nvPr/>
          </p:nvSpPr>
          <p:spPr>
            <a:xfrm rot="10800000">
              <a:off x="1201125" y="1588885"/>
              <a:ext cx="69488" cy="69488"/>
            </a:xfrm>
            <a:prstGeom prst="halfFrame">
              <a:avLst>
                <a:gd name="adj1" fmla="val 4003"/>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Heavy" panose="020B0A00000000000000" pitchFamily="34" charset="-122"/>
                <a:ea typeface="思源黑体 CN Heavy" panose="020B0A00000000000000" pitchFamily="34" charset="-122"/>
              </a:endParaRPr>
            </a:p>
          </p:txBody>
        </p:sp>
        <p:cxnSp>
          <p:nvCxnSpPr>
            <p:cNvPr id="50" name="直接连接符 49">
              <a:extLst>
                <a:ext uri="{FF2B5EF4-FFF2-40B4-BE49-F238E27FC236}">
                  <a16:creationId xmlns:a16="http://schemas.microsoft.com/office/drawing/2014/main" id="{F82E0682-4F92-41AA-A349-BC7E5094D7F0}"/>
                </a:ext>
              </a:extLst>
            </p:cNvPr>
            <p:cNvCxnSpPr>
              <a:cxnSpLocks/>
              <a:endCxn id="51" idx="1"/>
            </p:cNvCxnSpPr>
            <p:nvPr/>
          </p:nvCxnSpPr>
          <p:spPr>
            <a:xfrm>
              <a:off x="0" y="1506219"/>
              <a:ext cx="199366" cy="0"/>
            </a:xfrm>
            <a:prstGeom prst="line">
              <a:avLst/>
            </a:prstGeom>
            <a:ln w="6350">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sp>
          <p:nvSpPr>
            <p:cNvPr id="51" name="矩形 50">
              <a:extLst>
                <a:ext uri="{FF2B5EF4-FFF2-40B4-BE49-F238E27FC236}">
                  <a16:creationId xmlns:a16="http://schemas.microsoft.com/office/drawing/2014/main" id="{A1A9750A-7C82-4F4F-86F1-482F2F02757E}"/>
                </a:ext>
              </a:extLst>
            </p:cNvPr>
            <p:cNvSpPr/>
            <p:nvPr/>
          </p:nvSpPr>
          <p:spPr>
            <a:xfrm>
              <a:off x="199366" y="1483359"/>
              <a:ext cx="45719" cy="45719"/>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grpSp>
      <p:sp>
        <p:nvSpPr>
          <p:cNvPr id="54" name="文本框 53">
            <a:extLst>
              <a:ext uri="{FF2B5EF4-FFF2-40B4-BE49-F238E27FC236}">
                <a16:creationId xmlns:a16="http://schemas.microsoft.com/office/drawing/2014/main" id="{CF61DDF8-4162-4DED-9C4F-B41AA5199C86}"/>
              </a:ext>
            </a:extLst>
          </p:cNvPr>
          <p:cNvSpPr txBox="1"/>
          <p:nvPr/>
        </p:nvSpPr>
        <p:spPr>
          <a:xfrm>
            <a:off x="5570769" y="647195"/>
            <a:ext cx="1415772" cy="338554"/>
          </a:xfrm>
          <a:prstGeom prst="rect">
            <a:avLst/>
          </a:prstGeom>
          <a:noFill/>
        </p:spPr>
        <p:txBody>
          <a:bodyPr wrap="none" rtlCol="0">
            <a:spAutoFit/>
          </a:bodyPr>
          <a:lstStyle/>
          <a:p>
            <a:r>
              <a:rPr lang="zh-CN" altLang="en-US" sz="1600" dirty="0">
                <a:solidFill>
                  <a:schemeClr val="bg1">
                    <a:alpha val="60000"/>
                  </a:schemeClr>
                </a:solidFill>
                <a:latin typeface="思源黑体 CN Heavy" panose="020B0A00000000000000" pitchFamily="34" charset="-122"/>
                <a:ea typeface="思源黑体 CN Heavy" panose="020B0A00000000000000" pitchFamily="34" charset="-122"/>
              </a:rPr>
              <a:t>部件基础选择</a:t>
            </a:r>
          </a:p>
        </p:txBody>
      </p:sp>
      <p:sp>
        <p:nvSpPr>
          <p:cNvPr id="323" name="Freeform 74">
            <a:extLst>
              <a:ext uri="{FF2B5EF4-FFF2-40B4-BE49-F238E27FC236}">
                <a16:creationId xmlns:a16="http://schemas.microsoft.com/office/drawing/2014/main" id="{BFDA3A56-F824-4DCC-BA88-E221E9EB1F12}"/>
              </a:ext>
            </a:extLst>
          </p:cNvPr>
          <p:cNvSpPr>
            <a:spLocks noEditPoints="1"/>
          </p:cNvSpPr>
          <p:nvPr/>
        </p:nvSpPr>
        <p:spPr bwMode="auto">
          <a:xfrm>
            <a:off x="284394" y="2513635"/>
            <a:ext cx="153977" cy="153977"/>
          </a:xfrm>
          <a:custGeom>
            <a:avLst/>
            <a:gdLst/>
            <a:ahLst/>
            <a:cxnLst>
              <a:cxn ang="0">
                <a:pos x="0" y="32"/>
              </a:cxn>
              <a:cxn ang="0">
                <a:pos x="64" y="32"/>
              </a:cxn>
              <a:cxn ang="0">
                <a:pos x="32" y="2"/>
              </a:cxn>
              <a:cxn ang="0">
                <a:pos x="32" y="62"/>
              </a:cxn>
              <a:cxn ang="0">
                <a:pos x="32" y="2"/>
              </a:cxn>
              <a:cxn ang="0">
                <a:pos x="8" y="45"/>
              </a:cxn>
              <a:cxn ang="0">
                <a:pos x="3" y="32"/>
              </a:cxn>
              <a:cxn ang="0">
                <a:pos x="8" y="19"/>
              </a:cxn>
              <a:cxn ang="0">
                <a:pos x="10" y="24"/>
              </a:cxn>
              <a:cxn ang="0">
                <a:pos x="10" y="40"/>
              </a:cxn>
              <a:cxn ang="0">
                <a:pos x="31" y="61"/>
              </a:cxn>
              <a:cxn ang="0">
                <a:pos x="9" y="46"/>
              </a:cxn>
              <a:cxn ang="0">
                <a:pos x="14" y="47"/>
              </a:cxn>
              <a:cxn ang="0">
                <a:pos x="27" y="58"/>
              </a:cxn>
              <a:cxn ang="0">
                <a:pos x="31" y="61"/>
              </a:cxn>
              <a:cxn ang="0">
                <a:pos x="27" y="6"/>
              </a:cxn>
              <a:cxn ang="0">
                <a:pos x="14" y="17"/>
              </a:cxn>
              <a:cxn ang="0">
                <a:pos x="9" y="18"/>
              </a:cxn>
              <a:cxn ang="0">
                <a:pos x="31" y="3"/>
              </a:cxn>
              <a:cxn ang="0">
                <a:pos x="41" y="29"/>
              </a:cxn>
              <a:cxn ang="0">
                <a:pos x="41" y="35"/>
              </a:cxn>
              <a:cxn ang="0">
                <a:pos x="45" y="44"/>
              </a:cxn>
              <a:cxn ang="0">
                <a:pos x="34" y="41"/>
              </a:cxn>
              <a:cxn ang="0">
                <a:pos x="32" y="50"/>
              </a:cxn>
              <a:cxn ang="0">
                <a:pos x="30" y="41"/>
              </a:cxn>
              <a:cxn ang="0">
                <a:pos x="18" y="44"/>
              </a:cxn>
              <a:cxn ang="0">
                <a:pos x="23" y="35"/>
              </a:cxn>
              <a:cxn ang="0">
                <a:pos x="23" y="29"/>
              </a:cxn>
              <a:cxn ang="0">
                <a:pos x="18" y="20"/>
              </a:cxn>
              <a:cxn ang="0">
                <a:pos x="30" y="23"/>
              </a:cxn>
              <a:cxn ang="0">
                <a:pos x="32" y="14"/>
              </a:cxn>
              <a:cxn ang="0">
                <a:pos x="34" y="23"/>
              </a:cxn>
              <a:cxn ang="0">
                <a:pos x="45" y="20"/>
              </a:cxn>
              <a:cxn ang="0">
                <a:pos x="41" y="29"/>
              </a:cxn>
              <a:cxn ang="0">
                <a:pos x="52" y="15"/>
              </a:cxn>
              <a:cxn ang="0">
                <a:pos x="36" y="9"/>
              </a:cxn>
              <a:cxn ang="0">
                <a:pos x="33" y="5"/>
              </a:cxn>
              <a:cxn ang="0">
                <a:pos x="56" y="17"/>
              </a:cxn>
              <a:cxn ang="0">
                <a:pos x="56" y="47"/>
              </a:cxn>
              <a:cxn ang="0">
                <a:pos x="33" y="58"/>
              </a:cxn>
              <a:cxn ang="0">
                <a:pos x="36" y="55"/>
              </a:cxn>
              <a:cxn ang="0">
                <a:pos x="52" y="49"/>
              </a:cxn>
              <a:cxn ang="0">
                <a:pos x="56" y="47"/>
              </a:cxn>
              <a:cxn ang="0">
                <a:pos x="55" y="45"/>
              </a:cxn>
              <a:cxn ang="0">
                <a:pos x="54" y="40"/>
              </a:cxn>
              <a:cxn ang="0">
                <a:pos x="54" y="24"/>
              </a:cxn>
              <a:cxn ang="0">
                <a:pos x="55" y="19"/>
              </a:cxn>
              <a:cxn ang="0">
                <a:pos x="61" y="32"/>
              </a:cxn>
            </a:cxnLst>
            <a:rect l="0" t="0" r="r" b="b"/>
            <a:pathLst>
              <a:path w="64" h="64">
                <a:moveTo>
                  <a:pt x="32" y="64"/>
                </a:moveTo>
                <a:cubicBezTo>
                  <a:pt x="14" y="64"/>
                  <a:pt x="0" y="50"/>
                  <a:pt x="0" y="32"/>
                </a:cubicBezTo>
                <a:cubicBezTo>
                  <a:pt x="0" y="14"/>
                  <a:pt x="14" y="0"/>
                  <a:pt x="32" y="0"/>
                </a:cubicBezTo>
                <a:cubicBezTo>
                  <a:pt x="49" y="0"/>
                  <a:pt x="64" y="14"/>
                  <a:pt x="64" y="32"/>
                </a:cubicBezTo>
                <a:cubicBezTo>
                  <a:pt x="64" y="50"/>
                  <a:pt x="49" y="64"/>
                  <a:pt x="32" y="64"/>
                </a:cubicBezTo>
                <a:close/>
                <a:moveTo>
                  <a:pt x="32" y="2"/>
                </a:moveTo>
                <a:cubicBezTo>
                  <a:pt x="15" y="2"/>
                  <a:pt x="1" y="15"/>
                  <a:pt x="1" y="32"/>
                </a:cubicBezTo>
                <a:cubicBezTo>
                  <a:pt x="1" y="49"/>
                  <a:pt x="15" y="62"/>
                  <a:pt x="32" y="62"/>
                </a:cubicBezTo>
                <a:cubicBezTo>
                  <a:pt x="49" y="62"/>
                  <a:pt x="62" y="49"/>
                  <a:pt x="62" y="32"/>
                </a:cubicBezTo>
                <a:cubicBezTo>
                  <a:pt x="62" y="15"/>
                  <a:pt x="49" y="2"/>
                  <a:pt x="32" y="2"/>
                </a:cubicBezTo>
                <a:close/>
                <a:moveTo>
                  <a:pt x="7" y="41"/>
                </a:moveTo>
                <a:cubicBezTo>
                  <a:pt x="7" y="42"/>
                  <a:pt x="8" y="43"/>
                  <a:pt x="8" y="45"/>
                </a:cubicBezTo>
                <a:cubicBezTo>
                  <a:pt x="6" y="46"/>
                  <a:pt x="6" y="46"/>
                  <a:pt x="6" y="46"/>
                </a:cubicBezTo>
                <a:cubicBezTo>
                  <a:pt x="4" y="42"/>
                  <a:pt x="3" y="37"/>
                  <a:pt x="3" y="32"/>
                </a:cubicBezTo>
                <a:cubicBezTo>
                  <a:pt x="3" y="27"/>
                  <a:pt x="4" y="22"/>
                  <a:pt x="6" y="18"/>
                </a:cubicBezTo>
                <a:cubicBezTo>
                  <a:pt x="8" y="19"/>
                  <a:pt x="8" y="19"/>
                  <a:pt x="8" y="19"/>
                </a:cubicBezTo>
                <a:cubicBezTo>
                  <a:pt x="8" y="21"/>
                  <a:pt x="7" y="22"/>
                  <a:pt x="7" y="23"/>
                </a:cubicBezTo>
                <a:cubicBezTo>
                  <a:pt x="10" y="24"/>
                  <a:pt x="10" y="24"/>
                  <a:pt x="10" y="24"/>
                </a:cubicBezTo>
                <a:cubicBezTo>
                  <a:pt x="9" y="27"/>
                  <a:pt x="8" y="29"/>
                  <a:pt x="8" y="32"/>
                </a:cubicBezTo>
                <a:cubicBezTo>
                  <a:pt x="8" y="35"/>
                  <a:pt x="9" y="37"/>
                  <a:pt x="10" y="40"/>
                </a:cubicBezTo>
                <a:lnTo>
                  <a:pt x="7" y="41"/>
                </a:lnTo>
                <a:close/>
                <a:moveTo>
                  <a:pt x="31" y="61"/>
                </a:moveTo>
                <a:cubicBezTo>
                  <a:pt x="21" y="61"/>
                  <a:pt x="12" y="55"/>
                  <a:pt x="7" y="47"/>
                </a:cubicBezTo>
                <a:cubicBezTo>
                  <a:pt x="9" y="46"/>
                  <a:pt x="9" y="46"/>
                  <a:pt x="9" y="46"/>
                </a:cubicBezTo>
                <a:cubicBezTo>
                  <a:pt x="10" y="47"/>
                  <a:pt x="11" y="48"/>
                  <a:pt x="12" y="49"/>
                </a:cubicBezTo>
                <a:cubicBezTo>
                  <a:pt x="14" y="47"/>
                  <a:pt x="14" y="47"/>
                  <a:pt x="14" y="47"/>
                </a:cubicBezTo>
                <a:cubicBezTo>
                  <a:pt x="17" y="51"/>
                  <a:pt x="22" y="54"/>
                  <a:pt x="27" y="55"/>
                </a:cubicBezTo>
                <a:cubicBezTo>
                  <a:pt x="27" y="58"/>
                  <a:pt x="27" y="58"/>
                  <a:pt x="27" y="58"/>
                </a:cubicBezTo>
                <a:cubicBezTo>
                  <a:pt x="28" y="58"/>
                  <a:pt x="30" y="58"/>
                  <a:pt x="31" y="58"/>
                </a:cubicBezTo>
                <a:lnTo>
                  <a:pt x="31" y="61"/>
                </a:lnTo>
                <a:close/>
                <a:moveTo>
                  <a:pt x="31" y="5"/>
                </a:moveTo>
                <a:cubicBezTo>
                  <a:pt x="30" y="5"/>
                  <a:pt x="28" y="6"/>
                  <a:pt x="27" y="6"/>
                </a:cubicBezTo>
                <a:cubicBezTo>
                  <a:pt x="27" y="9"/>
                  <a:pt x="27" y="9"/>
                  <a:pt x="27" y="9"/>
                </a:cubicBezTo>
                <a:cubicBezTo>
                  <a:pt x="22" y="10"/>
                  <a:pt x="17" y="13"/>
                  <a:pt x="14" y="17"/>
                </a:cubicBezTo>
                <a:cubicBezTo>
                  <a:pt x="12" y="15"/>
                  <a:pt x="12" y="15"/>
                  <a:pt x="12" y="15"/>
                </a:cubicBezTo>
                <a:cubicBezTo>
                  <a:pt x="11" y="16"/>
                  <a:pt x="10" y="17"/>
                  <a:pt x="9" y="18"/>
                </a:cubicBezTo>
                <a:cubicBezTo>
                  <a:pt x="7" y="17"/>
                  <a:pt x="7" y="17"/>
                  <a:pt x="7" y="17"/>
                </a:cubicBezTo>
                <a:cubicBezTo>
                  <a:pt x="12" y="9"/>
                  <a:pt x="21" y="3"/>
                  <a:pt x="31" y="3"/>
                </a:cubicBezTo>
                <a:lnTo>
                  <a:pt x="31" y="5"/>
                </a:lnTo>
                <a:close/>
                <a:moveTo>
                  <a:pt x="41" y="29"/>
                </a:moveTo>
                <a:cubicBezTo>
                  <a:pt x="41" y="30"/>
                  <a:pt x="41" y="31"/>
                  <a:pt x="41" y="32"/>
                </a:cubicBezTo>
                <a:cubicBezTo>
                  <a:pt x="41" y="33"/>
                  <a:pt x="41" y="34"/>
                  <a:pt x="41" y="35"/>
                </a:cubicBezTo>
                <a:cubicBezTo>
                  <a:pt x="49" y="38"/>
                  <a:pt x="49" y="38"/>
                  <a:pt x="49" y="38"/>
                </a:cubicBezTo>
                <a:cubicBezTo>
                  <a:pt x="48" y="40"/>
                  <a:pt x="47" y="42"/>
                  <a:pt x="45" y="44"/>
                </a:cubicBezTo>
                <a:cubicBezTo>
                  <a:pt x="39" y="38"/>
                  <a:pt x="39" y="38"/>
                  <a:pt x="39" y="38"/>
                </a:cubicBezTo>
                <a:cubicBezTo>
                  <a:pt x="37" y="40"/>
                  <a:pt x="36" y="41"/>
                  <a:pt x="34" y="41"/>
                </a:cubicBezTo>
                <a:cubicBezTo>
                  <a:pt x="35" y="50"/>
                  <a:pt x="35" y="50"/>
                  <a:pt x="35" y="50"/>
                </a:cubicBezTo>
                <a:cubicBezTo>
                  <a:pt x="34" y="50"/>
                  <a:pt x="33" y="50"/>
                  <a:pt x="32" y="50"/>
                </a:cubicBezTo>
                <a:cubicBezTo>
                  <a:pt x="31" y="50"/>
                  <a:pt x="29" y="50"/>
                  <a:pt x="28" y="50"/>
                </a:cubicBezTo>
                <a:cubicBezTo>
                  <a:pt x="30" y="41"/>
                  <a:pt x="30" y="41"/>
                  <a:pt x="30" y="41"/>
                </a:cubicBezTo>
                <a:cubicBezTo>
                  <a:pt x="28" y="41"/>
                  <a:pt x="26" y="40"/>
                  <a:pt x="25" y="38"/>
                </a:cubicBezTo>
                <a:cubicBezTo>
                  <a:pt x="18" y="44"/>
                  <a:pt x="18" y="44"/>
                  <a:pt x="18" y="44"/>
                </a:cubicBezTo>
                <a:cubicBezTo>
                  <a:pt x="17" y="42"/>
                  <a:pt x="15" y="40"/>
                  <a:pt x="15" y="38"/>
                </a:cubicBezTo>
                <a:cubicBezTo>
                  <a:pt x="23" y="35"/>
                  <a:pt x="23" y="35"/>
                  <a:pt x="23" y="35"/>
                </a:cubicBezTo>
                <a:cubicBezTo>
                  <a:pt x="23" y="34"/>
                  <a:pt x="22" y="33"/>
                  <a:pt x="22" y="32"/>
                </a:cubicBezTo>
                <a:cubicBezTo>
                  <a:pt x="22" y="31"/>
                  <a:pt x="23" y="30"/>
                  <a:pt x="23" y="29"/>
                </a:cubicBezTo>
                <a:cubicBezTo>
                  <a:pt x="15" y="26"/>
                  <a:pt x="15" y="26"/>
                  <a:pt x="15" y="26"/>
                </a:cubicBezTo>
                <a:cubicBezTo>
                  <a:pt x="15" y="24"/>
                  <a:pt x="17" y="22"/>
                  <a:pt x="18" y="20"/>
                </a:cubicBezTo>
                <a:cubicBezTo>
                  <a:pt x="25" y="26"/>
                  <a:pt x="25" y="26"/>
                  <a:pt x="25" y="26"/>
                </a:cubicBezTo>
                <a:cubicBezTo>
                  <a:pt x="26" y="24"/>
                  <a:pt x="28" y="23"/>
                  <a:pt x="30" y="23"/>
                </a:cubicBezTo>
                <a:cubicBezTo>
                  <a:pt x="28" y="14"/>
                  <a:pt x="28" y="14"/>
                  <a:pt x="28" y="14"/>
                </a:cubicBezTo>
                <a:cubicBezTo>
                  <a:pt x="29" y="14"/>
                  <a:pt x="31" y="14"/>
                  <a:pt x="32" y="14"/>
                </a:cubicBezTo>
                <a:cubicBezTo>
                  <a:pt x="33" y="14"/>
                  <a:pt x="34" y="14"/>
                  <a:pt x="35" y="14"/>
                </a:cubicBezTo>
                <a:cubicBezTo>
                  <a:pt x="34" y="23"/>
                  <a:pt x="34" y="23"/>
                  <a:pt x="34" y="23"/>
                </a:cubicBezTo>
                <a:cubicBezTo>
                  <a:pt x="36" y="23"/>
                  <a:pt x="37" y="24"/>
                  <a:pt x="39" y="26"/>
                </a:cubicBezTo>
                <a:cubicBezTo>
                  <a:pt x="45" y="20"/>
                  <a:pt x="45" y="20"/>
                  <a:pt x="45" y="20"/>
                </a:cubicBezTo>
                <a:cubicBezTo>
                  <a:pt x="47" y="22"/>
                  <a:pt x="48" y="24"/>
                  <a:pt x="49" y="26"/>
                </a:cubicBezTo>
                <a:lnTo>
                  <a:pt x="41" y="29"/>
                </a:lnTo>
                <a:close/>
                <a:moveTo>
                  <a:pt x="54" y="18"/>
                </a:moveTo>
                <a:cubicBezTo>
                  <a:pt x="54" y="17"/>
                  <a:pt x="53" y="16"/>
                  <a:pt x="52" y="15"/>
                </a:cubicBezTo>
                <a:cubicBezTo>
                  <a:pt x="49" y="17"/>
                  <a:pt x="49" y="17"/>
                  <a:pt x="49" y="17"/>
                </a:cubicBezTo>
                <a:cubicBezTo>
                  <a:pt x="46" y="13"/>
                  <a:pt x="41" y="10"/>
                  <a:pt x="36" y="9"/>
                </a:cubicBezTo>
                <a:cubicBezTo>
                  <a:pt x="37" y="6"/>
                  <a:pt x="37" y="6"/>
                  <a:pt x="37" y="6"/>
                </a:cubicBezTo>
                <a:cubicBezTo>
                  <a:pt x="35" y="6"/>
                  <a:pt x="34" y="5"/>
                  <a:pt x="33" y="5"/>
                </a:cubicBezTo>
                <a:cubicBezTo>
                  <a:pt x="33" y="3"/>
                  <a:pt x="33" y="3"/>
                  <a:pt x="33" y="3"/>
                </a:cubicBezTo>
                <a:cubicBezTo>
                  <a:pt x="43" y="3"/>
                  <a:pt x="51" y="9"/>
                  <a:pt x="56" y="17"/>
                </a:cubicBezTo>
                <a:lnTo>
                  <a:pt x="54" y="18"/>
                </a:lnTo>
                <a:close/>
                <a:moveTo>
                  <a:pt x="56" y="47"/>
                </a:moveTo>
                <a:cubicBezTo>
                  <a:pt x="51" y="55"/>
                  <a:pt x="43" y="61"/>
                  <a:pt x="33" y="61"/>
                </a:cubicBezTo>
                <a:cubicBezTo>
                  <a:pt x="33" y="58"/>
                  <a:pt x="33" y="58"/>
                  <a:pt x="33" y="58"/>
                </a:cubicBezTo>
                <a:cubicBezTo>
                  <a:pt x="34" y="58"/>
                  <a:pt x="35" y="58"/>
                  <a:pt x="37" y="58"/>
                </a:cubicBezTo>
                <a:cubicBezTo>
                  <a:pt x="36" y="55"/>
                  <a:pt x="36" y="55"/>
                  <a:pt x="36" y="55"/>
                </a:cubicBezTo>
                <a:cubicBezTo>
                  <a:pt x="41" y="54"/>
                  <a:pt x="46" y="51"/>
                  <a:pt x="49" y="47"/>
                </a:cubicBezTo>
                <a:cubicBezTo>
                  <a:pt x="52" y="49"/>
                  <a:pt x="52" y="49"/>
                  <a:pt x="52" y="49"/>
                </a:cubicBezTo>
                <a:cubicBezTo>
                  <a:pt x="53" y="48"/>
                  <a:pt x="54" y="47"/>
                  <a:pt x="54" y="46"/>
                </a:cubicBezTo>
                <a:lnTo>
                  <a:pt x="56" y="47"/>
                </a:lnTo>
                <a:close/>
                <a:moveTo>
                  <a:pt x="57" y="46"/>
                </a:moveTo>
                <a:cubicBezTo>
                  <a:pt x="55" y="45"/>
                  <a:pt x="55" y="45"/>
                  <a:pt x="55" y="45"/>
                </a:cubicBezTo>
                <a:cubicBezTo>
                  <a:pt x="56" y="43"/>
                  <a:pt x="56" y="42"/>
                  <a:pt x="57" y="41"/>
                </a:cubicBezTo>
                <a:cubicBezTo>
                  <a:pt x="54" y="40"/>
                  <a:pt x="54" y="40"/>
                  <a:pt x="54" y="40"/>
                </a:cubicBezTo>
                <a:cubicBezTo>
                  <a:pt x="55" y="37"/>
                  <a:pt x="55" y="35"/>
                  <a:pt x="55" y="32"/>
                </a:cubicBezTo>
                <a:cubicBezTo>
                  <a:pt x="55" y="29"/>
                  <a:pt x="55" y="27"/>
                  <a:pt x="54" y="24"/>
                </a:cubicBezTo>
                <a:cubicBezTo>
                  <a:pt x="57" y="23"/>
                  <a:pt x="57" y="23"/>
                  <a:pt x="57" y="23"/>
                </a:cubicBezTo>
                <a:cubicBezTo>
                  <a:pt x="56" y="22"/>
                  <a:pt x="56" y="21"/>
                  <a:pt x="55" y="19"/>
                </a:cubicBezTo>
                <a:cubicBezTo>
                  <a:pt x="57" y="18"/>
                  <a:pt x="57" y="18"/>
                  <a:pt x="57" y="18"/>
                </a:cubicBezTo>
                <a:cubicBezTo>
                  <a:pt x="59" y="22"/>
                  <a:pt x="61" y="27"/>
                  <a:pt x="61" y="32"/>
                </a:cubicBezTo>
                <a:cubicBezTo>
                  <a:pt x="61" y="37"/>
                  <a:pt x="59" y="42"/>
                  <a:pt x="57" y="46"/>
                </a:cubicBezTo>
                <a:close/>
              </a:path>
            </a:pathLst>
          </a:custGeom>
          <a:solidFill>
            <a:srgbClr val="00B0F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1" name="组合 10">
            <a:extLst>
              <a:ext uri="{FF2B5EF4-FFF2-40B4-BE49-F238E27FC236}">
                <a16:creationId xmlns:a16="http://schemas.microsoft.com/office/drawing/2014/main" id="{A437E023-59A6-4BE7-90CC-FCD063660E0E}"/>
              </a:ext>
            </a:extLst>
          </p:cNvPr>
          <p:cNvGrpSpPr/>
          <p:nvPr/>
        </p:nvGrpSpPr>
        <p:grpSpPr>
          <a:xfrm>
            <a:off x="2115730" y="1030308"/>
            <a:ext cx="2360284" cy="5189386"/>
            <a:chOff x="2378549" y="1241827"/>
            <a:chExt cx="2360284" cy="5189386"/>
          </a:xfrm>
        </p:grpSpPr>
        <p:grpSp>
          <p:nvGrpSpPr>
            <p:cNvPr id="83" name="组合 82">
              <a:extLst>
                <a:ext uri="{FF2B5EF4-FFF2-40B4-BE49-F238E27FC236}">
                  <a16:creationId xmlns:a16="http://schemas.microsoft.com/office/drawing/2014/main" id="{3672F9AF-E706-472A-B496-2396D6B6097E}"/>
                </a:ext>
              </a:extLst>
            </p:cNvPr>
            <p:cNvGrpSpPr/>
            <p:nvPr/>
          </p:nvGrpSpPr>
          <p:grpSpPr>
            <a:xfrm>
              <a:off x="2551640" y="1594335"/>
              <a:ext cx="2020368" cy="4836878"/>
              <a:chOff x="5450340" y="1928810"/>
              <a:chExt cx="3091543" cy="6754003"/>
            </a:xfrm>
          </p:grpSpPr>
          <p:sp>
            <p:nvSpPr>
              <p:cNvPr id="191" name="矩形: 圆角 190">
                <a:extLst>
                  <a:ext uri="{FF2B5EF4-FFF2-40B4-BE49-F238E27FC236}">
                    <a16:creationId xmlns:a16="http://schemas.microsoft.com/office/drawing/2014/main" id="{7436D5C0-AB02-427D-B939-5063733AA5D4}"/>
                  </a:ext>
                </a:extLst>
              </p:cNvPr>
              <p:cNvSpPr/>
              <p:nvPr/>
            </p:nvSpPr>
            <p:spPr>
              <a:xfrm>
                <a:off x="5469048" y="1944470"/>
                <a:ext cx="3054125" cy="6706662"/>
              </a:xfrm>
              <a:prstGeom prst="roundRect">
                <a:avLst>
                  <a:gd name="adj" fmla="val 0"/>
                </a:avLst>
              </a:prstGeom>
              <a:solidFill>
                <a:schemeClr val="bg1">
                  <a:lumMod val="65000"/>
                  <a:alpha val="1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dirty="0"/>
              </a:p>
            </p:txBody>
          </p:sp>
          <p:sp>
            <p:nvSpPr>
              <p:cNvPr id="190" name="矩形: 圆角 189">
                <a:extLst>
                  <a:ext uri="{FF2B5EF4-FFF2-40B4-BE49-F238E27FC236}">
                    <a16:creationId xmlns:a16="http://schemas.microsoft.com/office/drawing/2014/main" id="{03AA43BD-E28A-43DC-A143-D589F4A250A4}"/>
                  </a:ext>
                </a:extLst>
              </p:cNvPr>
              <p:cNvSpPr/>
              <p:nvPr/>
            </p:nvSpPr>
            <p:spPr>
              <a:xfrm>
                <a:off x="5450340" y="1928810"/>
                <a:ext cx="3091543" cy="6754003"/>
              </a:xfrm>
              <a:prstGeom prst="roundRect">
                <a:avLst>
                  <a:gd name="adj" fmla="val 1669"/>
                </a:avLst>
              </a:prstGeom>
              <a:noFill/>
              <a:ln w="6350">
                <a:solidFill>
                  <a:schemeClr val="bg1"/>
                </a:solidFill>
              </a:ln>
              <a:effectLst>
                <a:glow>
                  <a:srgbClr val="FFC000">
                    <a:alpha val="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grpSp>
        <p:grpSp>
          <p:nvGrpSpPr>
            <p:cNvPr id="91" name="组合 90">
              <a:extLst>
                <a:ext uri="{FF2B5EF4-FFF2-40B4-BE49-F238E27FC236}">
                  <a16:creationId xmlns:a16="http://schemas.microsoft.com/office/drawing/2014/main" id="{F00ABEF3-456F-4739-BD19-8ED1433BA0A6}"/>
                </a:ext>
              </a:extLst>
            </p:cNvPr>
            <p:cNvGrpSpPr/>
            <p:nvPr/>
          </p:nvGrpSpPr>
          <p:grpSpPr>
            <a:xfrm>
              <a:off x="3054847" y="1241827"/>
              <a:ext cx="1009199" cy="276999"/>
              <a:chOff x="3187982" y="1834941"/>
              <a:chExt cx="1274114" cy="349712"/>
            </a:xfrm>
          </p:grpSpPr>
          <p:sp>
            <p:nvSpPr>
              <p:cNvPr id="133" name="文本框 132">
                <a:extLst>
                  <a:ext uri="{FF2B5EF4-FFF2-40B4-BE49-F238E27FC236}">
                    <a16:creationId xmlns:a16="http://schemas.microsoft.com/office/drawing/2014/main" id="{EA123681-2F44-49F6-BDEA-E5479916903F}"/>
                  </a:ext>
                </a:extLst>
              </p:cNvPr>
              <p:cNvSpPr txBox="1"/>
              <p:nvPr/>
            </p:nvSpPr>
            <p:spPr>
              <a:xfrm>
                <a:off x="3349244" y="1834941"/>
                <a:ext cx="874683" cy="349712"/>
              </a:xfrm>
              <a:prstGeom prst="rect">
                <a:avLst/>
              </a:prstGeom>
              <a:noFill/>
            </p:spPr>
            <p:txBody>
              <a:bodyPr wrap="none" rtlCol="0">
                <a:spAutoFit/>
              </a:bodyPr>
              <a:lstStyle/>
              <a:p>
                <a:r>
                  <a:rPr lang="en-US" altLang="zh-CN" sz="1200" dirty="0">
                    <a:solidFill>
                      <a:schemeClr val="bg1">
                        <a:alpha val="70000"/>
                      </a:schemeClr>
                    </a:solidFill>
                    <a:latin typeface="思源黑体 CN Heavy" panose="020B0A00000000000000" pitchFamily="34" charset="-122"/>
                    <a:ea typeface="思源黑体 CN Heavy" panose="020B0A00000000000000" pitchFamily="34" charset="-122"/>
                  </a:rPr>
                  <a:t>RD-M4</a:t>
                </a:r>
              </a:p>
            </p:txBody>
          </p:sp>
          <p:cxnSp>
            <p:nvCxnSpPr>
              <p:cNvPr id="131" name="直接连接符 130">
                <a:extLst>
                  <a:ext uri="{FF2B5EF4-FFF2-40B4-BE49-F238E27FC236}">
                    <a16:creationId xmlns:a16="http://schemas.microsoft.com/office/drawing/2014/main" id="{18B51DFF-D2B4-4EC2-B416-4CF4F0776692}"/>
                  </a:ext>
                </a:extLst>
              </p:cNvPr>
              <p:cNvCxnSpPr>
                <a:cxnSpLocks/>
              </p:cNvCxnSpPr>
              <p:nvPr/>
            </p:nvCxnSpPr>
            <p:spPr>
              <a:xfrm>
                <a:off x="3187982" y="2158958"/>
                <a:ext cx="1274114" cy="0"/>
              </a:xfrm>
              <a:prstGeom prst="line">
                <a:avLst/>
              </a:prstGeom>
              <a:ln w="9525">
                <a:gradFill>
                  <a:gsLst>
                    <a:gs pos="55000">
                      <a:schemeClr val="bg1">
                        <a:alpha val="54000"/>
                      </a:scheme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grpSp>
        <p:sp>
          <p:nvSpPr>
            <p:cNvPr id="193" name="矩形 192">
              <a:extLst>
                <a:ext uri="{FF2B5EF4-FFF2-40B4-BE49-F238E27FC236}">
                  <a16:creationId xmlns:a16="http://schemas.microsoft.com/office/drawing/2014/main" id="{4CF168BD-91A8-4792-8156-ED46EF672D65}"/>
                </a:ext>
              </a:extLst>
            </p:cNvPr>
            <p:cNvSpPr/>
            <p:nvPr/>
          </p:nvSpPr>
          <p:spPr>
            <a:xfrm>
              <a:off x="2573178" y="1551323"/>
              <a:ext cx="1986603" cy="1609354"/>
            </a:xfrm>
            <a:prstGeom prst="rect">
              <a:avLst/>
            </a:prstGeom>
            <a:gradFill>
              <a:gsLst>
                <a:gs pos="55000">
                  <a:schemeClr val="bg2">
                    <a:lumMod val="10000"/>
                  </a:schemeClr>
                </a:gs>
                <a:gs pos="0">
                  <a:schemeClr val="bg2">
                    <a:lumMod val="10000"/>
                    <a:alpha val="0"/>
                  </a:schemeClr>
                </a:gs>
                <a:gs pos="100000">
                  <a:schemeClr val="bg2">
                    <a:lumMod val="1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4" name="Freeform 512">
              <a:extLst>
                <a:ext uri="{FF2B5EF4-FFF2-40B4-BE49-F238E27FC236}">
                  <a16:creationId xmlns:a16="http://schemas.microsoft.com/office/drawing/2014/main" id="{A9F4E272-C189-45D0-A8E4-1504813777DA}"/>
                </a:ext>
              </a:extLst>
            </p:cNvPr>
            <p:cNvSpPr>
              <a:spLocks/>
            </p:cNvSpPr>
            <p:nvPr/>
          </p:nvSpPr>
          <p:spPr bwMode="auto">
            <a:xfrm>
              <a:off x="2378549" y="3704383"/>
              <a:ext cx="120014" cy="327145"/>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5" name="Freeform 512">
              <a:extLst>
                <a:ext uri="{FF2B5EF4-FFF2-40B4-BE49-F238E27FC236}">
                  <a16:creationId xmlns:a16="http://schemas.microsoft.com/office/drawing/2014/main" id="{51AF64BE-B5B2-408C-820D-E01E070ECFA2}"/>
                </a:ext>
              </a:extLst>
            </p:cNvPr>
            <p:cNvSpPr>
              <a:spLocks/>
            </p:cNvSpPr>
            <p:nvPr/>
          </p:nvSpPr>
          <p:spPr bwMode="auto">
            <a:xfrm rot="10800000">
              <a:off x="4618819" y="3700068"/>
              <a:ext cx="120014" cy="327145"/>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cxnSp>
          <p:nvCxnSpPr>
            <p:cNvPr id="197" name="直接连接符 196">
              <a:extLst>
                <a:ext uri="{FF2B5EF4-FFF2-40B4-BE49-F238E27FC236}">
                  <a16:creationId xmlns:a16="http://schemas.microsoft.com/office/drawing/2014/main" id="{B5D90DB7-9509-479C-B1EF-31788A668631}"/>
                </a:ext>
              </a:extLst>
            </p:cNvPr>
            <p:cNvCxnSpPr>
              <a:cxnSpLocks/>
            </p:cNvCxnSpPr>
            <p:nvPr/>
          </p:nvCxnSpPr>
          <p:spPr>
            <a:xfrm>
              <a:off x="2474650" y="2955931"/>
              <a:ext cx="2086930" cy="0"/>
            </a:xfrm>
            <a:prstGeom prst="line">
              <a:avLst/>
            </a:prstGeom>
            <a:ln w="9525">
              <a:gradFill>
                <a:gsLst>
                  <a:gs pos="55000">
                    <a:schemeClr val="bg1">
                      <a:alpha val="54000"/>
                    </a:scheme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01" name="文本框 200">
              <a:extLst>
                <a:ext uri="{FF2B5EF4-FFF2-40B4-BE49-F238E27FC236}">
                  <a16:creationId xmlns:a16="http://schemas.microsoft.com/office/drawing/2014/main" id="{7227A053-2FF6-483D-A51C-3AB201129926}"/>
                </a:ext>
              </a:extLst>
            </p:cNvPr>
            <p:cNvSpPr txBox="1"/>
            <p:nvPr/>
          </p:nvSpPr>
          <p:spPr>
            <a:xfrm>
              <a:off x="2551305" y="3005326"/>
              <a:ext cx="2052924" cy="646331"/>
            </a:xfrm>
            <a:prstGeom prst="rect">
              <a:avLst/>
            </a:prstGeom>
            <a:noFill/>
          </p:spPr>
          <p:txBody>
            <a:bodyPr wrap="square" rtlCol="0">
              <a:spAutoFit/>
            </a:bodyPr>
            <a:lstStyle/>
            <a:p>
              <a:r>
                <a:rPr lang="zh-CN" altLang="en-US" sz="600" dirty="0">
                  <a:solidFill>
                    <a:schemeClr val="bg1">
                      <a:alpha val="70000"/>
                    </a:schemeClr>
                  </a:solidFill>
                  <a:latin typeface="思源黑体 CN ExtraLight" panose="020B0200000000000000" pitchFamily="34" charset="-122"/>
                  <a:ea typeface="思源黑体 CN ExtraLight" panose="020B0200000000000000" pitchFamily="34" charset="-122"/>
                </a:rPr>
                <a:t>人们认为纳迦法级无畏战舰的设计基于一种可追溯到远古时期的玛塔利飞船设计。 </a:t>
              </a:r>
              <a:endParaRPr lang="en-US" altLang="zh-CN" sz="600" dirty="0">
                <a:solidFill>
                  <a:schemeClr val="bg1">
                    <a:alpha val="70000"/>
                  </a:schemeClr>
                </a:solidFill>
                <a:latin typeface="思源黑体 CN ExtraLight" panose="020B0200000000000000" pitchFamily="34" charset="-122"/>
                <a:ea typeface="思源黑体 CN ExtraLight" panose="020B0200000000000000" pitchFamily="34" charset="-122"/>
              </a:endParaRPr>
            </a:p>
            <a:p>
              <a:r>
                <a:rPr lang="zh-CN" altLang="en-US" sz="600" dirty="0">
                  <a:solidFill>
                    <a:schemeClr val="bg1">
                      <a:alpha val="70000"/>
                    </a:schemeClr>
                  </a:solidFill>
                  <a:latin typeface="思源黑体 CN ExtraLight" panose="020B0200000000000000" pitchFamily="34" charset="-122"/>
                  <a:ea typeface="思源黑体 CN ExtraLight" panose="020B0200000000000000" pitchFamily="34" charset="-122"/>
                </a:rPr>
                <a:t>虽然没有记录可以清楚地说明其外形的发展过程，但它那如巨石一般粗犷的线条一次又一次出现在随风飘零的玛塔利传说中。 纳迦法级有多样的火力选择，能够应付各种规模的敌方战舰。</a:t>
              </a:r>
            </a:p>
          </p:txBody>
        </p:sp>
        <p:grpSp>
          <p:nvGrpSpPr>
            <p:cNvPr id="210" name="组合 209">
              <a:extLst>
                <a:ext uri="{FF2B5EF4-FFF2-40B4-BE49-F238E27FC236}">
                  <a16:creationId xmlns:a16="http://schemas.microsoft.com/office/drawing/2014/main" id="{C43BF269-0192-478D-A4D4-576E0899E587}"/>
                </a:ext>
              </a:extLst>
            </p:cNvPr>
            <p:cNvGrpSpPr/>
            <p:nvPr/>
          </p:nvGrpSpPr>
          <p:grpSpPr>
            <a:xfrm>
              <a:off x="2518358" y="3677043"/>
              <a:ext cx="2086930" cy="215444"/>
              <a:chOff x="5122559" y="4095442"/>
              <a:chExt cx="2086930" cy="215444"/>
            </a:xfrm>
          </p:grpSpPr>
          <p:cxnSp>
            <p:nvCxnSpPr>
              <p:cNvPr id="206" name="直接连接符 205">
                <a:extLst>
                  <a:ext uri="{FF2B5EF4-FFF2-40B4-BE49-F238E27FC236}">
                    <a16:creationId xmlns:a16="http://schemas.microsoft.com/office/drawing/2014/main" id="{E613A146-E362-46B6-ADD4-BFB5F852281E}"/>
                  </a:ext>
                </a:extLst>
              </p:cNvPr>
              <p:cNvCxnSpPr>
                <a:cxnSpLocks/>
              </p:cNvCxnSpPr>
              <p:nvPr/>
            </p:nvCxnSpPr>
            <p:spPr>
              <a:xfrm>
                <a:off x="5122559" y="4301736"/>
                <a:ext cx="2086930" cy="0"/>
              </a:xfrm>
              <a:prstGeom prst="line">
                <a:avLst/>
              </a:prstGeom>
              <a:ln w="9525">
                <a:gradFill>
                  <a:gsLst>
                    <a:gs pos="55000">
                      <a:schemeClr val="bg1">
                        <a:alpha val="54000"/>
                      </a:scheme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8438B599-F1A6-4B44-A1CB-C647C4F1A6B4}"/>
                  </a:ext>
                </a:extLst>
              </p:cNvPr>
              <p:cNvSpPr txBox="1"/>
              <p:nvPr/>
            </p:nvSpPr>
            <p:spPr>
              <a:xfrm>
                <a:off x="5166052" y="4095442"/>
                <a:ext cx="595035" cy="215444"/>
              </a:xfrm>
              <a:prstGeom prst="rect">
                <a:avLst/>
              </a:prstGeom>
              <a:noFill/>
            </p:spPr>
            <p:txBody>
              <a:bodyPr wrap="none" rtlCol="0">
                <a:spAutoFit/>
              </a:bodyPr>
              <a:lstStyle/>
              <a:p>
                <a:r>
                  <a:rPr lang="zh-CN" altLang="en-US" sz="800" b="1" dirty="0">
                    <a:solidFill>
                      <a:schemeClr val="bg1"/>
                    </a:solidFill>
                  </a:rPr>
                  <a:t>部件属性</a:t>
                </a:r>
              </a:p>
            </p:txBody>
          </p:sp>
        </p:grpSp>
        <p:grpSp>
          <p:nvGrpSpPr>
            <p:cNvPr id="217" name="组合 216">
              <a:extLst>
                <a:ext uri="{FF2B5EF4-FFF2-40B4-BE49-F238E27FC236}">
                  <a16:creationId xmlns:a16="http://schemas.microsoft.com/office/drawing/2014/main" id="{C445D6D2-FA7F-4A42-B10E-77F9017C6285}"/>
                </a:ext>
              </a:extLst>
            </p:cNvPr>
            <p:cNvGrpSpPr/>
            <p:nvPr/>
          </p:nvGrpSpPr>
          <p:grpSpPr>
            <a:xfrm>
              <a:off x="2677412" y="5808164"/>
              <a:ext cx="505167" cy="529772"/>
              <a:chOff x="1500178" y="4119286"/>
              <a:chExt cx="607551" cy="637143"/>
            </a:xfrm>
          </p:grpSpPr>
          <p:sp>
            <p:nvSpPr>
              <p:cNvPr id="218" name="椭圆 217">
                <a:extLst>
                  <a:ext uri="{FF2B5EF4-FFF2-40B4-BE49-F238E27FC236}">
                    <a16:creationId xmlns:a16="http://schemas.microsoft.com/office/drawing/2014/main" id="{5E04BD0D-C491-4569-A13B-10AB330BA80F}"/>
                  </a:ext>
                </a:extLst>
              </p:cNvPr>
              <p:cNvSpPr/>
              <p:nvPr/>
            </p:nvSpPr>
            <p:spPr>
              <a:xfrm>
                <a:off x="1653600" y="4146812"/>
                <a:ext cx="317434" cy="317434"/>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19" name="组合 218">
                <a:extLst>
                  <a:ext uri="{FF2B5EF4-FFF2-40B4-BE49-F238E27FC236}">
                    <a16:creationId xmlns:a16="http://schemas.microsoft.com/office/drawing/2014/main" id="{4BF85BA2-0531-4450-B54A-C52BE382E7FA}"/>
                  </a:ext>
                </a:extLst>
              </p:cNvPr>
              <p:cNvGrpSpPr/>
              <p:nvPr/>
            </p:nvGrpSpPr>
            <p:grpSpPr>
              <a:xfrm>
                <a:off x="1500178" y="4119286"/>
                <a:ext cx="607551" cy="637143"/>
                <a:chOff x="1500178" y="4119286"/>
                <a:chExt cx="607551" cy="637143"/>
              </a:xfrm>
            </p:grpSpPr>
            <p:sp>
              <p:nvSpPr>
                <p:cNvPr id="220" name="椭圆 219">
                  <a:extLst>
                    <a:ext uri="{FF2B5EF4-FFF2-40B4-BE49-F238E27FC236}">
                      <a16:creationId xmlns:a16="http://schemas.microsoft.com/office/drawing/2014/main" id="{E9CA459E-EBE5-419B-95EA-9AE6C4814581}"/>
                    </a:ext>
                  </a:extLst>
                </p:cNvPr>
                <p:cNvSpPr/>
                <p:nvPr/>
              </p:nvSpPr>
              <p:spPr>
                <a:xfrm>
                  <a:off x="1624753" y="4119286"/>
                  <a:ext cx="375095" cy="375095"/>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1" name="文本框 220">
                  <a:extLst>
                    <a:ext uri="{FF2B5EF4-FFF2-40B4-BE49-F238E27FC236}">
                      <a16:creationId xmlns:a16="http://schemas.microsoft.com/office/drawing/2014/main" id="{3CC735E9-331A-416C-99CB-C76129CA4FDE}"/>
                    </a:ext>
                  </a:extLst>
                </p:cNvPr>
                <p:cNvSpPr txBox="1"/>
                <p:nvPr/>
              </p:nvSpPr>
              <p:spPr>
                <a:xfrm>
                  <a:off x="1578843" y="4413533"/>
                  <a:ext cx="457501" cy="247500"/>
                </a:xfrm>
                <a:prstGeom prst="rect">
                  <a:avLst/>
                </a:prstGeom>
                <a:noFill/>
              </p:spPr>
              <p:txBody>
                <a:bodyPr wrap="none" rtlCol="0">
                  <a:spAutoFit/>
                </a:bodyPr>
                <a:lstStyle/>
                <a:p>
                  <a:pPr algn="ctr"/>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222" name="文本框 221">
                  <a:extLst>
                    <a:ext uri="{FF2B5EF4-FFF2-40B4-BE49-F238E27FC236}">
                      <a16:creationId xmlns:a16="http://schemas.microsoft.com/office/drawing/2014/main" id="{A5CD3FDC-55FA-4446-B129-1426CBAB36AB}"/>
                    </a:ext>
                  </a:extLst>
                </p:cNvPr>
                <p:cNvSpPr txBox="1"/>
                <p:nvPr/>
              </p:nvSpPr>
              <p:spPr>
                <a:xfrm>
                  <a:off x="1500178" y="4515828"/>
                  <a:ext cx="607551" cy="240601"/>
                </a:xfrm>
                <a:prstGeom prst="rect">
                  <a:avLst/>
                </a:prstGeom>
                <a:noFill/>
              </p:spPr>
              <p:txBody>
                <a:bodyPr wrap="square" rtlCol="0">
                  <a:spAutoFit/>
                </a:bodyPr>
                <a:lstStyle/>
                <a:p>
                  <a:pPr algn="ctr"/>
                  <a:r>
                    <a:rPr lang="en-US" altLang="zh-CN" sz="700" b="1" dirty="0">
                      <a:solidFill>
                        <a:schemeClr val="bg1"/>
                      </a:solidFill>
                      <a:latin typeface="微软雅黑" panose="020B0503020204020204" pitchFamily="34" charset="-122"/>
                      <a:ea typeface="微软雅黑" panose="020B0503020204020204" pitchFamily="34" charset="-122"/>
                    </a:rPr>
                    <a:t> </a:t>
                  </a:r>
                  <a:r>
                    <a:rPr lang="en-US" altLang="zh-CN" sz="700" b="1" dirty="0">
                      <a:solidFill>
                        <a:schemeClr val="bg1"/>
                      </a:solidFill>
                      <a:latin typeface="Aldrich" panose="02000000000000000000" pitchFamily="2" charset="0"/>
                      <a:ea typeface="微软雅黑" panose="020B0503020204020204" pitchFamily="34" charset="-122"/>
                    </a:rPr>
                    <a:t>12000</a:t>
                  </a:r>
                  <a:endParaRPr lang="zh-CN" altLang="en-US" sz="700" b="1" dirty="0">
                    <a:solidFill>
                      <a:schemeClr val="bg1"/>
                    </a:solidFill>
                    <a:latin typeface="Aldrich" panose="02000000000000000000" pitchFamily="2" charset="0"/>
                    <a:ea typeface="微软雅黑" panose="020B0503020204020204" pitchFamily="34" charset="-122"/>
                  </a:endParaRPr>
                </a:p>
              </p:txBody>
            </p:sp>
            <p:pic>
              <p:nvPicPr>
                <p:cNvPr id="223" name="Picture 4">
                  <a:extLst>
                    <a:ext uri="{FF2B5EF4-FFF2-40B4-BE49-F238E27FC236}">
                      <a16:creationId xmlns:a16="http://schemas.microsoft.com/office/drawing/2014/main" id="{ADB725F6-744C-4A76-9A41-3703BF16BB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4499" y="4170869"/>
                  <a:ext cx="329035" cy="269211"/>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224" name="组合 223">
              <a:extLst>
                <a:ext uri="{FF2B5EF4-FFF2-40B4-BE49-F238E27FC236}">
                  <a16:creationId xmlns:a16="http://schemas.microsoft.com/office/drawing/2014/main" id="{21F69E43-77AE-4DD8-A84F-71C3CD68EAE3}"/>
                </a:ext>
              </a:extLst>
            </p:cNvPr>
            <p:cNvGrpSpPr/>
            <p:nvPr/>
          </p:nvGrpSpPr>
          <p:grpSpPr>
            <a:xfrm>
              <a:off x="3076486" y="5807380"/>
              <a:ext cx="505167" cy="529772"/>
              <a:chOff x="1500178" y="4119286"/>
              <a:chExt cx="607551" cy="637143"/>
            </a:xfrm>
          </p:grpSpPr>
          <p:sp>
            <p:nvSpPr>
              <p:cNvPr id="225" name="椭圆 224">
                <a:extLst>
                  <a:ext uri="{FF2B5EF4-FFF2-40B4-BE49-F238E27FC236}">
                    <a16:creationId xmlns:a16="http://schemas.microsoft.com/office/drawing/2014/main" id="{73620BD8-92B0-404D-8BF4-A255B1629F69}"/>
                  </a:ext>
                </a:extLst>
              </p:cNvPr>
              <p:cNvSpPr/>
              <p:nvPr/>
            </p:nvSpPr>
            <p:spPr>
              <a:xfrm>
                <a:off x="1653600" y="4146812"/>
                <a:ext cx="317434" cy="317434"/>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26" name="组合 225">
                <a:extLst>
                  <a:ext uri="{FF2B5EF4-FFF2-40B4-BE49-F238E27FC236}">
                    <a16:creationId xmlns:a16="http://schemas.microsoft.com/office/drawing/2014/main" id="{B89A82E2-6BF1-42C6-ACB2-0F707EF154DE}"/>
                  </a:ext>
                </a:extLst>
              </p:cNvPr>
              <p:cNvGrpSpPr/>
              <p:nvPr/>
            </p:nvGrpSpPr>
            <p:grpSpPr>
              <a:xfrm>
                <a:off x="1500178" y="4119286"/>
                <a:ext cx="607551" cy="637143"/>
                <a:chOff x="1500178" y="4119286"/>
                <a:chExt cx="607551" cy="637143"/>
              </a:xfrm>
            </p:grpSpPr>
            <p:sp>
              <p:nvSpPr>
                <p:cNvPr id="227" name="椭圆 226">
                  <a:extLst>
                    <a:ext uri="{FF2B5EF4-FFF2-40B4-BE49-F238E27FC236}">
                      <a16:creationId xmlns:a16="http://schemas.microsoft.com/office/drawing/2014/main" id="{D53FEE89-AD7F-4834-9747-5AAEF0DAEB6D}"/>
                    </a:ext>
                  </a:extLst>
                </p:cNvPr>
                <p:cNvSpPr/>
                <p:nvPr/>
              </p:nvSpPr>
              <p:spPr>
                <a:xfrm>
                  <a:off x="1624753" y="4119286"/>
                  <a:ext cx="375095" cy="375095"/>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8" name="文本框 227">
                  <a:extLst>
                    <a:ext uri="{FF2B5EF4-FFF2-40B4-BE49-F238E27FC236}">
                      <a16:creationId xmlns:a16="http://schemas.microsoft.com/office/drawing/2014/main" id="{F6FDAE16-67D4-408A-98ED-03C4D5556CA8}"/>
                    </a:ext>
                  </a:extLst>
                </p:cNvPr>
                <p:cNvSpPr txBox="1"/>
                <p:nvPr/>
              </p:nvSpPr>
              <p:spPr>
                <a:xfrm>
                  <a:off x="1578843" y="4413533"/>
                  <a:ext cx="457501" cy="247500"/>
                </a:xfrm>
                <a:prstGeom prst="rect">
                  <a:avLst/>
                </a:prstGeom>
                <a:noFill/>
              </p:spPr>
              <p:txBody>
                <a:bodyPr wrap="none" rtlCol="0">
                  <a:spAutoFit/>
                </a:bodyPr>
                <a:lstStyle/>
                <a:p>
                  <a:pPr algn="ctr"/>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229" name="文本框 228">
                  <a:extLst>
                    <a:ext uri="{FF2B5EF4-FFF2-40B4-BE49-F238E27FC236}">
                      <a16:creationId xmlns:a16="http://schemas.microsoft.com/office/drawing/2014/main" id="{756D09AD-2987-4FD6-B699-A69FFBAE9FEE}"/>
                    </a:ext>
                  </a:extLst>
                </p:cNvPr>
                <p:cNvSpPr txBox="1"/>
                <p:nvPr/>
              </p:nvSpPr>
              <p:spPr>
                <a:xfrm>
                  <a:off x="1500178" y="4515828"/>
                  <a:ext cx="607551" cy="240601"/>
                </a:xfrm>
                <a:prstGeom prst="rect">
                  <a:avLst/>
                </a:prstGeom>
                <a:noFill/>
              </p:spPr>
              <p:txBody>
                <a:bodyPr wrap="square" rtlCol="0">
                  <a:spAutoFit/>
                </a:bodyPr>
                <a:lstStyle/>
                <a:p>
                  <a:pPr algn="ctr"/>
                  <a:r>
                    <a:rPr lang="en-US" altLang="zh-CN" sz="700" b="1" dirty="0">
                      <a:solidFill>
                        <a:schemeClr val="bg1"/>
                      </a:solidFill>
                      <a:latin typeface="微软雅黑" panose="020B0503020204020204" pitchFamily="34" charset="-122"/>
                      <a:ea typeface="微软雅黑" panose="020B0503020204020204" pitchFamily="34" charset="-122"/>
                    </a:rPr>
                    <a:t> </a:t>
                  </a:r>
                  <a:r>
                    <a:rPr lang="en-US" altLang="zh-CN" sz="700" b="1" dirty="0">
                      <a:solidFill>
                        <a:schemeClr val="bg1"/>
                      </a:solidFill>
                      <a:latin typeface="Aldrich" panose="02000000000000000000" pitchFamily="2" charset="0"/>
                      <a:ea typeface="微软雅黑" panose="020B0503020204020204" pitchFamily="34" charset="-122"/>
                    </a:rPr>
                    <a:t>12000</a:t>
                  </a:r>
                  <a:endParaRPr lang="zh-CN" altLang="en-US" sz="700" b="1" dirty="0">
                    <a:solidFill>
                      <a:schemeClr val="bg1"/>
                    </a:solidFill>
                    <a:latin typeface="Aldrich" panose="02000000000000000000" pitchFamily="2" charset="0"/>
                    <a:ea typeface="微软雅黑" panose="020B0503020204020204" pitchFamily="34" charset="-122"/>
                  </a:endParaRPr>
                </a:p>
              </p:txBody>
            </p:sp>
            <p:pic>
              <p:nvPicPr>
                <p:cNvPr id="230" name="Picture 4">
                  <a:extLst>
                    <a:ext uri="{FF2B5EF4-FFF2-40B4-BE49-F238E27FC236}">
                      <a16:creationId xmlns:a16="http://schemas.microsoft.com/office/drawing/2014/main" id="{24EC7601-BD8A-4D23-9BEE-819FCA6FED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4499" y="4170869"/>
                  <a:ext cx="329035" cy="269211"/>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231" name="组合 230">
              <a:extLst>
                <a:ext uri="{FF2B5EF4-FFF2-40B4-BE49-F238E27FC236}">
                  <a16:creationId xmlns:a16="http://schemas.microsoft.com/office/drawing/2014/main" id="{9C25DCAD-512E-4FE6-8C5A-7583F9D7BA16}"/>
                </a:ext>
              </a:extLst>
            </p:cNvPr>
            <p:cNvGrpSpPr/>
            <p:nvPr/>
          </p:nvGrpSpPr>
          <p:grpSpPr>
            <a:xfrm>
              <a:off x="3468414" y="5807380"/>
              <a:ext cx="505167" cy="529772"/>
              <a:chOff x="1500178" y="4119286"/>
              <a:chExt cx="607551" cy="637143"/>
            </a:xfrm>
          </p:grpSpPr>
          <p:sp>
            <p:nvSpPr>
              <p:cNvPr id="232" name="椭圆 231">
                <a:extLst>
                  <a:ext uri="{FF2B5EF4-FFF2-40B4-BE49-F238E27FC236}">
                    <a16:creationId xmlns:a16="http://schemas.microsoft.com/office/drawing/2014/main" id="{DF353BCB-83CD-46FE-B4CF-8538A1403590}"/>
                  </a:ext>
                </a:extLst>
              </p:cNvPr>
              <p:cNvSpPr/>
              <p:nvPr/>
            </p:nvSpPr>
            <p:spPr>
              <a:xfrm>
                <a:off x="1653600" y="4146812"/>
                <a:ext cx="317434" cy="317434"/>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33" name="组合 232">
                <a:extLst>
                  <a:ext uri="{FF2B5EF4-FFF2-40B4-BE49-F238E27FC236}">
                    <a16:creationId xmlns:a16="http://schemas.microsoft.com/office/drawing/2014/main" id="{9DED57E7-0E4E-43AB-A652-10C22DD114C4}"/>
                  </a:ext>
                </a:extLst>
              </p:cNvPr>
              <p:cNvGrpSpPr/>
              <p:nvPr/>
            </p:nvGrpSpPr>
            <p:grpSpPr>
              <a:xfrm>
                <a:off x="1500178" y="4119286"/>
                <a:ext cx="607551" cy="637143"/>
                <a:chOff x="1500178" y="4119286"/>
                <a:chExt cx="607551" cy="637143"/>
              </a:xfrm>
            </p:grpSpPr>
            <p:sp>
              <p:nvSpPr>
                <p:cNvPr id="234" name="椭圆 233">
                  <a:extLst>
                    <a:ext uri="{FF2B5EF4-FFF2-40B4-BE49-F238E27FC236}">
                      <a16:creationId xmlns:a16="http://schemas.microsoft.com/office/drawing/2014/main" id="{8D5758C4-CE38-4662-BA63-BEBA66267EDC}"/>
                    </a:ext>
                  </a:extLst>
                </p:cNvPr>
                <p:cNvSpPr/>
                <p:nvPr/>
              </p:nvSpPr>
              <p:spPr>
                <a:xfrm>
                  <a:off x="1624753" y="4119286"/>
                  <a:ext cx="375095" cy="375095"/>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5" name="文本框 234">
                  <a:extLst>
                    <a:ext uri="{FF2B5EF4-FFF2-40B4-BE49-F238E27FC236}">
                      <a16:creationId xmlns:a16="http://schemas.microsoft.com/office/drawing/2014/main" id="{92830CCD-920C-4579-B40C-B20530576D55}"/>
                    </a:ext>
                  </a:extLst>
                </p:cNvPr>
                <p:cNvSpPr txBox="1"/>
                <p:nvPr/>
              </p:nvSpPr>
              <p:spPr>
                <a:xfrm>
                  <a:off x="1578843" y="4413533"/>
                  <a:ext cx="457501" cy="247500"/>
                </a:xfrm>
                <a:prstGeom prst="rect">
                  <a:avLst/>
                </a:prstGeom>
                <a:noFill/>
              </p:spPr>
              <p:txBody>
                <a:bodyPr wrap="none" rtlCol="0">
                  <a:spAutoFit/>
                </a:bodyPr>
                <a:lstStyle/>
                <a:p>
                  <a:pPr algn="ctr"/>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236" name="文本框 235">
                  <a:extLst>
                    <a:ext uri="{FF2B5EF4-FFF2-40B4-BE49-F238E27FC236}">
                      <a16:creationId xmlns:a16="http://schemas.microsoft.com/office/drawing/2014/main" id="{3E516823-92B6-400A-B149-CB743A5EA73C}"/>
                    </a:ext>
                  </a:extLst>
                </p:cNvPr>
                <p:cNvSpPr txBox="1"/>
                <p:nvPr/>
              </p:nvSpPr>
              <p:spPr>
                <a:xfrm>
                  <a:off x="1500178" y="4515828"/>
                  <a:ext cx="607551" cy="240601"/>
                </a:xfrm>
                <a:prstGeom prst="rect">
                  <a:avLst/>
                </a:prstGeom>
                <a:noFill/>
              </p:spPr>
              <p:txBody>
                <a:bodyPr wrap="square" rtlCol="0">
                  <a:spAutoFit/>
                </a:bodyPr>
                <a:lstStyle/>
                <a:p>
                  <a:pPr algn="ctr"/>
                  <a:r>
                    <a:rPr lang="en-US" altLang="zh-CN" sz="700" b="1" dirty="0">
                      <a:solidFill>
                        <a:schemeClr val="bg1"/>
                      </a:solidFill>
                      <a:latin typeface="微软雅黑" panose="020B0503020204020204" pitchFamily="34" charset="-122"/>
                      <a:ea typeface="微软雅黑" panose="020B0503020204020204" pitchFamily="34" charset="-122"/>
                    </a:rPr>
                    <a:t> </a:t>
                  </a:r>
                  <a:r>
                    <a:rPr lang="en-US" altLang="zh-CN" sz="700" b="1" dirty="0">
                      <a:solidFill>
                        <a:schemeClr val="bg1"/>
                      </a:solidFill>
                      <a:latin typeface="Aldrich" panose="02000000000000000000" pitchFamily="2" charset="0"/>
                      <a:ea typeface="微软雅黑" panose="020B0503020204020204" pitchFamily="34" charset="-122"/>
                    </a:rPr>
                    <a:t>12000</a:t>
                  </a:r>
                  <a:endParaRPr lang="zh-CN" altLang="en-US" sz="700" b="1" dirty="0">
                    <a:solidFill>
                      <a:schemeClr val="bg1"/>
                    </a:solidFill>
                    <a:latin typeface="Aldrich" panose="02000000000000000000" pitchFamily="2" charset="0"/>
                    <a:ea typeface="微软雅黑" panose="020B0503020204020204" pitchFamily="34" charset="-122"/>
                  </a:endParaRPr>
                </a:p>
              </p:txBody>
            </p:sp>
            <p:pic>
              <p:nvPicPr>
                <p:cNvPr id="237" name="Picture 4">
                  <a:extLst>
                    <a:ext uri="{FF2B5EF4-FFF2-40B4-BE49-F238E27FC236}">
                      <a16:creationId xmlns:a16="http://schemas.microsoft.com/office/drawing/2014/main" id="{BDBEB81F-EEB2-472A-A436-04B4015F32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4499" y="4170869"/>
                  <a:ext cx="329035" cy="269211"/>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238" name="组合 237">
              <a:extLst>
                <a:ext uri="{FF2B5EF4-FFF2-40B4-BE49-F238E27FC236}">
                  <a16:creationId xmlns:a16="http://schemas.microsoft.com/office/drawing/2014/main" id="{D8DAFA89-AD8E-4007-9A4D-A55E9CF1DFB9}"/>
                </a:ext>
              </a:extLst>
            </p:cNvPr>
            <p:cNvGrpSpPr/>
            <p:nvPr/>
          </p:nvGrpSpPr>
          <p:grpSpPr>
            <a:xfrm>
              <a:off x="3856903" y="5809228"/>
              <a:ext cx="505167" cy="529772"/>
              <a:chOff x="1500178" y="4119286"/>
              <a:chExt cx="607551" cy="637143"/>
            </a:xfrm>
          </p:grpSpPr>
          <p:sp>
            <p:nvSpPr>
              <p:cNvPr id="239" name="椭圆 238">
                <a:extLst>
                  <a:ext uri="{FF2B5EF4-FFF2-40B4-BE49-F238E27FC236}">
                    <a16:creationId xmlns:a16="http://schemas.microsoft.com/office/drawing/2014/main" id="{B9AE1C71-BC6B-4E57-AEB4-19621B18C95C}"/>
                  </a:ext>
                </a:extLst>
              </p:cNvPr>
              <p:cNvSpPr/>
              <p:nvPr/>
            </p:nvSpPr>
            <p:spPr>
              <a:xfrm>
                <a:off x="1653600" y="4146812"/>
                <a:ext cx="317434" cy="317434"/>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40" name="组合 239">
                <a:extLst>
                  <a:ext uri="{FF2B5EF4-FFF2-40B4-BE49-F238E27FC236}">
                    <a16:creationId xmlns:a16="http://schemas.microsoft.com/office/drawing/2014/main" id="{E62DFEAF-C95F-4EAF-A756-13BB5CC5C7D3}"/>
                  </a:ext>
                </a:extLst>
              </p:cNvPr>
              <p:cNvGrpSpPr/>
              <p:nvPr/>
            </p:nvGrpSpPr>
            <p:grpSpPr>
              <a:xfrm>
                <a:off x="1500178" y="4119286"/>
                <a:ext cx="607551" cy="637143"/>
                <a:chOff x="1500178" y="4119286"/>
                <a:chExt cx="607551" cy="637143"/>
              </a:xfrm>
            </p:grpSpPr>
            <p:sp>
              <p:nvSpPr>
                <p:cNvPr id="241" name="椭圆 240">
                  <a:extLst>
                    <a:ext uri="{FF2B5EF4-FFF2-40B4-BE49-F238E27FC236}">
                      <a16:creationId xmlns:a16="http://schemas.microsoft.com/office/drawing/2014/main" id="{B43E2D71-695D-4AC9-A6C3-E110596E2FE0}"/>
                    </a:ext>
                  </a:extLst>
                </p:cNvPr>
                <p:cNvSpPr/>
                <p:nvPr/>
              </p:nvSpPr>
              <p:spPr>
                <a:xfrm>
                  <a:off x="1624753" y="4119286"/>
                  <a:ext cx="375095" cy="375095"/>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2" name="文本框 241">
                  <a:extLst>
                    <a:ext uri="{FF2B5EF4-FFF2-40B4-BE49-F238E27FC236}">
                      <a16:creationId xmlns:a16="http://schemas.microsoft.com/office/drawing/2014/main" id="{F30B03E4-2F0D-4EE9-AEC9-16050CD478B9}"/>
                    </a:ext>
                  </a:extLst>
                </p:cNvPr>
                <p:cNvSpPr txBox="1"/>
                <p:nvPr/>
              </p:nvSpPr>
              <p:spPr>
                <a:xfrm>
                  <a:off x="1578843" y="4413533"/>
                  <a:ext cx="457501" cy="247500"/>
                </a:xfrm>
                <a:prstGeom prst="rect">
                  <a:avLst/>
                </a:prstGeom>
                <a:noFill/>
              </p:spPr>
              <p:txBody>
                <a:bodyPr wrap="none" rtlCol="0">
                  <a:spAutoFit/>
                </a:bodyPr>
                <a:lstStyle/>
                <a:p>
                  <a:pPr algn="ctr"/>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243" name="文本框 242">
                  <a:extLst>
                    <a:ext uri="{FF2B5EF4-FFF2-40B4-BE49-F238E27FC236}">
                      <a16:creationId xmlns:a16="http://schemas.microsoft.com/office/drawing/2014/main" id="{F0FF81E1-B9AA-46ED-BFDD-3B8FEA49323A}"/>
                    </a:ext>
                  </a:extLst>
                </p:cNvPr>
                <p:cNvSpPr txBox="1"/>
                <p:nvPr/>
              </p:nvSpPr>
              <p:spPr>
                <a:xfrm>
                  <a:off x="1500178" y="4515828"/>
                  <a:ext cx="607551" cy="240601"/>
                </a:xfrm>
                <a:prstGeom prst="rect">
                  <a:avLst/>
                </a:prstGeom>
                <a:noFill/>
              </p:spPr>
              <p:txBody>
                <a:bodyPr wrap="square" rtlCol="0">
                  <a:spAutoFit/>
                </a:bodyPr>
                <a:lstStyle/>
                <a:p>
                  <a:pPr algn="ctr"/>
                  <a:r>
                    <a:rPr lang="en-US" altLang="zh-CN" sz="700" b="1" dirty="0">
                      <a:solidFill>
                        <a:schemeClr val="bg1"/>
                      </a:solidFill>
                      <a:latin typeface="微软雅黑" panose="020B0503020204020204" pitchFamily="34" charset="-122"/>
                      <a:ea typeface="微软雅黑" panose="020B0503020204020204" pitchFamily="34" charset="-122"/>
                    </a:rPr>
                    <a:t> </a:t>
                  </a:r>
                  <a:r>
                    <a:rPr lang="en-US" altLang="zh-CN" sz="700" b="1" dirty="0">
                      <a:solidFill>
                        <a:schemeClr val="bg1"/>
                      </a:solidFill>
                      <a:latin typeface="Aldrich" panose="02000000000000000000" pitchFamily="2" charset="0"/>
                      <a:ea typeface="微软雅黑" panose="020B0503020204020204" pitchFamily="34" charset="-122"/>
                    </a:rPr>
                    <a:t>12000</a:t>
                  </a:r>
                  <a:endParaRPr lang="zh-CN" altLang="en-US" sz="700" b="1" dirty="0">
                    <a:solidFill>
                      <a:schemeClr val="bg1"/>
                    </a:solidFill>
                    <a:latin typeface="Aldrich" panose="02000000000000000000" pitchFamily="2" charset="0"/>
                    <a:ea typeface="微软雅黑" panose="020B0503020204020204" pitchFamily="34" charset="-122"/>
                  </a:endParaRPr>
                </a:p>
              </p:txBody>
            </p:sp>
            <p:pic>
              <p:nvPicPr>
                <p:cNvPr id="244" name="Picture 4">
                  <a:extLst>
                    <a:ext uri="{FF2B5EF4-FFF2-40B4-BE49-F238E27FC236}">
                      <a16:creationId xmlns:a16="http://schemas.microsoft.com/office/drawing/2014/main" id="{3C3926AF-8F58-4ADA-8DA0-1F6F2C1ED6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4499" y="4170869"/>
                  <a:ext cx="329035" cy="269211"/>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245" name="组合 244">
              <a:extLst>
                <a:ext uri="{FF2B5EF4-FFF2-40B4-BE49-F238E27FC236}">
                  <a16:creationId xmlns:a16="http://schemas.microsoft.com/office/drawing/2014/main" id="{C2963B48-8399-43E4-A2BB-0C4A2EB6B24D}"/>
                </a:ext>
              </a:extLst>
            </p:cNvPr>
            <p:cNvGrpSpPr/>
            <p:nvPr/>
          </p:nvGrpSpPr>
          <p:grpSpPr>
            <a:xfrm>
              <a:off x="2502427" y="5510748"/>
              <a:ext cx="2086930" cy="215444"/>
              <a:chOff x="5122559" y="4095442"/>
              <a:chExt cx="2086930" cy="215444"/>
            </a:xfrm>
          </p:grpSpPr>
          <p:cxnSp>
            <p:nvCxnSpPr>
              <p:cNvPr id="246" name="直接连接符 245">
                <a:extLst>
                  <a:ext uri="{FF2B5EF4-FFF2-40B4-BE49-F238E27FC236}">
                    <a16:creationId xmlns:a16="http://schemas.microsoft.com/office/drawing/2014/main" id="{56F4B86B-DF0C-4950-BD26-9220526CFDC8}"/>
                  </a:ext>
                </a:extLst>
              </p:cNvPr>
              <p:cNvCxnSpPr>
                <a:cxnSpLocks/>
              </p:cNvCxnSpPr>
              <p:nvPr/>
            </p:nvCxnSpPr>
            <p:spPr>
              <a:xfrm>
                <a:off x="5122559" y="4301736"/>
                <a:ext cx="2086930" cy="0"/>
              </a:xfrm>
              <a:prstGeom prst="line">
                <a:avLst/>
              </a:prstGeom>
              <a:ln w="9525">
                <a:gradFill>
                  <a:gsLst>
                    <a:gs pos="55000">
                      <a:schemeClr val="bg1">
                        <a:alpha val="54000"/>
                      </a:scheme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47" name="文本框 246">
                <a:extLst>
                  <a:ext uri="{FF2B5EF4-FFF2-40B4-BE49-F238E27FC236}">
                    <a16:creationId xmlns:a16="http://schemas.microsoft.com/office/drawing/2014/main" id="{124BB324-96B1-4C6A-8987-F9D2B0FCFA2E}"/>
                  </a:ext>
                </a:extLst>
              </p:cNvPr>
              <p:cNvSpPr txBox="1"/>
              <p:nvPr/>
            </p:nvSpPr>
            <p:spPr>
              <a:xfrm>
                <a:off x="5166052" y="4095442"/>
                <a:ext cx="800219" cy="215444"/>
              </a:xfrm>
              <a:prstGeom prst="rect">
                <a:avLst/>
              </a:prstGeom>
              <a:noFill/>
            </p:spPr>
            <p:txBody>
              <a:bodyPr wrap="none" rtlCol="0">
                <a:spAutoFit/>
              </a:bodyPr>
              <a:lstStyle/>
              <a:p>
                <a:r>
                  <a:rPr lang="zh-CN" altLang="en-US" sz="800" b="1" dirty="0">
                    <a:solidFill>
                      <a:schemeClr val="bg1"/>
                    </a:solidFill>
                  </a:rPr>
                  <a:t>基础制造花费</a:t>
                </a:r>
              </a:p>
            </p:txBody>
          </p:sp>
        </p:grpSp>
        <p:sp>
          <p:nvSpPr>
            <p:cNvPr id="248" name="Freeform 3">
              <a:extLst>
                <a:ext uri="{FF2B5EF4-FFF2-40B4-BE49-F238E27FC236}">
                  <a16:creationId xmlns:a16="http://schemas.microsoft.com/office/drawing/2014/main" id="{0D9F9EE6-F3E3-4812-83E2-E2559B0744C6}"/>
                </a:ext>
              </a:extLst>
            </p:cNvPr>
            <p:cNvSpPr>
              <a:spLocks noEditPoints="1"/>
            </p:cNvSpPr>
            <p:nvPr/>
          </p:nvSpPr>
          <p:spPr bwMode="auto">
            <a:xfrm>
              <a:off x="4121299" y="5565183"/>
              <a:ext cx="109401" cy="107213"/>
            </a:xfrm>
            <a:custGeom>
              <a:avLst/>
              <a:gdLst>
                <a:gd name="T0" fmla="*/ 25 w 50"/>
                <a:gd name="T1" fmla="*/ 0 h 49"/>
                <a:gd name="T2" fmla="*/ 43 w 50"/>
                <a:gd name="T3" fmla="*/ 7 h 49"/>
                <a:gd name="T4" fmla="*/ 43 w 50"/>
                <a:gd name="T5" fmla="*/ 7 h 49"/>
                <a:gd name="T6" fmla="*/ 50 w 50"/>
                <a:gd name="T7" fmla="*/ 24 h 49"/>
                <a:gd name="T8" fmla="*/ 43 w 50"/>
                <a:gd name="T9" fmla="*/ 42 h 49"/>
                <a:gd name="T10" fmla="*/ 43 w 50"/>
                <a:gd name="T11" fmla="*/ 42 h 49"/>
                <a:gd name="T12" fmla="*/ 25 w 50"/>
                <a:gd name="T13" fmla="*/ 49 h 49"/>
                <a:gd name="T14" fmla="*/ 8 w 50"/>
                <a:gd name="T15" fmla="*/ 42 h 49"/>
                <a:gd name="T16" fmla="*/ 8 w 50"/>
                <a:gd name="T17" fmla="*/ 42 h 49"/>
                <a:gd name="T18" fmla="*/ 0 w 50"/>
                <a:gd name="T19" fmla="*/ 24 h 49"/>
                <a:gd name="T20" fmla="*/ 8 w 50"/>
                <a:gd name="T21" fmla="*/ 7 h 49"/>
                <a:gd name="T22" fmla="*/ 8 w 50"/>
                <a:gd name="T23" fmla="*/ 7 h 49"/>
                <a:gd name="T24" fmla="*/ 8 w 50"/>
                <a:gd name="T25" fmla="*/ 7 h 49"/>
                <a:gd name="T26" fmla="*/ 25 w 50"/>
                <a:gd name="T27" fmla="*/ 0 h 49"/>
                <a:gd name="T28" fmla="*/ 36 w 50"/>
                <a:gd name="T29" fmla="*/ 23 h 49"/>
                <a:gd name="T30" fmla="*/ 36 w 50"/>
                <a:gd name="T31" fmla="*/ 23 h 49"/>
                <a:gd name="T32" fmla="*/ 27 w 50"/>
                <a:gd name="T33" fmla="*/ 23 h 49"/>
                <a:gd name="T34" fmla="*/ 27 w 50"/>
                <a:gd name="T35" fmla="*/ 7 h 49"/>
                <a:gd name="T36" fmla="*/ 25 w 50"/>
                <a:gd name="T37" fmla="*/ 5 h 49"/>
                <a:gd name="T38" fmla="*/ 23 w 50"/>
                <a:gd name="T39" fmla="*/ 7 h 49"/>
                <a:gd name="T40" fmla="*/ 23 w 50"/>
                <a:gd name="T41" fmla="*/ 24 h 49"/>
                <a:gd name="T42" fmla="*/ 23 w 50"/>
                <a:gd name="T43" fmla="*/ 24 h 49"/>
                <a:gd name="T44" fmla="*/ 25 w 50"/>
                <a:gd name="T45" fmla="*/ 26 h 49"/>
                <a:gd name="T46" fmla="*/ 36 w 50"/>
                <a:gd name="T47" fmla="*/ 26 h 49"/>
                <a:gd name="T48" fmla="*/ 38 w 50"/>
                <a:gd name="T49" fmla="*/ 24 h 49"/>
                <a:gd name="T50" fmla="*/ 36 w 50"/>
                <a:gd name="T51" fmla="*/ 23 h 49"/>
                <a:gd name="T52" fmla="*/ 40 w 50"/>
                <a:gd name="T53" fmla="*/ 10 h 49"/>
                <a:gd name="T54" fmla="*/ 40 w 50"/>
                <a:gd name="T55" fmla="*/ 10 h 49"/>
                <a:gd name="T56" fmla="*/ 25 w 50"/>
                <a:gd name="T57" fmla="*/ 3 h 49"/>
                <a:gd name="T58" fmla="*/ 10 w 50"/>
                <a:gd name="T59" fmla="*/ 10 h 49"/>
                <a:gd name="T60" fmla="*/ 10 w 50"/>
                <a:gd name="T61" fmla="*/ 10 h 49"/>
                <a:gd name="T62" fmla="*/ 4 w 50"/>
                <a:gd name="T63" fmla="*/ 24 h 49"/>
                <a:gd name="T64" fmla="*/ 10 w 50"/>
                <a:gd name="T65" fmla="*/ 39 h 49"/>
                <a:gd name="T66" fmla="*/ 10 w 50"/>
                <a:gd name="T67" fmla="*/ 39 h 49"/>
                <a:gd name="T68" fmla="*/ 25 w 50"/>
                <a:gd name="T69" fmla="*/ 46 h 49"/>
                <a:gd name="T70" fmla="*/ 40 w 50"/>
                <a:gd name="T71" fmla="*/ 39 h 49"/>
                <a:gd name="T72" fmla="*/ 40 w 50"/>
                <a:gd name="T73" fmla="*/ 39 h 49"/>
                <a:gd name="T74" fmla="*/ 46 w 50"/>
                <a:gd name="T75" fmla="*/ 24 h 49"/>
                <a:gd name="T76" fmla="*/ 40 w 50"/>
                <a:gd name="T77" fmla="*/ 10 h 49"/>
                <a:gd name="T78" fmla="*/ 40 w 50"/>
                <a:gd name="T79" fmla="*/ 1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 h="49">
                  <a:moveTo>
                    <a:pt x="25" y="0"/>
                  </a:moveTo>
                  <a:cubicBezTo>
                    <a:pt x="32" y="0"/>
                    <a:pt x="38" y="2"/>
                    <a:pt x="43" y="7"/>
                  </a:cubicBezTo>
                  <a:cubicBezTo>
                    <a:pt x="43" y="7"/>
                    <a:pt x="43" y="7"/>
                    <a:pt x="43" y="7"/>
                  </a:cubicBezTo>
                  <a:cubicBezTo>
                    <a:pt x="47" y="11"/>
                    <a:pt x="50" y="18"/>
                    <a:pt x="50" y="24"/>
                  </a:cubicBezTo>
                  <a:cubicBezTo>
                    <a:pt x="50" y="31"/>
                    <a:pt x="47" y="38"/>
                    <a:pt x="43" y="42"/>
                  </a:cubicBezTo>
                  <a:cubicBezTo>
                    <a:pt x="43" y="42"/>
                    <a:pt x="43" y="42"/>
                    <a:pt x="43" y="42"/>
                  </a:cubicBezTo>
                  <a:cubicBezTo>
                    <a:pt x="38" y="47"/>
                    <a:pt x="32" y="49"/>
                    <a:pt x="25" y="49"/>
                  </a:cubicBezTo>
                  <a:cubicBezTo>
                    <a:pt x="18" y="49"/>
                    <a:pt x="12" y="47"/>
                    <a:pt x="8" y="42"/>
                  </a:cubicBezTo>
                  <a:cubicBezTo>
                    <a:pt x="8" y="42"/>
                    <a:pt x="8" y="42"/>
                    <a:pt x="8" y="42"/>
                  </a:cubicBezTo>
                  <a:cubicBezTo>
                    <a:pt x="3" y="38"/>
                    <a:pt x="0" y="31"/>
                    <a:pt x="0" y="24"/>
                  </a:cubicBezTo>
                  <a:cubicBezTo>
                    <a:pt x="0" y="18"/>
                    <a:pt x="3" y="11"/>
                    <a:pt x="8" y="7"/>
                  </a:cubicBezTo>
                  <a:cubicBezTo>
                    <a:pt x="8" y="7"/>
                    <a:pt x="8" y="7"/>
                    <a:pt x="8" y="7"/>
                  </a:cubicBezTo>
                  <a:cubicBezTo>
                    <a:pt x="8" y="7"/>
                    <a:pt x="8" y="7"/>
                    <a:pt x="8" y="7"/>
                  </a:cubicBezTo>
                  <a:cubicBezTo>
                    <a:pt x="12" y="2"/>
                    <a:pt x="18" y="0"/>
                    <a:pt x="25" y="0"/>
                  </a:cubicBezTo>
                  <a:close/>
                  <a:moveTo>
                    <a:pt x="36" y="23"/>
                  </a:moveTo>
                  <a:cubicBezTo>
                    <a:pt x="36" y="23"/>
                    <a:pt x="36" y="23"/>
                    <a:pt x="36" y="23"/>
                  </a:cubicBezTo>
                  <a:cubicBezTo>
                    <a:pt x="27" y="23"/>
                    <a:pt x="27" y="23"/>
                    <a:pt x="27" y="23"/>
                  </a:cubicBezTo>
                  <a:cubicBezTo>
                    <a:pt x="27" y="7"/>
                    <a:pt x="27" y="7"/>
                    <a:pt x="27" y="7"/>
                  </a:cubicBezTo>
                  <a:cubicBezTo>
                    <a:pt x="27" y="6"/>
                    <a:pt x="26" y="5"/>
                    <a:pt x="25" y="5"/>
                  </a:cubicBezTo>
                  <a:cubicBezTo>
                    <a:pt x="24" y="5"/>
                    <a:pt x="23" y="6"/>
                    <a:pt x="23" y="7"/>
                  </a:cubicBezTo>
                  <a:cubicBezTo>
                    <a:pt x="23" y="24"/>
                    <a:pt x="23" y="24"/>
                    <a:pt x="23" y="24"/>
                  </a:cubicBezTo>
                  <a:cubicBezTo>
                    <a:pt x="23" y="24"/>
                    <a:pt x="23" y="24"/>
                    <a:pt x="23" y="24"/>
                  </a:cubicBezTo>
                  <a:cubicBezTo>
                    <a:pt x="23" y="26"/>
                    <a:pt x="24" y="26"/>
                    <a:pt x="25" y="26"/>
                  </a:cubicBezTo>
                  <a:cubicBezTo>
                    <a:pt x="36" y="26"/>
                    <a:pt x="36" y="26"/>
                    <a:pt x="36" y="26"/>
                  </a:cubicBezTo>
                  <a:cubicBezTo>
                    <a:pt x="37" y="26"/>
                    <a:pt x="38" y="26"/>
                    <a:pt x="38" y="24"/>
                  </a:cubicBezTo>
                  <a:cubicBezTo>
                    <a:pt x="38" y="23"/>
                    <a:pt x="37" y="23"/>
                    <a:pt x="36" y="23"/>
                  </a:cubicBezTo>
                  <a:close/>
                  <a:moveTo>
                    <a:pt x="40" y="10"/>
                  </a:moveTo>
                  <a:cubicBezTo>
                    <a:pt x="40" y="10"/>
                    <a:pt x="40" y="10"/>
                    <a:pt x="40" y="10"/>
                  </a:cubicBezTo>
                  <a:cubicBezTo>
                    <a:pt x="36" y="6"/>
                    <a:pt x="31" y="3"/>
                    <a:pt x="25" y="3"/>
                  </a:cubicBezTo>
                  <a:cubicBezTo>
                    <a:pt x="20" y="3"/>
                    <a:pt x="14" y="6"/>
                    <a:pt x="10" y="10"/>
                  </a:cubicBezTo>
                  <a:cubicBezTo>
                    <a:pt x="10" y="10"/>
                    <a:pt x="10" y="10"/>
                    <a:pt x="10" y="10"/>
                  </a:cubicBezTo>
                  <a:cubicBezTo>
                    <a:pt x="7" y="13"/>
                    <a:pt x="4" y="19"/>
                    <a:pt x="4" y="24"/>
                  </a:cubicBezTo>
                  <a:cubicBezTo>
                    <a:pt x="4" y="30"/>
                    <a:pt x="7" y="36"/>
                    <a:pt x="10" y="39"/>
                  </a:cubicBezTo>
                  <a:cubicBezTo>
                    <a:pt x="10" y="39"/>
                    <a:pt x="10" y="39"/>
                    <a:pt x="10" y="39"/>
                  </a:cubicBezTo>
                  <a:cubicBezTo>
                    <a:pt x="14" y="43"/>
                    <a:pt x="20" y="46"/>
                    <a:pt x="25" y="46"/>
                  </a:cubicBezTo>
                  <a:cubicBezTo>
                    <a:pt x="31" y="46"/>
                    <a:pt x="36" y="43"/>
                    <a:pt x="40" y="39"/>
                  </a:cubicBezTo>
                  <a:cubicBezTo>
                    <a:pt x="40" y="39"/>
                    <a:pt x="40" y="39"/>
                    <a:pt x="40" y="39"/>
                  </a:cubicBezTo>
                  <a:cubicBezTo>
                    <a:pt x="44" y="36"/>
                    <a:pt x="46" y="30"/>
                    <a:pt x="46" y="24"/>
                  </a:cubicBezTo>
                  <a:cubicBezTo>
                    <a:pt x="46" y="19"/>
                    <a:pt x="44" y="13"/>
                    <a:pt x="40" y="10"/>
                  </a:cubicBezTo>
                  <a:cubicBezTo>
                    <a:pt x="40" y="10"/>
                    <a:pt x="40" y="10"/>
                    <a:pt x="40" y="10"/>
                  </a:cubicBezTo>
                  <a:close/>
                </a:path>
              </a:pathLst>
            </a:custGeom>
            <a:solidFill>
              <a:schemeClr val="bg1">
                <a:alpha val="50000"/>
              </a:schemeClr>
            </a:solidFill>
            <a:ln>
              <a:noFill/>
            </a:ln>
            <a:effectLst/>
          </p:spPr>
          <p:txBody>
            <a:bodyPr/>
            <a:lstStyle/>
            <a:p>
              <a:endParaRPr lang="zh-CN" altLang="en-US"/>
            </a:p>
          </p:txBody>
        </p:sp>
        <p:sp>
          <p:nvSpPr>
            <p:cNvPr id="249" name="文本框 248">
              <a:extLst>
                <a:ext uri="{FF2B5EF4-FFF2-40B4-BE49-F238E27FC236}">
                  <a16:creationId xmlns:a16="http://schemas.microsoft.com/office/drawing/2014/main" id="{933035CC-B9C2-4FE2-970D-99E51664CBB0}"/>
                </a:ext>
              </a:extLst>
            </p:cNvPr>
            <p:cNvSpPr txBox="1"/>
            <p:nvPr/>
          </p:nvSpPr>
          <p:spPr>
            <a:xfrm>
              <a:off x="4191796" y="5371727"/>
              <a:ext cx="340547" cy="369332"/>
            </a:xfrm>
            <a:prstGeom prst="rect">
              <a:avLst/>
            </a:prstGeom>
            <a:noFill/>
          </p:spPr>
          <p:txBody>
            <a:bodyPr wrap="square" rtlCol="0">
              <a:spAutoFit/>
            </a:bodyPr>
            <a:lstStyle/>
            <a:p>
              <a:pPr algn="ctr"/>
              <a:r>
                <a:rPr lang="en-US" altLang="zh-CN" sz="900" dirty="0">
                  <a:solidFill>
                    <a:schemeClr val="bg1"/>
                  </a:solidFill>
                  <a:latin typeface="Aldrich" panose="02000000000000000000" pitchFamily="2" charset="0"/>
                  <a:ea typeface="微软雅黑" panose="020B0503020204020204" pitchFamily="34" charset="-122"/>
                </a:rPr>
                <a:t> 50</a:t>
              </a:r>
              <a:endParaRPr lang="zh-CN" altLang="en-US" sz="900" dirty="0">
                <a:solidFill>
                  <a:schemeClr val="bg1"/>
                </a:solidFill>
                <a:latin typeface="Aldrich" panose="02000000000000000000" pitchFamily="2" charset="0"/>
                <a:ea typeface="微软雅黑" panose="020B0503020204020204" pitchFamily="34" charset="-122"/>
              </a:endParaRPr>
            </a:p>
          </p:txBody>
        </p:sp>
        <p:pic>
          <p:nvPicPr>
            <p:cNvPr id="324" name="图片 323">
              <a:extLst>
                <a:ext uri="{FF2B5EF4-FFF2-40B4-BE49-F238E27FC236}">
                  <a16:creationId xmlns:a16="http://schemas.microsoft.com/office/drawing/2014/main" id="{7750ED8C-BDEB-4D69-B675-1CCD4C8402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9131" y="1703297"/>
              <a:ext cx="1075305" cy="1241082"/>
            </a:xfrm>
            <a:prstGeom prst="rect">
              <a:avLst/>
            </a:prstGeom>
          </p:spPr>
        </p:pic>
        <p:grpSp>
          <p:nvGrpSpPr>
            <p:cNvPr id="2" name="组合 1">
              <a:extLst>
                <a:ext uri="{FF2B5EF4-FFF2-40B4-BE49-F238E27FC236}">
                  <a16:creationId xmlns:a16="http://schemas.microsoft.com/office/drawing/2014/main" id="{90B18268-C6F3-4F95-8245-9419D774C882}"/>
                </a:ext>
              </a:extLst>
            </p:cNvPr>
            <p:cNvGrpSpPr/>
            <p:nvPr/>
          </p:nvGrpSpPr>
          <p:grpSpPr>
            <a:xfrm>
              <a:off x="2665555" y="3883337"/>
              <a:ext cx="1867091" cy="833216"/>
              <a:chOff x="2665555" y="4264974"/>
              <a:chExt cx="1867091" cy="833216"/>
            </a:xfrm>
          </p:grpSpPr>
          <p:sp>
            <p:nvSpPr>
              <p:cNvPr id="207" name="文本框 206">
                <a:extLst>
                  <a:ext uri="{FF2B5EF4-FFF2-40B4-BE49-F238E27FC236}">
                    <a16:creationId xmlns:a16="http://schemas.microsoft.com/office/drawing/2014/main" id="{24EB7A92-3121-4265-8A50-20EE9B2B2FEB}"/>
                  </a:ext>
                </a:extLst>
              </p:cNvPr>
              <p:cNvSpPr txBox="1"/>
              <p:nvPr/>
            </p:nvSpPr>
            <p:spPr>
              <a:xfrm>
                <a:off x="2790305" y="4297522"/>
                <a:ext cx="543739" cy="200055"/>
              </a:xfrm>
              <a:prstGeom prst="rect">
                <a:avLst/>
              </a:prstGeom>
              <a:noFill/>
            </p:spPr>
            <p:txBody>
              <a:bodyPr wrap="none" rtlCol="0">
                <a:spAutoFit/>
              </a:bodyPr>
              <a:lstStyle/>
              <a:p>
                <a:r>
                  <a:rPr lang="zh-CN" altLang="en-US" sz="700" b="1" dirty="0">
                    <a:solidFill>
                      <a:schemeClr val="bg1">
                        <a:alpha val="80000"/>
                      </a:schemeClr>
                    </a:solidFill>
                    <a:latin typeface="+mn-ea"/>
                  </a:rPr>
                  <a:t>推力等级</a:t>
                </a:r>
              </a:p>
            </p:txBody>
          </p:sp>
          <p:sp>
            <p:nvSpPr>
              <p:cNvPr id="208" name="文本框 207">
                <a:extLst>
                  <a:ext uri="{FF2B5EF4-FFF2-40B4-BE49-F238E27FC236}">
                    <a16:creationId xmlns:a16="http://schemas.microsoft.com/office/drawing/2014/main" id="{8FBF3D43-2A17-4838-BF88-4525719904A2}"/>
                  </a:ext>
                </a:extLst>
              </p:cNvPr>
              <p:cNvSpPr txBox="1"/>
              <p:nvPr/>
            </p:nvSpPr>
            <p:spPr>
              <a:xfrm>
                <a:off x="3651727" y="4264974"/>
                <a:ext cx="877163" cy="261610"/>
              </a:xfrm>
              <a:prstGeom prst="rect">
                <a:avLst/>
              </a:prstGeom>
              <a:noFill/>
            </p:spPr>
            <p:txBody>
              <a:bodyPr wrap="none" rtlCol="0">
                <a:spAutoFit/>
              </a:bodyPr>
              <a:lstStyle/>
              <a:p>
                <a:r>
                  <a:rPr lang="en-US" altLang="zh-CN" sz="1100" dirty="0">
                    <a:solidFill>
                      <a:schemeClr val="accent4">
                        <a:lumMod val="20000"/>
                        <a:lumOff val="80000"/>
                      </a:schemeClr>
                    </a:solidFill>
                    <a:latin typeface="Aldrich" panose="02000000000000000000" pitchFamily="2" charset="0"/>
                  </a:rPr>
                  <a:t>6.5 ~ 10.8</a:t>
                </a:r>
                <a:endParaRPr lang="zh-CN" altLang="en-US" sz="1100" dirty="0">
                  <a:solidFill>
                    <a:schemeClr val="accent4">
                      <a:lumMod val="20000"/>
                      <a:lumOff val="80000"/>
                    </a:schemeClr>
                  </a:solidFill>
                  <a:latin typeface="Aldrich" panose="02000000000000000000" pitchFamily="2" charset="0"/>
                </a:endParaRPr>
              </a:p>
            </p:txBody>
          </p:sp>
          <p:sp>
            <p:nvSpPr>
              <p:cNvPr id="325" name="Freeform 361">
                <a:extLst>
                  <a:ext uri="{FF2B5EF4-FFF2-40B4-BE49-F238E27FC236}">
                    <a16:creationId xmlns:a16="http://schemas.microsoft.com/office/drawing/2014/main" id="{76EDFA55-D70B-4760-BFF4-2D3EB126BF12}"/>
                  </a:ext>
                </a:extLst>
              </p:cNvPr>
              <p:cNvSpPr>
                <a:spLocks noEditPoints="1"/>
              </p:cNvSpPr>
              <p:nvPr/>
            </p:nvSpPr>
            <p:spPr bwMode="auto">
              <a:xfrm>
                <a:off x="2665555" y="4336716"/>
                <a:ext cx="143727" cy="143022"/>
              </a:xfrm>
              <a:custGeom>
                <a:avLst/>
                <a:gdLst>
                  <a:gd name="T0" fmla="*/ 1342 w 3261"/>
                  <a:gd name="T1" fmla="*/ 2596 h 3249"/>
                  <a:gd name="T2" fmla="*/ 1556 w 3261"/>
                  <a:gd name="T3" fmla="*/ 2635 h 3249"/>
                  <a:gd name="T4" fmla="*/ 1778 w 3261"/>
                  <a:gd name="T5" fmla="*/ 2627 h 3249"/>
                  <a:gd name="T6" fmla="*/ 1987 w 3261"/>
                  <a:gd name="T7" fmla="*/ 2574 h 3249"/>
                  <a:gd name="T8" fmla="*/ 2337 w 3261"/>
                  <a:gd name="T9" fmla="*/ 3087 h 3249"/>
                  <a:gd name="T10" fmla="*/ 2087 w 3261"/>
                  <a:gd name="T11" fmla="*/ 3184 h 3249"/>
                  <a:gd name="T12" fmla="*/ 1818 w 3261"/>
                  <a:gd name="T13" fmla="*/ 3238 h 3249"/>
                  <a:gd name="T14" fmla="*/ 1537 w 3261"/>
                  <a:gd name="T15" fmla="*/ 3246 h 3249"/>
                  <a:gd name="T16" fmla="*/ 1263 w 3261"/>
                  <a:gd name="T17" fmla="*/ 3207 h 3249"/>
                  <a:gd name="T18" fmla="*/ 1005 w 3261"/>
                  <a:gd name="T19" fmla="*/ 3125 h 3249"/>
                  <a:gd name="T20" fmla="*/ 1208 w 3261"/>
                  <a:gd name="T21" fmla="*/ 2546 h 3249"/>
                  <a:gd name="T22" fmla="*/ 613 w 3261"/>
                  <a:gd name="T23" fmla="*/ 1561 h 3249"/>
                  <a:gd name="T24" fmla="*/ 623 w 3261"/>
                  <a:gd name="T25" fmla="*/ 1775 h 3249"/>
                  <a:gd name="T26" fmla="*/ 682 w 3261"/>
                  <a:gd name="T27" fmla="*/ 1994 h 3249"/>
                  <a:gd name="T28" fmla="*/ 787 w 3261"/>
                  <a:gd name="T29" fmla="*/ 2191 h 3249"/>
                  <a:gd name="T30" fmla="*/ 515 w 3261"/>
                  <a:gd name="T31" fmla="*/ 2807 h 3249"/>
                  <a:gd name="T32" fmla="*/ 328 w 3261"/>
                  <a:gd name="T33" fmla="*/ 2600 h 3249"/>
                  <a:gd name="T34" fmla="*/ 180 w 3261"/>
                  <a:gd name="T35" fmla="*/ 2363 h 3249"/>
                  <a:gd name="T36" fmla="*/ 72 w 3261"/>
                  <a:gd name="T37" fmla="*/ 2100 h 3249"/>
                  <a:gd name="T38" fmla="*/ 12 w 3261"/>
                  <a:gd name="T39" fmla="*/ 1817 h 3249"/>
                  <a:gd name="T40" fmla="*/ 2 w 3261"/>
                  <a:gd name="T41" fmla="*/ 1541 h 3249"/>
                  <a:gd name="T42" fmla="*/ 29 w 3261"/>
                  <a:gd name="T43" fmla="*/ 1313 h 3249"/>
                  <a:gd name="T44" fmla="*/ 3254 w 3261"/>
                  <a:gd name="T45" fmla="*/ 1464 h 3249"/>
                  <a:gd name="T46" fmla="*/ 3258 w 3261"/>
                  <a:gd name="T47" fmla="*/ 1718 h 3249"/>
                  <a:gd name="T48" fmla="*/ 3215 w 3261"/>
                  <a:gd name="T49" fmla="*/ 2008 h 3249"/>
                  <a:gd name="T50" fmla="*/ 3122 w 3261"/>
                  <a:gd name="T51" fmla="*/ 2277 h 3249"/>
                  <a:gd name="T52" fmla="*/ 2987 w 3261"/>
                  <a:gd name="T53" fmla="*/ 2523 h 3249"/>
                  <a:gd name="T54" fmla="*/ 2812 w 3261"/>
                  <a:gd name="T55" fmla="*/ 2742 h 3249"/>
                  <a:gd name="T56" fmla="*/ 2430 w 3261"/>
                  <a:gd name="T57" fmla="*/ 2250 h 3249"/>
                  <a:gd name="T58" fmla="*/ 2548 w 3261"/>
                  <a:gd name="T59" fmla="*/ 2063 h 3249"/>
                  <a:gd name="T60" fmla="*/ 2624 w 3261"/>
                  <a:gd name="T61" fmla="*/ 1850 h 3249"/>
                  <a:gd name="T62" fmla="*/ 2650 w 3261"/>
                  <a:gd name="T63" fmla="*/ 1618 h 3249"/>
                  <a:gd name="T64" fmla="*/ 3232 w 3261"/>
                  <a:gd name="T65" fmla="*/ 1312 h 3249"/>
                  <a:gd name="T66" fmla="*/ 2029 w 3261"/>
                  <a:gd name="T67" fmla="*/ 37 h 3249"/>
                  <a:gd name="T68" fmla="*/ 2305 w 3261"/>
                  <a:gd name="T69" fmla="*/ 134 h 3249"/>
                  <a:gd name="T70" fmla="*/ 2555 w 3261"/>
                  <a:gd name="T71" fmla="*/ 275 h 3249"/>
                  <a:gd name="T72" fmla="*/ 2776 w 3261"/>
                  <a:gd name="T73" fmla="*/ 458 h 3249"/>
                  <a:gd name="T74" fmla="*/ 2961 w 3261"/>
                  <a:gd name="T75" fmla="*/ 677 h 3249"/>
                  <a:gd name="T76" fmla="*/ 3106 w 3261"/>
                  <a:gd name="T77" fmla="*/ 925 h 3249"/>
                  <a:gd name="T78" fmla="*/ 2438 w 3261"/>
                  <a:gd name="T79" fmla="*/ 996 h 3249"/>
                  <a:gd name="T80" fmla="*/ 2288 w 3261"/>
                  <a:gd name="T81" fmla="*/ 840 h 3249"/>
                  <a:gd name="T82" fmla="*/ 2110 w 3261"/>
                  <a:gd name="T83" fmla="*/ 719 h 3249"/>
                  <a:gd name="T84" fmla="*/ 1907 w 3261"/>
                  <a:gd name="T85" fmla="*/ 638 h 3249"/>
                  <a:gd name="T86" fmla="*/ 1426 w 3261"/>
                  <a:gd name="T87" fmla="*/ 0 h 3249"/>
                  <a:gd name="T88" fmla="*/ 1285 w 3261"/>
                  <a:gd name="T89" fmla="*/ 660 h 3249"/>
                  <a:gd name="T90" fmla="*/ 1089 w 3261"/>
                  <a:gd name="T91" fmla="*/ 755 h 3249"/>
                  <a:gd name="T92" fmla="*/ 919 w 3261"/>
                  <a:gd name="T93" fmla="*/ 888 h 3249"/>
                  <a:gd name="T94" fmla="*/ 782 w 3261"/>
                  <a:gd name="T95" fmla="*/ 1054 h 3249"/>
                  <a:gd name="T96" fmla="*/ 199 w 3261"/>
                  <a:gd name="T97" fmla="*/ 838 h 3249"/>
                  <a:gd name="T98" fmla="*/ 357 w 3261"/>
                  <a:gd name="T99" fmla="*/ 600 h 3249"/>
                  <a:gd name="T100" fmla="*/ 555 w 3261"/>
                  <a:gd name="T101" fmla="*/ 394 h 3249"/>
                  <a:gd name="T102" fmla="*/ 786 w 3261"/>
                  <a:gd name="T103" fmla="*/ 224 h 3249"/>
                  <a:gd name="T104" fmla="*/ 1045 w 3261"/>
                  <a:gd name="T105" fmla="*/ 97 h 3249"/>
                  <a:gd name="T106" fmla="*/ 1328 w 3261"/>
                  <a:gd name="T107" fmla="*/ 16 h 3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61" h="3249">
                    <a:moveTo>
                      <a:pt x="1208" y="2546"/>
                    </a:moveTo>
                    <a:lnTo>
                      <a:pt x="1274" y="2574"/>
                    </a:lnTo>
                    <a:lnTo>
                      <a:pt x="1342" y="2596"/>
                    </a:lnTo>
                    <a:lnTo>
                      <a:pt x="1411" y="2614"/>
                    </a:lnTo>
                    <a:lnTo>
                      <a:pt x="1482" y="2627"/>
                    </a:lnTo>
                    <a:lnTo>
                      <a:pt x="1556" y="2635"/>
                    </a:lnTo>
                    <a:lnTo>
                      <a:pt x="1631" y="2638"/>
                    </a:lnTo>
                    <a:lnTo>
                      <a:pt x="1705" y="2635"/>
                    </a:lnTo>
                    <a:lnTo>
                      <a:pt x="1778" y="2627"/>
                    </a:lnTo>
                    <a:lnTo>
                      <a:pt x="1850" y="2614"/>
                    </a:lnTo>
                    <a:lnTo>
                      <a:pt x="1920" y="2596"/>
                    </a:lnTo>
                    <a:lnTo>
                      <a:pt x="1987" y="2574"/>
                    </a:lnTo>
                    <a:lnTo>
                      <a:pt x="2052" y="2546"/>
                    </a:lnTo>
                    <a:lnTo>
                      <a:pt x="2417" y="3047"/>
                    </a:lnTo>
                    <a:lnTo>
                      <a:pt x="2337" y="3087"/>
                    </a:lnTo>
                    <a:lnTo>
                      <a:pt x="2256" y="3125"/>
                    </a:lnTo>
                    <a:lnTo>
                      <a:pt x="2173" y="3157"/>
                    </a:lnTo>
                    <a:lnTo>
                      <a:pt x="2087" y="3184"/>
                    </a:lnTo>
                    <a:lnTo>
                      <a:pt x="1999" y="3207"/>
                    </a:lnTo>
                    <a:lnTo>
                      <a:pt x="1909" y="3225"/>
                    </a:lnTo>
                    <a:lnTo>
                      <a:pt x="1818" y="3238"/>
                    </a:lnTo>
                    <a:lnTo>
                      <a:pt x="1725" y="3246"/>
                    </a:lnTo>
                    <a:lnTo>
                      <a:pt x="1631" y="3249"/>
                    </a:lnTo>
                    <a:lnTo>
                      <a:pt x="1537" y="3246"/>
                    </a:lnTo>
                    <a:lnTo>
                      <a:pt x="1443" y="3238"/>
                    </a:lnTo>
                    <a:lnTo>
                      <a:pt x="1352" y="3225"/>
                    </a:lnTo>
                    <a:lnTo>
                      <a:pt x="1263" y="3207"/>
                    </a:lnTo>
                    <a:lnTo>
                      <a:pt x="1174" y="3184"/>
                    </a:lnTo>
                    <a:lnTo>
                      <a:pt x="1089" y="3157"/>
                    </a:lnTo>
                    <a:lnTo>
                      <a:pt x="1005" y="3125"/>
                    </a:lnTo>
                    <a:lnTo>
                      <a:pt x="923" y="3087"/>
                    </a:lnTo>
                    <a:lnTo>
                      <a:pt x="844" y="3047"/>
                    </a:lnTo>
                    <a:lnTo>
                      <a:pt x="1208" y="2546"/>
                    </a:lnTo>
                    <a:close/>
                    <a:moveTo>
                      <a:pt x="29" y="1313"/>
                    </a:moveTo>
                    <a:lnTo>
                      <a:pt x="618" y="1504"/>
                    </a:lnTo>
                    <a:lnTo>
                      <a:pt x="613" y="1561"/>
                    </a:lnTo>
                    <a:lnTo>
                      <a:pt x="611" y="1618"/>
                    </a:lnTo>
                    <a:lnTo>
                      <a:pt x="614" y="1697"/>
                    </a:lnTo>
                    <a:lnTo>
                      <a:pt x="623" y="1775"/>
                    </a:lnTo>
                    <a:lnTo>
                      <a:pt x="638" y="1850"/>
                    </a:lnTo>
                    <a:lnTo>
                      <a:pt x="657" y="1923"/>
                    </a:lnTo>
                    <a:lnTo>
                      <a:pt x="682" y="1994"/>
                    </a:lnTo>
                    <a:lnTo>
                      <a:pt x="713" y="2063"/>
                    </a:lnTo>
                    <a:lnTo>
                      <a:pt x="748" y="2128"/>
                    </a:lnTo>
                    <a:lnTo>
                      <a:pt x="787" y="2191"/>
                    </a:lnTo>
                    <a:lnTo>
                      <a:pt x="831" y="2250"/>
                    </a:lnTo>
                    <a:lnTo>
                      <a:pt x="879" y="2307"/>
                    </a:lnTo>
                    <a:lnTo>
                      <a:pt x="515" y="2807"/>
                    </a:lnTo>
                    <a:lnTo>
                      <a:pt x="449" y="2742"/>
                    </a:lnTo>
                    <a:lnTo>
                      <a:pt x="386" y="2673"/>
                    </a:lnTo>
                    <a:lnTo>
                      <a:pt x="328" y="2600"/>
                    </a:lnTo>
                    <a:lnTo>
                      <a:pt x="274" y="2523"/>
                    </a:lnTo>
                    <a:lnTo>
                      <a:pt x="225" y="2444"/>
                    </a:lnTo>
                    <a:lnTo>
                      <a:pt x="180" y="2363"/>
                    </a:lnTo>
                    <a:lnTo>
                      <a:pt x="139" y="2277"/>
                    </a:lnTo>
                    <a:lnTo>
                      <a:pt x="102" y="2190"/>
                    </a:lnTo>
                    <a:lnTo>
                      <a:pt x="72" y="2100"/>
                    </a:lnTo>
                    <a:lnTo>
                      <a:pt x="46" y="2008"/>
                    </a:lnTo>
                    <a:lnTo>
                      <a:pt x="26" y="1913"/>
                    </a:lnTo>
                    <a:lnTo>
                      <a:pt x="12" y="1817"/>
                    </a:lnTo>
                    <a:lnTo>
                      <a:pt x="3" y="1718"/>
                    </a:lnTo>
                    <a:lnTo>
                      <a:pt x="0" y="1618"/>
                    </a:lnTo>
                    <a:lnTo>
                      <a:pt x="2" y="1541"/>
                    </a:lnTo>
                    <a:lnTo>
                      <a:pt x="7" y="1464"/>
                    </a:lnTo>
                    <a:lnTo>
                      <a:pt x="16" y="1387"/>
                    </a:lnTo>
                    <a:lnTo>
                      <a:pt x="29" y="1313"/>
                    </a:lnTo>
                    <a:close/>
                    <a:moveTo>
                      <a:pt x="3232" y="1312"/>
                    </a:moveTo>
                    <a:lnTo>
                      <a:pt x="3245" y="1387"/>
                    </a:lnTo>
                    <a:lnTo>
                      <a:pt x="3254" y="1464"/>
                    </a:lnTo>
                    <a:lnTo>
                      <a:pt x="3259" y="1541"/>
                    </a:lnTo>
                    <a:lnTo>
                      <a:pt x="3261" y="1618"/>
                    </a:lnTo>
                    <a:lnTo>
                      <a:pt x="3258" y="1718"/>
                    </a:lnTo>
                    <a:lnTo>
                      <a:pt x="3249" y="1817"/>
                    </a:lnTo>
                    <a:lnTo>
                      <a:pt x="3235" y="1913"/>
                    </a:lnTo>
                    <a:lnTo>
                      <a:pt x="3215" y="2008"/>
                    </a:lnTo>
                    <a:lnTo>
                      <a:pt x="3189" y="2100"/>
                    </a:lnTo>
                    <a:lnTo>
                      <a:pt x="3158" y="2189"/>
                    </a:lnTo>
                    <a:lnTo>
                      <a:pt x="3122" y="2277"/>
                    </a:lnTo>
                    <a:lnTo>
                      <a:pt x="3082" y="2362"/>
                    </a:lnTo>
                    <a:lnTo>
                      <a:pt x="3037" y="2444"/>
                    </a:lnTo>
                    <a:lnTo>
                      <a:pt x="2987" y="2523"/>
                    </a:lnTo>
                    <a:lnTo>
                      <a:pt x="2933" y="2600"/>
                    </a:lnTo>
                    <a:lnTo>
                      <a:pt x="2874" y="2673"/>
                    </a:lnTo>
                    <a:lnTo>
                      <a:pt x="2812" y="2742"/>
                    </a:lnTo>
                    <a:lnTo>
                      <a:pt x="2746" y="2807"/>
                    </a:lnTo>
                    <a:lnTo>
                      <a:pt x="2383" y="2307"/>
                    </a:lnTo>
                    <a:lnTo>
                      <a:pt x="2430" y="2250"/>
                    </a:lnTo>
                    <a:lnTo>
                      <a:pt x="2474" y="2191"/>
                    </a:lnTo>
                    <a:lnTo>
                      <a:pt x="2513" y="2128"/>
                    </a:lnTo>
                    <a:lnTo>
                      <a:pt x="2548" y="2063"/>
                    </a:lnTo>
                    <a:lnTo>
                      <a:pt x="2578" y="1993"/>
                    </a:lnTo>
                    <a:lnTo>
                      <a:pt x="2603" y="1923"/>
                    </a:lnTo>
                    <a:lnTo>
                      <a:pt x="2624" y="1850"/>
                    </a:lnTo>
                    <a:lnTo>
                      <a:pt x="2638" y="1775"/>
                    </a:lnTo>
                    <a:lnTo>
                      <a:pt x="2647" y="1697"/>
                    </a:lnTo>
                    <a:lnTo>
                      <a:pt x="2650" y="1618"/>
                    </a:lnTo>
                    <a:lnTo>
                      <a:pt x="2648" y="1561"/>
                    </a:lnTo>
                    <a:lnTo>
                      <a:pt x="2644" y="1504"/>
                    </a:lnTo>
                    <a:lnTo>
                      <a:pt x="3232" y="1312"/>
                    </a:lnTo>
                    <a:close/>
                    <a:moveTo>
                      <a:pt x="1835" y="0"/>
                    </a:moveTo>
                    <a:lnTo>
                      <a:pt x="1933" y="16"/>
                    </a:lnTo>
                    <a:lnTo>
                      <a:pt x="2029" y="37"/>
                    </a:lnTo>
                    <a:lnTo>
                      <a:pt x="2124" y="63"/>
                    </a:lnTo>
                    <a:lnTo>
                      <a:pt x="2216" y="97"/>
                    </a:lnTo>
                    <a:lnTo>
                      <a:pt x="2305" y="134"/>
                    </a:lnTo>
                    <a:lnTo>
                      <a:pt x="2392" y="176"/>
                    </a:lnTo>
                    <a:lnTo>
                      <a:pt x="2475" y="224"/>
                    </a:lnTo>
                    <a:lnTo>
                      <a:pt x="2555" y="275"/>
                    </a:lnTo>
                    <a:lnTo>
                      <a:pt x="2633" y="332"/>
                    </a:lnTo>
                    <a:lnTo>
                      <a:pt x="2706" y="394"/>
                    </a:lnTo>
                    <a:lnTo>
                      <a:pt x="2776" y="458"/>
                    </a:lnTo>
                    <a:lnTo>
                      <a:pt x="2841" y="527"/>
                    </a:lnTo>
                    <a:lnTo>
                      <a:pt x="2904" y="600"/>
                    </a:lnTo>
                    <a:lnTo>
                      <a:pt x="2961" y="677"/>
                    </a:lnTo>
                    <a:lnTo>
                      <a:pt x="3014" y="756"/>
                    </a:lnTo>
                    <a:lnTo>
                      <a:pt x="3063" y="838"/>
                    </a:lnTo>
                    <a:lnTo>
                      <a:pt x="3106" y="925"/>
                    </a:lnTo>
                    <a:lnTo>
                      <a:pt x="2517" y="1116"/>
                    </a:lnTo>
                    <a:lnTo>
                      <a:pt x="2479" y="1054"/>
                    </a:lnTo>
                    <a:lnTo>
                      <a:pt x="2438" y="996"/>
                    </a:lnTo>
                    <a:lnTo>
                      <a:pt x="2392" y="941"/>
                    </a:lnTo>
                    <a:lnTo>
                      <a:pt x="2341" y="888"/>
                    </a:lnTo>
                    <a:lnTo>
                      <a:pt x="2288" y="840"/>
                    </a:lnTo>
                    <a:lnTo>
                      <a:pt x="2232" y="796"/>
                    </a:lnTo>
                    <a:lnTo>
                      <a:pt x="2172" y="755"/>
                    </a:lnTo>
                    <a:lnTo>
                      <a:pt x="2110" y="719"/>
                    </a:lnTo>
                    <a:lnTo>
                      <a:pt x="2044" y="687"/>
                    </a:lnTo>
                    <a:lnTo>
                      <a:pt x="1977" y="660"/>
                    </a:lnTo>
                    <a:lnTo>
                      <a:pt x="1907" y="638"/>
                    </a:lnTo>
                    <a:lnTo>
                      <a:pt x="1835" y="619"/>
                    </a:lnTo>
                    <a:lnTo>
                      <a:pt x="1835" y="0"/>
                    </a:lnTo>
                    <a:close/>
                    <a:moveTo>
                      <a:pt x="1426" y="0"/>
                    </a:moveTo>
                    <a:lnTo>
                      <a:pt x="1426" y="619"/>
                    </a:lnTo>
                    <a:lnTo>
                      <a:pt x="1355" y="638"/>
                    </a:lnTo>
                    <a:lnTo>
                      <a:pt x="1285" y="660"/>
                    </a:lnTo>
                    <a:lnTo>
                      <a:pt x="1216" y="687"/>
                    </a:lnTo>
                    <a:lnTo>
                      <a:pt x="1151" y="719"/>
                    </a:lnTo>
                    <a:lnTo>
                      <a:pt x="1089" y="755"/>
                    </a:lnTo>
                    <a:lnTo>
                      <a:pt x="1029" y="796"/>
                    </a:lnTo>
                    <a:lnTo>
                      <a:pt x="973" y="840"/>
                    </a:lnTo>
                    <a:lnTo>
                      <a:pt x="919" y="888"/>
                    </a:lnTo>
                    <a:lnTo>
                      <a:pt x="869" y="941"/>
                    </a:lnTo>
                    <a:lnTo>
                      <a:pt x="824" y="996"/>
                    </a:lnTo>
                    <a:lnTo>
                      <a:pt x="782" y="1054"/>
                    </a:lnTo>
                    <a:lnTo>
                      <a:pt x="744" y="1116"/>
                    </a:lnTo>
                    <a:lnTo>
                      <a:pt x="155" y="925"/>
                    </a:lnTo>
                    <a:lnTo>
                      <a:pt x="199" y="838"/>
                    </a:lnTo>
                    <a:lnTo>
                      <a:pt x="247" y="756"/>
                    </a:lnTo>
                    <a:lnTo>
                      <a:pt x="300" y="677"/>
                    </a:lnTo>
                    <a:lnTo>
                      <a:pt x="357" y="600"/>
                    </a:lnTo>
                    <a:lnTo>
                      <a:pt x="420" y="527"/>
                    </a:lnTo>
                    <a:lnTo>
                      <a:pt x="485" y="458"/>
                    </a:lnTo>
                    <a:lnTo>
                      <a:pt x="555" y="394"/>
                    </a:lnTo>
                    <a:lnTo>
                      <a:pt x="628" y="332"/>
                    </a:lnTo>
                    <a:lnTo>
                      <a:pt x="706" y="275"/>
                    </a:lnTo>
                    <a:lnTo>
                      <a:pt x="786" y="224"/>
                    </a:lnTo>
                    <a:lnTo>
                      <a:pt x="869" y="176"/>
                    </a:lnTo>
                    <a:lnTo>
                      <a:pt x="955" y="134"/>
                    </a:lnTo>
                    <a:lnTo>
                      <a:pt x="1045" y="97"/>
                    </a:lnTo>
                    <a:lnTo>
                      <a:pt x="1137" y="63"/>
                    </a:lnTo>
                    <a:lnTo>
                      <a:pt x="1231" y="37"/>
                    </a:lnTo>
                    <a:lnTo>
                      <a:pt x="1328" y="16"/>
                    </a:lnTo>
                    <a:lnTo>
                      <a:pt x="1426" y="0"/>
                    </a:lnTo>
                    <a:close/>
                  </a:path>
                </a:pathLst>
              </a:custGeom>
              <a:solidFill>
                <a:schemeClr val="accent4">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dirty="0"/>
              </a:p>
            </p:txBody>
          </p:sp>
          <p:sp>
            <p:nvSpPr>
              <p:cNvPr id="326" name="文本框 325">
                <a:extLst>
                  <a:ext uri="{FF2B5EF4-FFF2-40B4-BE49-F238E27FC236}">
                    <a16:creationId xmlns:a16="http://schemas.microsoft.com/office/drawing/2014/main" id="{BA39D219-58B7-49D2-BF71-DF34AA799F69}"/>
                  </a:ext>
                </a:extLst>
              </p:cNvPr>
              <p:cNvSpPr txBox="1"/>
              <p:nvPr/>
            </p:nvSpPr>
            <p:spPr>
              <a:xfrm>
                <a:off x="2794061" y="4487492"/>
                <a:ext cx="543739" cy="200055"/>
              </a:xfrm>
              <a:prstGeom prst="rect">
                <a:avLst/>
              </a:prstGeom>
              <a:noFill/>
            </p:spPr>
            <p:txBody>
              <a:bodyPr wrap="none" rtlCol="0">
                <a:spAutoFit/>
              </a:bodyPr>
              <a:lstStyle/>
              <a:p>
                <a:r>
                  <a:rPr lang="zh-CN" altLang="en-US" sz="700" b="1" dirty="0">
                    <a:solidFill>
                      <a:schemeClr val="bg1">
                        <a:alpha val="80000"/>
                      </a:schemeClr>
                    </a:solidFill>
                    <a:latin typeface="+mn-ea"/>
                  </a:rPr>
                  <a:t>推力等级</a:t>
                </a:r>
              </a:p>
            </p:txBody>
          </p:sp>
          <p:sp>
            <p:nvSpPr>
              <p:cNvPr id="327" name="文本框 326">
                <a:extLst>
                  <a:ext uri="{FF2B5EF4-FFF2-40B4-BE49-F238E27FC236}">
                    <a16:creationId xmlns:a16="http://schemas.microsoft.com/office/drawing/2014/main" id="{56364A77-E0E4-4DF5-B2F0-EB50C8D68FC1}"/>
                  </a:ext>
                </a:extLst>
              </p:cNvPr>
              <p:cNvSpPr txBox="1"/>
              <p:nvPr/>
            </p:nvSpPr>
            <p:spPr>
              <a:xfrm>
                <a:off x="3655483" y="4454944"/>
                <a:ext cx="877163" cy="261610"/>
              </a:xfrm>
              <a:prstGeom prst="rect">
                <a:avLst/>
              </a:prstGeom>
              <a:noFill/>
            </p:spPr>
            <p:txBody>
              <a:bodyPr wrap="none" rtlCol="0">
                <a:spAutoFit/>
              </a:bodyPr>
              <a:lstStyle/>
              <a:p>
                <a:r>
                  <a:rPr lang="en-US" altLang="zh-CN" sz="1100" dirty="0">
                    <a:solidFill>
                      <a:schemeClr val="accent4">
                        <a:lumMod val="20000"/>
                        <a:lumOff val="80000"/>
                      </a:schemeClr>
                    </a:solidFill>
                    <a:latin typeface="Aldrich" panose="02000000000000000000" pitchFamily="2" charset="0"/>
                  </a:rPr>
                  <a:t>6.5 ~ 10.8</a:t>
                </a:r>
                <a:endParaRPr lang="zh-CN" altLang="en-US" sz="1100" dirty="0">
                  <a:solidFill>
                    <a:schemeClr val="accent4">
                      <a:lumMod val="20000"/>
                      <a:lumOff val="80000"/>
                    </a:schemeClr>
                  </a:solidFill>
                  <a:latin typeface="Aldrich" panose="02000000000000000000" pitchFamily="2" charset="0"/>
                </a:endParaRPr>
              </a:p>
            </p:txBody>
          </p:sp>
          <p:sp>
            <p:nvSpPr>
              <p:cNvPr id="328" name="Freeform 361">
                <a:extLst>
                  <a:ext uri="{FF2B5EF4-FFF2-40B4-BE49-F238E27FC236}">
                    <a16:creationId xmlns:a16="http://schemas.microsoft.com/office/drawing/2014/main" id="{583EB1BC-8D65-4C4D-B6DA-6CDA50C1D342}"/>
                  </a:ext>
                </a:extLst>
              </p:cNvPr>
              <p:cNvSpPr>
                <a:spLocks noEditPoints="1"/>
              </p:cNvSpPr>
              <p:nvPr/>
            </p:nvSpPr>
            <p:spPr bwMode="auto">
              <a:xfrm>
                <a:off x="2669311" y="4526686"/>
                <a:ext cx="143727" cy="143022"/>
              </a:xfrm>
              <a:custGeom>
                <a:avLst/>
                <a:gdLst>
                  <a:gd name="T0" fmla="*/ 1342 w 3261"/>
                  <a:gd name="T1" fmla="*/ 2596 h 3249"/>
                  <a:gd name="T2" fmla="*/ 1556 w 3261"/>
                  <a:gd name="T3" fmla="*/ 2635 h 3249"/>
                  <a:gd name="T4" fmla="*/ 1778 w 3261"/>
                  <a:gd name="T5" fmla="*/ 2627 h 3249"/>
                  <a:gd name="T6" fmla="*/ 1987 w 3261"/>
                  <a:gd name="T7" fmla="*/ 2574 h 3249"/>
                  <a:gd name="T8" fmla="*/ 2337 w 3261"/>
                  <a:gd name="T9" fmla="*/ 3087 h 3249"/>
                  <a:gd name="T10" fmla="*/ 2087 w 3261"/>
                  <a:gd name="T11" fmla="*/ 3184 h 3249"/>
                  <a:gd name="T12" fmla="*/ 1818 w 3261"/>
                  <a:gd name="T13" fmla="*/ 3238 h 3249"/>
                  <a:gd name="T14" fmla="*/ 1537 w 3261"/>
                  <a:gd name="T15" fmla="*/ 3246 h 3249"/>
                  <a:gd name="T16" fmla="*/ 1263 w 3261"/>
                  <a:gd name="T17" fmla="*/ 3207 h 3249"/>
                  <a:gd name="T18" fmla="*/ 1005 w 3261"/>
                  <a:gd name="T19" fmla="*/ 3125 h 3249"/>
                  <a:gd name="T20" fmla="*/ 1208 w 3261"/>
                  <a:gd name="T21" fmla="*/ 2546 h 3249"/>
                  <a:gd name="T22" fmla="*/ 613 w 3261"/>
                  <a:gd name="T23" fmla="*/ 1561 h 3249"/>
                  <a:gd name="T24" fmla="*/ 623 w 3261"/>
                  <a:gd name="T25" fmla="*/ 1775 h 3249"/>
                  <a:gd name="T26" fmla="*/ 682 w 3261"/>
                  <a:gd name="T27" fmla="*/ 1994 h 3249"/>
                  <a:gd name="T28" fmla="*/ 787 w 3261"/>
                  <a:gd name="T29" fmla="*/ 2191 h 3249"/>
                  <a:gd name="T30" fmla="*/ 515 w 3261"/>
                  <a:gd name="T31" fmla="*/ 2807 h 3249"/>
                  <a:gd name="T32" fmla="*/ 328 w 3261"/>
                  <a:gd name="T33" fmla="*/ 2600 h 3249"/>
                  <a:gd name="T34" fmla="*/ 180 w 3261"/>
                  <a:gd name="T35" fmla="*/ 2363 h 3249"/>
                  <a:gd name="T36" fmla="*/ 72 w 3261"/>
                  <a:gd name="T37" fmla="*/ 2100 h 3249"/>
                  <a:gd name="T38" fmla="*/ 12 w 3261"/>
                  <a:gd name="T39" fmla="*/ 1817 h 3249"/>
                  <a:gd name="T40" fmla="*/ 2 w 3261"/>
                  <a:gd name="T41" fmla="*/ 1541 h 3249"/>
                  <a:gd name="T42" fmla="*/ 29 w 3261"/>
                  <a:gd name="T43" fmla="*/ 1313 h 3249"/>
                  <a:gd name="T44" fmla="*/ 3254 w 3261"/>
                  <a:gd name="T45" fmla="*/ 1464 h 3249"/>
                  <a:gd name="T46" fmla="*/ 3258 w 3261"/>
                  <a:gd name="T47" fmla="*/ 1718 h 3249"/>
                  <a:gd name="T48" fmla="*/ 3215 w 3261"/>
                  <a:gd name="T49" fmla="*/ 2008 h 3249"/>
                  <a:gd name="T50" fmla="*/ 3122 w 3261"/>
                  <a:gd name="T51" fmla="*/ 2277 h 3249"/>
                  <a:gd name="T52" fmla="*/ 2987 w 3261"/>
                  <a:gd name="T53" fmla="*/ 2523 h 3249"/>
                  <a:gd name="T54" fmla="*/ 2812 w 3261"/>
                  <a:gd name="T55" fmla="*/ 2742 h 3249"/>
                  <a:gd name="T56" fmla="*/ 2430 w 3261"/>
                  <a:gd name="T57" fmla="*/ 2250 h 3249"/>
                  <a:gd name="T58" fmla="*/ 2548 w 3261"/>
                  <a:gd name="T59" fmla="*/ 2063 h 3249"/>
                  <a:gd name="T60" fmla="*/ 2624 w 3261"/>
                  <a:gd name="T61" fmla="*/ 1850 h 3249"/>
                  <a:gd name="T62" fmla="*/ 2650 w 3261"/>
                  <a:gd name="T63" fmla="*/ 1618 h 3249"/>
                  <a:gd name="T64" fmla="*/ 3232 w 3261"/>
                  <a:gd name="T65" fmla="*/ 1312 h 3249"/>
                  <a:gd name="T66" fmla="*/ 2029 w 3261"/>
                  <a:gd name="T67" fmla="*/ 37 h 3249"/>
                  <a:gd name="T68" fmla="*/ 2305 w 3261"/>
                  <a:gd name="T69" fmla="*/ 134 h 3249"/>
                  <a:gd name="T70" fmla="*/ 2555 w 3261"/>
                  <a:gd name="T71" fmla="*/ 275 h 3249"/>
                  <a:gd name="T72" fmla="*/ 2776 w 3261"/>
                  <a:gd name="T73" fmla="*/ 458 h 3249"/>
                  <a:gd name="T74" fmla="*/ 2961 w 3261"/>
                  <a:gd name="T75" fmla="*/ 677 h 3249"/>
                  <a:gd name="T76" fmla="*/ 3106 w 3261"/>
                  <a:gd name="T77" fmla="*/ 925 h 3249"/>
                  <a:gd name="T78" fmla="*/ 2438 w 3261"/>
                  <a:gd name="T79" fmla="*/ 996 h 3249"/>
                  <a:gd name="T80" fmla="*/ 2288 w 3261"/>
                  <a:gd name="T81" fmla="*/ 840 h 3249"/>
                  <a:gd name="T82" fmla="*/ 2110 w 3261"/>
                  <a:gd name="T83" fmla="*/ 719 h 3249"/>
                  <a:gd name="T84" fmla="*/ 1907 w 3261"/>
                  <a:gd name="T85" fmla="*/ 638 h 3249"/>
                  <a:gd name="T86" fmla="*/ 1426 w 3261"/>
                  <a:gd name="T87" fmla="*/ 0 h 3249"/>
                  <a:gd name="T88" fmla="*/ 1285 w 3261"/>
                  <a:gd name="T89" fmla="*/ 660 h 3249"/>
                  <a:gd name="T90" fmla="*/ 1089 w 3261"/>
                  <a:gd name="T91" fmla="*/ 755 h 3249"/>
                  <a:gd name="T92" fmla="*/ 919 w 3261"/>
                  <a:gd name="T93" fmla="*/ 888 h 3249"/>
                  <a:gd name="T94" fmla="*/ 782 w 3261"/>
                  <a:gd name="T95" fmla="*/ 1054 h 3249"/>
                  <a:gd name="T96" fmla="*/ 199 w 3261"/>
                  <a:gd name="T97" fmla="*/ 838 h 3249"/>
                  <a:gd name="T98" fmla="*/ 357 w 3261"/>
                  <a:gd name="T99" fmla="*/ 600 h 3249"/>
                  <a:gd name="T100" fmla="*/ 555 w 3261"/>
                  <a:gd name="T101" fmla="*/ 394 h 3249"/>
                  <a:gd name="T102" fmla="*/ 786 w 3261"/>
                  <a:gd name="T103" fmla="*/ 224 h 3249"/>
                  <a:gd name="T104" fmla="*/ 1045 w 3261"/>
                  <a:gd name="T105" fmla="*/ 97 h 3249"/>
                  <a:gd name="T106" fmla="*/ 1328 w 3261"/>
                  <a:gd name="T107" fmla="*/ 16 h 3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61" h="3249">
                    <a:moveTo>
                      <a:pt x="1208" y="2546"/>
                    </a:moveTo>
                    <a:lnTo>
                      <a:pt x="1274" y="2574"/>
                    </a:lnTo>
                    <a:lnTo>
                      <a:pt x="1342" y="2596"/>
                    </a:lnTo>
                    <a:lnTo>
                      <a:pt x="1411" y="2614"/>
                    </a:lnTo>
                    <a:lnTo>
                      <a:pt x="1482" y="2627"/>
                    </a:lnTo>
                    <a:lnTo>
                      <a:pt x="1556" y="2635"/>
                    </a:lnTo>
                    <a:lnTo>
                      <a:pt x="1631" y="2638"/>
                    </a:lnTo>
                    <a:lnTo>
                      <a:pt x="1705" y="2635"/>
                    </a:lnTo>
                    <a:lnTo>
                      <a:pt x="1778" y="2627"/>
                    </a:lnTo>
                    <a:lnTo>
                      <a:pt x="1850" y="2614"/>
                    </a:lnTo>
                    <a:lnTo>
                      <a:pt x="1920" y="2596"/>
                    </a:lnTo>
                    <a:lnTo>
                      <a:pt x="1987" y="2574"/>
                    </a:lnTo>
                    <a:lnTo>
                      <a:pt x="2052" y="2546"/>
                    </a:lnTo>
                    <a:lnTo>
                      <a:pt x="2417" y="3047"/>
                    </a:lnTo>
                    <a:lnTo>
                      <a:pt x="2337" y="3087"/>
                    </a:lnTo>
                    <a:lnTo>
                      <a:pt x="2256" y="3125"/>
                    </a:lnTo>
                    <a:lnTo>
                      <a:pt x="2173" y="3157"/>
                    </a:lnTo>
                    <a:lnTo>
                      <a:pt x="2087" y="3184"/>
                    </a:lnTo>
                    <a:lnTo>
                      <a:pt x="1999" y="3207"/>
                    </a:lnTo>
                    <a:lnTo>
                      <a:pt x="1909" y="3225"/>
                    </a:lnTo>
                    <a:lnTo>
                      <a:pt x="1818" y="3238"/>
                    </a:lnTo>
                    <a:lnTo>
                      <a:pt x="1725" y="3246"/>
                    </a:lnTo>
                    <a:lnTo>
                      <a:pt x="1631" y="3249"/>
                    </a:lnTo>
                    <a:lnTo>
                      <a:pt x="1537" y="3246"/>
                    </a:lnTo>
                    <a:lnTo>
                      <a:pt x="1443" y="3238"/>
                    </a:lnTo>
                    <a:lnTo>
                      <a:pt x="1352" y="3225"/>
                    </a:lnTo>
                    <a:lnTo>
                      <a:pt x="1263" y="3207"/>
                    </a:lnTo>
                    <a:lnTo>
                      <a:pt x="1174" y="3184"/>
                    </a:lnTo>
                    <a:lnTo>
                      <a:pt x="1089" y="3157"/>
                    </a:lnTo>
                    <a:lnTo>
                      <a:pt x="1005" y="3125"/>
                    </a:lnTo>
                    <a:lnTo>
                      <a:pt x="923" y="3087"/>
                    </a:lnTo>
                    <a:lnTo>
                      <a:pt x="844" y="3047"/>
                    </a:lnTo>
                    <a:lnTo>
                      <a:pt x="1208" y="2546"/>
                    </a:lnTo>
                    <a:close/>
                    <a:moveTo>
                      <a:pt x="29" y="1313"/>
                    </a:moveTo>
                    <a:lnTo>
                      <a:pt x="618" y="1504"/>
                    </a:lnTo>
                    <a:lnTo>
                      <a:pt x="613" y="1561"/>
                    </a:lnTo>
                    <a:lnTo>
                      <a:pt x="611" y="1618"/>
                    </a:lnTo>
                    <a:lnTo>
                      <a:pt x="614" y="1697"/>
                    </a:lnTo>
                    <a:lnTo>
                      <a:pt x="623" y="1775"/>
                    </a:lnTo>
                    <a:lnTo>
                      <a:pt x="638" y="1850"/>
                    </a:lnTo>
                    <a:lnTo>
                      <a:pt x="657" y="1923"/>
                    </a:lnTo>
                    <a:lnTo>
                      <a:pt x="682" y="1994"/>
                    </a:lnTo>
                    <a:lnTo>
                      <a:pt x="713" y="2063"/>
                    </a:lnTo>
                    <a:lnTo>
                      <a:pt x="748" y="2128"/>
                    </a:lnTo>
                    <a:lnTo>
                      <a:pt x="787" y="2191"/>
                    </a:lnTo>
                    <a:lnTo>
                      <a:pt x="831" y="2250"/>
                    </a:lnTo>
                    <a:lnTo>
                      <a:pt x="879" y="2307"/>
                    </a:lnTo>
                    <a:lnTo>
                      <a:pt x="515" y="2807"/>
                    </a:lnTo>
                    <a:lnTo>
                      <a:pt x="449" y="2742"/>
                    </a:lnTo>
                    <a:lnTo>
                      <a:pt x="386" y="2673"/>
                    </a:lnTo>
                    <a:lnTo>
                      <a:pt x="328" y="2600"/>
                    </a:lnTo>
                    <a:lnTo>
                      <a:pt x="274" y="2523"/>
                    </a:lnTo>
                    <a:lnTo>
                      <a:pt x="225" y="2444"/>
                    </a:lnTo>
                    <a:lnTo>
                      <a:pt x="180" y="2363"/>
                    </a:lnTo>
                    <a:lnTo>
                      <a:pt x="139" y="2277"/>
                    </a:lnTo>
                    <a:lnTo>
                      <a:pt x="102" y="2190"/>
                    </a:lnTo>
                    <a:lnTo>
                      <a:pt x="72" y="2100"/>
                    </a:lnTo>
                    <a:lnTo>
                      <a:pt x="46" y="2008"/>
                    </a:lnTo>
                    <a:lnTo>
                      <a:pt x="26" y="1913"/>
                    </a:lnTo>
                    <a:lnTo>
                      <a:pt x="12" y="1817"/>
                    </a:lnTo>
                    <a:lnTo>
                      <a:pt x="3" y="1718"/>
                    </a:lnTo>
                    <a:lnTo>
                      <a:pt x="0" y="1618"/>
                    </a:lnTo>
                    <a:lnTo>
                      <a:pt x="2" y="1541"/>
                    </a:lnTo>
                    <a:lnTo>
                      <a:pt x="7" y="1464"/>
                    </a:lnTo>
                    <a:lnTo>
                      <a:pt x="16" y="1387"/>
                    </a:lnTo>
                    <a:lnTo>
                      <a:pt x="29" y="1313"/>
                    </a:lnTo>
                    <a:close/>
                    <a:moveTo>
                      <a:pt x="3232" y="1312"/>
                    </a:moveTo>
                    <a:lnTo>
                      <a:pt x="3245" y="1387"/>
                    </a:lnTo>
                    <a:lnTo>
                      <a:pt x="3254" y="1464"/>
                    </a:lnTo>
                    <a:lnTo>
                      <a:pt x="3259" y="1541"/>
                    </a:lnTo>
                    <a:lnTo>
                      <a:pt x="3261" y="1618"/>
                    </a:lnTo>
                    <a:lnTo>
                      <a:pt x="3258" y="1718"/>
                    </a:lnTo>
                    <a:lnTo>
                      <a:pt x="3249" y="1817"/>
                    </a:lnTo>
                    <a:lnTo>
                      <a:pt x="3235" y="1913"/>
                    </a:lnTo>
                    <a:lnTo>
                      <a:pt x="3215" y="2008"/>
                    </a:lnTo>
                    <a:lnTo>
                      <a:pt x="3189" y="2100"/>
                    </a:lnTo>
                    <a:lnTo>
                      <a:pt x="3158" y="2189"/>
                    </a:lnTo>
                    <a:lnTo>
                      <a:pt x="3122" y="2277"/>
                    </a:lnTo>
                    <a:lnTo>
                      <a:pt x="3082" y="2362"/>
                    </a:lnTo>
                    <a:lnTo>
                      <a:pt x="3037" y="2444"/>
                    </a:lnTo>
                    <a:lnTo>
                      <a:pt x="2987" y="2523"/>
                    </a:lnTo>
                    <a:lnTo>
                      <a:pt x="2933" y="2600"/>
                    </a:lnTo>
                    <a:lnTo>
                      <a:pt x="2874" y="2673"/>
                    </a:lnTo>
                    <a:lnTo>
                      <a:pt x="2812" y="2742"/>
                    </a:lnTo>
                    <a:lnTo>
                      <a:pt x="2746" y="2807"/>
                    </a:lnTo>
                    <a:lnTo>
                      <a:pt x="2383" y="2307"/>
                    </a:lnTo>
                    <a:lnTo>
                      <a:pt x="2430" y="2250"/>
                    </a:lnTo>
                    <a:lnTo>
                      <a:pt x="2474" y="2191"/>
                    </a:lnTo>
                    <a:lnTo>
                      <a:pt x="2513" y="2128"/>
                    </a:lnTo>
                    <a:lnTo>
                      <a:pt x="2548" y="2063"/>
                    </a:lnTo>
                    <a:lnTo>
                      <a:pt x="2578" y="1993"/>
                    </a:lnTo>
                    <a:lnTo>
                      <a:pt x="2603" y="1923"/>
                    </a:lnTo>
                    <a:lnTo>
                      <a:pt x="2624" y="1850"/>
                    </a:lnTo>
                    <a:lnTo>
                      <a:pt x="2638" y="1775"/>
                    </a:lnTo>
                    <a:lnTo>
                      <a:pt x="2647" y="1697"/>
                    </a:lnTo>
                    <a:lnTo>
                      <a:pt x="2650" y="1618"/>
                    </a:lnTo>
                    <a:lnTo>
                      <a:pt x="2648" y="1561"/>
                    </a:lnTo>
                    <a:lnTo>
                      <a:pt x="2644" y="1504"/>
                    </a:lnTo>
                    <a:lnTo>
                      <a:pt x="3232" y="1312"/>
                    </a:lnTo>
                    <a:close/>
                    <a:moveTo>
                      <a:pt x="1835" y="0"/>
                    </a:moveTo>
                    <a:lnTo>
                      <a:pt x="1933" y="16"/>
                    </a:lnTo>
                    <a:lnTo>
                      <a:pt x="2029" y="37"/>
                    </a:lnTo>
                    <a:lnTo>
                      <a:pt x="2124" y="63"/>
                    </a:lnTo>
                    <a:lnTo>
                      <a:pt x="2216" y="97"/>
                    </a:lnTo>
                    <a:lnTo>
                      <a:pt x="2305" y="134"/>
                    </a:lnTo>
                    <a:lnTo>
                      <a:pt x="2392" y="176"/>
                    </a:lnTo>
                    <a:lnTo>
                      <a:pt x="2475" y="224"/>
                    </a:lnTo>
                    <a:lnTo>
                      <a:pt x="2555" y="275"/>
                    </a:lnTo>
                    <a:lnTo>
                      <a:pt x="2633" y="332"/>
                    </a:lnTo>
                    <a:lnTo>
                      <a:pt x="2706" y="394"/>
                    </a:lnTo>
                    <a:lnTo>
                      <a:pt x="2776" y="458"/>
                    </a:lnTo>
                    <a:lnTo>
                      <a:pt x="2841" y="527"/>
                    </a:lnTo>
                    <a:lnTo>
                      <a:pt x="2904" y="600"/>
                    </a:lnTo>
                    <a:lnTo>
                      <a:pt x="2961" y="677"/>
                    </a:lnTo>
                    <a:lnTo>
                      <a:pt x="3014" y="756"/>
                    </a:lnTo>
                    <a:lnTo>
                      <a:pt x="3063" y="838"/>
                    </a:lnTo>
                    <a:lnTo>
                      <a:pt x="3106" y="925"/>
                    </a:lnTo>
                    <a:lnTo>
                      <a:pt x="2517" y="1116"/>
                    </a:lnTo>
                    <a:lnTo>
                      <a:pt x="2479" y="1054"/>
                    </a:lnTo>
                    <a:lnTo>
                      <a:pt x="2438" y="996"/>
                    </a:lnTo>
                    <a:lnTo>
                      <a:pt x="2392" y="941"/>
                    </a:lnTo>
                    <a:lnTo>
                      <a:pt x="2341" y="888"/>
                    </a:lnTo>
                    <a:lnTo>
                      <a:pt x="2288" y="840"/>
                    </a:lnTo>
                    <a:lnTo>
                      <a:pt x="2232" y="796"/>
                    </a:lnTo>
                    <a:lnTo>
                      <a:pt x="2172" y="755"/>
                    </a:lnTo>
                    <a:lnTo>
                      <a:pt x="2110" y="719"/>
                    </a:lnTo>
                    <a:lnTo>
                      <a:pt x="2044" y="687"/>
                    </a:lnTo>
                    <a:lnTo>
                      <a:pt x="1977" y="660"/>
                    </a:lnTo>
                    <a:lnTo>
                      <a:pt x="1907" y="638"/>
                    </a:lnTo>
                    <a:lnTo>
                      <a:pt x="1835" y="619"/>
                    </a:lnTo>
                    <a:lnTo>
                      <a:pt x="1835" y="0"/>
                    </a:lnTo>
                    <a:close/>
                    <a:moveTo>
                      <a:pt x="1426" y="0"/>
                    </a:moveTo>
                    <a:lnTo>
                      <a:pt x="1426" y="619"/>
                    </a:lnTo>
                    <a:lnTo>
                      <a:pt x="1355" y="638"/>
                    </a:lnTo>
                    <a:lnTo>
                      <a:pt x="1285" y="660"/>
                    </a:lnTo>
                    <a:lnTo>
                      <a:pt x="1216" y="687"/>
                    </a:lnTo>
                    <a:lnTo>
                      <a:pt x="1151" y="719"/>
                    </a:lnTo>
                    <a:lnTo>
                      <a:pt x="1089" y="755"/>
                    </a:lnTo>
                    <a:lnTo>
                      <a:pt x="1029" y="796"/>
                    </a:lnTo>
                    <a:lnTo>
                      <a:pt x="973" y="840"/>
                    </a:lnTo>
                    <a:lnTo>
                      <a:pt x="919" y="888"/>
                    </a:lnTo>
                    <a:lnTo>
                      <a:pt x="869" y="941"/>
                    </a:lnTo>
                    <a:lnTo>
                      <a:pt x="824" y="996"/>
                    </a:lnTo>
                    <a:lnTo>
                      <a:pt x="782" y="1054"/>
                    </a:lnTo>
                    <a:lnTo>
                      <a:pt x="744" y="1116"/>
                    </a:lnTo>
                    <a:lnTo>
                      <a:pt x="155" y="925"/>
                    </a:lnTo>
                    <a:lnTo>
                      <a:pt x="199" y="838"/>
                    </a:lnTo>
                    <a:lnTo>
                      <a:pt x="247" y="756"/>
                    </a:lnTo>
                    <a:lnTo>
                      <a:pt x="300" y="677"/>
                    </a:lnTo>
                    <a:lnTo>
                      <a:pt x="357" y="600"/>
                    </a:lnTo>
                    <a:lnTo>
                      <a:pt x="420" y="527"/>
                    </a:lnTo>
                    <a:lnTo>
                      <a:pt x="485" y="458"/>
                    </a:lnTo>
                    <a:lnTo>
                      <a:pt x="555" y="394"/>
                    </a:lnTo>
                    <a:lnTo>
                      <a:pt x="628" y="332"/>
                    </a:lnTo>
                    <a:lnTo>
                      <a:pt x="706" y="275"/>
                    </a:lnTo>
                    <a:lnTo>
                      <a:pt x="786" y="224"/>
                    </a:lnTo>
                    <a:lnTo>
                      <a:pt x="869" y="176"/>
                    </a:lnTo>
                    <a:lnTo>
                      <a:pt x="955" y="134"/>
                    </a:lnTo>
                    <a:lnTo>
                      <a:pt x="1045" y="97"/>
                    </a:lnTo>
                    <a:lnTo>
                      <a:pt x="1137" y="63"/>
                    </a:lnTo>
                    <a:lnTo>
                      <a:pt x="1231" y="37"/>
                    </a:lnTo>
                    <a:lnTo>
                      <a:pt x="1328" y="16"/>
                    </a:lnTo>
                    <a:lnTo>
                      <a:pt x="1426" y="0"/>
                    </a:lnTo>
                    <a:close/>
                  </a:path>
                </a:pathLst>
              </a:custGeom>
              <a:solidFill>
                <a:schemeClr val="accent4">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dirty="0"/>
              </a:p>
            </p:txBody>
          </p:sp>
          <p:sp>
            <p:nvSpPr>
              <p:cNvPr id="329" name="文本框 328">
                <a:extLst>
                  <a:ext uri="{FF2B5EF4-FFF2-40B4-BE49-F238E27FC236}">
                    <a16:creationId xmlns:a16="http://schemas.microsoft.com/office/drawing/2014/main" id="{33BF5E7B-1929-4E59-A30B-57D2D6CA91A3}"/>
                  </a:ext>
                </a:extLst>
              </p:cNvPr>
              <p:cNvSpPr txBox="1"/>
              <p:nvPr/>
            </p:nvSpPr>
            <p:spPr>
              <a:xfrm>
                <a:off x="2793758" y="4678341"/>
                <a:ext cx="543739" cy="200055"/>
              </a:xfrm>
              <a:prstGeom prst="rect">
                <a:avLst/>
              </a:prstGeom>
              <a:noFill/>
            </p:spPr>
            <p:txBody>
              <a:bodyPr wrap="none" rtlCol="0">
                <a:spAutoFit/>
              </a:bodyPr>
              <a:lstStyle/>
              <a:p>
                <a:r>
                  <a:rPr lang="zh-CN" altLang="en-US" sz="700" b="1" dirty="0">
                    <a:solidFill>
                      <a:schemeClr val="bg1">
                        <a:alpha val="80000"/>
                      </a:schemeClr>
                    </a:solidFill>
                    <a:latin typeface="+mn-ea"/>
                  </a:rPr>
                  <a:t>推力等级</a:t>
                </a:r>
              </a:p>
            </p:txBody>
          </p:sp>
          <p:sp>
            <p:nvSpPr>
              <p:cNvPr id="330" name="文本框 329">
                <a:extLst>
                  <a:ext uri="{FF2B5EF4-FFF2-40B4-BE49-F238E27FC236}">
                    <a16:creationId xmlns:a16="http://schemas.microsoft.com/office/drawing/2014/main" id="{4EB1A366-56CF-432A-AFB9-A172D80C2CA7}"/>
                  </a:ext>
                </a:extLst>
              </p:cNvPr>
              <p:cNvSpPr txBox="1"/>
              <p:nvPr/>
            </p:nvSpPr>
            <p:spPr>
              <a:xfrm>
                <a:off x="3655180" y="4645793"/>
                <a:ext cx="877163" cy="261610"/>
              </a:xfrm>
              <a:prstGeom prst="rect">
                <a:avLst/>
              </a:prstGeom>
              <a:noFill/>
            </p:spPr>
            <p:txBody>
              <a:bodyPr wrap="none" rtlCol="0">
                <a:spAutoFit/>
              </a:bodyPr>
              <a:lstStyle/>
              <a:p>
                <a:r>
                  <a:rPr lang="en-US" altLang="zh-CN" sz="1100" dirty="0">
                    <a:solidFill>
                      <a:schemeClr val="accent4">
                        <a:lumMod val="20000"/>
                        <a:lumOff val="80000"/>
                      </a:schemeClr>
                    </a:solidFill>
                    <a:latin typeface="Aldrich" panose="02000000000000000000" pitchFamily="2" charset="0"/>
                  </a:rPr>
                  <a:t>6.5 ~ 10.8</a:t>
                </a:r>
                <a:endParaRPr lang="zh-CN" altLang="en-US" sz="1100" dirty="0">
                  <a:solidFill>
                    <a:schemeClr val="accent4">
                      <a:lumMod val="20000"/>
                      <a:lumOff val="80000"/>
                    </a:schemeClr>
                  </a:solidFill>
                  <a:latin typeface="Aldrich" panose="02000000000000000000" pitchFamily="2" charset="0"/>
                </a:endParaRPr>
              </a:p>
            </p:txBody>
          </p:sp>
          <p:sp>
            <p:nvSpPr>
              <p:cNvPr id="331" name="Freeform 361">
                <a:extLst>
                  <a:ext uri="{FF2B5EF4-FFF2-40B4-BE49-F238E27FC236}">
                    <a16:creationId xmlns:a16="http://schemas.microsoft.com/office/drawing/2014/main" id="{F45D0B45-E623-44E5-AE74-46BC2245D415}"/>
                  </a:ext>
                </a:extLst>
              </p:cNvPr>
              <p:cNvSpPr>
                <a:spLocks noEditPoints="1"/>
              </p:cNvSpPr>
              <p:nvPr/>
            </p:nvSpPr>
            <p:spPr bwMode="auto">
              <a:xfrm>
                <a:off x="2669008" y="4717535"/>
                <a:ext cx="143727" cy="143022"/>
              </a:xfrm>
              <a:custGeom>
                <a:avLst/>
                <a:gdLst>
                  <a:gd name="T0" fmla="*/ 1342 w 3261"/>
                  <a:gd name="T1" fmla="*/ 2596 h 3249"/>
                  <a:gd name="T2" fmla="*/ 1556 w 3261"/>
                  <a:gd name="T3" fmla="*/ 2635 h 3249"/>
                  <a:gd name="T4" fmla="*/ 1778 w 3261"/>
                  <a:gd name="T5" fmla="*/ 2627 h 3249"/>
                  <a:gd name="T6" fmla="*/ 1987 w 3261"/>
                  <a:gd name="T7" fmla="*/ 2574 h 3249"/>
                  <a:gd name="T8" fmla="*/ 2337 w 3261"/>
                  <a:gd name="T9" fmla="*/ 3087 h 3249"/>
                  <a:gd name="T10" fmla="*/ 2087 w 3261"/>
                  <a:gd name="T11" fmla="*/ 3184 h 3249"/>
                  <a:gd name="T12" fmla="*/ 1818 w 3261"/>
                  <a:gd name="T13" fmla="*/ 3238 h 3249"/>
                  <a:gd name="T14" fmla="*/ 1537 w 3261"/>
                  <a:gd name="T15" fmla="*/ 3246 h 3249"/>
                  <a:gd name="T16" fmla="*/ 1263 w 3261"/>
                  <a:gd name="T17" fmla="*/ 3207 h 3249"/>
                  <a:gd name="T18" fmla="*/ 1005 w 3261"/>
                  <a:gd name="T19" fmla="*/ 3125 h 3249"/>
                  <a:gd name="T20" fmla="*/ 1208 w 3261"/>
                  <a:gd name="T21" fmla="*/ 2546 h 3249"/>
                  <a:gd name="T22" fmla="*/ 613 w 3261"/>
                  <a:gd name="T23" fmla="*/ 1561 h 3249"/>
                  <a:gd name="T24" fmla="*/ 623 w 3261"/>
                  <a:gd name="T25" fmla="*/ 1775 h 3249"/>
                  <a:gd name="T26" fmla="*/ 682 w 3261"/>
                  <a:gd name="T27" fmla="*/ 1994 h 3249"/>
                  <a:gd name="T28" fmla="*/ 787 w 3261"/>
                  <a:gd name="T29" fmla="*/ 2191 h 3249"/>
                  <a:gd name="T30" fmla="*/ 515 w 3261"/>
                  <a:gd name="T31" fmla="*/ 2807 h 3249"/>
                  <a:gd name="T32" fmla="*/ 328 w 3261"/>
                  <a:gd name="T33" fmla="*/ 2600 h 3249"/>
                  <a:gd name="T34" fmla="*/ 180 w 3261"/>
                  <a:gd name="T35" fmla="*/ 2363 h 3249"/>
                  <a:gd name="T36" fmla="*/ 72 w 3261"/>
                  <a:gd name="T37" fmla="*/ 2100 h 3249"/>
                  <a:gd name="T38" fmla="*/ 12 w 3261"/>
                  <a:gd name="T39" fmla="*/ 1817 h 3249"/>
                  <a:gd name="T40" fmla="*/ 2 w 3261"/>
                  <a:gd name="T41" fmla="*/ 1541 h 3249"/>
                  <a:gd name="T42" fmla="*/ 29 w 3261"/>
                  <a:gd name="T43" fmla="*/ 1313 h 3249"/>
                  <a:gd name="T44" fmla="*/ 3254 w 3261"/>
                  <a:gd name="T45" fmla="*/ 1464 h 3249"/>
                  <a:gd name="T46" fmla="*/ 3258 w 3261"/>
                  <a:gd name="T47" fmla="*/ 1718 h 3249"/>
                  <a:gd name="T48" fmla="*/ 3215 w 3261"/>
                  <a:gd name="T49" fmla="*/ 2008 h 3249"/>
                  <a:gd name="T50" fmla="*/ 3122 w 3261"/>
                  <a:gd name="T51" fmla="*/ 2277 h 3249"/>
                  <a:gd name="T52" fmla="*/ 2987 w 3261"/>
                  <a:gd name="T53" fmla="*/ 2523 h 3249"/>
                  <a:gd name="T54" fmla="*/ 2812 w 3261"/>
                  <a:gd name="T55" fmla="*/ 2742 h 3249"/>
                  <a:gd name="T56" fmla="*/ 2430 w 3261"/>
                  <a:gd name="T57" fmla="*/ 2250 h 3249"/>
                  <a:gd name="T58" fmla="*/ 2548 w 3261"/>
                  <a:gd name="T59" fmla="*/ 2063 h 3249"/>
                  <a:gd name="T60" fmla="*/ 2624 w 3261"/>
                  <a:gd name="T61" fmla="*/ 1850 h 3249"/>
                  <a:gd name="T62" fmla="*/ 2650 w 3261"/>
                  <a:gd name="T63" fmla="*/ 1618 h 3249"/>
                  <a:gd name="T64" fmla="*/ 3232 w 3261"/>
                  <a:gd name="T65" fmla="*/ 1312 h 3249"/>
                  <a:gd name="T66" fmla="*/ 2029 w 3261"/>
                  <a:gd name="T67" fmla="*/ 37 h 3249"/>
                  <a:gd name="T68" fmla="*/ 2305 w 3261"/>
                  <a:gd name="T69" fmla="*/ 134 h 3249"/>
                  <a:gd name="T70" fmla="*/ 2555 w 3261"/>
                  <a:gd name="T71" fmla="*/ 275 h 3249"/>
                  <a:gd name="T72" fmla="*/ 2776 w 3261"/>
                  <a:gd name="T73" fmla="*/ 458 h 3249"/>
                  <a:gd name="T74" fmla="*/ 2961 w 3261"/>
                  <a:gd name="T75" fmla="*/ 677 h 3249"/>
                  <a:gd name="T76" fmla="*/ 3106 w 3261"/>
                  <a:gd name="T77" fmla="*/ 925 h 3249"/>
                  <a:gd name="T78" fmla="*/ 2438 w 3261"/>
                  <a:gd name="T79" fmla="*/ 996 h 3249"/>
                  <a:gd name="T80" fmla="*/ 2288 w 3261"/>
                  <a:gd name="T81" fmla="*/ 840 h 3249"/>
                  <a:gd name="T82" fmla="*/ 2110 w 3261"/>
                  <a:gd name="T83" fmla="*/ 719 h 3249"/>
                  <a:gd name="T84" fmla="*/ 1907 w 3261"/>
                  <a:gd name="T85" fmla="*/ 638 h 3249"/>
                  <a:gd name="T86" fmla="*/ 1426 w 3261"/>
                  <a:gd name="T87" fmla="*/ 0 h 3249"/>
                  <a:gd name="T88" fmla="*/ 1285 w 3261"/>
                  <a:gd name="T89" fmla="*/ 660 h 3249"/>
                  <a:gd name="T90" fmla="*/ 1089 w 3261"/>
                  <a:gd name="T91" fmla="*/ 755 h 3249"/>
                  <a:gd name="T92" fmla="*/ 919 w 3261"/>
                  <a:gd name="T93" fmla="*/ 888 h 3249"/>
                  <a:gd name="T94" fmla="*/ 782 w 3261"/>
                  <a:gd name="T95" fmla="*/ 1054 h 3249"/>
                  <a:gd name="T96" fmla="*/ 199 w 3261"/>
                  <a:gd name="T97" fmla="*/ 838 h 3249"/>
                  <a:gd name="T98" fmla="*/ 357 w 3261"/>
                  <a:gd name="T99" fmla="*/ 600 h 3249"/>
                  <a:gd name="T100" fmla="*/ 555 w 3261"/>
                  <a:gd name="T101" fmla="*/ 394 h 3249"/>
                  <a:gd name="T102" fmla="*/ 786 w 3261"/>
                  <a:gd name="T103" fmla="*/ 224 h 3249"/>
                  <a:gd name="T104" fmla="*/ 1045 w 3261"/>
                  <a:gd name="T105" fmla="*/ 97 h 3249"/>
                  <a:gd name="T106" fmla="*/ 1328 w 3261"/>
                  <a:gd name="T107" fmla="*/ 16 h 3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61" h="3249">
                    <a:moveTo>
                      <a:pt x="1208" y="2546"/>
                    </a:moveTo>
                    <a:lnTo>
                      <a:pt x="1274" y="2574"/>
                    </a:lnTo>
                    <a:lnTo>
                      <a:pt x="1342" y="2596"/>
                    </a:lnTo>
                    <a:lnTo>
                      <a:pt x="1411" y="2614"/>
                    </a:lnTo>
                    <a:lnTo>
                      <a:pt x="1482" y="2627"/>
                    </a:lnTo>
                    <a:lnTo>
                      <a:pt x="1556" y="2635"/>
                    </a:lnTo>
                    <a:lnTo>
                      <a:pt x="1631" y="2638"/>
                    </a:lnTo>
                    <a:lnTo>
                      <a:pt x="1705" y="2635"/>
                    </a:lnTo>
                    <a:lnTo>
                      <a:pt x="1778" y="2627"/>
                    </a:lnTo>
                    <a:lnTo>
                      <a:pt x="1850" y="2614"/>
                    </a:lnTo>
                    <a:lnTo>
                      <a:pt x="1920" y="2596"/>
                    </a:lnTo>
                    <a:lnTo>
                      <a:pt x="1987" y="2574"/>
                    </a:lnTo>
                    <a:lnTo>
                      <a:pt x="2052" y="2546"/>
                    </a:lnTo>
                    <a:lnTo>
                      <a:pt x="2417" y="3047"/>
                    </a:lnTo>
                    <a:lnTo>
                      <a:pt x="2337" y="3087"/>
                    </a:lnTo>
                    <a:lnTo>
                      <a:pt x="2256" y="3125"/>
                    </a:lnTo>
                    <a:lnTo>
                      <a:pt x="2173" y="3157"/>
                    </a:lnTo>
                    <a:lnTo>
                      <a:pt x="2087" y="3184"/>
                    </a:lnTo>
                    <a:lnTo>
                      <a:pt x="1999" y="3207"/>
                    </a:lnTo>
                    <a:lnTo>
                      <a:pt x="1909" y="3225"/>
                    </a:lnTo>
                    <a:lnTo>
                      <a:pt x="1818" y="3238"/>
                    </a:lnTo>
                    <a:lnTo>
                      <a:pt x="1725" y="3246"/>
                    </a:lnTo>
                    <a:lnTo>
                      <a:pt x="1631" y="3249"/>
                    </a:lnTo>
                    <a:lnTo>
                      <a:pt x="1537" y="3246"/>
                    </a:lnTo>
                    <a:lnTo>
                      <a:pt x="1443" y="3238"/>
                    </a:lnTo>
                    <a:lnTo>
                      <a:pt x="1352" y="3225"/>
                    </a:lnTo>
                    <a:lnTo>
                      <a:pt x="1263" y="3207"/>
                    </a:lnTo>
                    <a:lnTo>
                      <a:pt x="1174" y="3184"/>
                    </a:lnTo>
                    <a:lnTo>
                      <a:pt x="1089" y="3157"/>
                    </a:lnTo>
                    <a:lnTo>
                      <a:pt x="1005" y="3125"/>
                    </a:lnTo>
                    <a:lnTo>
                      <a:pt x="923" y="3087"/>
                    </a:lnTo>
                    <a:lnTo>
                      <a:pt x="844" y="3047"/>
                    </a:lnTo>
                    <a:lnTo>
                      <a:pt x="1208" y="2546"/>
                    </a:lnTo>
                    <a:close/>
                    <a:moveTo>
                      <a:pt x="29" y="1313"/>
                    </a:moveTo>
                    <a:lnTo>
                      <a:pt x="618" y="1504"/>
                    </a:lnTo>
                    <a:lnTo>
                      <a:pt x="613" y="1561"/>
                    </a:lnTo>
                    <a:lnTo>
                      <a:pt x="611" y="1618"/>
                    </a:lnTo>
                    <a:lnTo>
                      <a:pt x="614" y="1697"/>
                    </a:lnTo>
                    <a:lnTo>
                      <a:pt x="623" y="1775"/>
                    </a:lnTo>
                    <a:lnTo>
                      <a:pt x="638" y="1850"/>
                    </a:lnTo>
                    <a:lnTo>
                      <a:pt x="657" y="1923"/>
                    </a:lnTo>
                    <a:lnTo>
                      <a:pt x="682" y="1994"/>
                    </a:lnTo>
                    <a:lnTo>
                      <a:pt x="713" y="2063"/>
                    </a:lnTo>
                    <a:lnTo>
                      <a:pt x="748" y="2128"/>
                    </a:lnTo>
                    <a:lnTo>
                      <a:pt x="787" y="2191"/>
                    </a:lnTo>
                    <a:lnTo>
                      <a:pt x="831" y="2250"/>
                    </a:lnTo>
                    <a:lnTo>
                      <a:pt x="879" y="2307"/>
                    </a:lnTo>
                    <a:lnTo>
                      <a:pt x="515" y="2807"/>
                    </a:lnTo>
                    <a:lnTo>
                      <a:pt x="449" y="2742"/>
                    </a:lnTo>
                    <a:lnTo>
                      <a:pt x="386" y="2673"/>
                    </a:lnTo>
                    <a:lnTo>
                      <a:pt x="328" y="2600"/>
                    </a:lnTo>
                    <a:lnTo>
                      <a:pt x="274" y="2523"/>
                    </a:lnTo>
                    <a:lnTo>
                      <a:pt x="225" y="2444"/>
                    </a:lnTo>
                    <a:lnTo>
                      <a:pt x="180" y="2363"/>
                    </a:lnTo>
                    <a:lnTo>
                      <a:pt x="139" y="2277"/>
                    </a:lnTo>
                    <a:lnTo>
                      <a:pt x="102" y="2190"/>
                    </a:lnTo>
                    <a:lnTo>
                      <a:pt x="72" y="2100"/>
                    </a:lnTo>
                    <a:lnTo>
                      <a:pt x="46" y="2008"/>
                    </a:lnTo>
                    <a:lnTo>
                      <a:pt x="26" y="1913"/>
                    </a:lnTo>
                    <a:lnTo>
                      <a:pt x="12" y="1817"/>
                    </a:lnTo>
                    <a:lnTo>
                      <a:pt x="3" y="1718"/>
                    </a:lnTo>
                    <a:lnTo>
                      <a:pt x="0" y="1618"/>
                    </a:lnTo>
                    <a:lnTo>
                      <a:pt x="2" y="1541"/>
                    </a:lnTo>
                    <a:lnTo>
                      <a:pt x="7" y="1464"/>
                    </a:lnTo>
                    <a:lnTo>
                      <a:pt x="16" y="1387"/>
                    </a:lnTo>
                    <a:lnTo>
                      <a:pt x="29" y="1313"/>
                    </a:lnTo>
                    <a:close/>
                    <a:moveTo>
                      <a:pt x="3232" y="1312"/>
                    </a:moveTo>
                    <a:lnTo>
                      <a:pt x="3245" y="1387"/>
                    </a:lnTo>
                    <a:lnTo>
                      <a:pt x="3254" y="1464"/>
                    </a:lnTo>
                    <a:lnTo>
                      <a:pt x="3259" y="1541"/>
                    </a:lnTo>
                    <a:lnTo>
                      <a:pt x="3261" y="1618"/>
                    </a:lnTo>
                    <a:lnTo>
                      <a:pt x="3258" y="1718"/>
                    </a:lnTo>
                    <a:lnTo>
                      <a:pt x="3249" y="1817"/>
                    </a:lnTo>
                    <a:lnTo>
                      <a:pt x="3235" y="1913"/>
                    </a:lnTo>
                    <a:lnTo>
                      <a:pt x="3215" y="2008"/>
                    </a:lnTo>
                    <a:lnTo>
                      <a:pt x="3189" y="2100"/>
                    </a:lnTo>
                    <a:lnTo>
                      <a:pt x="3158" y="2189"/>
                    </a:lnTo>
                    <a:lnTo>
                      <a:pt x="3122" y="2277"/>
                    </a:lnTo>
                    <a:lnTo>
                      <a:pt x="3082" y="2362"/>
                    </a:lnTo>
                    <a:lnTo>
                      <a:pt x="3037" y="2444"/>
                    </a:lnTo>
                    <a:lnTo>
                      <a:pt x="2987" y="2523"/>
                    </a:lnTo>
                    <a:lnTo>
                      <a:pt x="2933" y="2600"/>
                    </a:lnTo>
                    <a:lnTo>
                      <a:pt x="2874" y="2673"/>
                    </a:lnTo>
                    <a:lnTo>
                      <a:pt x="2812" y="2742"/>
                    </a:lnTo>
                    <a:lnTo>
                      <a:pt x="2746" y="2807"/>
                    </a:lnTo>
                    <a:lnTo>
                      <a:pt x="2383" y="2307"/>
                    </a:lnTo>
                    <a:lnTo>
                      <a:pt x="2430" y="2250"/>
                    </a:lnTo>
                    <a:lnTo>
                      <a:pt x="2474" y="2191"/>
                    </a:lnTo>
                    <a:lnTo>
                      <a:pt x="2513" y="2128"/>
                    </a:lnTo>
                    <a:lnTo>
                      <a:pt x="2548" y="2063"/>
                    </a:lnTo>
                    <a:lnTo>
                      <a:pt x="2578" y="1993"/>
                    </a:lnTo>
                    <a:lnTo>
                      <a:pt x="2603" y="1923"/>
                    </a:lnTo>
                    <a:lnTo>
                      <a:pt x="2624" y="1850"/>
                    </a:lnTo>
                    <a:lnTo>
                      <a:pt x="2638" y="1775"/>
                    </a:lnTo>
                    <a:lnTo>
                      <a:pt x="2647" y="1697"/>
                    </a:lnTo>
                    <a:lnTo>
                      <a:pt x="2650" y="1618"/>
                    </a:lnTo>
                    <a:lnTo>
                      <a:pt x="2648" y="1561"/>
                    </a:lnTo>
                    <a:lnTo>
                      <a:pt x="2644" y="1504"/>
                    </a:lnTo>
                    <a:lnTo>
                      <a:pt x="3232" y="1312"/>
                    </a:lnTo>
                    <a:close/>
                    <a:moveTo>
                      <a:pt x="1835" y="0"/>
                    </a:moveTo>
                    <a:lnTo>
                      <a:pt x="1933" y="16"/>
                    </a:lnTo>
                    <a:lnTo>
                      <a:pt x="2029" y="37"/>
                    </a:lnTo>
                    <a:lnTo>
                      <a:pt x="2124" y="63"/>
                    </a:lnTo>
                    <a:lnTo>
                      <a:pt x="2216" y="97"/>
                    </a:lnTo>
                    <a:lnTo>
                      <a:pt x="2305" y="134"/>
                    </a:lnTo>
                    <a:lnTo>
                      <a:pt x="2392" y="176"/>
                    </a:lnTo>
                    <a:lnTo>
                      <a:pt x="2475" y="224"/>
                    </a:lnTo>
                    <a:lnTo>
                      <a:pt x="2555" y="275"/>
                    </a:lnTo>
                    <a:lnTo>
                      <a:pt x="2633" y="332"/>
                    </a:lnTo>
                    <a:lnTo>
                      <a:pt x="2706" y="394"/>
                    </a:lnTo>
                    <a:lnTo>
                      <a:pt x="2776" y="458"/>
                    </a:lnTo>
                    <a:lnTo>
                      <a:pt x="2841" y="527"/>
                    </a:lnTo>
                    <a:lnTo>
                      <a:pt x="2904" y="600"/>
                    </a:lnTo>
                    <a:lnTo>
                      <a:pt x="2961" y="677"/>
                    </a:lnTo>
                    <a:lnTo>
                      <a:pt x="3014" y="756"/>
                    </a:lnTo>
                    <a:lnTo>
                      <a:pt x="3063" y="838"/>
                    </a:lnTo>
                    <a:lnTo>
                      <a:pt x="3106" y="925"/>
                    </a:lnTo>
                    <a:lnTo>
                      <a:pt x="2517" y="1116"/>
                    </a:lnTo>
                    <a:lnTo>
                      <a:pt x="2479" y="1054"/>
                    </a:lnTo>
                    <a:lnTo>
                      <a:pt x="2438" y="996"/>
                    </a:lnTo>
                    <a:lnTo>
                      <a:pt x="2392" y="941"/>
                    </a:lnTo>
                    <a:lnTo>
                      <a:pt x="2341" y="888"/>
                    </a:lnTo>
                    <a:lnTo>
                      <a:pt x="2288" y="840"/>
                    </a:lnTo>
                    <a:lnTo>
                      <a:pt x="2232" y="796"/>
                    </a:lnTo>
                    <a:lnTo>
                      <a:pt x="2172" y="755"/>
                    </a:lnTo>
                    <a:lnTo>
                      <a:pt x="2110" y="719"/>
                    </a:lnTo>
                    <a:lnTo>
                      <a:pt x="2044" y="687"/>
                    </a:lnTo>
                    <a:lnTo>
                      <a:pt x="1977" y="660"/>
                    </a:lnTo>
                    <a:lnTo>
                      <a:pt x="1907" y="638"/>
                    </a:lnTo>
                    <a:lnTo>
                      <a:pt x="1835" y="619"/>
                    </a:lnTo>
                    <a:lnTo>
                      <a:pt x="1835" y="0"/>
                    </a:lnTo>
                    <a:close/>
                    <a:moveTo>
                      <a:pt x="1426" y="0"/>
                    </a:moveTo>
                    <a:lnTo>
                      <a:pt x="1426" y="619"/>
                    </a:lnTo>
                    <a:lnTo>
                      <a:pt x="1355" y="638"/>
                    </a:lnTo>
                    <a:lnTo>
                      <a:pt x="1285" y="660"/>
                    </a:lnTo>
                    <a:lnTo>
                      <a:pt x="1216" y="687"/>
                    </a:lnTo>
                    <a:lnTo>
                      <a:pt x="1151" y="719"/>
                    </a:lnTo>
                    <a:lnTo>
                      <a:pt x="1089" y="755"/>
                    </a:lnTo>
                    <a:lnTo>
                      <a:pt x="1029" y="796"/>
                    </a:lnTo>
                    <a:lnTo>
                      <a:pt x="973" y="840"/>
                    </a:lnTo>
                    <a:lnTo>
                      <a:pt x="919" y="888"/>
                    </a:lnTo>
                    <a:lnTo>
                      <a:pt x="869" y="941"/>
                    </a:lnTo>
                    <a:lnTo>
                      <a:pt x="824" y="996"/>
                    </a:lnTo>
                    <a:lnTo>
                      <a:pt x="782" y="1054"/>
                    </a:lnTo>
                    <a:lnTo>
                      <a:pt x="744" y="1116"/>
                    </a:lnTo>
                    <a:lnTo>
                      <a:pt x="155" y="925"/>
                    </a:lnTo>
                    <a:lnTo>
                      <a:pt x="199" y="838"/>
                    </a:lnTo>
                    <a:lnTo>
                      <a:pt x="247" y="756"/>
                    </a:lnTo>
                    <a:lnTo>
                      <a:pt x="300" y="677"/>
                    </a:lnTo>
                    <a:lnTo>
                      <a:pt x="357" y="600"/>
                    </a:lnTo>
                    <a:lnTo>
                      <a:pt x="420" y="527"/>
                    </a:lnTo>
                    <a:lnTo>
                      <a:pt x="485" y="458"/>
                    </a:lnTo>
                    <a:lnTo>
                      <a:pt x="555" y="394"/>
                    </a:lnTo>
                    <a:lnTo>
                      <a:pt x="628" y="332"/>
                    </a:lnTo>
                    <a:lnTo>
                      <a:pt x="706" y="275"/>
                    </a:lnTo>
                    <a:lnTo>
                      <a:pt x="786" y="224"/>
                    </a:lnTo>
                    <a:lnTo>
                      <a:pt x="869" y="176"/>
                    </a:lnTo>
                    <a:lnTo>
                      <a:pt x="955" y="134"/>
                    </a:lnTo>
                    <a:lnTo>
                      <a:pt x="1045" y="97"/>
                    </a:lnTo>
                    <a:lnTo>
                      <a:pt x="1137" y="63"/>
                    </a:lnTo>
                    <a:lnTo>
                      <a:pt x="1231" y="37"/>
                    </a:lnTo>
                    <a:lnTo>
                      <a:pt x="1328" y="16"/>
                    </a:lnTo>
                    <a:lnTo>
                      <a:pt x="1426" y="0"/>
                    </a:lnTo>
                    <a:close/>
                  </a:path>
                </a:pathLst>
              </a:custGeom>
              <a:solidFill>
                <a:schemeClr val="accent4">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dirty="0"/>
              </a:p>
            </p:txBody>
          </p:sp>
          <p:sp>
            <p:nvSpPr>
              <p:cNvPr id="335" name="文本框 334">
                <a:extLst>
                  <a:ext uri="{FF2B5EF4-FFF2-40B4-BE49-F238E27FC236}">
                    <a16:creationId xmlns:a16="http://schemas.microsoft.com/office/drawing/2014/main" id="{4B9A9206-3C0C-4760-958F-31DB796D559A}"/>
                  </a:ext>
                </a:extLst>
              </p:cNvPr>
              <p:cNvSpPr txBox="1"/>
              <p:nvPr/>
            </p:nvSpPr>
            <p:spPr>
              <a:xfrm>
                <a:off x="2793758" y="4869128"/>
                <a:ext cx="543739" cy="200055"/>
              </a:xfrm>
              <a:prstGeom prst="rect">
                <a:avLst/>
              </a:prstGeom>
              <a:noFill/>
            </p:spPr>
            <p:txBody>
              <a:bodyPr wrap="none" rtlCol="0">
                <a:spAutoFit/>
              </a:bodyPr>
              <a:lstStyle/>
              <a:p>
                <a:r>
                  <a:rPr lang="zh-CN" altLang="en-US" sz="700" b="1" dirty="0">
                    <a:solidFill>
                      <a:schemeClr val="bg1">
                        <a:alpha val="80000"/>
                      </a:schemeClr>
                    </a:solidFill>
                    <a:latin typeface="+mn-ea"/>
                  </a:rPr>
                  <a:t>推力等级</a:t>
                </a:r>
              </a:p>
            </p:txBody>
          </p:sp>
          <p:sp>
            <p:nvSpPr>
              <p:cNvPr id="336" name="文本框 335">
                <a:extLst>
                  <a:ext uri="{FF2B5EF4-FFF2-40B4-BE49-F238E27FC236}">
                    <a16:creationId xmlns:a16="http://schemas.microsoft.com/office/drawing/2014/main" id="{0D6E830D-84D7-4806-823B-E396E43C723F}"/>
                  </a:ext>
                </a:extLst>
              </p:cNvPr>
              <p:cNvSpPr txBox="1"/>
              <p:nvPr/>
            </p:nvSpPr>
            <p:spPr>
              <a:xfrm>
                <a:off x="3655180" y="4836580"/>
                <a:ext cx="877163" cy="261610"/>
              </a:xfrm>
              <a:prstGeom prst="rect">
                <a:avLst/>
              </a:prstGeom>
              <a:noFill/>
            </p:spPr>
            <p:txBody>
              <a:bodyPr wrap="none" rtlCol="0">
                <a:spAutoFit/>
              </a:bodyPr>
              <a:lstStyle/>
              <a:p>
                <a:r>
                  <a:rPr lang="en-US" altLang="zh-CN" sz="1100" dirty="0">
                    <a:solidFill>
                      <a:schemeClr val="accent4">
                        <a:lumMod val="20000"/>
                        <a:lumOff val="80000"/>
                      </a:schemeClr>
                    </a:solidFill>
                    <a:latin typeface="Aldrich" panose="02000000000000000000" pitchFamily="2" charset="0"/>
                  </a:rPr>
                  <a:t>6.5 ~ 10.8</a:t>
                </a:r>
                <a:endParaRPr lang="zh-CN" altLang="en-US" sz="1100" dirty="0">
                  <a:solidFill>
                    <a:schemeClr val="accent4">
                      <a:lumMod val="20000"/>
                      <a:lumOff val="80000"/>
                    </a:schemeClr>
                  </a:solidFill>
                  <a:latin typeface="Aldrich" panose="02000000000000000000" pitchFamily="2" charset="0"/>
                </a:endParaRPr>
              </a:p>
            </p:txBody>
          </p:sp>
          <p:sp>
            <p:nvSpPr>
              <p:cNvPr id="337" name="Freeform 361">
                <a:extLst>
                  <a:ext uri="{FF2B5EF4-FFF2-40B4-BE49-F238E27FC236}">
                    <a16:creationId xmlns:a16="http://schemas.microsoft.com/office/drawing/2014/main" id="{7B489DF4-76A7-44D6-9139-4D2AA3A70239}"/>
                  </a:ext>
                </a:extLst>
              </p:cNvPr>
              <p:cNvSpPr>
                <a:spLocks noEditPoints="1"/>
              </p:cNvSpPr>
              <p:nvPr/>
            </p:nvSpPr>
            <p:spPr bwMode="auto">
              <a:xfrm>
                <a:off x="2669008" y="4908322"/>
                <a:ext cx="143727" cy="143022"/>
              </a:xfrm>
              <a:custGeom>
                <a:avLst/>
                <a:gdLst>
                  <a:gd name="T0" fmla="*/ 1342 w 3261"/>
                  <a:gd name="T1" fmla="*/ 2596 h 3249"/>
                  <a:gd name="T2" fmla="*/ 1556 w 3261"/>
                  <a:gd name="T3" fmla="*/ 2635 h 3249"/>
                  <a:gd name="T4" fmla="*/ 1778 w 3261"/>
                  <a:gd name="T5" fmla="*/ 2627 h 3249"/>
                  <a:gd name="T6" fmla="*/ 1987 w 3261"/>
                  <a:gd name="T7" fmla="*/ 2574 h 3249"/>
                  <a:gd name="T8" fmla="*/ 2337 w 3261"/>
                  <a:gd name="T9" fmla="*/ 3087 h 3249"/>
                  <a:gd name="T10" fmla="*/ 2087 w 3261"/>
                  <a:gd name="T11" fmla="*/ 3184 h 3249"/>
                  <a:gd name="T12" fmla="*/ 1818 w 3261"/>
                  <a:gd name="T13" fmla="*/ 3238 h 3249"/>
                  <a:gd name="T14" fmla="*/ 1537 w 3261"/>
                  <a:gd name="T15" fmla="*/ 3246 h 3249"/>
                  <a:gd name="T16" fmla="*/ 1263 w 3261"/>
                  <a:gd name="T17" fmla="*/ 3207 h 3249"/>
                  <a:gd name="T18" fmla="*/ 1005 w 3261"/>
                  <a:gd name="T19" fmla="*/ 3125 h 3249"/>
                  <a:gd name="T20" fmla="*/ 1208 w 3261"/>
                  <a:gd name="T21" fmla="*/ 2546 h 3249"/>
                  <a:gd name="T22" fmla="*/ 613 w 3261"/>
                  <a:gd name="T23" fmla="*/ 1561 h 3249"/>
                  <a:gd name="T24" fmla="*/ 623 w 3261"/>
                  <a:gd name="T25" fmla="*/ 1775 h 3249"/>
                  <a:gd name="T26" fmla="*/ 682 w 3261"/>
                  <a:gd name="T27" fmla="*/ 1994 h 3249"/>
                  <a:gd name="T28" fmla="*/ 787 w 3261"/>
                  <a:gd name="T29" fmla="*/ 2191 h 3249"/>
                  <a:gd name="T30" fmla="*/ 515 w 3261"/>
                  <a:gd name="T31" fmla="*/ 2807 h 3249"/>
                  <a:gd name="T32" fmla="*/ 328 w 3261"/>
                  <a:gd name="T33" fmla="*/ 2600 h 3249"/>
                  <a:gd name="T34" fmla="*/ 180 w 3261"/>
                  <a:gd name="T35" fmla="*/ 2363 h 3249"/>
                  <a:gd name="T36" fmla="*/ 72 w 3261"/>
                  <a:gd name="T37" fmla="*/ 2100 h 3249"/>
                  <a:gd name="T38" fmla="*/ 12 w 3261"/>
                  <a:gd name="T39" fmla="*/ 1817 h 3249"/>
                  <a:gd name="T40" fmla="*/ 2 w 3261"/>
                  <a:gd name="T41" fmla="*/ 1541 h 3249"/>
                  <a:gd name="T42" fmla="*/ 29 w 3261"/>
                  <a:gd name="T43" fmla="*/ 1313 h 3249"/>
                  <a:gd name="T44" fmla="*/ 3254 w 3261"/>
                  <a:gd name="T45" fmla="*/ 1464 h 3249"/>
                  <a:gd name="T46" fmla="*/ 3258 w 3261"/>
                  <a:gd name="T47" fmla="*/ 1718 h 3249"/>
                  <a:gd name="T48" fmla="*/ 3215 w 3261"/>
                  <a:gd name="T49" fmla="*/ 2008 h 3249"/>
                  <a:gd name="T50" fmla="*/ 3122 w 3261"/>
                  <a:gd name="T51" fmla="*/ 2277 h 3249"/>
                  <a:gd name="T52" fmla="*/ 2987 w 3261"/>
                  <a:gd name="T53" fmla="*/ 2523 h 3249"/>
                  <a:gd name="T54" fmla="*/ 2812 w 3261"/>
                  <a:gd name="T55" fmla="*/ 2742 h 3249"/>
                  <a:gd name="T56" fmla="*/ 2430 w 3261"/>
                  <a:gd name="T57" fmla="*/ 2250 h 3249"/>
                  <a:gd name="T58" fmla="*/ 2548 w 3261"/>
                  <a:gd name="T59" fmla="*/ 2063 h 3249"/>
                  <a:gd name="T60" fmla="*/ 2624 w 3261"/>
                  <a:gd name="T61" fmla="*/ 1850 h 3249"/>
                  <a:gd name="T62" fmla="*/ 2650 w 3261"/>
                  <a:gd name="T63" fmla="*/ 1618 h 3249"/>
                  <a:gd name="T64" fmla="*/ 3232 w 3261"/>
                  <a:gd name="T65" fmla="*/ 1312 h 3249"/>
                  <a:gd name="T66" fmla="*/ 2029 w 3261"/>
                  <a:gd name="T67" fmla="*/ 37 h 3249"/>
                  <a:gd name="T68" fmla="*/ 2305 w 3261"/>
                  <a:gd name="T69" fmla="*/ 134 h 3249"/>
                  <a:gd name="T70" fmla="*/ 2555 w 3261"/>
                  <a:gd name="T71" fmla="*/ 275 h 3249"/>
                  <a:gd name="T72" fmla="*/ 2776 w 3261"/>
                  <a:gd name="T73" fmla="*/ 458 h 3249"/>
                  <a:gd name="T74" fmla="*/ 2961 w 3261"/>
                  <a:gd name="T75" fmla="*/ 677 h 3249"/>
                  <a:gd name="T76" fmla="*/ 3106 w 3261"/>
                  <a:gd name="T77" fmla="*/ 925 h 3249"/>
                  <a:gd name="T78" fmla="*/ 2438 w 3261"/>
                  <a:gd name="T79" fmla="*/ 996 h 3249"/>
                  <a:gd name="T80" fmla="*/ 2288 w 3261"/>
                  <a:gd name="T81" fmla="*/ 840 h 3249"/>
                  <a:gd name="T82" fmla="*/ 2110 w 3261"/>
                  <a:gd name="T83" fmla="*/ 719 h 3249"/>
                  <a:gd name="T84" fmla="*/ 1907 w 3261"/>
                  <a:gd name="T85" fmla="*/ 638 h 3249"/>
                  <a:gd name="T86" fmla="*/ 1426 w 3261"/>
                  <a:gd name="T87" fmla="*/ 0 h 3249"/>
                  <a:gd name="T88" fmla="*/ 1285 w 3261"/>
                  <a:gd name="T89" fmla="*/ 660 h 3249"/>
                  <a:gd name="T90" fmla="*/ 1089 w 3261"/>
                  <a:gd name="T91" fmla="*/ 755 h 3249"/>
                  <a:gd name="T92" fmla="*/ 919 w 3261"/>
                  <a:gd name="T93" fmla="*/ 888 h 3249"/>
                  <a:gd name="T94" fmla="*/ 782 w 3261"/>
                  <a:gd name="T95" fmla="*/ 1054 h 3249"/>
                  <a:gd name="T96" fmla="*/ 199 w 3261"/>
                  <a:gd name="T97" fmla="*/ 838 h 3249"/>
                  <a:gd name="T98" fmla="*/ 357 w 3261"/>
                  <a:gd name="T99" fmla="*/ 600 h 3249"/>
                  <a:gd name="T100" fmla="*/ 555 w 3261"/>
                  <a:gd name="T101" fmla="*/ 394 h 3249"/>
                  <a:gd name="T102" fmla="*/ 786 w 3261"/>
                  <a:gd name="T103" fmla="*/ 224 h 3249"/>
                  <a:gd name="T104" fmla="*/ 1045 w 3261"/>
                  <a:gd name="T105" fmla="*/ 97 h 3249"/>
                  <a:gd name="T106" fmla="*/ 1328 w 3261"/>
                  <a:gd name="T107" fmla="*/ 16 h 3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61" h="3249">
                    <a:moveTo>
                      <a:pt x="1208" y="2546"/>
                    </a:moveTo>
                    <a:lnTo>
                      <a:pt x="1274" y="2574"/>
                    </a:lnTo>
                    <a:lnTo>
                      <a:pt x="1342" y="2596"/>
                    </a:lnTo>
                    <a:lnTo>
                      <a:pt x="1411" y="2614"/>
                    </a:lnTo>
                    <a:lnTo>
                      <a:pt x="1482" y="2627"/>
                    </a:lnTo>
                    <a:lnTo>
                      <a:pt x="1556" y="2635"/>
                    </a:lnTo>
                    <a:lnTo>
                      <a:pt x="1631" y="2638"/>
                    </a:lnTo>
                    <a:lnTo>
                      <a:pt x="1705" y="2635"/>
                    </a:lnTo>
                    <a:lnTo>
                      <a:pt x="1778" y="2627"/>
                    </a:lnTo>
                    <a:lnTo>
                      <a:pt x="1850" y="2614"/>
                    </a:lnTo>
                    <a:lnTo>
                      <a:pt x="1920" y="2596"/>
                    </a:lnTo>
                    <a:lnTo>
                      <a:pt x="1987" y="2574"/>
                    </a:lnTo>
                    <a:lnTo>
                      <a:pt x="2052" y="2546"/>
                    </a:lnTo>
                    <a:lnTo>
                      <a:pt x="2417" y="3047"/>
                    </a:lnTo>
                    <a:lnTo>
                      <a:pt x="2337" y="3087"/>
                    </a:lnTo>
                    <a:lnTo>
                      <a:pt x="2256" y="3125"/>
                    </a:lnTo>
                    <a:lnTo>
                      <a:pt x="2173" y="3157"/>
                    </a:lnTo>
                    <a:lnTo>
                      <a:pt x="2087" y="3184"/>
                    </a:lnTo>
                    <a:lnTo>
                      <a:pt x="1999" y="3207"/>
                    </a:lnTo>
                    <a:lnTo>
                      <a:pt x="1909" y="3225"/>
                    </a:lnTo>
                    <a:lnTo>
                      <a:pt x="1818" y="3238"/>
                    </a:lnTo>
                    <a:lnTo>
                      <a:pt x="1725" y="3246"/>
                    </a:lnTo>
                    <a:lnTo>
                      <a:pt x="1631" y="3249"/>
                    </a:lnTo>
                    <a:lnTo>
                      <a:pt x="1537" y="3246"/>
                    </a:lnTo>
                    <a:lnTo>
                      <a:pt x="1443" y="3238"/>
                    </a:lnTo>
                    <a:lnTo>
                      <a:pt x="1352" y="3225"/>
                    </a:lnTo>
                    <a:lnTo>
                      <a:pt x="1263" y="3207"/>
                    </a:lnTo>
                    <a:lnTo>
                      <a:pt x="1174" y="3184"/>
                    </a:lnTo>
                    <a:lnTo>
                      <a:pt x="1089" y="3157"/>
                    </a:lnTo>
                    <a:lnTo>
                      <a:pt x="1005" y="3125"/>
                    </a:lnTo>
                    <a:lnTo>
                      <a:pt x="923" y="3087"/>
                    </a:lnTo>
                    <a:lnTo>
                      <a:pt x="844" y="3047"/>
                    </a:lnTo>
                    <a:lnTo>
                      <a:pt x="1208" y="2546"/>
                    </a:lnTo>
                    <a:close/>
                    <a:moveTo>
                      <a:pt x="29" y="1313"/>
                    </a:moveTo>
                    <a:lnTo>
                      <a:pt x="618" y="1504"/>
                    </a:lnTo>
                    <a:lnTo>
                      <a:pt x="613" y="1561"/>
                    </a:lnTo>
                    <a:lnTo>
                      <a:pt x="611" y="1618"/>
                    </a:lnTo>
                    <a:lnTo>
                      <a:pt x="614" y="1697"/>
                    </a:lnTo>
                    <a:lnTo>
                      <a:pt x="623" y="1775"/>
                    </a:lnTo>
                    <a:lnTo>
                      <a:pt x="638" y="1850"/>
                    </a:lnTo>
                    <a:lnTo>
                      <a:pt x="657" y="1923"/>
                    </a:lnTo>
                    <a:lnTo>
                      <a:pt x="682" y="1994"/>
                    </a:lnTo>
                    <a:lnTo>
                      <a:pt x="713" y="2063"/>
                    </a:lnTo>
                    <a:lnTo>
                      <a:pt x="748" y="2128"/>
                    </a:lnTo>
                    <a:lnTo>
                      <a:pt x="787" y="2191"/>
                    </a:lnTo>
                    <a:lnTo>
                      <a:pt x="831" y="2250"/>
                    </a:lnTo>
                    <a:lnTo>
                      <a:pt x="879" y="2307"/>
                    </a:lnTo>
                    <a:lnTo>
                      <a:pt x="515" y="2807"/>
                    </a:lnTo>
                    <a:lnTo>
                      <a:pt x="449" y="2742"/>
                    </a:lnTo>
                    <a:lnTo>
                      <a:pt x="386" y="2673"/>
                    </a:lnTo>
                    <a:lnTo>
                      <a:pt x="328" y="2600"/>
                    </a:lnTo>
                    <a:lnTo>
                      <a:pt x="274" y="2523"/>
                    </a:lnTo>
                    <a:lnTo>
                      <a:pt x="225" y="2444"/>
                    </a:lnTo>
                    <a:lnTo>
                      <a:pt x="180" y="2363"/>
                    </a:lnTo>
                    <a:lnTo>
                      <a:pt x="139" y="2277"/>
                    </a:lnTo>
                    <a:lnTo>
                      <a:pt x="102" y="2190"/>
                    </a:lnTo>
                    <a:lnTo>
                      <a:pt x="72" y="2100"/>
                    </a:lnTo>
                    <a:lnTo>
                      <a:pt x="46" y="2008"/>
                    </a:lnTo>
                    <a:lnTo>
                      <a:pt x="26" y="1913"/>
                    </a:lnTo>
                    <a:lnTo>
                      <a:pt x="12" y="1817"/>
                    </a:lnTo>
                    <a:lnTo>
                      <a:pt x="3" y="1718"/>
                    </a:lnTo>
                    <a:lnTo>
                      <a:pt x="0" y="1618"/>
                    </a:lnTo>
                    <a:lnTo>
                      <a:pt x="2" y="1541"/>
                    </a:lnTo>
                    <a:lnTo>
                      <a:pt x="7" y="1464"/>
                    </a:lnTo>
                    <a:lnTo>
                      <a:pt x="16" y="1387"/>
                    </a:lnTo>
                    <a:lnTo>
                      <a:pt x="29" y="1313"/>
                    </a:lnTo>
                    <a:close/>
                    <a:moveTo>
                      <a:pt x="3232" y="1312"/>
                    </a:moveTo>
                    <a:lnTo>
                      <a:pt x="3245" y="1387"/>
                    </a:lnTo>
                    <a:lnTo>
                      <a:pt x="3254" y="1464"/>
                    </a:lnTo>
                    <a:lnTo>
                      <a:pt x="3259" y="1541"/>
                    </a:lnTo>
                    <a:lnTo>
                      <a:pt x="3261" y="1618"/>
                    </a:lnTo>
                    <a:lnTo>
                      <a:pt x="3258" y="1718"/>
                    </a:lnTo>
                    <a:lnTo>
                      <a:pt x="3249" y="1817"/>
                    </a:lnTo>
                    <a:lnTo>
                      <a:pt x="3235" y="1913"/>
                    </a:lnTo>
                    <a:lnTo>
                      <a:pt x="3215" y="2008"/>
                    </a:lnTo>
                    <a:lnTo>
                      <a:pt x="3189" y="2100"/>
                    </a:lnTo>
                    <a:lnTo>
                      <a:pt x="3158" y="2189"/>
                    </a:lnTo>
                    <a:lnTo>
                      <a:pt x="3122" y="2277"/>
                    </a:lnTo>
                    <a:lnTo>
                      <a:pt x="3082" y="2362"/>
                    </a:lnTo>
                    <a:lnTo>
                      <a:pt x="3037" y="2444"/>
                    </a:lnTo>
                    <a:lnTo>
                      <a:pt x="2987" y="2523"/>
                    </a:lnTo>
                    <a:lnTo>
                      <a:pt x="2933" y="2600"/>
                    </a:lnTo>
                    <a:lnTo>
                      <a:pt x="2874" y="2673"/>
                    </a:lnTo>
                    <a:lnTo>
                      <a:pt x="2812" y="2742"/>
                    </a:lnTo>
                    <a:lnTo>
                      <a:pt x="2746" y="2807"/>
                    </a:lnTo>
                    <a:lnTo>
                      <a:pt x="2383" y="2307"/>
                    </a:lnTo>
                    <a:lnTo>
                      <a:pt x="2430" y="2250"/>
                    </a:lnTo>
                    <a:lnTo>
                      <a:pt x="2474" y="2191"/>
                    </a:lnTo>
                    <a:lnTo>
                      <a:pt x="2513" y="2128"/>
                    </a:lnTo>
                    <a:lnTo>
                      <a:pt x="2548" y="2063"/>
                    </a:lnTo>
                    <a:lnTo>
                      <a:pt x="2578" y="1993"/>
                    </a:lnTo>
                    <a:lnTo>
                      <a:pt x="2603" y="1923"/>
                    </a:lnTo>
                    <a:lnTo>
                      <a:pt x="2624" y="1850"/>
                    </a:lnTo>
                    <a:lnTo>
                      <a:pt x="2638" y="1775"/>
                    </a:lnTo>
                    <a:lnTo>
                      <a:pt x="2647" y="1697"/>
                    </a:lnTo>
                    <a:lnTo>
                      <a:pt x="2650" y="1618"/>
                    </a:lnTo>
                    <a:lnTo>
                      <a:pt x="2648" y="1561"/>
                    </a:lnTo>
                    <a:lnTo>
                      <a:pt x="2644" y="1504"/>
                    </a:lnTo>
                    <a:lnTo>
                      <a:pt x="3232" y="1312"/>
                    </a:lnTo>
                    <a:close/>
                    <a:moveTo>
                      <a:pt x="1835" y="0"/>
                    </a:moveTo>
                    <a:lnTo>
                      <a:pt x="1933" y="16"/>
                    </a:lnTo>
                    <a:lnTo>
                      <a:pt x="2029" y="37"/>
                    </a:lnTo>
                    <a:lnTo>
                      <a:pt x="2124" y="63"/>
                    </a:lnTo>
                    <a:lnTo>
                      <a:pt x="2216" y="97"/>
                    </a:lnTo>
                    <a:lnTo>
                      <a:pt x="2305" y="134"/>
                    </a:lnTo>
                    <a:lnTo>
                      <a:pt x="2392" y="176"/>
                    </a:lnTo>
                    <a:lnTo>
                      <a:pt x="2475" y="224"/>
                    </a:lnTo>
                    <a:lnTo>
                      <a:pt x="2555" y="275"/>
                    </a:lnTo>
                    <a:lnTo>
                      <a:pt x="2633" y="332"/>
                    </a:lnTo>
                    <a:lnTo>
                      <a:pt x="2706" y="394"/>
                    </a:lnTo>
                    <a:lnTo>
                      <a:pt x="2776" y="458"/>
                    </a:lnTo>
                    <a:lnTo>
                      <a:pt x="2841" y="527"/>
                    </a:lnTo>
                    <a:lnTo>
                      <a:pt x="2904" y="600"/>
                    </a:lnTo>
                    <a:lnTo>
                      <a:pt x="2961" y="677"/>
                    </a:lnTo>
                    <a:lnTo>
                      <a:pt x="3014" y="756"/>
                    </a:lnTo>
                    <a:lnTo>
                      <a:pt x="3063" y="838"/>
                    </a:lnTo>
                    <a:lnTo>
                      <a:pt x="3106" y="925"/>
                    </a:lnTo>
                    <a:lnTo>
                      <a:pt x="2517" y="1116"/>
                    </a:lnTo>
                    <a:lnTo>
                      <a:pt x="2479" y="1054"/>
                    </a:lnTo>
                    <a:lnTo>
                      <a:pt x="2438" y="996"/>
                    </a:lnTo>
                    <a:lnTo>
                      <a:pt x="2392" y="941"/>
                    </a:lnTo>
                    <a:lnTo>
                      <a:pt x="2341" y="888"/>
                    </a:lnTo>
                    <a:lnTo>
                      <a:pt x="2288" y="840"/>
                    </a:lnTo>
                    <a:lnTo>
                      <a:pt x="2232" y="796"/>
                    </a:lnTo>
                    <a:lnTo>
                      <a:pt x="2172" y="755"/>
                    </a:lnTo>
                    <a:lnTo>
                      <a:pt x="2110" y="719"/>
                    </a:lnTo>
                    <a:lnTo>
                      <a:pt x="2044" y="687"/>
                    </a:lnTo>
                    <a:lnTo>
                      <a:pt x="1977" y="660"/>
                    </a:lnTo>
                    <a:lnTo>
                      <a:pt x="1907" y="638"/>
                    </a:lnTo>
                    <a:lnTo>
                      <a:pt x="1835" y="619"/>
                    </a:lnTo>
                    <a:lnTo>
                      <a:pt x="1835" y="0"/>
                    </a:lnTo>
                    <a:close/>
                    <a:moveTo>
                      <a:pt x="1426" y="0"/>
                    </a:moveTo>
                    <a:lnTo>
                      <a:pt x="1426" y="619"/>
                    </a:lnTo>
                    <a:lnTo>
                      <a:pt x="1355" y="638"/>
                    </a:lnTo>
                    <a:lnTo>
                      <a:pt x="1285" y="660"/>
                    </a:lnTo>
                    <a:lnTo>
                      <a:pt x="1216" y="687"/>
                    </a:lnTo>
                    <a:lnTo>
                      <a:pt x="1151" y="719"/>
                    </a:lnTo>
                    <a:lnTo>
                      <a:pt x="1089" y="755"/>
                    </a:lnTo>
                    <a:lnTo>
                      <a:pt x="1029" y="796"/>
                    </a:lnTo>
                    <a:lnTo>
                      <a:pt x="973" y="840"/>
                    </a:lnTo>
                    <a:lnTo>
                      <a:pt x="919" y="888"/>
                    </a:lnTo>
                    <a:lnTo>
                      <a:pt x="869" y="941"/>
                    </a:lnTo>
                    <a:lnTo>
                      <a:pt x="824" y="996"/>
                    </a:lnTo>
                    <a:lnTo>
                      <a:pt x="782" y="1054"/>
                    </a:lnTo>
                    <a:lnTo>
                      <a:pt x="744" y="1116"/>
                    </a:lnTo>
                    <a:lnTo>
                      <a:pt x="155" y="925"/>
                    </a:lnTo>
                    <a:lnTo>
                      <a:pt x="199" y="838"/>
                    </a:lnTo>
                    <a:lnTo>
                      <a:pt x="247" y="756"/>
                    </a:lnTo>
                    <a:lnTo>
                      <a:pt x="300" y="677"/>
                    </a:lnTo>
                    <a:lnTo>
                      <a:pt x="357" y="600"/>
                    </a:lnTo>
                    <a:lnTo>
                      <a:pt x="420" y="527"/>
                    </a:lnTo>
                    <a:lnTo>
                      <a:pt x="485" y="458"/>
                    </a:lnTo>
                    <a:lnTo>
                      <a:pt x="555" y="394"/>
                    </a:lnTo>
                    <a:lnTo>
                      <a:pt x="628" y="332"/>
                    </a:lnTo>
                    <a:lnTo>
                      <a:pt x="706" y="275"/>
                    </a:lnTo>
                    <a:lnTo>
                      <a:pt x="786" y="224"/>
                    </a:lnTo>
                    <a:lnTo>
                      <a:pt x="869" y="176"/>
                    </a:lnTo>
                    <a:lnTo>
                      <a:pt x="955" y="134"/>
                    </a:lnTo>
                    <a:lnTo>
                      <a:pt x="1045" y="97"/>
                    </a:lnTo>
                    <a:lnTo>
                      <a:pt x="1137" y="63"/>
                    </a:lnTo>
                    <a:lnTo>
                      <a:pt x="1231" y="37"/>
                    </a:lnTo>
                    <a:lnTo>
                      <a:pt x="1328" y="16"/>
                    </a:lnTo>
                    <a:lnTo>
                      <a:pt x="1426" y="0"/>
                    </a:lnTo>
                    <a:close/>
                  </a:path>
                </a:pathLst>
              </a:custGeom>
              <a:solidFill>
                <a:schemeClr val="accent4">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38" name="组合 337">
              <a:extLst>
                <a:ext uri="{FF2B5EF4-FFF2-40B4-BE49-F238E27FC236}">
                  <a16:creationId xmlns:a16="http://schemas.microsoft.com/office/drawing/2014/main" id="{53F3738E-4EE4-46AC-8114-60F9F9F59028}"/>
                </a:ext>
              </a:extLst>
            </p:cNvPr>
            <p:cNvGrpSpPr/>
            <p:nvPr/>
          </p:nvGrpSpPr>
          <p:grpSpPr>
            <a:xfrm>
              <a:off x="2528531" y="4730558"/>
              <a:ext cx="2086930" cy="215444"/>
              <a:chOff x="5122559" y="4095442"/>
              <a:chExt cx="2086930" cy="215444"/>
            </a:xfrm>
          </p:grpSpPr>
          <p:cxnSp>
            <p:nvCxnSpPr>
              <p:cNvPr id="339" name="直接连接符 338">
                <a:extLst>
                  <a:ext uri="{FF2B5EF4-FFF2-40B4-BE49-F238E27FC236}">
                    <a16:creationId xmlns:a16="http://schemas.microsoft.com/office/drawing/2014/main" id="{26FE6C7D-3B2B-4E0A-A2C8-C7F6D8143EF3}"/>
                  </a:ext>
                </a:extLst>
              </p:cNvPr>
              <p:cNvCxnSpPr>
                <a:cxnSpLocks/>
              </p:cNvCxnSpPr>
              <p:nvPr/>
            </p:nvCxnSpPr>
            <p:spPr>
              <a:xfrm>
                <a:off x="5122559" y="4301736"/>
                <a:ext cx="2086930" cy="0"/>
              </a:xfrm>
              <a:prstGeom prst="line">
                <a:avLst/>
              </a:prstGeom>
              <a:ln w="9525">
                <a:gradFill>
                  <a:gsLst>
                    <a:gs pos="55000">
                      <a:schemeClr val="bg1">
                        <a:alpha val="54000"/>
                      </a:scheme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340" name="文本框 339">
                <a:extLst>
                  <a:ext uri="{FF2B5EF4-FFF2-40B4-BE49-F238E27FC236}">
                    <a16:creationId xmlns:a16="http://schemas.microsoft.com/office/drawing/2014/main" id="{FA111478-0005-4070-B1CC-0D5672F2F13C}"/>
                  </a:ext>
                </a:extLst>
              </p:cNvPr>
              <p:cNvSpPr txBox="1"/>
              <p:nvPr/>
            </p:nvSpPr>
            <p:spPr>
              <a:xfrm>
                <a:off x="5166052" y="4095442"/>
                <a:ext cx="595035" cy="215444"/>
              </a:xfrm>
              <a:prstGeom prst="rect">
                <a:avLst/>
              </a:prstGeom>
              <a:noFill/>
            </p:spPr>
            <p:txBody>
              <a:bodyPr wrap="none" rtlCol="0">
                <a:spAutoFit/>
              </a:bodyPr>
              <a:lstStyle/>
              <a:p>
                <a:r>
                  <a:rPr lang="zh-CN" altLang="en-US" sz="800" b="1" dirty="0">
                    <a:solidFill>
                      <a:schemeClr val="bg1"/>
                    </a:solidFill>
                  </a:rPr>
                  <a:t>可装配于</a:t>
                </a:r>
              </a:p>
            </p:txBody>
          </p:sp>
        </p:grpSp>
        <p:grpSp>
          <p:nvGrpSpPr>
            <p:cNvPr id="3" name="组合 2">
              <a:extLst>
                <a:ext uri="{FF2B5EF4-FFF2-40B4-BE49-F238E27FC236}">
                  <a16:creationId xmlns:a16="http://schemas.microsoft.com/office/drawing/2014/main" id="{D814F570-2565-455F-A3DB-1D7616B84814}"/>
                </a:ext>
              </a:extLst>
            </p:cNvPr>
            <p:cNvGrpSpPr/>
            <p:nvPr/>
          </p:nvGrpSpPr>
          <p:grpSpPr>
            <a:xfrm>
              <a:off x="3389895" y="5027408"/>
              <a:ext cx="364202" cy="449459"/>
              <a:chOff x="268556" y="3085335"/>
              <a:chExt cx="364202" cy="449459"/>
            </a:xfrm>
          </p:grpSpPr>
          <p:grpSp>
            <p:nvGrpSpPr>
              <p:cNvPr id="341" name="组合 340">
                <a:extLst>
                  <a:ext uri="{FF2B5EF4-FFF2-40B4-BE49-F238E27FC236}">
                    <a16:creationId xmlns:a16="http://schemas.microsoft.com/office/drawing/2014/main" id="{2058FF75-5D92-4EB9-B051-A067D7F0B769}"/>
                  </a:ext>
                </a:extLst>
              </p:cNvPr>
              <p:cNvGrpSpPr/>
              <p:nvPr/>
            </p:nvGrpSpPr>
            <p:grpSpPr>
              <a:xfrm>
                <a:off x="275815" y="3085335"/>
                <a:ext cx="330152" cy="330152"/>
                <a:chOff x="273881" y="3085335"/>
                <a:chExt cx="330152" cy="330152"/>
              </a:xfrm>
            </p:grpSpPr>
            <p:sp>
              <p:nvSpPr>
                <p:cNvPr id="342" name="椭圆 341">
                  <a:extLst>
                    <a:ext uri="{FF2B5EF4-FFF2-40B4-BE49-F238E27FC236}">
                      <a16:creationId xmlns:a16="http://schemas.microsoft.com/office/drawing/2014/main" id="{E7B598B8-07EC-4607-8A7E-3480C0B60384}"/>
                    </a:ext>
                  </a:extLst>
                </p:cNvPr>
                <p:cNvSpPr/>
                <p:nvPr/>
              </p:nvSpPr>
              <p:spPr>
                <a:xfrm>
                  <a:off x="273881" y="3085335"/>
                  <a:ext cx="330152" cy="330152"/>
                </a:xfrm>
                <a:prstGeom prst="ellips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3" name="椭圆 342">
                  <a:extLst>
                    <a:ext uri="{FF2B5EF4-FFF2-40B4-BE49-F238E27FC236}">
                      <a16:creationId xmlns:a16="http://schemas.microsoft.com/office/drawing/2014/main" id="{CA7792EE-2D38-4C94-8315-9D33F2D8C70A}"/>
                    </a:ext>
                  </a:extLst>
                </p:cNvPr>
                <p:cNvSpPr/>
                <p:nvPr/>
              </p:nvSpPr>
              <p:spPr>
                <a:xfrm>
                  <a:off x="296085" y="3108745"/>
                  <a:ext cx="283332" cy="283332"/>
                </a:xfrm>
                <a:prstGeom prst="ellipse">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44" name="文本框 343">
                <a:extLst>
                  <a:ext uri="{FF2B5EF4-FFF2-40B4-BE49-F238E27FC236}">
                    <a16:creationId xmlns:a16="http://schemas.microsoft.com/office/drawing/2014/main" id="{DDA07E24-2A68-47D7-847F-E1EB0FB926F4}"/>
                  </a:ext>
                </a:extLst>
              </p:cNvPr>
              <p:cNvSpPr txBox="1"/>
              <p:nvPr/>
            </p:nvSpPr>
            <p:spPr>
              <a:xfrm>
                <a:off x="268556" y="3334739"/>
                <a:ext cx="364202" cy="200055"/>
              </a:xfrm>
              <a:prstGeom prst="rect">
                <a:avLst/>
              </a:prstGeom>
              <a:noFill/>
            </p:spPr>
            <p:txBody>
              <a:bodyPr wrap="none" rtlCol="0">
                <a:spAutoFit/>
              </a:bodyPr>
              <a:lstStyle/>
              <a:p>
                <a:r>
                  <a:rPr lang="zh-CN" altLang="en-US" sz="700" b="1" dirty="0">
                    <a:solidFill>
                      <a:schemeClr val="bg1">
                        <a:alpha val="80000"/>
                      </a:schemeClr>
                    </a:solidFill>
                    <a:latin typeface="+mn-ea"/>
                  </a:rPr>
                  <a:t>舰船</a:t>
                </a:r>
              </a:p>
            </p:txBody>
          </p:sp>
          <p:grpSp>
            <p:nvGrpSpPr>
              <p:cNvPr id="345" name="组合 344">
                <a:extLst>
                  <a:ext uri="{FF2B5EF4-FFF2-40B4-BE49-F238E27FC236}">
                    <a16:creationId xmlns:a16="http://schemas.microsoft.com/office/drawing/2014/main" id="{422E46BA-B148-4831-BC5E-4153D2E1FF29}"/>
                  </a:ext>
                </a:extLst>
              </p:cNvPr>
              <p:cNvGrpSpPr/>
              <p:nvPr/>
            </p:nvGrpSpPr>
            <p:grpSpPr>
              <a:xfrm>
                <a:off x="339760" y="3151291"/>
                <a:ext cx="204170" cy="205146"/>
                <a:chOff x="250826" y="3930651"/>
                <a:chExt cx="331788" cy="333375"/>
              </a:xfrm>
              <a:solidFill>
                <a:schemeClr val="bg1"/>
              </a:solidFill>
            </p:grpSpPr>
            <p:sp>
              <p:nvSpPr>
                <p:cNvPr id="346" name="Freeform 856">
                  <a:extLst>
                    <a:ext uri="{FF2B5EF4-FFF2-40B4-BE49-F238E27FC236}">
                      <a16:creationId xmlns:a16="http://schemas.microsoft.com/office/drawing/2014/main" id="{1019EE03-CA63-424F-86EA-913D1C891189}"/>
                    </a:ext>
                  </a:extLst>
                </p:cNvPr>
                <p:cNvSpPr>
                  <a:spLocks/>
                </p:cNvSpPr>
                <p:nvPr/>
              </p:nvSpPr>
              <p:spPr bwMode="auto">
                <a:xfrm>
                  <a:off x="412751" y="3932238"/>
                  <a:ext cx="169863" cy="320675"/>
                </a:xfrm>
                <a:custGeom>
                  <a:avLst/>
                  <a:gdLst>
                    <a:gd name="T0" fmla="*/ 0 w 107"/>
                    <a:gd name="T1" fmla="*/ 111 h 202"/>
                    <a:gd name="T2" fmla="*/ 27 w 107"/>
                    <a:gd name="T3" fmla="*/ 202 h 202"/>
                    <a:gd name="T4" fmla="*/ 107 w 107"/>
                    <a:gd name="T5" fmla="*/ 0 h 202"/>
                    <a:gd name="T6" fmla="*/ 0 w 107"/>
                    <a:gd name="T7" fmla="*/ 111 h 202"/>
                  </a:gdLst>
                  <a:ahLst/>
                  <a:cxnLst>
                    <a:cxn ang="0">
                      <a:pos x="T0" y="T1"/>
                    </a:cxn>
                    <a:cxn ang="0">
                      <a:pos x="T2" y="T3"/>
                    </a:cxn>
                    <a:cxn ang="0">
                      <a:pos x="T4" y="T5"/>
                    </a:cxn>
                    <a:cxn ang="0">
                      <a:pos x="T6" y="T7"/>
                    </a:cxn>
                  </a:cxnLst>
                  <a:rect l="0" t="0" r="r" b="b"/>
                  <a:pathLst>
                    <a:path w="107" h="202">
                      <a:moveTo>
                        <a:pt x="0" y="111"/>
                      </a:moveTo>
                      <a:lnTo>
                        <a:pt x="27" y="202"/>
                      </a:lnTo>
                      <a:lnTo>
                        <a:pt x="107" y="0"/>
                      </a:lnTo>
                      <a:lnTo>
                        <a:pt x="0"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7" name="Freeform 857">
                  <a:extLst>
                    <a:ext uri="{FF2B5EF4-FFF2-40B4-BE49-F238E27FC236}">
                      <a16:creationId xmlns:a16="http://schemas.microsoft.com/office/drawing/2014/main" id="{DD0A87ED-269F-4CBB-9FDA-8933A2BC2FD1}"/>
                    </a:ext>
                  </a:extLst>
                </p:cNvPr>
                <p:cNvSpPr>
                  <a:spLocks/>
                </p:cNvSpPr>
                <p:nvPr/>
              </p:nvSpPr>
              <p:spPr bwMode="auto">
                <a:xfrm>
                  <a:off x="352426" y="4121151"/>
                  <a:ext cx="90488" cy="142875"/>
                </a:xfrm>
                <a:custGeom>
                  <a:avLst/>
                  <a:gdLst>
                    <a:gd name="T0" fmla="*/ 0 w 57"/>
                    <a:gd name="T1" fmla="*/ 31 h 90"/>
                    <a:gd name="T2" fmla="*/ 20 w 57"/>
                    <a:gd name="T3" fmla="*/ 90 h 90"/>
                    <a:gd name="T4" fmla="*/ 57 w 57"/>
                    <a:gd name="T5" fmla="*/ 90 h 90"/>
                    <a:gd name="T6" fmla="*/ 30 w 57"/>
                    <a:gd name="T7" fmla="*/ 0 h 90"/>
                    <a:gd name="T8" fmla="*/ 0 w 57"/>
                    <a:gd name="T9" fmla="*/ 31 h 90"/>
                  </a:gdLst>
                  <a:ahLst/>
                  <a:cxnLst>
                    <a:cxn ang="0">
                      <a:pos x="T0" y="T1"/>
                    </a:cxn>
                    <a:cxn ang="0">
                      <a:pos x="T2" y="T3"/>
                    </a:cxn>
                    <a:cxn ang="0">
                      <a:pos x="T4" y="T5"/>
                    </a:cxn>
                    <a:cxn ang="0">
                      <a:pos x="T6" y="T7"/>
                    </a:cxn>
                    <a:cxn ang="0">
                      <a:pos x="T8" y="T9"/>
                    </a:cxn>
                  </a:cxnLst>
                  <a:rect l="0" t="0" r="r" b="b"/>
                  <a:pathLst>
                    <a:path w="57" h="90">
                      <a:moveTo>
                        <a:pt x="0" y="31"/>
                      </a:moveTo>
                      <a:lnTo>
                        <a:pt x="20" y="90"/>
                      </a:lnTo>
                      <a:lnTo>
                        <a:pt x="57" y="90"/>
                      </a:lnTo>
                      <a:lnTo>
                        <a:pt x="30" y="0"/>
                      </a:lnTo>
                      <a:lnTo>
                        <a:pt x="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8" name="Freeform 858">
                  <a:extLst>
                    <a:ext uri="{FF2B5EF4-FFF2-40B4-BE49-F238E27FC236}">
                      <a16:creationId xmlns:a16="http://schemas.microsoft.com/office/drawing/2014/main" id="{AE143F4F-7468-4AAC-92B7-13BFB63ACA7A}"/>
                    </a:ext>
                  </a:extLst>
                </p:cNvPr>
                <p:cNvSpPr>
                  <a:spLocks/>
                </p:cNvSpPr>
                <p:nvPr/>
              </p:nvSpPr>
              <p:spPr bwMode="auto">
                <a:xfrm>
                  <a:off x="261938" y="3930651"/>
                  <a:ext cx="319088" cy="171450"/>
                </a:xfrm>
                <a:custGeom>
                  <a:avLst/>
                  <a:gdLst>
                    <a:gd name="T0" fmla="*/ 201 w 201"/>
                    <a:gd name="T1" fmla="*/ 0 h 108"/>
                    <a:gd name="T2" fmla="*/ 0 w 201"/>
                    <a:gd name="T3" fmla="*/ 81 h 108"/>
                    <a:gd name="T4" fmla="*/ 91 w 201"/>
                    <a:gd name="T5" fmla="*/ 108 h 108"/>
                    <a:gd name="T6" fmla="*/ 201 w 201"/>
                    <a:gd name="T7" fmla="*/ 0 h 108"/>
                  </a:gdLst>
                  <a:ahLst/>
                  <a:cxnLst>
                    <a:cxn ang="0">
                      <a:pos x="T0" y="T1"/>
                    </a:cxn>
                    <a:cxn ang="0">
                      <a:pos x="T2" y="T3"/>
                    </a:cxn>
                    <a:cxn ang="0">
                      <a:pos x="T4" y="T5"/>
                    </a:cxn>
                    <a:cxn ang="0">
                      <a:pos x="T6" y="T7"/>
                    </a:cxn>
                  </a:cxnLst>
                  <a:rect l="0" t="0" r="r" b="b"/>
                  <a:pathLst>
                    <a:path w="201" h="108">
                      <a:moveTo>
                        <a:pt x="201" y="0"/>
                      </a:moveTo>
                      <a:lnTo>
                        <a:pt x="0" y="81"/>
                      </a:lnTo>
                      <a:lnTo>
                        <a:pt x="91" y="108"/>
                      </a:lnTo>
                      <a:lnTo>
                        <a:pt x="20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9" name="Freeform 859">
                  <a:extLst>
                    <a:ext uri="{FF2B5EF4-FFF2-40B4-BE49-F238E27FC236}">
                      <a16:creationId xmlns:a16="http://schemas.microsoft.com/office/drawing/2014/main" id="{0C317224-FC13-4882-8BE0-772FEF9C4E39}"/>
                    </a:ext>
                  </a:extLst>
                </p:cNvPr>
                <p:cNvSpPr>
                  <a:spLocks/>
                </p:cNvSpPr>
                <p:nvPr/>
              </p:nvSpPr>
              <p:spPr bwMode="auto">
                <a:xfrm>
                  <a:off x="250826" y="4071938"/>
                  <a:ext cx="142875" cy="90488"/>
                </a:xfrm>
                <a:custGeom>
                  <a:avLst/>
                  <a:gdLst>
                    <a:gd name="T0" fmla="*/ 90 w 90"/>
                    <a:gd name="T1" fmla="*/ 27 h 57"/>
                    <a:gd name="T2" fmla="*/ 0 w 90"/>
                    <a:gd name="T3" fmla="*/ 0 h 57"/>
                    <a:gd name="T4" fmla="*/ 0 w 90"/>
                    <a:gd name="T5" fmla="*/ 37 h 57"/>
                    <a:gd name="T6" fmla="*/ 59 w 90"/>
                    <a:gd name="T7" fmla="*/ 57 h 57"/>
                    <a:gd name="T8" fmla="*/ 90 w 90"/>
                    <a:gd name="T9" fmla="*/ 27 h 57"/>
                  </a:gdLst>
                  <a:ahLst/>
                  <a:cxnLst>
                    <a:cxn ang="0">
                      <a:pos x="T0" y="T1"/>
                    </a:cxn>
                    <a:cxn ang="0">
                      <a:pos x="T2" y="T3"/>
                    </a:cxn>
                    <a:cxn ang="0">
                      <a:pos x="T4" y="T5"/>
                    </a:cxn>
                    <a:cxn ang="0">
                      <a:pos x="T6" y="T7"/>
                    </a:cxn>
                    <a:cxn ang="0">
                      <a:pos x="T8" y="T9"/>
                    </a:cxn>
                  </a:cxnLst>
                  <a:rect l="0" t="0" r="r" b="b"/>
                  <a:pathLst>
                    <a:path w="90" h="57">
                      <a:moveTo>
                        <a:pt x="90" y="27"/>
                      </a:moveTo>
                      <a:lnTo>
                        <a:pt x="0" y="0"/>
                      </a:lnTo>
                      <a:lnTo>
                        <a:pt x="0" y="37"/>
                      </a:lnTo>
                      <a:lnTo>
                        <a:pt x="59" y="57"/>
                      </a:lnTo>
                      <a:lnTo>
                        <a:pt x="9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0" name="Freeform 860">
                  <a:extLst>
                    <a:ext uri="{FF2B5EF4-FFF2-40B4-BE49-F238E27FC236}">
                      <a16:creationId xmlns:a16="http://schemas.microsoft.com/office/drawing/2014/main" id="{C3E347FC-EB16-4BD4-A151-2E3E417004B4}"/>
                    </a:ext>
                  </a:extLst>
                </p:cNvPr>
                <p:cNvSpPr>
                  <a:spLocks/>
                </p:cNvSpPr>
                <p:nvPr/>
              </p:nvSpPr>
              <p:spPr bwMode="auto">
                <a:xfrm>
                  <a:off x="315913" y="4176713"/>
                  <a:ext cx="31750" cy="50800"/>
                </a:xfrm>
                <a:custGeom>
                  <a:avLst/>
                  <a:gdLst>
                    <a:gd name="T0" fmla="*/ 0 w 20"/>
                    <a:gd name="T1" fmla="*/ 14 h 32"/>
                    <a:gd name="T2" fmla="*/ 3 w 20"/>
                    <a:gd name="T3" fmla="*/ 32 h 32"/>
                    <a:gd name="T4" fmla="*/ 20 w 20"/>
                    <a:gd name="T5" fmla="*/ 14 h 32"/>
                    <a:gd name="T6" fmla="*/ 15 w 20"/>
                    <a:gd name="T7" fmla="*/ 0 h 32"/>
                    <a:gd name="T8" fmla="*/ 0 w 20"/>
                    <a:gd name="T9" fmla="*/ 14 h 32"/>
                  </a:gdLst>
                  <a:ahLst/>
                  <a:cxnLst>
                    <a:cxn ang="0">
                      <a:pos x="T0" y="T1"/>
                    </a:cxn>
                    <a:cxn ang="0">
                      <a:pos x="T2" y="T3"/>
                    </a:cxn>
                    <a:cxn ang="0">
                      <a:pos x="T4" y="T5"/>
                    </a:cxn>
                    <a:cxn ang="0">
                      <a:pos x="T6" y="T7"/>
                    </a:cxn>
                    <a:cxn ang="0">
                      <a:pos x="T8" y="T9"/>
                    </a:cxn>
                  </a:cxnLst>
                  <a:rect l="0" t="0" r="r" b="b"/>
                  <a:pathLst>
                    <a:path w="20" h="32">
                      <a:moveTo>
                        <a:pt x="0" y="14"/>
                      </a:moveTo>
                      <a:lnTo>
                        <a:pt x="3" y="32"/>
                      </a:lnTo>
                      <a:lnTo>
                        <a:pt x="20" y="14"/>
                      </a:lnTo>
                      <a:lnTo>
                        <a:pt x="15"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grpSp>
        <p:nvGrpSpPr>
          <p:cNvPr id="351" name="组合 350">
            <a:extLst>
              <a:ext uri="{FF2B5EF4-FFF2-40B4-BE49-F238E27FC236}">
                <a16:creationId xmlns:a16="http://schemas.microsoft.com/office/drawing/2014/main" id="{1ADF4EE3-40FE-4701-9AAA-F16708E5BC32}"/>
              </a:ext>
            </a:extLst>
          </p:cNvPr>
          <p:cNvGrpSpPr/>
          <p:nvPr/>
        </p:nvGrpSpPr>
        <p:grpSpPr>
          <a:xfrm>
            <a:off x="5167439" y="1021419"/>
            <a:ext cx="2360284" cy="5189386"/>
            <a:chOff x="2378549" y="1241827"/>
            <a:chExt cx="2360284" cy="5189386"/>
          </a:xfrm>
        </p:grpSpPr>
        <p:grpSp>
          <p:nvGrpSpPr>
            <p:cNvPr id="352" name="组合 351">
              <a:extLst>
                <a:ext uri="{FF2B5EF4-FFF2-40B4-BE49-F238E27FC236}">
                  <a16:creationId xmlns:a16="http://schemas.microsoft.com/office/drawing/2014/main" id="{BF4DE534-6683-459B-AAE3-30A4CEA16CCA}"/>
                </a:ext>
              </a:extLst>
            </p:cNvPr>
            <p:cNvGrpSpPr/>
            <p:nvPr/>
          </p:nvGrpSpPr>
          <p:grpSpPr>
            <a:xfrm>
              <a:off x="2551640" y="1594335"/>
              <a:ext cx="2020368" cy="4836878"/>
              <a:chOff x="5450340" y="1928810"/>
              <a:chExt cx="3091543" cy="6754003"/>
            </a:xfrm>
          </p:grpSpPr>
          <p:sp>
            <p:nvSpPr>
              <p:cNvPr id="497" name="矩形: 圆角 496">
                <a:extLst>
                  <a:ext uri="{FF2B5EF4-FFF2-40B4-BE49-F238E27FC236}">
                    <a16:creationId xmlns:a16="http://schemas.microsoft.com/office/drawing/2014/main" id="{60B4B204-DC27-4FC0-82BC-79D8EF7D35C7}"/>
                  </a:ext>
                </a:extLst>
              </p:cNvPr>
              <p:cNvSpPr/>
              <p:nvPr/>
            </p:nvSpPr>
            <p:spPr>
              <a:xfrm>
                <a:off x="5469048" y="1944470"/>
                <a:ext cx="3054125" cy="6706662"/>
              </a:xfrm>
              <a:prstGeom prst="roundRect">
                <a:avLst>
                  <a:gd name="adj" fmla="val 0"/>
                </a:avLst>
              </a:prstGeom>
              <a:solidFill>
                <a:schemeClr val="bg1">
                  <a:lumMod val="65000"/>
                  <a:alpha val="1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dirty="0"/>
              </a:p>
            </p:txBody>
          </p:sp>
          <p:sp>
            <p:nvSpPr>
              <p:cNvPr id="498" name="矩形: 圆角 497">
                <a:extLst>
                  <a:ext uri="{FF2B5EF4-FFF2-40B4-BE49-F238E27FC236}">
                    <a16:creationId xmlns:a16="http://schemas.microsoft.com/office/drawing/2014/main" id="{DC058D29-8350-4481-AC63-B291102D3C0A}"/>
                  </a:ext>
                </a:extLst>
              </p:cNvPr>
              <p:cNvSpPr/>
              <p:nvPr/>
            </p:nvSpPr>
            <p:spPr>
              <a:xfrm>
                <a:off x="5450340" y="1928810"/>
                <a:ext cx="3091543" cy="6754003"/>
              </a:xfrm>
              <a:prstGeom prst="roundRect">
                <a:avLst>
                  <a:gd name="adj" fmla="val 1669"/>
                </a:avLst>
              </a:prstGeom>
              <a:noFill/>
              <a:ln w="6350">
                <a:solidFill>
                  <a:schemeClr val="bg1"/>
                </a:solidFill>
              </a:ln>
              <a:effectLst>
                <a:glow>
                  <a:srgbClr val="FFC000">
                    <a:alpha val="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grpSp>
        <p:grpSp>
          <p:nvGrpSpPr>
            <p:cNvPr id="353" name="组合 352">
              <a:extLst>
                <a:ext uri="{FF2B5EF4-FFF2-40B4-BE49-F238E27FC236}">
                  <a16:creationId xmlns:a16="http://schemas.microsoft.com/office/drawing/2014/main" id="{1C14E188-2369-46B8-9D4F-6A70DB3D6914}"/>
                </a:ext>
              </a:extLst>
            </p:cNvPr>
            <p:cNvGrpSpPr/>
            <p:nvPr/>
          </p:nvGrpSpPr>
          <p:grpSpPr>
            <a:xfrm>
              <a:off x="3054847" y="1241827"/>
              <a:ext cx="1009199" cy="276999"/>
              <a:chOff x="3187982" y="1834941"/>
              <a:chExt cx="1274114" cy="349712"/>
            </a:xfrm>
          </p:grpSpPr>
          <p:sp>
            <p:nvSpPr>
              <p:cNvPr id="495" name="文本框 494">
                <a:extLst>
                  <a:ext uri="{FF2B5EF4-FFF2-40B4-BE49-F238E27FC236}">
                    <a16:creationId xmlns:a16="http://schemas.microsoft.com/office/drawing/2014/main" id="{9FE8200E-0B7A-4280-BDB7-DF69B168F5FF}"/>
                  </a:ext>
                </a:extLst>
              </p:cNvPr>
              <p:cNvSpPr txBox="1"/>
              <p:nvPr/>
            </p:nvSpPr>
            <p:spPr>
              <a:xfrm>
                <a:off x="3349244" y="1834941"/>
                <a:ext cx="874683" cy="349712"/>
              </a:xfrm>
              <a:prstGeom prst="rect">
                <a:avLst/>
              </a:prstGeom>
              <a:noFill/>
            </p:spPr>
            <p:txBody>
              <a:bodyPr wrap="none" rtlCol="0">
                <a:spAutoFit/>
              </a:bodyPr>
              <a:lstStyle/>
              <a:p>
                <a:r>
                  <a:rPr lang="en-US" altLang="zh-CN" sz="1200" dirty="0">
                    <a:solidFill>
                      <a:schemeClr val="bg1">
                        <a:alpha val="70000"/>
                      </a:schemeClr>
                    </a:solidFill>
                    <a:latin typeface="思源黑体 CN Heavy" panose="020B0A00000000000000" pitchFamily="34" charset="-122"/>
                    <a:ea typeface="思源黑体 CN Heavy" panose="020B0A00000000000000" pitchFamily="34" charset="-122"/>
                  </a:rPr>
                  <a:t>RD-M4</a:t>
                </a:r>
              </a:p>
            </p:txBody>
          </p:sp>
          <p:cxnSp>
            <p:nvCxnSpPr>
              <p:cNvPr id="496" name="直接连接符 495">
                <a:extLst>
                  <a:ext uri="{FF2B5EF4-FFF2-40B4-BE49-F238E27FC236}">
                    <a16:creationId xmlns:a16="http://schemas.microsoft.com/office/drawing/2014/main" id="{895770E1-EEB3-4A7F-930D-A2D24C867302}"/>
                  </a:ext>
                </a:extLst>
              </p:cNvPr>
              <p:cNvCxnSpPr>
                <a:cxnSpLocks/>
              </p:cNvCxnSpPr>
              <p:nvPr/>
            </p:nvCxnSpPr>
            <p:spPr>
              <a:xfrm>
                <a:off x="3187982" y="2158958"/>
                <a:ext cx="1274114" cy="0"/>
              </a:xfrm>
              <a:prstGeom prst="line">
                <a:avLst/>
              </a:prstGeom>
              <a:ln w="9525">
                <a:gradFill>
                  <a:gsLst>
                    <a:gs pos="55000">
                      <a:schemeClr val="bg1">
                        <a:alpha val="54000"/>
                      </a:scheme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grpSp>
        <p:sp>
          <p:nvSpPr>
            <p:cNvPr id="354" name="矩形 353">
              <a:extLst>
                <a:ext uri="{FF2B5EF4-FFF2-40B4-BE49-F238E27FC236}">
                  <a16:creationId xmlns:a16="http://schemas.microsoft.com/office/drawing/2014/main" id="{036AA918-A372-4B3C-8782-74C9B7EA8F9B}"/>
                </a:ext>
              </a:extLst>
            </p:cNvPr>
            <p:cNvSpPr/>
            <p:nvPr/>
          </p:nvSpPr>
          <p:spPr>
            <a:xfrm>
              <a:off x="2596030" y="1551323"/>
              <a:ext cx="1958912" cy="1609354"/>
            </a:xfrm>
            <a:prstGeom prst="rect">
              <a:avLst/>
            </a:prstGeom>
            <a:gradFill>
              <a:gsLst>
                <a:gs pos="55000">
                  <a:schemeClr val="bg2">
                    <a:lumMod val="10000"/>
                  </a:schemeClr>
                </a:gs>
                <a:gs pos="0">
                  <a:schemeClr val="bg2">
                    <a:lumMod val="10000"/>
                    <a:alpha val="0"/>
                  </a:schemeClr>
                </a:gs>
                <a:gs pos="100000">
                  <a:schemeClr val="bg2">
                    <a:lumMod val="1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5" name="Freeform 512">
              <a:extLst>
                <a:ext uri="{FF2B5EF4-FFF2-40B4-BE49-F238E27FC236}">
                  <a16:creationId xmlns:a16="http://schemas.microsoft.com/office/drawing/2014/main" id="{EC45B507-54A3-4CDC-84D7-31FC1AEFD74B}"/>
                </a:ext>
              </a:extLst>
            </p:cNvPr>
            <p:cNvSpPr>
              <a:spLocks/>
            </p:cNvSpPr>
            <p:nvPr/>
          </p:nvSpPr>
          <p:spPr bwMode="auto">
            <a:xfrm>
              <a:off x="2378549" y="3704383"/>
              <a:ext cx="120014" cy="327145"/>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56" name="Freeform 512">
              <a:extLst>
                <a:ext uri="{FF2B5EF4-FFF2-40B4-BE49-F238E27FC236}">
                  <a16:creationId xmlns:a16="http://schemas.microsoft.com/office/drawing/2014/main" id="{FF0BF84E-60D8-4D9D-AA21-11FDD64BB9B5}"/>
                </a:ext>
              </a:extLst>
            </p:cNvPr>
            <p:cNvSpPr>
              <a:spLocks/>
            </p:cNvSpPr>
            <p:nvPr/>
          </p:nvSpPr>
          <p:spPr bwMode="auto">
            <a:xfrm rot="10800000">
              <a:off x="4618819" y="3700068"/>
              <a:ext cx="120014" cy="327145"/>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cxnSp>
          <p:nvCxnSpPr>
            <p:cNvPr id="357" name="直接连接符 356">
              <a:extLst>
                <a:ext uri="{FF2B5EF4-FFF2-40B4-BE49-F238E27FC236}">
                  <a16:creationId xmlns:a16="http://schemas.microsoft.com/office/drawing/2014/main" id="{FEFADF33-3A40-4225-9EA9-44BC5BCED567}"/>
                </a:ext>
              </a:extLst>
            </p:cNvPr>
            <p:cNvCxnSpPr>
              <a:cxnSpLocks/>
            </p:cNvCxnSpPr>
            <p:nvPr/>
          </p:nvCxnSpPr>
          <p:spPr>
            <a:xfrm>
              <a:off x="2474650" y="2955931"/>
              <a:ext cx="2086930" cy="0"/>
            </a:xfrm>
            <a:prstGeom prst="line">
              <a:avLst/>
            </a:prstGeom>
            <a:ln w="9525">
              <a:gradFill>
                <a:gsLst>
                  <a:gs pos="55000">
                    <a:schemeClr val="bg1">
                      <a:alpha val="54000"/>
                    </a:scheme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358" name="文本框 357">
              <a:extLst>
                <a:ext uri="{FF2B5EF4-FFF2-40B4-BE49-F238E27FC236}">
                  <a16:creationId xmlns:a16="http://schemas.microsoft.com/office/drawing/2014/main" id="{496C86C4-5BDA-4851-AB98-39D7A5D18429}"/>
                </a:ext>
              </a:extLst>
            </p:cNvPr>
            <p:cNvSpPr txBox="1"/>
            <p:nvPr/>
          </p:nvSpPr>
          <p:spPr>
            <a:xfrm>
              <a:off x="2551305" y="3005326"/>
              <a:ext cx="2052924" cy="646331"/>
            </a:xfrm>
            <a:prstGeom prst="rect">
              <a:avLst/>
            </a:prstGeom>
            <a:noFill/>
          </p:spPr>
          <p:txBody>
            <a:bodyPr wrap="square" rtlCol="0">
              <a:spAutoFit/>
            </a:bodyPr>
            <a:lstStyle/>
            <a:p>
              <a:r>
                <a:rPr lang="zh-CN" altLang="en-US" sz="600" dirty="0">
                  <a:solidFill>
                    <a:schemeClr val="bg1">
                      <a:alpha val="70000"/>
                    </a:schemeClr>
                  </a:solidFill>
                  <a:latin typeface="思源黑体 CN ExtraLight" panose="020B0200000000000000" pitchFamily="34" charset="-122"/>
                  <a:ea typeface="思源黑体 CN ExtraLight" panose="020B0200000000000000" pitchFamily="34" charset="-122"/>
                </a:rPr>
                <a:t>人们认为纳迦法级无畏战舰的设计基于一种可追溯到远古时期的玛塔利飞船设计。 </a:t>
              </a:r>
              <a:endParaRPr lang="en-US" altLang="zh-CN" sz="600" dirty="0">
                <a:solidFill>
                  <a:schemeClr val="bg1">
                    <a:alpha val="70000"/>
                  </a:schemeClr>
                </a:solidFill>
                <a:latin typeface="思源黑体 CN ExtraLight" panose="020B0200000000000000" pitchFamily="34" charset="-122"/>
                <a:ea typeface="思源黑体 CN ExtraLight" panose="020B0200000000000000" pitchFamily="34" charset="-122"/>
              </a:endParaRPr>
            </a:p>
            <a:p>
              <a:r>
                <a:rPr lang="zh-CN" altLang="en-US" sz="600" dirty="0">
                  <a:solidFill>
                    <a:schemeClr val="bg1">
                      <a:alpha val="70000"/>
                    </a:schemeClr>
                  </a:solidFill>
                  <a:latin typeface="思源黑体 CN ExtraLight" panose="020B0200000000000000" pitchFamily="34" charset="-122"/>
                  <a:ea typeface="思源黑体 CN ExtraLight" panose="020B0200000000000000" pitchFamily="34" charset="-122"/>
                </a:rPr>
                <a:t>虽然没有记录可以清楚地说明其外形的发展过程，但它那如巨石一般粗犷的线条一次又一次出现在随风飘零的玛塔利传说中。 纳迦法级有多样的火力选择，能够应付各种规模的敌方战舰。</a:t>
              </a:r>
            </a:p>
          </p:txBody>
        </p:sp>
        <p:grpSp>
          <p:nvGrpSpPr>
            <p:cNvPr id="359" name="组合 358">
              <a:extLst>
                <a:ext uri="{FF2B5EF4-FFF2-40B4-BE49-F238E27FC236}">
                  <a16:creationId xmlns:a16="http://schemas.microsoft.com/office/drawing/2014/main" id="{7D5B45DC-06AA-4C45-8389-101B2C9FCAC6}"/>
                </a:ext>
              </a:extLst>
            </p:cNvPr>
            <p:cNvGrpSpPr/>
            <p:nvPr/>
          </p:nvGrpSpPr>
          <p:grpSpPr>
            <a:xfrm>
              <a:off x="2518358" y="3677043"/>
              <a:ext cx="2086930" cy="215444"/>
              <a:chOff x="5122559" y="4095442"/>
              <a:chExt cx="2086930" cy="215444"/>
            </a:xfrm>
          </p:grpSpPr>
          <p:cxnSp>
            <p:nvCxnSpPr>
              <p:cNvPr id="493" name="直接连接符 492">
                <a:extLst>
                  <a:ext uri="{FF2B5EF4-FFF2-40B4-BE49-F238E27FC236}">
                    <a16:creationId xmlns:a16="http://schemas.microsoft.com/office/drawing/2014/main" id="{31671C60-3282-4996-9D99-5C0DE05EFE07}"/>
                  </a:ext>
                </a:extLst>
              </p:cNvPr>
              <p:cNvCxnSpPr>
                <a:cxnSpLocks/>
              </p:cNvCxnSpPr>
              <p:nvPr/>
            </p:nvCxnSpPr>
            <p:spPr>
              <a:xfrm>
                <a:off x="5122559" y="4301736"/>
                <a:ext cx="2086930" cy="0"/>
              </a:xfrm>
              <a:prstGeom prst="line">
                <a:avLst/>
              </a:prstGeom>
              <a:ln w="9525">
                <a:gradFill>
                  <a:gsLst>
                    <a:gs pos="55000">
                      <a:schemeClr val="bg1">
                        <a:alpha val="54000"/>
                      </a:scheme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494" name="文本框 493">
                <a:extLst>
                  <a:ext uri="{FF2B5EF4-FFF2-40B4-BE49-F238E27FC236}">
                    <a16:creationId xmlns:a16="http://schemas.microsoft.com/office/drawing/2014/main" id="{AD6D1C8C-32C8-4BA5-B72E-56B5B10D6329}"/>
                  </a:ext>
                </a:extLst>
              </p:cNvPr>
              <p:cNvSpPr txBox="1"/>
              <p:nvPr/>
            </p:nvSpPr>
            <p:spPr>
              <a:xfrm>
                <a:off x="5166052" y="4095442"/>
                <a:ext cx="595035" cy="215444"/>
              </a:xfrm>
              <a:prstGeom prst="rect">
                <a:avLst/>
              </a:prstGeom>
              <a:noFill/>
            </p:spPr>
            <p:txBody>
              <a:bodyPr wrap="none" rtlCol="0">
                <a:spAutoFit/>
              </a:bodyPr>
              <a:lstStyle/>
              <a:p>
                <a:r>
                  <a:rPr lang="zh-CN" altLang="en-US" sz="800" b="1" dirty="0">
                    <a:solidFill>
                      <a:schemeClr val="bg1"/>
                    </a:solidFill>
                  </a:rPr>
                  <a:t>部件属性</a:t>
                </a:r>
              </a:p>
            </p:txBody>
          </p:sp>
        </p:grpSp>
        <p:grpSp>
          <p:nvGrpSpPr>
            <p:cNvPr id="360" name="组合 359">
              <a:extLst>
                <a:ext uri="{FF2B5EF4-FFF2-40B4-BE49-F238E27FC236}">
                  <a16:creationId xmlns:a16="http://schemas.microsoft.com/office/drawing/2014/main" id="{80C416D2-F179-4D8E-AA65-E6CBCA805382}"/>
                </a:ext>
              </a:extLst>
            </p:cNvPr>
            <p:cNvGrpSpPr/>
            <p:nvPr/>
          </p:nvGrpSpPr>
          <p:grpSpPr>
            <a:xfrm>
              <a:off x="2677412" y="5808164"/>
              <a:ext cx="505167" cy="529772"/>
              <a:chOff x="1500178" y="4119286"/>
              <a:chExt cx="607551" cy="637143"/>
            </a:xfrm>
          </p:grpSpPr>
          <p:sp>
            <p:nvSpPr>
              <p:cNvPr id="487" name="椭圆 486">
                <a:extLst>
                  <a:ext uri="{FF2B5EF4-FFF2-40B4-BE49-F238E27FC236}">
                    <a16:creationId xmlns:a16="http://schemas.microsoft.com/office/drawing/2014/main" id="{217BF8FC-DCCB-46DD-BD43-E8A14424055A}"/>
                  </a:ext>
                </a:extLst>
              </p:cNvPr>
              <p:cNvSpPr/>
              <p:nvPr/>
            </p:nvSpPr>
            <p:spPr>
              <a:xfrm>
                <a:off x="1653600" y="4146812"/>
                <a:ext cx="317434" cy="317434"/>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88" name="组合 487">
                <a:extLst>
                  <a:ext uri="{FF2B5EF4-FFF2-40B4-BE49-F238E27FC236}">
                    <a16:creationId xmlns:a16="http://schemas.microsoft.com/office/drawing/2014/main" id="{B409AE18-3717-4AE6-8A8A-CDB8F6E88292}"/>
                  </a:ext>
                </a:extLst>
              </p:cNvPr>
              <p:cNvGrpSpPr/>
              <p:nvPr/>
            </p:nvGrpSpPr>
            <p:grpSpPr>
              <a:xfrm>
                <a:off x="1500178" y="4119286"/>
                <a:ext cx="607551" cy="637143"/>
                <a:chOff x="1500178" y="4119286"/>
                <a:chExt cx="607551" cy="637143"/>
              </a:xfrm>
            </p:grpSpPr>
            <p:sp>
              <p:nvSpPr>
                <p:cNvPr id="489" name="椭圆 488">
                  <a:extLst>
                    <a:ext uri="{FF2B5EF4-FFF2-40B4-BE49-F238E27FC236}">
                      <a16:creationId xmlns:a16="http://schemas.microsoft.com/office/drawing/2014/main" id="{05AA0166-F3A2-4E0B-BBF5-9B887F179A68}"/>
                    </a:ext>
                  </a:extLst>
                </p:cNvPr>
                <p:cNvSpPr/>
                <p:nvPr/>
              </p:nvSpPr>
              <p:spPr>
                <a:xfrm>
                  <a:off x="1624753" y="4119286"/>
                  <a:ext cx="375095" cy="375095"/>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90" name="文本框 489">
                  <a:extLst>
                    <a:ext uri="{FF2B5EF4-FFF2-40B4-BE49-F238E27FC236}">
                      <a16:creationId xmlns:a16="http://schemas.microsoft.com/office/drawing/2014/main" id="{025809BD-3688-4B4F-9478-1100B6F823FB}"/>
                    </a:ext>
                  </a:extLst>
                </p:cNvPr>
                <p:cNvSpPr txBox="1"/>
                <p:nvPr/>
              </p:nvSpPr>
              <p:spPr>
                <a:xfrm>
                  <a:off x="1578843" y="4413533"/>
                  <a:ext cx="457501" cy="247500"/>
                </a:xfrm>
                <a:prstGeom prst="rect">
                  <a:avLst/>
                </a:prstGeom>
                <a:noFill/>
              </p:spPr>
              <p:txBody>
                <a:bodyPr wrap="none" rtlCol="0">
                  <a:spAutoFit/>
                </a:bodyPr>
                <a:lstStyle/>
                <a:p>
                  <a:pPr algn="ctr"/>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491" name="文本框 490">
                  <a:extLst>
                    <a:ext uri="{FF2B5EF4-FFF2-40B4-BE49-F238E27FC236}">
                      <a16:creationId xmlns:a16="http://schemas.microsoft.com/office/drawing/2014/main" id="{B3AB51F0-483F-418B-97DE-C8919757CD06}"/>
                    </a:ext>
                  </a:extLst>
                </p:cNvPr>
                <p:cNvSpPr txBox="1"/>
                <p:nvPr/>
              </p:nvSpPr>
              <p:spPr>
                <a:xfrm>
                  <a:off x="1500178" y="4515828"/>
                  <a:ext cx="607551" cy="240601"/>
                </a:xfrm>
                <a:prstGeom prst="rect">
                  <a:avLst/>
                </a:prstGeom>
                <a:noFill/>
              </p:spPr>
              <p:txBody>
                <a:bodyPr wrap="square" rtlCol="0">
                  <a:spAutoFit/>
                </a:bodyPr>
                <a:lstStyle/>
                <a:p>
                  <a:pPr algn="ctr"/>
                  <a:r>
                    <a:rPr lang="en-US" altLang="zh-CN" sz="700" b="1" dirty="0">
                      <a:solidFill>
                        <a:schemeClr val="bg1"/>
                      </a:solidFill>
                      <a:latin typeface="微软雅黑" panose="020B0503020204020204" pitchFamily="34" charset="-122"/>
                      <a:ea typeface="微软雅黑" panose="020B0503020204020204" pitchFamily="34" charset="-122"/>
                    </a:rPr>
                    <a:t> </a:t>
                  </a:r>
                  <a:r>
                    <a:rPr lang="en-US" altLang="zh-CN" sz="700" b="1" dirty="0">
                      <a:solidFill>
                        <a:schemeClr val="bg1"/>
                      </a:solidFill>
                      <a:latin typeface="Aldrich" panose="02000000000000000000" pitchFamily="2" charset="0"/>
                      <a:ea typeface="微软雅黑" panose="020B0503020204020204" pitchFamily="34" charset="-122"/>
                    </a:rPr>
                    <a:t>12000</a:t>
                  </a:r>
                  <a:endParaRPr lang="zh-CN" altLang="en-US" sz="700" b="1" dirty="0">
                    <a:solidFill>
                      <a:schemeClr val="bg1"/>
                    </a:solidFill>
                    <a:latin typeface="Aldrich" panose="02000000000000000000" pitchFamily="2" charset="0"/>
                    <a:ea typeface="微软雅黑" panose="020B0503020204020204" pitchFamily="34" charset="-122"/>
                  </a:endParaRPr>
                </a:p>
              </p:txBody>
            </p:sp>
            <p:pic>
              <p:nvPicPr>
                <p:cNvPr id="492" name="Picture 4">
                  <a:extLst>
                    <a:ext uri="{FF2B5EF4-FFF2-40B4-BE49-F238E27FC236}">
                      <a16:creationId xmlns:a16="http://schemas.microsoft.com/office/drawing/2014/main" id="{99C1EF70-2878-4456-A8F9-560652E4FA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4499" y="4170869"/>
                  <a:ext cx="329035" cy="269211"/>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361" name="组合 360">
              <a:extLst>
                <a:ext uri="{FF2B5EF4-FFF2-40B4-BE49-F238E27FC236}">
                  <a16:creationId xmlns:a16="http://schemas.microsoft.com/office/drawing/2014/main" id="{A6E30C8E-5AC4-4AC6-9BE0-E4945C0E794C}"/>
                </a:ext>
              </a:extLst>
            </p:cNvPr>
            <p:cNvGrpSpPr/>
            <p:nvPr/>
          </p:nvGrpSpPr>
          <p:grpSpPr>
            <a:xfrm>
              <a:off x="3076486" y="5807380"/>
              <a:ext cx="505167" cy="529772"/>
              <a:chOff x="1500178" y="4119286"/>
              <a:chExt cx="607551" cy="637143"/>
            </a:xfrm>
          </p:grpSpPr>
          <p:sp>
            <p:nvSpPr>
              <p:cNvPr id="481" name="椭圆 480">
                <a:extLst>
                  <a:ext uri="{FF2B5EF4-FFF2-40B4-BE49-F238E27FC236}">
                    <a16:creationId xmlns:a16="http://schemas.microsoft.com/office/drawing/2014/main" id="{E942CFED-985F-4B1A-9ECE-7CC4CBF357B3}"/>
                  </a:ext>
                </a:extLst>
              </p:cNvPr>
              <p:cNvSpPr/>
              <p:nvPr/>
            </p:nvSpPr>
            <p:spPr>
              <a:xfrm>
                <a:off x="1653600" y="4146812"/>
                <a:ext cx="317434" cy="317434"/>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82" name="组合 481">
                <a:extLst>
                  <a:ext uri="{FF2B5EF4-FFF2-40B4-BE49-F238E27FC236}">
                    <a16:creationId xmlns:a16="http://schemas.microsoft.com/office/drawing/2014/main" id="{FEC39C05-232F-4B4A-9235-07ECABB6E473}"/>
                  </a:ext>
                </a:extLst>
              </p:cNvPr>
              <p:cNvGrpSpPr/>
              <p:nvPr/>
            </p:nvGrpSpPr>
            <p:grpSpPr>
              <a:xfrm>
                <a:off x="1500178" y="4119286"/>
                <a:ext cx="607551" cy="637143"/>
                <a:chOff x="1500178" y="4119286"/>
                <a:chExt cx="607551" cy="637143"/>
              </a:xfrm>
            </p:grpSpPr>
            <p:sp>
              <p:nvSpPr>
                <p:cNvPr id="483" name="椭圆 482">
                  <a:extLst>
                    <a:ext uri="{FF2B5EF4-FFF2-40B4-BE49-F238E27FC236}">
                      <a16:creationId xmlns:a16="http://schemas.microsoft.com/office/drawing/2014/main" id="{D2E69C14-862F-454F-8F18-805923E1DE53}"/>
                    </a:ext>
                  </a:extLst>
                </p:cNvPr>
                <p:cNvSpPr/>
                <p:nvPr/>
              </p:nvSpPr>
              <p:spPr>
                <a:xfrm>
                  <a:off x="1624753" y="4119286"/>
                  <a:ext cx="375095" cy="375095"/>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84" name="文本框 483">
                  <a:extLst>
                    <a:ext uri="{FF2B5EF4-FFF2-40B4-BE49-F238E27FC236}">
                      <a16:creationId xmlns:a16="http://schemas.microsoft.com/office/drawing/2014/main" id="{BB0C033B-084F-4B95-B737-3397FE799265}"/>
                    </a:ext>
                  </a:extLst>
                </p:cNvPr>
                <p:cNvSpPr txBox="1"/>
                <p:nvPr/>
              </p:nvSpPr>
              <p:spPr>
                <a:xfrm>
                  <a:off x="1578843" y="4413533"/>
                  <a:ext cx="457501" cy="247500"/>
                </a:xfrm>
                <a:prstGeom prst="rect">
                  <a:avLst/>
                </a:prstGeom>
                <a:noFill/>
              </p:spPr>
              <p:txBody>
                <a:bodyPr wrap="none" rtlCol="0">
                  <a:spAutoFit/>
                </a:bodyPr>
                <a:lstStyle/>
                <a:p>
                  <a:pPr algn="ctr"/>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485" name="文本框 484">
                  <a:extLst>
                    <a:ext uri="{FF2B5EF4-FFF2-40B4-BE49-F238E27FC236}">
                      <a16:creationId xmlns:a16="http://schemas.microsoft.com/office/drawing/2014/main" id="{DE3D4E30-03C8-4E76-8682-F6EC8AC4B40B}"/>
                    </a:ext>
                  </a:extLst>
                </p:cNvPr>
                <p:cNvSpPr txBox="1"/>
                <p:nvPr/>
              </p:nvSpPr>
              <p:spPr>
                <a:xfrm>
                  <a:off x="1500178" y="4515828"/>
                  <a:ext cx="607551" cy="240601"/>
                </a:xfrm>
                <a:prstGeom prst="rect">
                  <a:avLst/>
                </a:prstGeom>
                <a:noFill/>
              </p:spPr>
              <p:txBody>
                <a:bodyPr wrap="square" rtlCol="0">
                  <a:spAutoFit/>
                </a:bodyPr>
                <a:lstStyle/>
                <a:p>
                  <a:pPr algn="ctr"/>
                  <a:r>
                    <a:rPr lang="en-US" altLang="zh-CN" sz="700" b="1" dirty="0">
                      <a:solidFill>
                        <a:schemeClr val="bg1"/>
                      </a:solidFill>
                      <a:latin typeface="微软雅黑" panose="020B0503020204020204" pitchFamily="34" charset="-122"/>
                      <a:ea typeface="微软雅黑" panose="020B0503020204020204" pitchFamily="34" charset="-122"/>
                    </a:rPr>
                    <a:t> </a:t>
                  </a:r>
                  <a:r>
                    <a:rPr lang="en-US" altLang="zh-CN" sz="700" b="1" dirty="0">
                      <a:solidFill>
                        <a:schemeClr val="bg1"/>
                      </a:solidFill>
                      <a:latin typeface="Aldrich" panose="02000000000000000000" pitchFamily="2" charset="0"/>
                      <a:ea typeface="微软雅黑" panose="020B0503020204020204" pitchFamily="34" charset="-122"/>
                    </a:rPr>
                    <a:t>12000</a:t>
                  </a:r>
                  <a:endParaRPr lang="zh-CN" altLang="en-US" sz="700" b="1" dirty="0">
                    <a:solidFill>
                      <a:schemeClr val="bg1"/>
                    </a:solidFill>
                    <a:latin typeface="Aldrich" panose="02000000000000000000" pitchFamily="2" charset="0"/>
                    <a:ea typeface="微软雅黑" panose="020B0503020204020204" pitchFamily="34" charset="-122"/>
                  </a:endParaRPr>
                </a:p>
              </p:txBody>
            </p:sp>
            <p:pic>
              <p:nvPicPr>
                <p:cNvPr id="486" name="Picture 4">
                  <a:extLst>
                    <a:ext uri="{FF2B5EF4-FFF2-40B4-BE49-F238E27FC236}">
                      <a16:creationId xmlns:a16="http://schemas.microsoft.com/office/drawing/2014/main" id="{EAAEF254-6249-489B-A11C-6AD2D6F5A9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4499" y="4170869"/>
                  <a:ext cx="329035" cy="269211"/>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362" name="组合 361">
              <a:extLst>
                <a:ext uri="{FF2B5EF4-FFF2-40B4-BE49-F238E27FC236}">
                  <a16:creationId xmlns:a16="http://schemas.microsoft.com/office/drawing/2014/main" id="{C7B98ABD-40CF-42CB-9BCA-F5DFBBFEAE1C}"/>
                </a:ext>
              </a:extLst>
            </p:cNvPr>
            <p:cNvGrpSpPr/>
            <p:nvPr/>
          </p:nvGrpSpPr>
          <p:grpSpPr>
            <a:xfrm>
              <a:off x="3468414" y="5807380"/>
              <a:ext cx="505167" cy="529772"/>
              <a:chOff x="1500178" y="4119286"/>
              <a:chExt cx="607551" cy="637143"/>
            </a:xfrm>
          </p:grpSpPr>
          <p:sp>
            <p:nvSpPr>
              <p:cNvPr id="475" name="椭圆 474">
                <a:extLst>
                  <a:ext uri="{FF2B5EF4-FFF2-40B4-BE49-F238E27FC236}">
                    <a16:creationId xmlns:a16="http://schemas.microsoft.com/office/drawing/2014/main" id="{A4B70C59-4F28-4906-8136-1778329BDCF5}"/>
                  </a:ext>
                </a:extLst>
              </p:cNvPr>
              <p:cNvSpPr/>
              <p:nvPr/>
            </p:nvSpPr>
            <p:spPr>
              <a:xfrm>
                <a:off x="1653600" y="4146812"/>
                <a:ext cx="317434" cy="317434"/>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76" name="组合 475">
                <a:extLst>
                  <a:ext uri="{FF2B5EF4-FFF2-40B4-BE49-F238E27FC236}">
                    <a16:creationId xmlns:a16="http://schemas.microsoft.com/office/drawing/2014/main" id="{13435077-C88F-4051-95BB-A4325E667365}"/>
                  </a:ext>
                </a:extLst>
              </p:cNvPr>
              <p:cNvGrpSpPr/>
              <p:nvPr/>
            </p:nvGrpSpPr>
            <p:grpSpPr>
              <a:xfrm>
                <a:off x="1500178" y="4119286"/>
                <a:ext cx="607551" cy="637143"/>
                <a:chOff x="1500178" y="4119286"/>
                <a:chExt cx="607551" cy="637143"/>
              </a:xfrm>
            </p:grpSpPr>
            <p:sp>
              <p:nvSpPr>
                <p:cNvPr id="477" name="椭圆 476">
                  <a:extLst>
                    <a:ext uri="{FF2B5EF4-FFF2-40B4-BE49-F238E27FC236}">
                      <a16:creationId xmlns:a16="http://schemas.microsoft.com/office/drawing/2014/main" id="{4B350BE4-C5B0-4271-98BB-50FBEFC75AEA}"/>
                    </a:ext>
                  </a:extLst>
                </p:cNvPr>
                <p:cNvSpPr/>
                <p:nvPr/>
              </p:nvSpPr>
              <p:spPr>
                <a:xfrm>
                  <a:off x="1624753" y="4119286"/>
                  <a:ext cx="375095" cy="375095"/>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8" name="文本框 477">
                  <a:extLst>
                    <a:ext uri="{FF2B5EF4-FFF2-40B4-BE49-F238E27FC236}">
                      <a16:creationId xmlns:a16="http://schemas.microsoft.com/office/drawing/2014/main" id="{4DD5B9FF-4737-4733-9A56-0A680CB02D4B}"/>
                    </a:ext>
                  </a:extLst>
                </p:cNvPr>
                <p:cNvSpPr txBox="1"/>
                <p:nvPr/>
              </p:nvSpPr>
              <p:spPr>
                <a:xfrm>
                  <a:off x="1578843" y="4413533"/>
                  <a:ext cx="457501" cy="247500"/>
                </a:xfrm>
                <a:prstGeom prst="rect">
                  <a:avLst/>
                </a:prstGeom>
                <a:noFill/>
              </p:spPr>
              <p:txBody>
                <a:bodyPr wrap="none" rtlCol="0">
                  <a:spAutoFit/>
                </a:bodyPr>
                <a:lstStyle/>
                <a:p>
                  <a:pPr algn="ctr"/>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479" name="文本框 478">
                  <a:extLst>
                    <a:ext uri="{FF2B5EF4-FFF2-40B4-BE49-F238E27FC236}">
                      <a16:creationId xmlns:a16="http://schemas.microsoft.com/office/drawing/2014/main" id="{B0B8BBC0-36BC-4885-B1BF-293DAA4EF275}"/>
                    </a:ext>
                  </a:extLst>
                </p:cNvPr>
                <p:cNvSpPr txBox="1"/>
                <p:nvPr/>
              </p:nvSpPr>
              <p:spPr>
                <a:xfrm>
                  <a:off x="1500178" y="4515828"/>
                  <a:ext cx="607551" cy="240601"/>
                </a:xfrm>
                <a:prstGeom prst="rect">
                  <a:avLst/>
                </a:prstGeom>
                <a:noFill/>
              </p:spPr>
              <p:txBody>
                <a:bodyPr wrap="square" rtlCol="0">
                  <a:spAutoFit/>
                </a:bodyPr>
                <a:lstStyle/>
                <a:p>
                  <a:pPr algn="ctr"/>
                  <a:r>
                    <a:rPr lang="en-US" altLang="zh-CN" sz="700" b="1" dirty="0">
                      <a:solidFill>
                        <a:schemeClr val="bg1"/>
                      </a:solidFill>
                      <a:latin typeface="微软雅黑" panose="020B0503020204020204" pitchFamily="34" charset="-122"/>
                      <a:ea typeface="微软雅黑" panose="020B0503020204020204" pitchFamily="34" charset="-122"/>
                    </a:rPr>
                    <a:t> </a:t>
                  </a:r>
                  <a:r>
                    <a:rPr lang="en-US" altLang="zh-CN" sz="700" b="1" dirty="0">
                      <a:solidFill>
                        <a:schemeClr val="bg1"/>
                      </a:solidFill>
                      <a:latin typeface="Aldrich" panose="02000000000000000000" pitchFamily="2" charset="0"/>
                      <a:ea typeface="微软雅黑" panose="020B0503020204020204" pitchFamily="34" charset="-122"/>
                    </a:rPr>
                    <a:t>12000</a:t>
                  </a:r>
                  <a:endParaRPr lang="zh-CN" altLang="en-US" sz="700" b="1" dirty="0">
                    <a:solidFill>
                      <a:schemeClr val="bg1"/>
                    </a:solidFill>
                    <a:latin typeface="Aldrich" panose="02000000000000000000" pitchFamily="2" charset="0"/>
                    <a:ea typeface="微软雅黑" panose="020B0503020204020204" pitchFamily="34" charset="-122"/>
                  </a:endParaRPr>
                </a:p>
              </p:txBody>
            </p:sp>
            <p:pic>
              <p:nvPicPr>
                <p:cNvPr id="480" name="Picture 4">
                  <a:extLst>
                    <a:ext uri="{FF2B5EF4-FFF2-40B4-BE49-F238E27FC236}">
                      <a16:creationId xmlns:a16="http://schemas.microsoft.com/office/drawing/2014/main" id="{C9FC0E4C-78C1-466C-B6E0-143FF2CCB4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4499" y="4170869"/>
                  <a:ext cx="329035" cy="269211"/>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363" name="组合 362">
              <a:extLst>
                <a:ext uri="{FF2B5EF4-FFF2-40B4-BE49-F238E27FC236}">
                  <a16:creationId xmlns:a16="http://schemas.microsoft.com/office/drawing/2014/main" id="{04F2862B-5346-4A0D-B8F1-288B79A2A906}"/>
                </a:ext>
              </a:extLst>
            </p:cNvPr>
            <p:cNvGrpSpPr/>
            <p:nvPr/>
          </p:nvGrpSpPr>
          <p:grpSpPr>
            <a:xfrm>
              <a:off x="3856903" y="5809228"/>
              <a:ext cx="505167" cy="529772"/>
              <a:chOff x="1500178" y="4119286"/>
              <a:chExt cx="607551" cy="637143"/>
            </a:xfrm>
          </p:grpSpPr>
          <p:sp>
            <p:nvSpPr>
              <p:cNvPr id="469" name="椭圆 468">
                <a:extLst>
                  <a:ext uri="{FF2B5EF4-FFF2-40B4-BE49-F238E27FC236}">
                    <a16:creationId xmlns:a16="http://schemas.microsoft.com/office/drawing/2014/main" id="{AFEB7361-98F2-4BB8-B849-B673593A7B86}"/>
                  </a:ext>
                </a:extLst>
              </p:cNvPr>
              <p:cNvSpPr/>
              <p:nvPr/>
            </p:nvSpPr>
            <p:spPr>
              <a:xfrm>
                <a:off x="1653600" y="4146812"/>
                <a:ext cx="317434" cy="317434"/>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70" name="组合 469">
                <a:extLst>
                  <a:ext uri="{FF2B5EF4-FFF2-40B4-BE49-F238E27FC236}">
                    <a16:creationId xmlns:a16="http://schemas.microsoft.com/office/drawing/2014/main" id="{32729F5E-B270-4D52-B262-9A3E8B193ABC}"/>
                  </a:ext>
                </a:extLst>
              </p:cNvPr>
              <p:cNvGrpSpPr/>
              <p:nvPr/>
            </p:nvGrpSpPr>
            <p:grpSpPr>
              <a:xfrm>
                <a:off x="1500178" y="4119286"/>
                <a:ext cx="607551" cy="637143"/>
                <a:chOff x="1500178" y="4119286"/>
                <a:chExt cx="607551" cy="637143"/>
              </a:xfrm>
            </p:grpSpPr>
            <p:sp>
              <p:nvSpPr>
                <p:cNvPr id="471" name="椭圆 470">
                  <a:extLst>
                    <a:ext uri="{FF2B5EF4-FFF2-40B4-BE49-F238E27FC236}">
                      <a16:creationId xmlns:a16="http://schemas.microsoft.com/office/drawing/2014/main" id="{B9A90350-082D-4E9E-B97A-6A59FB3D2192}"/>
                    </a:ext>
                  </a:extLst>
                </p:cNvPr>
                <p:cNvSpPr/>
                <p:nvPr/>
              </p:nvSpPr>
              <p:spPr>
                <a:xfrm>
                  <a:off x="1624753" y="4119286"/>
                  <a:ext cx="375095" cy="375095"/>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2" name="文本框 471">
                  <a:extLst>
                    <a:ext uri="{FF2B5EF4-FFF2-40B4-BE49-F238E27FC236}">
                      <a16:creationId xmlns:a16="http://schemas.microsoft.com/office/drawing/2014/main" id="{B6770E61-7453-4F3B-AC75-DD9931D48F35}"/>
                    </a:ext>
                  </a:extLst>
                </p:cNvPr>
                <p:cNvSpPr txBox="1"/>
                <p:nvPr/>
              </p:nvSpPr>
              <p:spPr>
                <a:xfrm>
                  <a:off x="1578843" y="4413533"/>
                  <a:ext cx="457501" cy="247500"/>
                </a:xfrm>
                <a:prstGeom prst="rect">
                  <a:avLst/>
                </a:prstGeom>
                <a:noFill/>
              </p:spPr>
              <p:txBody>
                <a:bodyPr wrap="none" rtlCol="0">
                  <a:spAutoFit/>
                </a:bodyPr>
                <a:lstStyle/>
                <a:p>
                  <a:pPr algn="ctr"/>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473" name="文本框 472">
                  <a:extLst>
                    <a:ext uri="{FF2B5EF4-FFF2-40B4-BE49-F238E27FC236}">
                      <a16:creationId xmlns:a16="http://schemas.microsoft.com/office/drawing/2014/main" id="{93C130C4-3C1C-4474-B7FB-58471DE12587}"/>
                    </a:ext>
                  </a:extLst>
                </p:cNvPr>
                <p:cNvSpPr txBox="1"/>
                <p:nvPr/>
              </p:nvSpPr>
              <p:spPr>
                <a:xfrm>
                  <a:off x="1500178" y="4515828"/>
                  <a:ext cx="607551" cy="240601"/>
                </a:xfrm>
                <a:prstGeom prst="rect">
                  <a:avLst/>
                </a:prstGeom>
                <a:noFill/>
              </p:spPr>
              <p:txBody>
                <a:bodyPr wrap="square" rtlCol="0">
                  <a:spAutoFit/>
                </a:bodyPr>
                <a:lstStyle/>
                <a:p>
                  <a:pPr algn="ctr"/>
                  <a:r>
                    <a:rPr lang="en-US" altLang="zh-CN" sz="700" b="1" dirty="0">
                      <a:solidFill>
                        <a:schemeClr val="bg1"/>
                      </a:solidFill>
                      <a:latin typeface="微软雅黑" panose="020B0503020204020204" pitchFamily="34" charset="-122"/>
                      <a:ea typeface="微软雅黑" panose="020B0503020204020204" pitchFamily="34" charset="-122"/>
                    </a:rPr>
                    <a:t> </a:t>
                  </a:r>
                  <a:r>
                    <a:rPr lang="en-US" altLang="zh-CN" sz="700" b="1" dirty="0">
                      <a:solidFill>
                        <a:schemeClr val="bg1"/>
                      </a:solidFill>
                      <a:latin typeface="Aldrich" panose="02000000000000000000" pitchFamily="2" charset="0"/>
                      <a:ea typeface="微软雅黑" panose="020B0503020204020204" pitchFamily="34" charset="-122"/>
                    </a:rPr>
                    <a:t>12000</a:t>
                  </a:r>
                  <a:endParaRPr lang="zh-CN" altLang="en-US" sz="700" b="1" dirty="0">
                    <a:solidFill>
                      <a:schemeClr val="bg1"/>
                    </a:solidFill>
                    <a:latin typeface="Aldrich" panose="02000000000000000000" pitchFamily="2" charset="0"/>
                    <a:ea typeface="微软雅黑" panose="020B0503020204020204" pitchFamily="34" charset="-122"/>
                  </a:endParaRPr>
                </a:p>
              </p:txBody>
            </p:sp>
            <p:pic>
              <p:nvPicPr>
                <p:cNvPr id="474" name="Picture 4">
                  <a:extLst>
                    <a:ext uri="{FF2B5EF4-FFF2-40B4-BE49-F238E27FC236}">
                      <a16:creationId xmlns:a16="http://schemas.microsoft.com/office/drawing/2014/main" id="{8BE70230-386F-4CDE-B4C9-1B810AE79C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4499" y="4170869"/>
                  <a:ext cx="329035" cy="269211"/>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364" name="组合 363">
              <a:extLst>
                <a:ext uri="{FF2B5EF4-FFF2-40B4-BE49-F238E27FC236}">
                  <a16:creationId xmlns:a16="http://schemas.microsoft.com/office/drawing/2014/main" id="{B14C11CA-E480-4827-B217-6E51E2C9A650}"/>
                </a:ext>
              </a:extLst>
            </p:cNvPr>
            <p:cNvGrpSpPr/>
            <p:nvPr/>
          </p:nvGrpSpPr>
          <p:grpSpPr>
            <a:xfrm>
              <a:off x="2502427" y="5510748"/>
              <a:ext cx="2086930" cy="215444"/>
              <a:chOff x="5122559" y="4095442"/>
              <a:chExt cx="2086930" cy="215444"/>
            </a:xfrm>
          </p:grpSpPr>
          <p:cxnSp>
            <p:nvCxnSpPr>
              <p:cNvPr id="467" name="直接连接符 466">
                <a:extLst>
                  <a:ext uri="{FF2B5EF4-FFF2-40B4-BE49-F238E27FC236}">
                    <a16:creationId xmlns:a16="http://schemas.microsoft.com/office/drawing/2014/main" id="{2976AAEA-74CE-4FB3-A620-AD0DBFDF5C61}"/>
                  </a:ext>
                </a:extLst>
              </p:cNvPr>
              <p:cNvCxnSpPr>
                <a:cxnSpLocks/>
              </p:cNvCxnSpPr>
              <p:nvPr/>
            </p:nvCxnSpPr>
            <p:spPr>
              <a:xfrm>
                <a:off x="5122559" y="4301736"/>
                <a:ext cx="2086930" cy="0"/>
              </a:xfrm>
              <a:prstGeom prst="line">
                <a:avLst/>
              </a:prstGeom>
              <a:ln w="9525">
                <a:gradFill>
                  <a:gsLst>
                    <a:gs pos="55000">
                      <a:schemeClr val="bg1">
                        <a:alpha val="54000"/>
                      </a:scheme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468" name="文本框 467">
                <a:extLst>
                  <a:ext uri="{FF2B5EF4-FFF2-40B4-BE49-F238E27FC236}">
                    <a16:creationId xmlns:a16="http://schemas.microsoft.com/office/drawing/2014/main" id="{6CE23E96-E65A-48F5-8B00-A0319794AA7A}"/>
                  </a:ext>
                </a:extLst>
              </p:cNvPr>
              <p:cNvSpPr txBox="1"/>
              <p:nvPr/>
            </p:nvSpPr>
            <p:spPr>
              <a:xfrm>
                <a:off x="5166052" y="4095442"/>
                <a:ext cx="800219" cy="215444"/>
              </a:xfrm>
              <a:prstGeom prst="rect">
                <a:avLst/>
              </a:prstGeom>
              <a:noFill/>
            </p:spPr>
            <p:txBody>
              <a:bodyPr wrap="none" rtlCol="0">
                <a:spAutoFit/>
              </a:bodyPr>
              <a:lstStyle/>
              <a:p>
                <a:r>
                  <a:rPr lang="zh-CN" altLang="en-US" sz="800" b="1" dirty="0">
                    <a:solidFill>
                      <a:schemeClr val="bg1"/>
                    </a:solidFill>
                  </a:rPr>
                  <a:t>基础制造花费</a:t>
                </a:r>
              </a:p>
            </p:txBody>
          </p:sp>
        </p:grpSp>
        <p:sp>
          <p:nvSpPr>
            <p:cNvPr id="365" name="Freeform 3">
              <a:extLst>
                <a:ext uri="{FF2B5EF4-FFF2-40B4-BE49-F238E27FC236}">
                  <a16:creationId xmlns:a16="http://schemas.microsoft.com/office/drawing/2014/main" id="{E0EFA76D-15F0-4FE7-B005-F25CB13CA364}"/>
                </a:ext>
              </a:extLst>
            </p:cNvPr>
            <p:cNvSpPr>
              <a:spLocks noEditPoints="1"/>
            </p:cNvSpPr>
            <p:nvPr/>
          </p:nvSpPr>
          <p:spPr bwMode="auto">
            <a:xfrm>
              <a:off x="4121299" y="5565183"/>
              <a:ext cx="109401" cy="107213"/>
            </a:xfrm>
            <a:custGeom>
              <a:avLst/>
              <a:gdLst>
                <a:gd name="T0" fmla="*/ 25 w 50"/>
                <a:gd name="T1" fmla="*/ 0 h 49"/>
                <a:gd name="T2" fmla="*/ 43 w 50"/>
                <a:gd name="T3" fmla="*/ 7 h 49"/>
                <a:gd name="T4" fmla="*/ 43 w 50"/>
                <a:gd name="T5" fmla="*/ 7 h 49"/>
                <a:gd name="T6" fmla="*/ 50 w 50"/>
                <a:gd name="T7" fmla="*/ 24 h 49"/>
                <a:gd name="T8" fmla="*/ 43 w 50"/>
                <a:gd name="T9" fmla="*/ 42 h 49"/>
                <a:gd name="T10" fmla="*/ 43 w 50"/>
                <a:gd name="T11" fmla="*/ 42 h 49"/>
                <a:gd name="T12" fmla="*/ 25 w 50"/>
                <a:gd name="T13" fmla="*/ 49 h 49"/>
                <a:gd name="T14" fmla="*/ 8 w 50"/>
                <a:gd name="T15" fmla="*/ 42 h 49"/>
                <a:gd name="T16" fmla="*/ 8 w 50"/>
                <a:gd name="T17" fmla="*/ 42 h 49"/>
                <a:gd name="T18" fmla="*/ 0 w 50"/>
                <a:gd name="T19" fmla="*/ 24 h 49"/>
                <a:gd name="T20" fmla="*/ 8 w 50"/>
                <a:gd name="T21" fmla="*/ 7 h 49"/>
                <a:gd name="T22" fmla="*/ 8 w 50"/>
                <a:gd name="T23" fmla="*/ 7 h 49"/>
                <a:gd name="T24" fmla="*/ 8 w 50"/>
                <a:gd name="T25" fmla="*/ 7 h 49"/>
                <a:gd name="T26" fmla="*/ 25 w 50"/>
                <a:gd name="T27" fmla="*/ 0 h 49"/>
                <a:gd name="T28" fmla="*/ 36 w 50"/>
                <a:gd name="T29" fmla="*/ 23 h 49"/>
                <a:gd name="T30" fmla="*/ 36 w 50"/>
                <a:gd name="T31" fmla="*/ 23 h 49"/>
                <a:gd name="T32" fmla="*/ 27 w 50"/>
                <a:gd name="T33" fmla="*/ 23 h 49"/>
                <a:gd name="T34" fmla="*/ 27 w 50"/>
                <a:gd name="T35" fmla="*/ 7 h 49"/>
                <a:gd name="T36" fmla="*/ 25 w 50"/>
                <a:gd name="T37" fmla="*/ 5 h 49"/>
                <a:gd name="T38" fmla="*/ 23 w 50"/>
                <a:gd name="T39" fmla="*/ 7 h 49"/>
                <a:gd name="T40" fmla="*/ 23 w 50"/>
                <a:gd name="T41" fmla="*/ 24 h 49"/>
                <a:gd name="T42" fmla="*/ 23 w 50"/>
                <a:gd name="T43" fmla="*/ 24 h 49"/>
                <a:gd name="T44" fmla="*/ 25 w 50"/>
                <a:gd name="T45" fmla="*/ 26 h 49"/>
                <a:gd name="T46" fmla="*/ 36 w 50"/>
                <a:gd name="T47" fmla="*/ 26 h 49"/>
                <a:gd name="T48" fmla="*/ 38 w 50"/>
                <a:gd name="T49" fmla="*/ 24 h 49"/>
                <a:gd name="T50" fmla="*/ 36 w 50"/>
                <a:gd name="T51" fmla="*/ 23 h 49"/>
                <a:gd name="T52" fmla="*/ 40 w 50"/>
                <a:gd name="T53" fmla="*/ 10 h 49"/>
                <a:gd name="T54" fmla="*/ 40 w 50"/>
                <a:gd name="T55" fmla="*/ 10 h 49"/>
                <a:gd name="T56" fmla="*/ 25 w 50"/>
                <a:gd name="T57" fmla="*/ 3 h 49"/>
                <a:gd name="T58" fmla="*/ 10 w 50"/>
                <a:gd name="T59" fmla="*/ 10 h 49"/>
                <a:gd name="T60" fmla="*/ 10 w 50"/>
                <a:gd name="T61" fmla="*/ 10 h 49"/>
                <a:gd name="T62" fmla="*/ 4 w 50"/>
                <a:gd name="T63" fmla="*/ 24 h 49"/>
                <a:gd name="T64" fmla="*/ 10 w 50"/>
                <a:gd name="T65" fmla="*/ 39 h 49"/>
                <a:gd name="T66" fmla="*/ 10 w 50"/>
                <a:gd name="T67" fmla="*/ 39 h 49"/>
                <a:gd name="T68" fmla="*/ 25 w 50"/>
                <a:gd name="T69" fmla="*/ 46 h 49"/>
                <a:gd name="T70" fmla="*/ 40 w 50"/>
                <a:gd name="T71" fmla="*/ 39 h 49"/>
                <a:gd name="T72" fmla="*/ 40 w 50"/>
                <a:gd name="T73" fmla="*/ 39 h 49"/>
                <a:gd name="T74" fmla="*/ 46 w 50"/>
                <a:gd name="T75" fmla="*/ 24 h 49"/>
                <a:gd name="T76" fmla="*/ 40 w 50"/>
                <a:gd name="T77" fmla="*/ 10 h 49"/>
                <a:gd name="T78" fmla="*/ 40 w 50"/>
                <a:gd name="T79" fmla="*/ 1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 h="49">
                  <a:moveTo>
                    <a:pt x="25" y="0"/>
                  </a:moveTo>
                  <a:cubicBezTo>
                    <a:pt x="32" y="0"/>
                    <a:pt x="38" y="2"/>
                    <a:pt x="43" y="7"/>
                  </a:cubicBezTo>
                  <a:cubicBezTo>
                    <a:pt x="43" y="7"/>
                    <a:pt x="43" y="7"/>
                    <a:pt x="43" y="7"/>
                  </a:cubicBezTo>
                  <a:cubicBezTo>
                    <a:pt x="47" y="11"/>
                    <a:pt x="50" y="18"/>
                    <a:pt x="50" y="24"/>
                  </a:cubicBezTo>
                  <a:cubicBezTo>
                    <a:pt x="50" y="31"/>
                    <a:pt x="47" y="38"/>
                    <a:pt x="43" y="42"/>
                  </a:cubicBezTo>
                  <a:cubicBezTo>
                    <a:pt x="43" y="42"/>
                    <a:pt x="43" y="42"/>
                    <a:pt x="43" y="42"/>
                  </a:cubicBezTo>
                  <a:cubicBezTo>
                    <a:pt x="38" y="47"/>
                    <a:pt x="32" y="49"/>
                    <a:pt x="25" y="49"/>
                  </a:cubicBezTo>
                  <a:cubicBezTo>
                    <a:pt x="18" y="49"/>
                    <a:pt x="12" y="47"/>
                    <a:pt x="8" y="42"/>
                  </a:cubicBezTo>
                  <a:cubicBezTo>
                    <a:pt x="8" y="42"/>
                    <a:pt x="8" y="42"/>
                    <a:pt x="8" y="42"/>
                  </a:cubicBezTo>
                  <a:cubicBezTo>
                    <a:pt x="3" y="38"/>
                    <a:pt x="0" y="31"/>
                    <a:pt x="0" y="24"/>
                  </a:cubicBezTo>
                  <a:cubicBezTo>
                    <a:pt x="0" y="18"/>
                    <a:pt x="3" y="11"/>
                    <a:pt x="8" y="7"/>
                  </a:cubicBezTo>
                  <a:cubicBezTo>
                    <a:pt x="8" y="7"/>
                    <a:pt x="8" y="7"/>
                    <a:pt x="8" y="7"/>
                  </a:cubicBezTo>
                  <a:cubicBezTo>
                    <a:pt x="8" y="7"/>
                    <a:pt x="8" y="7"/>
                    <a:pt x="8" y="7"/>
                  </a:cubicBezTo>
                  <a:cubicBezTo>
                    <a:pt x="12" y="2"/>
                    <a:pt x="18" y="0"/>
                    <a:pt x="25" y="0"/>
                  </a:cubicBezTo>
                  <a:close/>
                  <a:moveTo>
                    <a:pt x="36" y="23"/>
                  </a:moveTo>
                  <a:cubicBezTo>
                    <a:pt x="36" y="23"/>
                    <a:pt x="36" y="23"/>
                    <a:pt x="36" y="23"/>
                  </a:cubicBezTo>
                  <a:cubicBezTo>
                    <a:pt x="27" y="23"/>
                    <a:pt x="27" y="23"/>
                    <a:pt x="27" y="23"/>
                  </a:cubicBezTo>
                  <a:cubicBezTo>
                    <a:pt x="27" y="7"/>
                    <a:pt x="27" y="7"/>
                    <a:pt x="27" y="7"/>
                  </a:cubicBezTo>
                  <a:cubicBezTo>
                    <a:pt x="27" y="6"/>
                    <a:pt x="26" y="5"/>
                    <a:pt x="25" y="5"/>
                  </a:cubicBezTo>
                  <a:cubicBezTo>
                    <a:pt x="24" y="5"/>
                    <a:pt x="23" y="6"/>
                    <a:pt x="23" y="7"/>
                  </a:cubicBezTo>
                  <a:cubicBezTo>
                    <a:pt x="23" y="24"/>
                    <a:pt x="23" y="24"/>
                    <a:pt x="23" y="24"/>
                  </a:cubicBezTo>
                  <a:cubicBezTo>
                    <a:pt x="23" y="24"/>
                    <a:pt x="23" y="24"/>
                    <a:pt x="23" y="24"/>
                  </a:cubicBezTo>
                  <a:cubicBezTo>
                    <a:pt x="23" y="26"/>
                    <a:pt x="24" y="26"/>
                    <a:pt x="25" y="26"/>
                  </a:cubicBezTo>
                  <a:cubicBezTo>
                    <a:pt x="36" y="26"/>
                    <a:pt x="36" y="26"/>
                    <a:pt x="36" y="26"/>
                  </a:cubicBezTo>
                  <a:cubicBezTo>
                    <a:pt x="37" y="26"/>
                    <a:pt x="38" y="26"/>
                    <a:pt x="38" y="24"/>
                  </a:cubicBezTo>
                  <a:cubicBezTo>
                    <a:pt x="38" y="23"/>
                    <a:pt x="37" y="23"/>
                    <a:pt x="36" y="23"/>
                  </a:cubicBezTo>
                  <a:close/>
                  <a:moveTo>
                    <a:pt x="40" y="10"/>
                  </a:moveTo>
                  <a:cubicBezTo>
                    <a:pt x="40" y="10"/>
                    <a:pt x="40" y="10"/>
                    <a:pt x="40" y="10"/>
                  </a:cubicBezTo>
                  <a:cubicBezTo>
                    <a:pt x="36" y="6"/>
                    <a:pt x="31" y="3"/>
                    <a:pt x="25" y="3"/>
                  </a:cubicBezTo>
                  <a:cubicBezTo>
                    <a:pt x="20" y="3"/>
                    <a:pt x="14" y="6"/>
                    <a:pt x="10" y="10"/>
                  </a:cubicBezTo>
                  <a:cubicBezTo>
                    <a:pt x="10" y="10"/>
                    <a:pt x="10" y="10"/>
                    <a:pt x="10" y="10"/>
                  </a:cubicBezTo>
                  <a:cubicBezTo>
                    <a:pt x="7" y="13"/>
                    <a:pt x="4" y="19"/>
                    <a:pt x="4" y="24"/>
                  </a:cubicBezTo>
                  <a:cubicBezTo>
                    <a:pt x="4" y="30"/>
                    <a:pt x="7" y="36"/>
                    <a:pt x="10" y="39"/>
                  </a:cubicBezTo>
                  <a:cubicBezTo>
                    <a:pt x="10" y="39"/>
                    <a:pt x="10" y="39"/>
                    <a:pt x="10" y="39"/>
                  </a:cubicBezTo>
                  <a:cubicBezTo>
                    <a:pt x="14" y="43"/>
                    <a:pt x="20" y="46"/>
                    <a:pt x="25" y="46"/>
                  </a:cubicBezTo>
                  <a:cubicBezTo>
                    <a:pt x="31" y="46"/>
                    <a:pt x="36" y="43"/>
                    <a:pt x="40" y="39"/>
                  </a:cubicBezTo>
                  <a:cubicBezTo>
                    <a:pt x="40" y="39"/>
                    <a:pt x="40" y="39"/>
                    <a:pt x="40" y="39"/>
                  </a:cubicBezTo>
                  <a:cubicBezTo>
                    <a:pt x="44" y="36"/>
                    <a:pt x="46" y="30"/>
                    <a:pt x="46" y="24"/>
                  </a:cubicBezTo>
                  <a:cubicBezTo>
                    <a:pt x="46" y="19"/>
                    <a:pt x="44" y="13"/>
                    <a:pt x="40" y="10"/>
                  </a:cubicBezTo>
                  <a:cubicBezTo>
                    <a:pt x="40" y="10"/>
                    <a:pt x="40" y="10"/>
                    <a:pt x="40" y="10"/>
                  </a:cubicBezTo>
                  <a:close/>
                </a:path>
              </a:pathLst>
            </a:custGeom>
            <a:solidFill>
              <a:schemeClr val="bg1">
                <a:alpha val="50000"/>
              </a:schemeClr>
            </a:solidFill>
            <a:ln>
              <a:noFill/>
            </a:ln>
            <a:effectLst/>
          </p:spPr>
          <p:txBody>
            <a:bodyPr/>
            <a:lstStyle/>
            <a:p>
              <a:endParaRPr lang="zh-CN" altLang="en-US"/>
            </a:p>
          </p:txBody>
        </p:sp>
        <p:sp>
          <p:nvSpPr>
            <p:cNvPr id="366" name="文本框 365">
              <a:extLst>
                <a:ext uri="{FF2B5EF4-FFF2-40B4-BE49-F238E27FC236}">
                  <a16:creationId xmlns:a16="http://schemas.microsoft.com/office/drawing/2014/main" id="{F89D052B-7776-451B-B9A1-78C169E2E614}"/>
                </a:ext>
              </a:extLst>
            </p:cNvPr>
            <p:cNvSpPr txBox="1"/>
            <p:nvPr/>
          </p:nvSpPr>
          <p:spPr>
            <a:xfrm>
              <a:off x="4191796" y="5371727"/>
              <a:ext cx="340547" cy="369332"/>
            </a:xfrm>
            <a:prstGeom prst="rect">
              <a:avLst/>
            </a:prstGeom>
            <a:noFill/>
          </p:spPr>
          <p:txBody>
            <a:bodyPr wrap="square" rtlCol="0">
              <a:spAutoFit/>
            </a:bodyPr>
            <a:lstStyle/>
            <a:p>
              <a:pPr algn="ctr"/>
              <a:r>
                <a:rPr lang="en-US" altLang="zh-CN" sz="900" dirty="0">
                  <a:solidFill>
                    <a:schemeClr val="bg1"/>
                  </a:solidFill>
                  <a:latin typeface="Aldrich" panose="02000000000000000000" pitchFamily="2" charset="0"/>
                  <a:ea typeface="微软雅黑" panose="020B0503020204020204" pitchFamily="34" charset="-122"/>
                </a:rPr>
                <a:t> 50</a:t>
              </a:r>
              <a:endParaRPr lang="zh-CN" altLang="en-US" sz="900" dirty="0">
                <a:solidFill>
                  <a:schemeClr val="bg1"/>
                </a:solidFill>
                <a:latin typeface="Aldrich" panose="02000000000000000000" pitchFamily="2" charset="0"/>
                <a:ea typeface="微软雅黑" panose="020B0503020204020204" pitchFamily="34" charset="-122"/>
              </a:endParaRPr>
            </a:p>
          </p:txBody>
        </p:sp>
        <p:pic>
          <p:nvPicPr>
            <p:cNvPr id="367" name="图片 366">
              <a:extLst>
                <a:ext uri="{FF2B5EF4-FFF2-40B4-BE49-F238E27FC236}">
                  <a16:creationId xmlns:a16="http://schemas.microsoft.com/office/drawing/2014/main" id="{F7521003-C102-408A-AFE4-B0CB0257B3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9131" y="1703297"/>
              <a:ext cx="1075305" cy="1241082"/>
            </a:xfrm>
            <a:prstGeom prst="rect">
              <a:avLst/>
            </a:prstGeom>
          </p:spPr>
        </p:pic>
        <p:grpSp>
          <p:nvGrpSpPr>
            <p:cNvPr id="368" name="组合 367">
              <a:extLst>
                <a:ext uri="{FF2B5EF4-FFF2-40B4-BE49-F238E27FC236}">
                  <a16:creationId xmlns:a16="http://schemas.microsoft.com/office/drawing/2014/main" id="{02AD72EC-7AA8-406B-A53D-771ECB8B691A}"/>
                </a:ext>
              </a:extLst>
            </p:cNvPr>
            <p:cNvGrpSpPr/>
            <p:nvPr/>
          </p:nvGrpSpPr>
          <p:grpSpPr>
            <a:xfrm>
              <a:off x="2665555" y="3883337"/>
              <a:ext cx="1867091" cy="833216"/>
              <a:chOff x="2665555" y="4264974"/>
              <a:chExt cx="1867091" cy="833216"/>
            </a:xfrm>
          </p:grpSpPr>
          <p:sp>
            <p:nvSpPr>
              <p:cNvPr id="383" name="文本框 382">
                <a:extLst>
                  <a:ext uri="{FF2B5EF4-FFF2-40B4-BE49-F238E27FC236}">
                    <a16:creationId xmlns:a16="http://schemas.microsoft.com/office/drawing/2014/main" id="{DF36A82F-DD1E-44D8-8461-2BC378FBAA67}"/>
                  </a:ext>
                </a:extLst>
              </p:cNvPr>
              <p:cNvSpPr txBox="1"/>
              <p:nvPr/>
            </p:nvSpPr>
            <p:spPr>
              <a:xfrm>
                <a:off x="2790305" y="4297522"/>
                <a:ext cx="543739" cy="200055"/>
              </a:xfrm>
              <a:prstGeom prst="rect">
                <a:avLst/>
              </a:prstGeom>
              <a:noFill/>
            </p:spPr>
            <p:txBody>
              <a:bodyPr wrap="none" rtlCol="0">
                <a:spAutoFit/>
              </a:bodyPr>
              <a:lstStyle/>
              <a:p>
                <a:r>
                  <a:rPr lang="zh-CN" altLang="en-US" sz="700" b="1" dirty="0">
                    <a:solidFill>
                      <a:schemeClr val="bg1">
                        <a:alpha val="80000"/>
                      </a:schemeClr>
                    </a:solidFill>
                    <a:latin typeface="+mn-ea"/>
                  </a:rPr>
                  <a:t>推力等级</a:t>
                </a:r>
              </a:p>
            </p:txBody>
          </p:sp>
          <p:sp>
            <p:nvSpPr>
              <p:cNvPr id="384" name="文本框 383">
                <a:extLst>
                  <a:ext uri="{FF2B5EF4-FFF2-40B4-BE49-F238E27FC236}">
                    <a16:creationId xmlns:a16="http://schemas.microsoft.com/office/drawing/2014/main" id="{7BDA4BA6-B562-4A38-BA2D-590459CE2F7D}"/>
                  </a:ext>
                </a:extLst>
              </p:cNvPr>
              <p:cNvSpPr txBox="1"/>
              <p:nvPr/>
            </p:nvSpPr>
            <p:spPr>
              <a:xfrm>
                <a:off x="3651727" y="4264974"/>
                <a:ext cx="877163" cy="261610"/>
              </a:xfrm>
              <a:prstGeom prst="rect">
                <a:avLst/>
              </a:prstGeom>
              <a:noFill/>
            </p:spPr>
            <p:txBody>
              <a:bodyPr wrap="none" rtlCol="0">
                <a:spAutoFit/>
              </a:bodyPr>
              <a:lstStyle/>
              <a:p>
                <a:r>
                  <a:rPr lang="en-US" altLang="zh-CN" sz="1100" dirty="0">
                    <a:solidFill>
                      <a:schemeClr val="accent4">
                        <a:lumMod val="20000"/>
                        <a:lumOff val="80000"/>
                      </a:schemeClr>
                    </a:solidFill>
                    <a:latin typeface="Aldrich" panose="02000000000000000000" pitchFamily="2" charset="0"/>
                  </a:rPr>
                  <a:t>6.5 ~ 10.8</a:t>
                </a:r>
                <a:endParaRPr lang="zh-CN" altLang="en-US" sz="1100" dirty="0">
                  <a:solidFill>
                    <a:schemeClr val="accent4">
                      <a:lumMod val="20000"/>
                      <a:lumOff val="80000"/>
                    </a:schemeClr>
                  </a:solidFill>
                  <a:latin typeface="Aldrich" panose="02000000000000000000" pitchFamily="2" charset="0"/>
                </a:endParaRPr>
              </a:p>
            </p:txBody>
          </p:sp>
          <p:sp>
            <p:nvSpPr>
              <p:cNvPr id="385" name="Freeform 361">
                <a:extLst>
                  <a:ext uri="{FF2B5EF4-FFF2-40B4-BE49-F238E27FC236}">
                    <a16:creationId xmlns:a16="http://schemas.microsoft.com/office/drawing/2014/main" id="{245FAED2-57EE-4849-8B10-9E1B45623798}"/>
                  </a:ext>
                </a:extLst>
              </p:cNvPr>
              <p:cNvSpPr>
                <a:spLocks noEditPoints="1"/>
              </p:cNvSpPr>
              <p:nvPr/>
            </p:nvSpPr>
            <p:spPr bwMode="auto">
              <a:xfrm>
                <a:off x="2665555" y="4336716"/>
                <a:ext cx="143727" cy="143022"/>
              </a:xfrm>
              <a:custGeom>
                <a:avLst/>
                <a:gdLst>
                  <a:gd name="T0" fmla="*/ 1342 w 3261"/>
                  <a:gd name="T1" fmla="*/ 2596 h 3249"/>
                  <a:gd name="T2" fmla="*/ 1556 w 3261"/>
                  <a:gd name="T3" fmla="*/ 2635 h 3249"/>
                  <a:gd name="T4" fmla="*/ 1778 w 3261"/>
                  <a:gd name="T5" fmla="*/ 2627 h 3249"/>
                  <a:gd name="T6" fmla="*/ 1987 w 3261"/>
                  <a:gd name="T7" fmla="*/ 2574 h 3249"/>
                  <a:gd name="T8" fmla="*/ 2337 w 3261"/>
                  <a:gd name="T9" fmla="*/ 3087 h 3249"/>
                  <a:gd name="T10" fmla="*/ 2087 w 3261"/>
                  <a:gd name="T11" fmla="*/ 3184 h 3249"/>
                  <a:gd name="T12" fmla="*/ 1818 w 3261"/>
                  <a:gd name="T13" fmla="*/ 3238 h 3249"/>
                  <a:gd name="T14" fmla="*/ 1537 w 3261"/>
                  <a:gd name="T15" fmla="*/ 3246 h 3249"/>
                  <a:gd name="T16" fmla="*/ 1263 w 3261"/>
                  <a:gd name="T17" fmla="*/ 3207 h 3249"/>
                  <a:gd name="T18" fmla="*/ 1005 w 3261"/>
                  <a:gd name="T19" fmla="*/ 3125 h 3249"/>
                  <a:gd name="T20" fmla="*/ 1208 w 3261"/>
                  <a:gd name="T21" fmla="*/ 2546 h 3249"/>
                  <a:gd name="T22" fmla="*/ 613 w 3261"/>
                  <a:gd name="T23" fmla="*/ 1561 h 3249"/>
                  <a:gd name="T24" fmla="*/ 623 w 3261"/>
                  <a:gd name="T25" fmla="*/ 1775 h 3249"/>
                  <a:gd name="T26" fmla="*/ 682 w 3261"/>
                  <a:gd name="T27" fmla="*/ 1994 h 3249"/>
                  <a:gd name="T28" fmla="*/ 787 w 3261"/>
                  <a:gd name="T29" fmla="*/ 2191 h 3249"/>
                  <a:gd name="T30" fmla="*/ 515 w 3261"/>
                  <a:gd name="T31" fmla="*/ 2807 h 3249"/>
                  <a:gd name="T32" fmla="*/ 328 w 3261"/>
                  <a:gd name="T33" fmla="*/ 2600 h 3249"/>
                  <a:gd name="T34" fmla="*/ 180 w 3261"/>
                  <a:gd name="T35" fmla="*/ 2363 h 3249"/>
                  <a:gd name="T36" fmla="*/ 72 w 3261"/>
                  <a:gd name="T37" fmla="*/ 2100 h 3249"/>
                  <a:gd name="T38" fmla="*/ 12 w 3261"/>
                  <a:gd name="T39" fmla="*/ 1817 h 3249"/>
                  <a:gd name="T40" fmla="*/ 2 w 3261"/>
                  <a:gd name="T41" fmla="*/ 1541 h 3249"/>
                  <a:gd name="T42" fmla="*/ 29 w 3261"/>
                  <a:gd name="T43" fmla="*/ 1313 h 3249"/>
                  <a:gd name="T44" fmla="*/ 3254 w 3261"/>
                  <a:gd name="T45" fmla="*/ 1464 h 3249"/>
                  <a:gd name="T46" fmla="*/ 3258 w 3261"/>
                  <a:gd name="T47" fmla="*/ 1718 h 3249"/>
                  <a:gd name="T48" fmla="*/ 3215 w 3261"/>
                  <a:gd name="T49" fmla="*/ 2008 h 3249"/>
                  <a:gd name="T50" fmla="*/ 3122 w 3261"/>
                  <a:gd name="T51" fmla="*/ 2277 h 3249"/>
                  <a:gd name="T52" fmla="*/ 2987 w 3261"/>
                  <a:gd name="T53" fmla="*/ 2523 h 3249"/>
                  <a:gd name="T54" fmla="*/ 2812 w 3261"/>
                  <a:gd name="T55" fmla="*/ 2742 h 3249"/>
                  <a:gd name="T56" fmla="*/ 2430 w 3261"/>
                  <a:gd name="T57" fmla="*/ 2250 h 3249"/>
                  <a:gd name="T58" fmla="*/ 2548 w 3261"/>
                  <a:gd name="T59" fmla="*/ 2063 h 3249"/>
                  <a:gd name="T60" fmla="*/ 2624 w 3261"/>
                  <a:gd name="T61" fmla="*/ 1850 h 3249"/>
                  <a:gd name="T62" fmla="*/ 2650 w 3261"/>
                  <a:gd name="T63" fmla="*/ 1618 h 3249"/>
                  <a:gd name="T64" fmla="*/ 3232 w 3261"/>
                  <a:gd name="T65" fmla="*/ 1312 h 3249"/>
                  <a:gd name="T66" fmla="*/ 2029 w 3261"/>
                  <a:gd name="T67" fmla="*/ 37 h 3249"/>
                  <a:gd name="T68" fmla="*/ 2305 w 3261"/>
                  <a:gd name="T69" fmla="*/ 134 h 3249"/>
                  <a:gd name="T70" fmla="*/ 2555 w 3261"/>
                  <a:gd name="T71" fmla="*/ 275 h 3249"/>
                  <a:gd name="T72" fmla="*/ 2776 w 3261"/>
                  <a:gd name="T73" fmla="*/ 458 h 3249"/>
                  <a:gd name="T74" fmla="*/ 2961 w 3261"/>
                  <a:gd name="T75" fmla="*/ 677 h 3249"/>
                  <a:gd name="T76" fmla="*/ 3106 w 3261"/>
                  <a:gd name="T77" fmla="*/ 925 h 3249"/>
                  <a:gd name="T78" fmla="*/ 2438 w 3261"/>
                  <a:gd name="T79" fmla="*/ 996 h 3249"/>
                  <a:gd name="T80" fmla="*/ 2288 w 3261"/>
                  <a:gd name="T81" fmla="*/ 840 h 3249"/>
                  <a:gd name="T82" fmla="*/ 2110 w 3261"/>
                  <a:gd name="T83" fmla="*/ 719 h 3249"/>
                  <a:gd name="T84" fmla="*/ 1907 w 3261"/>
                  <a:gd name="T85" fmla="*/ 638 h 3249"/>
                  <a:gd name="T86" fmla="*/ 1426 w 3261"/>
                  <a:gd name="T87" fmla="*/ 0 h 3249"/>
                  <a:gd name="T88" fmla="*/ 1285 w 3261"/>
                  <a:gd name="T89" fmla="*/ 660 h 3249"/>
                  <a:gd name="T90" fmla="*/ 1089 w 3261"/>
                  <a:gd name="T91" fmla="*/ 755 h 3249"/>
                  <a:gd name="T92" fmla="*/ 919 w 3261"/>
                  <a:gd name="T93" fmla="*/ 888 h 3249"/>
                  <a:gd name="T94" fmla="*/ 782 w 3261"/>
                  <a:gd name="T95" fmla="*/ 1054 h 3249"/>
                  <a:gd name="T96" fmla="*/ 199 w 3261"/>
                  <a:gd name="T97" fmla="*/ 838 h 3249"/>
                  <a:gd name="T98" fmla="*/ 357 w 3261"/>
                  <a:gd name="T99" fmla="*/ 600 h 3249"/>
                  <a:gd name="T100" fmla="*/ 555 w 3261"/>
                  <a:gd name="T101" fmla="*/ 394 h 3249"/>
                  <a:gd name="T102" fmla="*/ 786 w 3261"/>
                  <a:gd name="T103" fmla="*/ 224 h 3249"/>
                  <a:gd name="T104" fmla="*/ 1045 w 3261"/>
                  <a:gd name="T105" fmla="*/ 97 h 3249"/>
                  <a:gd name="T106" fmla="*/ 1328 w 3261"/>
                  <a:gd name="T107" fmla="*/ 16 h 3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61" h="3249">
                    <a:moveTo>
                      <a:pt x="1208" y="2546"/>
                    </a:moveTo>
                    <a:lnTo>
                      <a:pt x="1274" y="2574"/>
                    </a:lnTo>
                    <a:lnTo>
                      <a:pt x="1342" y="2596"/>
                    </a:lnTo>
                    <a:lnTo>
                      <a:pt x="1411" y="2614"/>
                    </a:lnTo>
                    <a:lnTo>
                      <a:pt x="1482" y="2627"/>
                    </a:lnTo>
                    <a:lnTo>
                      <a:pt x="1556" y="2635"/>
                    </a:lnTo>
                    <a:lnTo>
                      <a:pt x="1631" y="2638"/>
                    </a:lnTo>
                    <a:lnTo>
                      <a:pt x="1705" y="2635"/>
                    </a:lnTo>
                    <a:lnTo>
                      <a:pt x="1778" y="2627"/>
                    </a:lnTo>
                    <a:lnTo>
                      <a:pt x="1850" y="2614"/>
                    </a:lnTo>
                    <a:lnTo>
                      <a:pt x="1920" y="2596"/>
                    </a:lnTo>
                    <a:lnTo>
                      <a:pt x="1987" y="2574"/>
                    </a:lnTo>
                    <a:lnTo>
                      <a:pt x="2052" y="2546"/>
                    </a:lnTo>
                    <a:lnTo>
                      <a:pt x="2417" y="3047"/>
                    </a:lnTo>
                    <a:lnTo>
                      <a:pt x="2337" y="3087"/>
                    </a:lnTo>
                    <a:lnTo>
                      <a:pt x="2256" y="3125"/>
                    </a:lnTo>
                    <a:lnTo>
                      <a:pt x="2173" y="3157"/>
                    </a:lnTo>
                    <a:lnTo>
                      <a:pt x="2087" y="3184"/>
                    </a:lnTo>
                    <a:lnTo>
                      <a:pt x="1999" y="3207"/>
                    </a:lnTo>
                    <a:lnTo>
                      <a:pt x="1909" y="3225"/>
                    </a:lnTo>
                    <a:lnTo>
                      <a:pt x="1818" y="3238"/>
                    </a:lnTo>
                    <a:lnTo>
                      <a:pt x="1725" y="3246"/>
                    </a:lnTo>
                    <a:lnTo>
                      <a:pt x="1631" y="3249"/>
                    </a:lnTo>
                    <a:lnTo>
                      <a:pt x="1537" y="3246"/>
                    </a:lnTo>
                    <a:lnTo>
                      <a:pt x="1443" y="3238"/>
                    </a:lnTo>
                    <a:lnTo>
                      <a:pt x="1352" y="3225"/>
                    </a:lnTo>
                    <a:lnTo>
                      <a:pt x="1263" y="3207"/>
                    </a:lnTo>
                    <a:lnTo>
                      <a:pt x="1174" y="3184"/>
                    </a:lnTo>
                    <a:lnTo>
                      <a:pt x="1089" y="3157"/>
                    </a:lnTo>
                    <a:lnTo>
                      <a:pt x="1005" y="3125"/>
                    </a:lnTo>
                    <a:lnTo>
                      <a:pt x="923" y="3087"/>
                    </a:lnTo>
                    <a:lnTo>
                      <a:pt x="844" y="3047"/>
                    </a:lnTo>
                    <a:lnTo>
                      <a:pt x="1208" y="2546"/>
                    </a:lnTo>
                    <a:close/>
                    <a:moveTo>
                      <a:pt x="29" y="1313"/>
                    </a:moveTo>
                    <a:lnTo>
                      <a:pt x="618" y="1504"/>
                    </a:lnTo>
                    <a:lnTo>
                      <a:pt x="613" y="1561"/>
                    </a:lnTo>
                    <a:lnTo>
                      <a:pt x="611" y="1618"/>
                    </a:lnTo>
                    <a:lnTo>
                      <a:pt x="614" y="1697"/>
                    </a:lnTo>
                    <a:lnTo>
                      <a:pt x="623" y="1775"/>
                    </a:lnTo>
                    <a:lnTo>
                      <a:pt x="638" y="1850"/>
                    </a:lnTo>
                    <a:lnTo>
                      <a:pt x="657" y="1923"/>
                    </a:lnTo>
                    <a:lnTo>
                      <a:pt x="682" y="1994"/>
                    </a:lnTo>
                    <a:lnTo>
                      <a:pt x="713" y="2063"/>
                    </a:lnTo>
                    <a:lnTo>
                      <a:pt x="748" y="2128"/>
                    </a:lnTo>
                    <a:lnTo>
                      <a:pt x="787" y="2191"/>
                    </a:lnTo>
                    <a:lnTo>
                      <a:pt x="831" y="2250"/>
                    </a:lnTo>
                    <a:lnTo>
                      <a:pt x="879" y="2307"/>
                    </a:lnTo>
                    <a:lnTo>
                      <a:pt x="515" y="2807"/>
                    </a:lnTo>
                    <a:lnTo>
                      <a:pt x="449" y="2742"/>
                    </a:lnTo>
                    <a:lnTo>
                      <a:pt x="386" y="2673"/>
                    </a:lnTo>
                    <a:lnTo>
                      <a:pt x="328" y="2600"/>
                    </a:lnTo>
                    <a:lnTo>
                      <a:pt x="274" y="2523"/>
                    </a:lnTo>
                    <a:lnTo>
                      <a:pt x="225" y="2444"/>
                    </a:lnTo>
                    <a:lnTo>
                      <a:pt x="180" y="2363"/>
                    </a:lnTo>
                    <a:lnTo>
                      <a:pt x="139" y="2277"/>
                    </a:lnTo>
                    <a:lnTo>
                      <a:pt x="102" y="2190"/>
                    </a:lnTo>
                    <a:lnTo>
                      <a:pt x="72" y="2100"/>
                    </a:lnTo>
                    <a:lnTo>
                      <a:pt x="46" y="2008"/>
                    </a:lnTo>
                    <a:lnTo>
                      <a:pt x="26" y="1913"/>
                    </a:lnTo>
                    <a:lnTo>
                      <a:pt x="12" y="1817"/>
                    </a:lnTo>
                    <a:lnTo>
                      <a:pt x="3" y="1718"/>
                    </a:lnTo>
                    <a:lnTo>
                      <a:pt x="0" y="1618"/>
                    </a:lnTo>
                    <a:lnTo>
                      <a:pt x="2" y="1541"/>
                    </a:lnTo>
                    <a:lnTo>
                      <a:pt x="7" y="1464"/>
                    </a:lnTo>
                    <a:lnTo>
                      <a:pt x="16" y="1387"/>
                    </a:lnTo>
                    <a:lnTo>
                      <a:pt x="29" y="1313"/>
                    </a:lnTo>
                    <a:close/>
                    <a:moveTo>
                      <a:pt x="3232" y="1312"/>
                    </a:moveTo>
                    <a:lnTo>
                      <a:pt x="3245" y="1387"/>
                    </a:lnTo>
                    <a:lnTo>
                      <a:pt x="3254" y="1464"/>
                    </a:lnTo>
                    <a:lnTo>
                      <a:pt x="3259" y="1541"/>
                    </a:lnTo>
                    <a:lnTo>
                      <a:pt x="3261" y="1618"/>
                    </a:lnTo>
                    <a:lnTo>
                      <a:pt x="3258" y="1718"/>
                    </a:lnTo>
                    <a:lnTo>
                      <a:pt x="3249" y="1817"/>
                    </a:lnTo>
                    <a:lnTo>
                      <a:pt x="3235" y="1913"/>
                    </a:lnTo>
                    <a:lnTo>
                      <a:pt x="3215" y="2008"/>
                    </a:lnTo>
                    <a:lnTo>
                      <a:pt x="3189" y="2100"/>
                    </a:lnTo>
                    <a:lnTo>
                      <a:pt x="3158" y="2189"/>
                    </a:lnTo>
                    <a:lnTo>
                      <a:pt x="3122" y="2277"/>
                    </a:lnTo>
                    <a:lnTo>
                      <a:pt x="3082" y="2362"/>
                    </a:lnTo>
                    <a:lnTo>
                      <a:pt x="3037" y="2444"/>
                    </a:lnTo>
                    <a:lnTo>
                      <a:pt x="2987" y="2523"/>
                    </a:lnTo>
                    <a:lnTo>
                      <a:pt x="2933" y="2600"/>
                    </a:lnTo>
                    <a:lnTo>
                      <a:pt x="2874" y="2673"/>
                    </a:lnTo>
                    <a:lnTo>
                      <a:pt x="2812" y="2742"/>
                    </a:lnTo>
                    <a:lnTo>
                      <a:pt x="2746" y="2807"/>
                    </a:lnTo>
                    <a:lnTo>
                      <a:pt x="2383" y="2307"/>
                    </a:lnTo>
                    <a:lnTo>
                      <a:pt x="2430" y="2250"/>
                    </a:lnTo>
                    <a:lnTo>
                      <a:pt x="2474" y="2191"/>
                    </a:lnTo>
                    <a:lnTo>
                      <a:pt x="2513" y="2128"/>
                    </a:lnTo>
                    <a:lnTo>
                      <a:pt x="2548" y="2063"/>
                    </a:lnTo>
                    <a:lnTo>
                      <a:pt x="2578" y="1993"/>
                    </a:lnTo>
                    <a:lnTo>
                      <a:pt x="2603" y="1923"/>
                    </a:lnTo>
                    <a:lnTo>
                      <a:pt x="2624" y="1850"/>
                    </a:lnTo>
                    <a:lnTo>
                      <a:pt x="2638" y="1775"/>
                    </a:lnTo>
                    <a:lnTo>
                      <a:pt x="2647" y="1697"/>
                    </a:lnTo>
                    <a:lnTo>
                      <a:pt x="2650" y="1618"/>
                    </a:lnTo>
                    <a:lnTo>
                      <a:pt x="2648" y="1561"/>
                    </a:lnTo>
                    <a:lnTo>
                      <a:pt x="2644" y="1504"/>
                    </a:lnTo>
                    <a:lnTo>
                      <a:pt x="3232" y="1312"/>
                    </a:lnTo>
                    <a:close/>
                    <a:moveTo>
                      <a:pt x="1835" y="0"/>
                    </a:moveTo>
                    <a:lnTo>
                      <a:pt x="1933" y="16"/>
                    </a:lnTo>
                    <a:lnTo>
                      <a:pt x="2029" y="37"/>
                    </a:lnTo>
                    <a:lnTo>
                      <a:pt x="2124" y="63"/>
                    </a:lnTo>
                    <a:lnTo>
                      <a:pt x="2216" y="97"/>
                    </a:lnTo>
                    <a:lnTo>
                      <a:pt x="2305" y="134"/>
                    </a:lnTo>
                    <a:lnTo>
                      <a:pt x="2392" y="176"/>
                    </a:lnTo>
                    <a:lnTo>
                      <a:pt x="2475" y="224"/>
                    </a:lnTo>
                    <a:lnTo>
                      <a:pt x="2555" y="275"/>
                    </a:lnTo>
                    <a:lnTo>
                      <a:pt x="2633" y="332"/>
                    </a:lnTo>
                    <a:lnTo>
                      <a:pt x="2706" y="394"/>
                    </a:lnTo>
                    <a:lnTo>
                      <a:pt x="2776" y="458"/>
                    </a:lnTo>
                    <a:lnTo>
                      <a:pt x="2841" y="527"/>
                    </a:lnTo>
                    <a:lnTo>
                      <a:pt x="2904" y="600"/>
                    </a:lnTo>
                    <a:lnTo>
                      <a:pt x="2961" y="677"/>
                    </a:lnTo>
                    <a:lnTo>
                      <a:pt x="3014" y="756"/>
                    </a:lnTo>
                    <a:lnTo>
                      <a:pt x="3063" y="838"/>
                    </a:lnTo>
                    <a:lnTo>
                      <a:pt x="3106" y="925"/>
                    </a:lnTo>
                    <a:lnTo>
                      <a:pt x="2517" y="1116"/>
                    </a:lnTo>
                    <a:lnTo>
                      <a:pt x="2479" y="1054"/>
                    </a:lnTo>
                    <a:lnTo>
                      <a:pt x="2438" y="996"/>
                    </a:lnTo>
                    <a:lnTo>
                      <a:pt x="2392" y="941"/>
                    </a:lnTo>
                    <a:lnTo>
                      <a:pt x="2341" y="888"/>
                    </a:lnTo>
                    <a:lnTo>
                      <a:pt x="2288" y="840"/>
                    </a:lnTo>
                    <a:lnTo>
                      <a:pt x="2232" y="796"/>
                    </a:lnTo>
                    <a:lnTo>
                      <a:pt x="2172" y="755"/>
                    </a:lnTo>
                    <a:lnTo>
                      <a:pt x="2110" y="719"/>
                    </a:lnTo>
                    <a:lnTo>
                      <a:pt x="2044" y="687"/>
                    </a:lnTo>
                    <a:lnTo>
                      <a:pt x="1977" y="660"/>
                    </a:lnTo>
                    <a:lnTo>
                      <a:pt x="1907" y="638"/>
                    </a:lnTo>
                    <a:lnTo>
                      <a:pt x="1835" y="619"/>
                    </a:lnTo>
                    <a:lnTo>
                      <a:pt x="1835" y="0"/>
                    </a:lnTo>
                    <a:close/>
                    <a:moveTo>
                      <a:pt x="1426" y="0"/>
                    </a:moveTo>
                    <a:lnTo>
                      <a:pt x="1426" y="619"/>
                    </a:lnTo>
                    <a:lnTo>
                      <a:pt x="1355" y="638"/>
                    </a:lnTo>
                    <a:lnTo>
                      <a:pt x="1285" y="660"/>
                    </a:lnTo>
                    <a:lnTo>
                      <a:pt x="1216" y="687"/>
                    </a:lnTo>
                    <a:lnTo>
                      <a:pt x="1151" y="719"/>
                    </a:lnTo>
                    <a:lnTo>
                      <a:pt x="1089" y="755"/>
                    </a:lnTo>
                    <a:lnTo>
                      <a:pt x="1029" y="796"/>
                    </a:lnTo>
                    <a:lnTo>
                      <a:pt x="973" y="840"/>
                    </a:lnTo>
                    <a:lnTo>
                      <a:pt x="919" y="888"/>
                    </a:lnTo>
                    <a:lnTo>
                      <a:pt x="869" y="941"/>
                    </a:lnTo>
                    <a:lnTo>
                      <a:pt x="824" y="996"/>
                    </a:lnTo>
                    <a:lnTo>
                      <a:pt x="782" y="1054"/>
                    </a:lnTo>
                    <a:lnTo>
                      <a:pt x="744" y="1116"/>
                    </a:lnTo>
                    <a:lnTo>
                      <a:pt x="155" y="925"/>
                    </a:lnTo>
                    <a:lnTo>
                      <a:pt x="199" y="838"/>
                    </a:lnTo>
                    <a:lnTo>
                      <a:pt x="247" y="756"/>
                    </a:lnTo>
                    <a:lnTo>
                      <a:pt x="300" y="677"/>
                    </a:lnTo>
                    <a:lnTo>
                      <a:pt x="357" y="600"/>
                    </a:lnTo>
                    <a:lnTo>
                      <a:pt x="420" y="527"/>
                    </a:lnTo>
                    <a:lnTo>
                      <a:pt x="485" y="458"/>
                    </a:lnTo>
                    <a:lnTo>
                      <a:pt x="555" y="394"/>
                    </a:lnTo>
                    <a:lnTo>
                      <a:pt x="628" y="332"/>
                    </a:lnTo>
                    <a:lnTo>
                      <a:pt x="706" y="275"/>
                    </a:lnTo>
                    <a:lnTo>
                      <a:pt x="786" y="224"/>
                    </a:lnTo>
                    <a:lnTo>
                      <a:pt x="869" y="176"/>
                    </a:lnTo>
                    <a:lnTo>
                      <a:pt x="955" y="134"/>
                    </a:lnTo>
                    <a:lnTo>
                      <a:pt x="1045" y="97"/>
                    </a:lnTo>
                    <a:lnTo>
                      <a:pt x="1137" y="63"/>
                    </a:lnTo>
                    <a:lnTo>
                      <a:pt x="1231" y="37"/>
                    </a:lnTo>
                    <a:lnTo>
                      <a:pt x="1328" y="16"/>
                    </a:lnTo>
                    <a:lnTo>
                      <a:pt x="1426" y="0"/>
                    </a:lnTo>
                    <a:close/>
                  </a:path>
                </a:pathLst>
              </a:custGeom>
              <a:solidFill>
                <a:schemeClr val="accent4">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dirty="0"/>
              </a:p>
            </p:txBody>
          </p:sp>
          <p:sp>
            <p:nvSpPr>
              <p:cNvPr id="386" name="文本框 385">
                <a:extLst>
                  <a:ext uri="{FF2B5EF4-FFF2-40B4-BE49-F238E27FC236}">
                    <a16:creationId xmlns:a16="http://schemas.microsoft.com/office/drawing/2014/main" id="{62F2A257-B257-4A8A-86CC-CD8690A25C64}"/>
                  </a:ext>
                </a:extLst>
              </p:cNvPr>
              <p:cNvSpPr txBox="1"/>
              <p:nvPr/>
            </p:nvSpPr>
            <p:spPr>
              <a:xfrm>
                <a:off x="2794061" y="4487492"/>
                <a:ext cx="543739" cy="200055"/>
              </a:xfrm>
              <a:prstGeom prst="rect">
                <a:avLst/>
              </a:prstGeom>
              <a:noFill/>
            </p:spPr>
            <p:txBody>
              <a:bodyPr wrap="none" rtlCol="0">
                <a:spAutoFit/>
              </a:bodyPr>
              <a:lstStyle/>
              <a:p>
                <a:r>
                  <a:rPr lang="zh-CN" altLang="en-US" sz="700" b="1" dirty="0">
                    <a:solidFill>
                      <a:schemeClr val="bg1">
                        <a:alpha val="80000"/>
                      </a:schemeClr>
                    </a:solidFill>
                    <a:latin typeface="+mn-ea"/>
                  </a:rPr>
                  <a:t>推力等级</a:t>
                </a:r>
              </a:p>
            </p:txBody>
          </p:sp>
          <p:sp>
            <p:nvSpPr>
              <p:cNvPr id="387" name="文本框 386">
                <a:extLst>
                  <a:ext uri="{FF2B5EF4-FFF2-40B4-BE49-F238E27FC236}">
                    <a16:creationId xmlns:a16="http://schemas.microsoft.com/office/drawing/2014/main" id="{AB906EF4-E644-455B-BB2B-650544371710}"/>
                  </a:ext>
                </a:extLst>
              </p:cNvPr>
              <p:cNvSpPr txBox="1"/>
              <p:nvPr/>
            </p:nvSpPr>
            <p:spPr>
              <a:xfrm>
                <a:off x="3655483" y="4454944"/>
                <a:ext cx="877163" cy="261610"/>
              </a:xfrm>
              <a:prstGeom prst="rect">
                <a:avLst/>
              </a:prstGeom>
              <a:noFill/>
            </p:spPr>
            <p:txBody>
              <a:bodyPr wrap="none" rtlCol="0">
                <a:spAutoFit/>
              </a:bodyPr>
              <a:lstStyle/>
              <a:p>
                <a:r>
                  <a:rPr lang="en-US" altLang="zh-CN" sz="1100" dirty="0">
                    <a:solidFill>
                      <a:schemeClr val="accent4">
                        <a:lumMod val="20000"/>
                        <a:lumOff val="80000"/>
                      </a:schemeClr>
                    </a:solidFill>
                    <a:latin typeface="Aldrich" panose="02000000000000000000" pitchFamily="2" charset="0"/>
                  </a:rPr>
                  <a:t>6.5 ~ 10.8</a:t>
                </a:r>
                <a:endParaRPr lang="zh-CN" altLang="en-US" sz="1100" dirty="0">
                  <a:solidFill>
                    <a:schemeClr val="accent4">
                      <a:lumMod val="20000"/>
                      <a:lumOff val="80000"/>
                    </a:schemeClr>
                  </a:solidFill>
                  <a:latin typeface="Aldrich" panose="02000000000000000000" pitchFamily="2" charset="0"/>
                </a:endParaRPr>
              </a:p>
            </p:txBody>
          </p:sp>
          <p:sp>
            <p:nvSpPr>
              <p:cNvPr id="388" name="Freeform 361">
                <a:extLst>
                  <a:ext uri="{FF2B5EF4-FFF2-40B4-BE49-F238E27FC236}">
                    <a16:creationId xmlns:a16="http://schemas.microsoft.com/office/drawing/2014/main" id="{9C6F15A8-4016-4B2C-941D-84035A39CB7D}"/>
                  </a:ext>
                </a:extLst>
              </p:cNvPr>
              <p:cNvSpPr>
                <a:spLocks noEditPoints="1"/>
              </p:cNvSpPr>
              <p:nvPr/>
            </p:nvSpPr>
            <p:spPr bwMode="auto">
              <a:xfrm>
                <a:off x="2669311" y="4526686"/>
                <a:ext cx="143727" cy="143022"/>
              </a:xfrm>
              <a:custGeom>
                <a:avLst/>
                <a:gdLst>
                  <a:gd name="T0" fmla="*/ 1342 w 3261"/>
                  <a:gd name="T1" fmla="*/ 2596 h 3249"/>
                  <a:gd name="T2" fmla="*/ 1556 w 3261"/>
                  <a:gd name="T3" fmla="*/ 2635 h 3249"/>
                  <a:gd name="T4" fmla="*/ 1778 w 3261"/>
                  <a:gd name="T5" fmla="*/ 2627 h 3249"/>
                  <a:gd name="T6" fmla="*/ 1987 w 3261"/>
                  <a:gd name="T7" fmla="*/ 2574 h 3249"/>
                  <a:gd name="T8" fmla="*/ 2337 w 3261"/>
                  <a:gd name="T9" fmla="*/ 3087 h 3249"/>
                  <a:gd name="T10" fmla="*/ 2087 w 3261"/>
                  <a:gd name="T11" fmla="*/ 3184 h 3249"/>
                  <a:gd name="T12" fmla="*/ 1818 w 3261"/>
                  <a:gd name="T13" fmla="*/ 3238 h 3249"/>
                  <a:gd name="T14" fmla="*/ 1537 w 3261"/>
                  <a:gd name="T15" fmla="*/ 3246 h 3249"/>
                  <a:gd name="T16" fmla="*/ 1263 w 3261"/>
                  <a:gd name="T17" fmla="*/ 3207 h 3249"/>
                  <a:gd name="T18" fmla="*/ 1005 w 3261"/>
                  <a:gd name="T19" fmla="*/ 3125 h 3249"/>
                  <a:gd name="T20" fmla="*/ 1208 w 3261"/>
                  <a:gd name="T21" fmla="*/ 2546 h 3249"/>
                  <a:gd name="T22" fmla="*/ 613 w 3261"/>
                  <a:gd name="T23" fmla="*/ 1561 h 3249"/>
                  <a:gd name="T24" fmla="*/ 623 w 3261"/>
                  <a:gd name="T25" fmla="*/ 1775 h 3249"/>
                  <a:gd name="T26" fmla="*/ 682 w 3261"/>
                  <a:gd name="T27" fmla="*/ 1994 h 3249"/>
                  <a:gd name="T28" fmla="*/ 787 w 3261"/>
                  <a:gd name="T29" fmla="*/ 2191 h 3249"/>
                  <a:gd name="T30" fmla="*/ 515 w 3261"/>
                  <a:gd name="T31" fmla="*/ 2807 h 3249"/>
                  <a:gd name="T32" fmla="*/ 328 w 3261"/>
                  <a:gd name="T33" fmla="*/ 2600 h 3249"/>
                  <a:gd name="T34" fmla="*/ 180 w 3261"/>
                  <a:gd name="T35" fmla="*/ 2363 h 3249"/>
                  <a:gd name="T36" fmla="*/ 72 w 3261"/>
                  <a:gd name="T37" fmla="*/ 2100 h 3249"/>
                  <a:gd name="T38" fmla="*/ 12 w 3261"/>
                  <a:gd name="T39" fmla="*/ 1817 h 3249"/>
                  <a:gd name="T40" fmla="*/ 2 w 3261"/>
                  <a:gd name="T41" fmla="*/ 1541 h 3249"/>
                  <a:gd name="T42" fmla="*/ 29 w 3261"/>
                  <a:gd name="T43" fmla="*/ 1313 h 3249"/>
                  <a:gd name="T44" fmla="*/ 3254 w 3261"/>
                  <a:gd name="T45" fmla="*/ 1464 h 3249"/>
                  <a:gd name="T46" fmla="*/ 3258 w 3261"/>
                  <a:gd name="T47" fmla="*/ 1718 h 3249"/>
                  <a:gd name="T48" fmla="*/ 3215 w 3261"/>
                  <a:gd name="T49" fmla="*/ 2008 h 3249"/>
                  <a:gd name="T50" fmla="*/ 3122 w 3261"/>
                  <a:gd name="T51" fmla="*/ 2277 h 3249"/>
                  <a:gd name="T52" fmla="*/ 2987 w 3261"/>
                  <a:gd name="T53" fmla="*/ 2523 h 3249"/>
                  <a:gd name="T54" fmla="*/ 2812 w 3261"/>
                  <a:gd name="T55" fmla="*/ 2742 h 3249"/>
                  <a:gd name="T56" fmla="*/ 2430 w 3261"/>
                  <a:gd name="T57" fmla="*/ 2250 h 3249"/>
                  <a:gd name="T58" fmla="*/ 2548 w 3261"/>
                  <a:gd name="T59" fmla="*/ 2063 h 3249"/>
                  <a:gd name="T60" fmla="*/ 2624 w 3261"/>
                  <a:gd name="T61" fmla="*/ 1850 h 3249"/>
                  <a:gd name="T62" fmla="*/ 2650 w 3261"/>
                  <a:gd name="T63" fmla="*/ 1618 h 3249"/>
                  <a:gd name="T64" fmla="*/ 3232 w 3261"/>
                  <a:gd name="T65" fmla="*/ 1312 h 3249"/>
                  <a:gd name="T66" fmla="*/ 2029 w 3261"/>
                  <a:gd name="T67" fmla="*/ 37 h 3249"/>
                  <a:gd name="T68" fmla="*/ 2305 w 3261"/>
                  <a:gd name="T69" fmla="*/ 134 h 3249"/>
                  <a:gd name="T70" fmla="*/ 2555 w 3261"/>
                  <a:gd name="T71" fmla="*/ 275 h 3249"/>
                  <a:gd name="T72" fmla="*/ 2776 w 3261"/>
                  <a:gd name="T73" fmla="*/ 458 h 3249"/>
                  <a:gd name="T74" fmla="*/ 2961 w 3261"/>
                  <a:gd name="T75" fmla="*/ 677 h 3249"/>
                  <a:gd name="T76" fmla="*/ 3106 w 3261"/>
                  <a:gd name="T77" fmla="*/ 925 h 3249"/>
                  <a:gd name="T78" fmla="*/ 2438 w 3261"/>
                  <a:gd name="T79" fmla="*/ 996 h 3249"/>
                  <a:gd name="T80" fmla="*/ 2288 w 3261"/>
                  <a:gd name="T81" fmla="*/ 840 h 3249"/>
                  <a:gd name="T82" fmla="*/ 2110 w 3261"/>
                  <a:gd name="T83" fmla="*/ 719 h 3249"/>
                  <a:gd name="T84" fmla="*/ 1907 w 3261"/>
                  <a:gd name="T85" fmla="*/ 638 h 3249"/>
                  <a:gd name="T86" fmla="*/ 1426 w 3261"/>
                  <a:gd name="T87" fmla="*/ 0 h 3249"/>
                  <a:gd name="T88" fmla="*/ 1285 w 3261"/>
                  <a:gd name="T89" fmla="*/ 660 h 3249"/>
                  <a:gd name="T90" fmla="*/ 1089 w 3261"/>
                  <a:gd name="T91" fmla="*/ 755 h 3249"/>
                  <a:gd name="T92" fmla="*/ 919 w 3261"/>
                  <a:gd name="T93" fmla="*/ 888 h 3249"/>
                  <a:gd name="T94" fmla="*/ 782 w 3261"/>
                  <a:gd name="T95" fmla="*/ 1054 h 3249"/>
                  <a:gd name="T96" fmla="*/ 199 w 3261"/>
                  <a:gd name="T97" fmla="*/ 838 h 3249"/>
                  <a:gd name="T98" fmla="*/ 357 w 3261"/>
                  <a:gd name="T99" fmla="*/ 600 h 3249"/>
                  <a:gd name="T100" fmla="*/ 555 w 3261"/>
                  <a:gd name="T101" fmla="*/ 394 h 3249"/>
                  <a:gd name="T102" fmla="*/ 786 w 3261"/>
                  <a:gd name="T103" fmla="*/ 224 h 3249"/>
                  <a:gd name="T104" fmla="*/ 1045 w 3261"/>
                  <a:gd name="T105" fmla="*/ 97 h 3249"/>
                  <a:gd name="T106" fmla="*/ 1328 w 3261"/>
                  <a:gd name="T107" fmla="*/ 16 h 3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61" h="3249">
                    <a:moveTo>
                      <a:pt x="1208" y="2546"/>
                    </a:moveTo>
                    <a:lnTo>
                      <a:pt x="1274" y="2574"/>
                    </a:lnTo>
                    <a:lnTo>
                      <a:pt x="1342" y="2596"/>
                    </a:lnTo>
                    <a:lnTo>
                      <a:pt x="1411" y="2614"/>
                    </a:lnTo>
                    <a:lnTo>
                      <a:pt x="1482" y="2627"/>
                    </a:lnTo>
                    <a:lnTo>
                      <a:pt x="1556" y="2635"/>
                    </a:lnTo>
                    <a:lnTo>
                      <a:pt x="1631" y="2638"/>
                    </a:lnTo>
                    <a:lnTo>
                      <a:pt x="1705" y="2635"/>
                    </a:lnTo>
                    <a:lnTo>
                      <a:pt x="1778" y="2627"/>
                    </a:lnTo>
                    <a:lnTo>
                      <a:pt x="1850" y="2614"/>
                    </a:lnTo>
                    <a:lnTo>
                      <a:pt x="1920" y="2596"/>
                    </a:lnTo>
                    <a:lnTo>
                      <a:pt x="1987" y="2574"/>
                    </a:lnTo>
                    <a:lnTo>
                      <a:pt x="2052" y="2546"/>
                    </a:lnTo>
                    <a:lnTo>
                      <a:pt x="2417" y="3047"/>
                    </a:lnTo>
                    <a:lnTo>
                      <a:pt x="2337" y="3087"/>
                    </a:lnTo>
                    <a:lnTo>
                      <a:pt x="2256" y="3125"/>
                    </a:lnTo>
                    <a:lnTo>
                      <a:pt x="2173" y="3157"/>
                    </a:lnTo>
                    <a:lnTo>
                      <a:pt x="2087" y="3184"/>
                    </a:lnTo>
                    <a:lnTo>
                      <a:pt x="1999" y="3207"/>
                    </a:lnTo>
                    <a:lnTo>
                      <a:pt x="1909" y="3225"/>
                    </a:lnTo>
                    <a:lnTo>
                      <a:pt x="1818" y="3238"/>
                    </a:lnTo>
                    <a:lnTo>
                      <a:pt x="1725" y="3246"/>
                    </a:lnTo>
                    <a:lnTo>
                      <a:pt x="1631" y="3249"/>
                    </a:lnTo>
                    <a:lnTo>
                      <a:pt x="1537" y="3246"/>
                    </a:lnTo>
                    <a:lnTo>
                      <a:pt x="1443" y="3238"/>
                    </a:lnTo>
                    <a:lnTo>
                      <a:pt x="1352" y="3225"/>
                    </a:lnTo>
                    <a:lnTo>
                      <a:pt x="1263" y="3207"/>
                    </a:lnTo>
                    <a:lnTo>
                      <a:pt x="1174" y="3184"/>
                    </a:lnTo>
                    <a:lnTo>
                      <a:pt x="1089" y="3157"/>
                    </a:lnTo>
                    <a:lnTo>
                      <a:pt x="1005" y="3125"/>
                    </a:lnTo>
                    <a:lnTo>
                      <a:pt x="923" y="3087"/>
                    </a:lnTo>
                    <a:lnTo>
                      <a:pt x="844" y="3047"/>
                    </a:lnTo>
                    <a:lnTo>
                      <a:pt x="1208" y="2546"/>
                    </a:lnTo>
                    <a:close/>
                    <a:moveTo>
                      <a:pt x="29" y="1313"/>
                    </a:moveTo>
                    <a:lnTo>
                      <a:pt x="618" y="1504"/>
                    </a:lnTo>
                    <a:lnTo>
                      <a:pt x="613" y="1561"/>
                    </a:lnTo>
                    <a:lnTo>
                      <a:pt x="611" y="1618"/>
                    </a:lnTo>
                    <a:lnTo>
                      <a:pt x="614" y="1697"/>
                    </a:lnTo>
                    <a:lnTo>
                      <a:pt x="623" y="1775"/>
                    </a:lnTo>
                    <a:lnTo>
                      <a:pt x="638" y="1850"/>
                    </a:lnTo>
                    <a:lnTo>
                      <a:pt x="657" y="1923"/>
                    </a:lnTo>
                    <a:lnTo>
                      <a:pt x="682" y="1994"/>
                    </a:lnTo>
                    <a:lnTo>
                      <a:pt x="713" y="2063"/>
                    </a:lnTo>
                    <a:lnTo>
                      <a:pt x="748" y="2128"/>
                    </a:lnTo>
                    <a:lnTo>
                      <a:pt x="787" y="2191"/>
                    </a:lnTo>
                    <a:lnTo>
                      <a:pt x="831" y="2250"/>
                    </a:lnTo>
                    <a:lnTo>
                      <a:pt x="879" y="2307"/>
                    </a:lnTo>
                    <a:lnTo>
                      <a:pt x="515" y="2807"/>
                    </a:lnTo>
                    <a:lnTo>
                      <a:pt x="449" y="2742"/>
                    </a:lnTo>
                    <a:lnTo>
                      <a:pt x="386" y="2673"/>
                    </a:lnTo>
                    <a:lnTo>
                      <a:pt x="328" y="2600"/>
                    </a:lnTo>
                    <a:lnTo>
                      <a:pt x="274" y="2523"/>
                    </a:lnTo>
                    <a:lnTo>
                      <a:pt x="225" y="2444"/>
                    </a:lnTo>
                    <a:lnTo>
                      <a:pt x="180" y="2363"/>
                    </a:lnTo>
                    <a:lnTo>
                      <a:pt x="139" y="2277"/>
                    </a:lnTo>
                    <a:lnTo>
                      <a:pt x="102" y="2190"/>
                    </a:lnTo>
                    <a:lnTo>
                      <a:pt x="72" y="2100"/>
                    </a:lnTo>
                    <a:lnTo>
                      <a:pt x="46" y="2008"/>
                    </a:lnTo>
                    <a:lnTo>
                      <a:pt x="26" y="1913"/>
                    </a:lnTo>
                    <a:lnTo>
                      <a:pt x="12" y="1817"/>
                    </a:lnTo>
                    <a:lnTo>
                      <a:pt x="3" y="1718"/>
                    </a:lnTo>
                    <a:lnTo>
                      <a:pt x="0" y="1618"/>
                    </a:lnTo>
                    <a:lnTo>
                      <a:pt x="2" y="1541"/>
                    </a:lnTo>
                    <a:lnTo>
                      <a:pt x="7" y="1464"/>
                    </a:lnTo>
                    <a:lnTo>
                      <a:pt x="16" y="1387"/>
                    </a:lnTo>
                    <a:lnTo>
                      <a:pt x="29" y="1313"/>
                    </a:lnTo>
                    <a:close/>
                    <a:moveTo>
                      <a:pt x="3232" y="1312"/>
                    </a:moveTo>
                    <a:lnTo>
                      <a:pt x="3245" y="1387"/>
                    </a:lnTo>
                    <a:lnTo>
                      <a:pt x="3254" y="1464"/>
                    </a:lnTo>
                    <a:lnTo>
                      <a:pt x="3259" y="1541"/>
                    </a:lnTo>
                    <a:lnTo>
                      <a:pt x="3261" y="1618"/>
                    </a:lnTo>
                    <a:lnTo>
                      <a:pt x="3258" y="1718"/>
                    </a:lnTo>
                    <a:lnTo>
                      <a:pt x="3249" y="1817"/>
                    </a:lnTo>
                    <a:lnTo>
                      <a:pt x="3235" y="1913"/>
                    </a:lnTo>
                    <a:lnTo>
                      <a:pt x="3215" y="2008"/>
                    </a:lnTo>
                    <a:lnTo>
                      <a:pt x="3189" y="2100"/>
                    </a:lnTo>
                    <a:lnTo>
                      <a:pt x="3158" y="2189"/>
                    </a:lnTo>
                    <a:lnTo>
                      <a:pt x="3122" y="2277"/>
                    </a:lnTo>
                    <a:lnTo>
                      <a:pt x="3082" y="2362"/>
                    </a:lnTo>
                    <a:lnTo>
                      <a:pt x="3037" y="2444"/>
                    </a:lnTo>
                    <a:lnTo>
                      <a:pt x="2987" y="2523"/>
                    </a:lnTo>
                    <a:lnTo>
                      <a:pt x="2933" y="2600"/>
                    </a:lnTo>
                    <a:lnTo>
                      <a:pt x="2874" y="2673"/>
                    </a:lnTo>
                    <a:lnTo>
                      <a:pt x="2812" y="2742"/>
                    </a:lnTo>
                    <a:lnTo>
                      <a:pt x="2746" y="2807"/>
                    </a:lnTo>
                    <a:lnTo>
                      <a:pt x="2383" y="2307"/>
                    </a:lnTo>
                    <a:lnTo>
                      <a:pt x="2430" y="2250"/>
                    </a:lnTo>
                    <a:lnTo>
                      <a:pt x="2474" y="2191"/>
                    </a:lnTo>
                    <a:lnTo>
                      <a:pt x="2513" y="2128"/>
                    </a:lnTo>
                    <a:lnTo>
                      <a:pt x="2548" y="2063"/>
                    </a:lnTo>
                    <a:lnTo>
                      <a:pt x="2578" y="1993"/>
                    </a:lnTo>
                    <a:lnTo>
                      <a:pt x="2603" y="1923"/>
                    </a:lnTo>
                    <a:lnTo>
                      <a:pt x="2624" y="1850"/>
                    </a:lnTo>
                    <a:lnTo>
                      <a:pt x="2638" y="1775"/>
                    </a:lnTo>
                    <a:lnTo>
                      <a:pt x="2647" y="1697"/>
                    </a:lnTo>
                    <a:lnTo>
                      <a:pt x="2650" y="1618"/>
                    </a:lnTo>
                    <a:lnTo>
                      <a:pt x="2648" y="1561"/>
                    </a:lnTo>
                    <a:lnTo>
                      <a:pt x="2644" y="1504"/>
                    </a:lnTo>
                    <a:lnTo>
                      <a:pt x="3232" y="1312"/>
                    </a:lnTo>
                    <a:close/>
                    <a:moveTo>
                      <a:pt x="1835" y="0"/>
                    </a:moveTo>
                    <a:lnTo>
                      <a:pt x="1933" y="16"/>
                    </a:lnTo>
                    <a:lnTo>
                      <a:pt x="2029" y="37"/>
                    </a:lnTo>
                    <a:lnTo>
                      <a:pt x="2124" y="63"/>
                    </a:lnTo>
                    <a:lnTo>
                      <a:pt x="2216" y="97"/>
                    </a:lnTo>
                    <a:lnTo>
                      <a:pt x="2305" y="134"/>
                    </a:lnTo>
                    <a:lnTo>
                      <a:pt x="2392" y="176"/>
                    </a:lnTo>
                    <a:lnTo>
                      <a:pt x="2475" y="224"/>
                    </a:lnTo>
                    <a:lnTo>
                      <a:pt x="2555" y="275"/>
                    </a:lnTo>
                    <a:lnTo>
                      <a:pt x="2633" y="332"/>
                    </a:lnTo>
                    <a:lnTo>
                      <a:pt x="2706" y="394"/>
                    </a:lnTo>
                    <a:lnTo>
                      <a:pt x="2776" y="458"/>
                    </a:lnTo>
                    <a:lnTo>
                      <a:pt x="2841" y="527"/>
                    </a:lnTo>
                    <a:lnTo>
                      <a:pt x="2904" y="600"/>
                    </a:lnTo>
                    <a:lnTo>
                      <a:pt x="2961" y="677"/>
                    </a:lnTo>
                    <a:lnTo>
                      <a:pt x="3014" y="756"/>
                    </a:lnTo>
                    <a:lnTo>
                      <a:pt x="3063" y="838"/>
                    </a:lnTo>
                    <a:lnTo>
                      <a:pt x="3106" y="925"/>
                    </a:lnTo>
                    <a:lnTo>
                      <a:pt x="2517" y="1116"/>
                    </a:lnTo>
                    <a:lnTo>
                      <a:pt x="2479" y="1054"/>
                    </a:lnTo>
                    <a:lnTo>
                      <a:pt x="2438" y="996"/>
                    </a:lnTo>
                    <a:lnTo>
                      <a:pt x="2392" y="941"/>
                    </a:lnTo>
                    <a:lnTo>
                      <a:pt x="2341" y="888"/>
                    </a:lnTo>
                    <a:lnTo>
                      <a:pt x="2288" y="840"/>
                    </a:lnTo>
                    <a:lnTo>
                      <a:pt x="2232" y="796"/>
                    </a:lnTo>
                    <a:lnTo>
                      <a:pt x="2172" y="755"/>
                    </a:lnTo>
                    <a:lnTo>
                      <a:pt x="2110" y="719"/>
                    </a:lnTo>
                    <a:lnTo>
                      <a:pt x="2044" y="687"/>
                    </a:lnTo>
                    <a:lnTo>
                      <a:pt x="1977" y="660"/>
                    </a:lnTo>
                    <a:lnTo>
                      <a:pt x="1907" y="638"/>
                    </a:lnTo>
                    <a:lnTo>
                      <a:pt x="1835" y="619"/>
                    </a:lnTo>
                    <a:lnTo>
                      <a:pt x="1835" y="0"/>
                    </a:lnTo>
                    <a:close/>
                    <a:moveTo>
                      <a:pt x="1426" y="0"/>
                    </a:moveTo>
                    <a:lnTo>
                      <a:pt x="1426" y="619"/>
                    </a:lnTo>
                    <a:lnTo>
                      <a:pt x="1355" y="638"/>
                    </a:lnTo>
                    <a:lnTo>
                      <a:pt x="1285" y="660"/>
                    </a:lnTo>
                    <a:lnTo>
                      <a:pt x="1216" y="687"/>
                    </a:lnTo>
                    <a:lnTo>
                      <a:pt x="1151" y="719"/>
                    </a:lnTo>
                    <a:lnTo>
                      <a:pt x="1089" y="755"/>
                    </a:lnTo>
                    <a:lnTo>
                      <a:pt x="1029" y="796"/>
                    </a:lnTo>
                    <a:lnTo>
                      <a:pt x="973" y="840"/>
                    </a:lnTo>
                    <a:lnTo>
                      <a:pt x="919" y="888"/>
                    </a:lnTo>
                    <a:lnTo>
                      <a:pt x="869" y="941"/>
                    </a:lnTo>
                    <a:lnTo>
                      <a:pt x="824" y="996"/>
                    </a:lnTo>
                    <a:lnTo>
                      <a:pt x="782" y="1054"/>
                    </a:lnTo>
                    <a:lnTo>
                      <a:pt x="744" y="1116"/>
                    </a:lnTo>
                    <a:lnTo>
                      <a:pt x="155" y="925"/>
                    </a:lnTo>
                    <a:lnTo>
                      <a:pt x="199" y="838"/>
                    </a:lnTo>
                    <a:lnTo>
                      <a:pt x="247" y="756"/>
                    </a:lnTo>
                    <a:lnTo>
                      <a:pt x="300" y="677"/>
                    </a:lnTo>
                    <a:lnTo>
                      <a:pt x="357" y="600"/>
                    </a:lnTo>
                    <a:lnTo>
                      <a:pt x="420" y="527"/>
                    </a:lnTo>
                    <a:lnTo>
                      <a:pt x="485" y="458"/>
                    </a:lnTo>
                    <a:lnTo>
                      <a:pt x="555" y="394"/>
                    </a:lnTo>
                    <a:lnTo>
                      <a:pt x="628" y="332"/>
                    </a:lnTo>
                    <a:lnTo>
                      <a:pt x="706" y="275"/>
                    </a:lnTo>
                    <a:lnTo>
                      <a:pt x="786" y="224"/>
                    </a:lnTo>
                    <a:lnTo>
                      <a:pt x="869" y="176"/>
                    </a:lnTo>
                    <a:lnTo>
                      <a:pt x="955" y="134"/>
                    </a:lnTo>
                    <a:lnTo>
                      <a:pt x="1045" y="97"/>
                    </a:lnTo>
                    <a:lnTo>
                      <a:pt x="1137" y="63"/>
                    </a:lnTo>
                    <a:lnTo>
                      <a:pt x="1231" y="37"/>
                    </a:lnTo>
                    <a:lnTo>
                      <a:pt x="1328" y="16"/>
                    </a:lnTo>
                    <a:lnTo>
                      <a:pt x="1426" y="0"/>
                    </a:lnTo>
                    <a:close/>
                  </a:path>
                </a:pathLst>
              </a:custGeom>
              <a:solidFill>
                <a:schemeClr val="accent4">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dirty="0"/>
              </a:p>
            </p:txBody>
          </p:sp>
          <p:sp>
            <p:nvSpPr>
              <p:cNvPr id="389" name="文本框 388">
                <a:extLst>
                  <a:ext uri="{FF2B5EF4-FFF2-40B4-BE49-F238E27FC236}">
                    <a16:creationId xmlns:a16="http://schemas.microsoft.com/office/drawing/2014/main" id="{747B37D6-973F-4370-B5AA-194959BE209B}"/>
                  </a:ext>
                </a:extLst>
              </p:cNvPr>
              <p:cNvSpPr txBox="1"/>
              <p:nvPr/>
            </p:nvSpPr>
            <p:spPr>
              <a:xfrm>
                <a:off x="2793758" y="4678341"/>
                <a:ext cx="543739" cy="200055"/>
              </a:xfrm>
              <a:prstGeom prst="rect">
                <a:avLst/>
              </a:prstGeom>
              <a:noFill/>
            </p:spPr>
            <p:txBody>
              <a:bodyPr wrap="none" rtlCol="0">
                <a:spAutoFit/>
              </a:bodyPr>
              <a:lstStyle/>
              <a:p>
                <a:r>
                  <a:rPr lang="zh-CN" altLang="en-US" sz="700" b="1" dirty="0">
                    <a:solidFill>
                      <a:schemeClr val="bg1">
                        <a:alpha val="80000"/>
                      </a:schemeClr>
                    </a:solidFill>
                    <a:latin typeface="+mn-ea"/>
                  </a:rPr>
                  <a:t>推力等级</a:t>
                </a:r>
              </a:p>
            </p:txBody>
          </p:sp>
          <p:sp>
            <p:nvSpPr>
              <p:cNvPr id="390" name="文本框 389">
                <a:extLst>
                  <a:ext uri="{FF2B5EF4-FFF2-40B4-BE49-F238E27FC236}">
                    <a16:creationId xmlns:a16="http://schemas.microsoft.com/office/drawing/2014/main" id="{7B5212AC-D301-46C3-A5EA-2379776754F4}"/>
                  </a:ext>
                </a:extLst>
              </p:cNvPr>
              <p:cNvSpPr txBox="1"/>
              <p:nvPr/>
            </p:nvSpPr>
            <p:spPr>
              <a:xfrm>
                <a:off x="3655180" y="4645793"/>
                <a:ext cx="877163" cy="261610"/>
              </a:xfrm>
              <a:prstGeom prst="rect">
                <a:avLst/>
              </a:prstGeom>
              <a:noFill/>
            </p:spPr>
            <p:txBody>
              <a:bodyPr wrap="none" rtlCol="0">
                <a:spAutoFit/>
              </a:bodyPr>
              <a:lstStyle/>
              <a:p>
                <a:r>
                  <a:rPr lang="en-US" altLang="zh-CN" sz="1100" dirty="0">
                    <a:solidFill>
                      <a:schemeClr val="accent4">
                        <a:lumMod val="20000"/>
                        <a:lumOff val="80000"/>
                      </a:schemeClr>
                    </a:solidFill>
                    <a:latin typeface="Aldrich" panose="02000000000000000000" pitchFamily="2" charset="0"/>
                  </a:rPr>
                  <a:t>6.5 ~ 10.8</a:t>
                </a:r>
                <a:endParaRPr lang="zh-CN" altLang="en-US" sz="1100" dirty="0">
                  <a:solidFill>
                    <a:schemeClr val="accent4">
                      <a:lumMod val="20000"/>
                      <a:lumOff val="80000"/>
                    </a:schemeClr>
                  </a:solidFill>
                  <a:latin typeface="Aldrich" panose="02000000000000000000" pitchFamily="2" charset="0"/>
                </a:endParaRPr>
              </a:p>
            </p:txBody>
          </p:sp>
          <p:sp>
            <p:nvSpPr>
              <p:cNvPr id="391" name="Freeform 361">
                <a:extLst>
                  <a:ext uri="{FF2B5EF4-FFF2-40B4-BE49-F238E27FC236}">
                    <a16:creationId xmlns:a16="http://schemas.microsoft.com/office/drawing/2014/main" id="{7394B184-00CF-4426-8135-B9CE572BF4E2}"/>
                  </a:ext>
                </a:extLst>
              </p:cNvPr>
              <p:cNvSpPr>
                <a:spLocks noEditPoints="1"/>
              </p:cNvSpPr>
              <p:nvPr/>
            </p:nvSpPr>
            <p:spPr bwMode="auto">
              <a:xfrm>
                <a:off x="2669008" y="4717535"/>
                <a:ext cx="143727" cy="143022"/>
              </a:xfrm>
              <a:custGeom>
                <a:avLst/>
                <a:gdLst>
                  <a:gd name="T0" fmla="*/ 1342 w 3261"/>
                  <a:gd name="T1" fmla="*/ 2596 h 3249"/>
                  <a:gd name="T2" fmla="*/ 1556 w 3261"/>
                  <a:gd name="T3" fmla="*/ 2635 h 3249"/>
                  <a:gd name="T4" fmla="*/ 1778 w 3261"/>
                  <a:gd name="T5" fmla="*/ 2627 h 3249"/>
                  <a:gd name="T6" fmla="*/ 1987 w 3261"/>
                  <a:gd name="T7" fmla="*/ 2574 h 3249"/>
                  <a:gd name="T8" fmla="*/ 2337 w 3261"/>
                  <a:gd name="T9" fmla="*/ 3087 h 3249"/>
                  <a:gd name="T10" fmla="*/ 2087 w 3261"/>
                  <a:gd name="T11" fmla="*/ 3184 h 3249"/>
                  <a:gd name="T12" fmla="*/ 1818 w 3261"/>
                  <a:gd name="T13" fmla="*/ 3238 h 3249"/>
                  <a:gd name="T14" fmla="*/ 1537 w 3261"/>
                  <a:gd name="T15" fmla="*/ 3246 h 3249"/>
                  <a:gd name="T16" fmla="*/ 1263 w 3261"/>
                  <a:gd name="T17" fmla="*/ 3207 h 3249"/>
                  <a:gd name="T18" fmla="*/ 1005 w 3261"/>
                  <a:gd name="T19" fmla="*/ 3125 h 3249"/>
                  <a:gd name="T20" fmla="*/ 1208 w 3261"/>
                  <a:gd name="T21" fmla="*/ 2546 h 3249"/>
                  <a:gd name="T22" fmla="*/ 613 w 3261"/>
                  <a:gd name="T23" fmla="*/ 1561 h 3249"/>
                  <a:gd name="T24" fmla="*/ 623 w 3261"/>
                  <a:gd name="T25" fmla="*/ 1775 h 3249"/>
                  <a:gd name="T26" fmla="*/ 682 w 3261"/>
                  <a:gd name="T27" fmla="*/ 1994 h 3249"/>
                  <a:gd name="T28" fmla="*/ 787 w 3261"/>
                  <a:gd name="T29" fmla="*/ 2191 h 3249"/>
                  <a:gd name="T30" fmla="*/ 515 w 3261"/>
                  <a:gd name="T31" fmla="*/ 2807 h 3249"/>
                  <a:gd name="T32" fmla="*/ 328 w 3261"/>
                  <a:gd name="T33" fmla="*/ 2600 h 3249"/>
                  <a:gd name="T34" fmla="*/ 180 w 3261"/>
                  <a:gd name="T35" fmla="*/ 2363 h 3249"/>
                  <a:gd name="T36" fmla="*/ 72 w 3261"/>
                  <a:gd name="T37" fmla="*/ 2100 h 3249"/>
                  <a:gd name="T38" fmla="*/ 12 w 3261"/>
                  <a:gd name="T39" fmla="*/ 1817 h 3249"/>
                  <a:gd name="T40" fmla="*/ 2 w 3261"/>
                  <a:gd name="T41" fmla="*/ 1541 h 3249"/>
                  <a:gd name="T42" fmla="*/ 29 w 3261"/>
                  <a:gd name="T43" fmla="*/ 1313 h 3249"/>
                  <a:gd name="T44" fmla="*/ 3254 w 3261"/>
                  <a:gd name="T45" fmla="*/ 1464 h 3249"/>
                  <a:gd name="T46" fmla="*/ 3258 w 3261"/>
                  <a:gd name="T47" fmla="*/ 1718 h 3249"/>
                  <a:gd name="T48" fmla="*/ 3215 w 3261"/>
                  <a:gd name="T49" fmla="*/ 2008 h 3249"/>
                  <a:gd name="T50" fmla="*/ 3122 w 3261"/>
                  <a:gd name="T51" fmla="*/ 2277 h 3249"/>
                  <a:gd name="T52" fmla="*/ 2987 w 3261"/>
                  <a:gd name="T53" fmla="*/ 2523 h 3249"/>
                  <a:gd name="T54" fmla="*/ 2812 w 3261"/>
                  <a:gd name="T55" fmla="*/ 2742 h 3249"/>
                  <a:gd name="T56" fmla="*/ 2430 w 3261"/>
                  <a:gd name="T57" fmla="*/ 2250 h 3249"/>
                  <a:gd name="T58" fmla="*/ 2548 w 3261"/>
                  <a:gd name="T59" fmla="*/ 2063 h 3249"/>
                  <a:gd name="T60" fmla="*/ 2624 w 3261"/>
                  <a:gd name="T61" fmla="*/ 1850 h 3249"/>
                  <a:gd name="T62" fmla="*/ 2650 w 3261"/>
                  <a:gd name="T63" fmla="*/ 1618 h 3249"/>
                  <a:gd name="T64" fmla="*/ 3232 w 3261"/>
                  <a:gd name="T65" fmla="*/ 1312 h 3249"/>
                  <a:gd name="T66" fmla="*/ 2029 w 3261"/>
                  <a:gd name="T67" fmla="*/ 37 h 3249"/>
                  <a:gd name="T68" fmla="*/ 2305 w 3261"/>
                  <a:gd name="T69" fmla="*/ 134 h 3249"/>
                  <a:gd name="T70" fmla="*/ 2555 w 3261"/>
                  <a:gd name="T71" fmla="*/ 275 h 3249"/>
                  <a:gd name="T72" fmla="*/ 2776 w 3261"/>
                  <a:gd name="T73" fmla="*/ 458 h 3249"/>
                  <a:gd name="T74" fmla="*/ 2961 w 3261"/>
                  <a:gd name="T75" fmla="*/ 677 h 3249"/>
                  <a:gd name="T76" fmla="*/ 3106 w 3261"/>
                  <a:gd name="T77" fmla="*/ 925 h 3249"/>
                  <a:gd name="T78" fmla="*/ 2438 w 3261"/>
                  <a:gd name="T79" fmla="*/ 996 h 3249"/>
                  <a:gd name="T80" fmla="*/ 2288 w 3261"/>
                  <a:gd name="T81" fmla="*/ 840 h 3249"/>
                  <a:gd name="T82" fmla="*/ 2110 w 3261"/>
                  <a:gd name="T83" fmla="*/ 719 h 3249"/>
                  <a:gd name="T84" fmla="*/ 1907 w 3261"/>
                  <a:gd name="T85" fmla="*/ 638 h 3249"/>
                  <a:gd name="T86" fmla="*/ 1426 w 3261"/>
                  <a:gd name="T87" fmla="*/ 0 h 3249"/>
                  <a:gd name="T88" fmla="*/ 1285 w 3261"/>
                  <a:gd name="T89" fmla="*/ 660 h 3249"/>
                  <a:gd name="T90" fmla="*/ 1089 w 3261"/>
                  <a:gd name="T91" fmla="*/ 755 h 3249"/>
                  <a:gd name="T92" fmla="*/ 919 w 3261"/>
                  <a:gd name="T93" fmla="*/ 888 h 3249"/>
                  <a:gd name="T94" fmla="*/ 782 w 3261"/>
                  <a:gd name="T95" fmla="*/ 1054 h 3249"/>
                  <a:gd name="T96" fmla="*/ 199 w 3261"/>
                  <a:gd name="T97" fmla="*/ 838 h 3249"/>
                  <a:gd name="T98" fmla="*/ 357 w 3261"/>
                  <a:gd name="T99" fmla="*/ 600 h 3249"/>
                  <a:gd name="T100" fmla="*/ 555 w 3261"/>
                  <a:gd name="T101" fmla="*/ 394 h 3249"/>
                  <a:gd name="T102" fmla="*/ 786 w 3261"/>
                  <a:gd name="T103" fmla="*/ 224 h 3249"/>
                  <a:gd name="T104" fmla="*/ 1045 w 3261"/>
                  <a:gd name="T105" fmla="*/ 97 h 3249"/>
                  <a:gd name="T106" fmla="*/ 1328 w 3261"/>
                  <a:gd name="T107" fmla="*/ 16 h 3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61" h="3249">
                    <a:moveTo>
                      <a:pt x="1208" y="2546"/>
                    </a:moveTo>
                    <a:lnTo>
                      <a:pt x="1274" y="2574"/>
                    </a:lnTo>
                    <a:lnTo>
                      <a:pt x="1342" y="2596"/>
                    </a:lnTo>
                    <a:lnTo>
                      <a:pt x="1411" y="2614"/>
                    </a:lnTo>
                    <a:lnTo>
                      <a:pt x="1482" y="2627"/>
                    </a:lnTo>
                    <a:lnTo>
                      <a:pt x="1556" y="2635"/>
                    </a:lnTo>
                    <a:lnTo>
                      <a:pt x="1631" y="2638"/>
                    </a:lnTo>
                    <a:lnTo>
                      <a:pt x="1705" y="2635"/>
                    </a:lnTo>
                    <a:lnTo>
                      <a:pt x="1778" y="2627"/>
                    </a:lnTo>
                    <a:lnTo>
                      <a:pt x="1850" y="2614"/>
                    </a:lnTo>
                    <a:lnTo>
                      <a:pt x="1920" y="2596"/>
                    </a:lnTo>
                    <a:lnTo>
                      <a:pt x="1987" y="2574"/>
                    </a:lnTo>
                    <a:lnTo>
                      <a:pt x="2052" y="2546"/>
                    </a:lnTo>
                    <a:lnTo>
                      <a:pt x="2417" y="3047"/>
                    </a:lnTo>
                    <a:lnTo>
                      <a:pt x="2337" y="3087"/>
                    </a:lnTo>
                    <a:lnTo>
                      <a:pt x="2256" y="3125"/>
                    </a:lnTo>
                    <a:lnTo>
                      <a:pt x="2173" y="3157"/>
                    </a:lnTo>
                    <a:lnTo>
                      <a:pt x="2087" y="3184"/>
                    </a:lnTo>
                    <a:lnTo>
                      <a:pt x="1999" y="3207"/>
                    </a:lnTo>
                    <a:lnTo>
                      <a:pt x="1909" y="3225"/>
                    </a:lnTo>
                    <a:lnTo>
                      <a:pt x="1818" y="3238"/>
                    </a:lnTo>
                    <a:lnTo>
                      <a:pt x="1725" y="3246"/>
                    </a:lnTo>
                    <a:lnTo>
                      <a:pt x="1631" y="3249"/>
                    </a:lnTo>
                    <a:lnTo>
                      <a:pt x="1537" y="3246"/>
                    </a:lnTo>
                    <a:lnTo>
                      <a:pt x="1443" y="3238"/>
                    </a:lnTo>
                    <a:lnTo>
                      <a:pt x="1352" y="3225"/>
                    </a:lnTo>
                    <a:lnTo>
                      <a:pt x="1263" y="3207"/>
                    </a:lnTo>
                    <a:lnTo>
                      <a:pt x="1174" y="3184"/>
                    </a:lnTo>
                    <a:lnTo>
                      <a:pt x="1089" y="3157"/>
                    </a:lnTo>
                    <a:lnTo>
                      <a:pt x="1005" y="3125"/>
                    </a:lnTo>
                    <a:lnTo>
                      <a:pt x="923" y="3087"/>
                    </a:lnTo>
                    <a:lnTo>
                      <a:pt x="844" y="3047"/>
                    </a:lnTo>
                    <a:lnTo>
                      <a:pt x="1208" y="2546"/>
                    </a:lnTo>
                    <a:close/>
                    <a:moveTo>
                      <a:pt x="29" y="1313"/>
                    </a:moveTo>
                    <a:lnTo>
                      <a:pt x="618" y="1504"/>
                    </a:lnTo>
                    <a:lnTo>
                      <a:pt x="613" y="1561"/>
                    </a:lnTo>
                    <a:lnTo>
                      <a:pt x="611" y="1618"/>
                    </a:lnTo>
                    <a:lnTo>
                      <a:pt x="614" y="1697"/>
                    </a:lnTo>
                    <a:lnTo>
                      <a:pt x="623" y="1775"/>
                    </a:lnTo>
                    <a:lnTo>
                      <a:pt x="638" y="1850"/>
                    </a:lnTo>
                    <a:lnTo>
                      <a:pt x="657" y="1923"/>
                    </a:lnTo>
                    <a:lnTo>
                      <a:pt x="682" y="1994"/>
                    </a:lnTo>
                    <a:lnTo>
                      <a:pt x="713" y="2063"/>
                    </a:lnTo>
                    <a:lnTo>
                      <a:pt x="748" y="2128"/>
                    </a:lnTo>
                    <a:lnTo>
                      <a:pt x="787" y="2191"/>
                    </a:lnTo>
                    <a:lnTo>
                      <a:pt x="831" y="2250"/>
                    </a:lnTo>
                    <a:lnTo>
                      <a:pt x="879" y="2307"/>
                    </a:lnTo>
                    <a:lnTo>
                      <a:pt x="515" y="2807"/>
                    </a:lnTo>
                    <a:lnTo>
                      <a:pt x="449" y="2742"/>
                    </a:lnTo>
                    <a:lnTo>
                      <a:pt x="386" y="2673"/>
                    </a:lnTo>
                    <a:lnTo>
                      <a:pt x="328" y="2600"/>
                    </a:lnTo>
                    <a:lnTo>
                      <a:pt x="274" y="2523"/>
                    </a:lnTo>
                    <a:lnTo>
                      <a:pt x="225" y="2444"/>
                    </a:lnTo>
                    <a:lnTo>
                      <a:pt x="180" y="2363"/>
                    </a:lnTo>
                    <a:lnTo>
                      <a:pt x="139" y="2277"/>
                    </a:lnTo>
                    <a:lnTo>
                      <a:pt x="102" y="2190"/>
                    </a:lnTo>
                    <a:lnTo>
                      <a:pt x="72" y="2100"/>
                    </a:lnTo>
                    <a:lnTo>
                      <a:pt x="46" y="2008"/>
                    </a:lnTo>
                    <a:lnTo>
                      <a:pt x="26" y="1913"/>
                    </a:lnTo>
                    <a:lnTo>
                      <a:pt x="12" y="1817"/>
                    </a:lnTo>
                    <a:lnTo>
                      <a:pt x="3" y="1718"/>
                    </a:lnTo>
                    <a:lnTo>
                      <a:pt x="0" y="1618"/>
                    </a:lnTo>
                    <a:lnTo>
                      <a:pt x="2" y="1541"/>
                    </a:lnTo>
                    <a:lnTo>
                      <a:pt x="7" y="1464"/>
                    </a:lnTo>
                    <a:lnTo>
                      <a:pt x="16" y="1387"/>
                    </a:lnTo>
                    <a:lnTo>
                      <a:pt x="29" y="1313"/>
                    </a:lnTo>
                    <a:close/>
                    <a:moveTo>
                      <a:pt x="3232" y="1312"/>
                    </a:moveTo>
                    <a:lnTo>
                      <a:pt x="3245" y="1387"/>
                    </a:lnTo>
                    <a:lnTo>
                      <a:pt x="3254" y="1464"/>
                    </a:lnTo>
                    <a:lnTo>
                      <a:pt x="3259" y="1541"/>
                    </a:lnTo>
                    <a:lnTo>
                      <a:pt x="3261" y="1618"/>
                    </a:lnTo>
                    <a:lnTo>
                      <a:pt x="3258" y="1718"/>
                    </a:lnTo>
                    <a:lnTo>
                      <a:pt x="3249" y="1817"/>
                    </a:lnTo>
                    <a:lnTo>
                      <a:pt x="3235" y="1913"/>
                    </a:lnTo>
                    <a:lnTo>
                      <a:pt x="3215" y="2008"/>
                    </a:lnTo>
                    <a:lnTo>
                      <a:pt x="3189" y="2100"/>
                    </a:lnTo>
                    <a:lnTo>
                      <a:pt x="3158" y="2189"/>
                    </a:lnTo>
                    <a:lnTo>
                      <a:pt x="3122" y="2277"/>
                    </a:lnTo>
                    <a:lnTo>
                      <a:pt x="3082" y="2362"/>
                    </a:lnTo>
                    <a:lnTo>
                      <a:pt x="3037" y="2444"/>
                    </a:lnTo>
                    <a:lnTo>
                      <a:pt x="2987" y="2523"/>
                    </a:lnTo>
                    <a:lnTo>
                      <a:pt x="2933" y="2600"/>
                    </a:lnTo>
                    <a:lnTo>
                      <a:pt x="2874" y="2673"/>
                    </a:lnTo>
                    <a:lnTo>
                      <a:pt x="2812" y="2742"/>
                    </a:lnTo>
                    <a:lnTo>
                      <a:pt x="2746" y="2807"/>
                    </a:lnTo>
                    <a:lnTo>
                      <a:pt x="2383" y="2307"/>
                    </a:lnTo>
                    <a:lnTo>
                      <a:pt x="2430" y="2250"/>
                    </a:lnTo>
                    <a:lnTo>
                      <a:pt x="2474" y="2191"/>
                    </a:lnTo>
                    <a:lnTo>
                      <a:pt x="2513" y="2128"/>
                    </a:lnTo>
                    <a:lnTo>
                      <a:pt x="2548" y="2063"/>
                    </a:lnTo>
                    <a:lnTo>
                      <a:pt x="2578" y="1993"/>
                    </a:lnTo>
                    <a:lnTo>
                      <a:pt x="2603" y="1923"/>
                    </a:lnTo>
                    <a:lnTo>
                      <a:pt x="2624" y="1850"/>
                    </a:lnTo>
                    <a:lnTo>
                      <a:pt x="2638" y="1775"/>
                    </a:lnTo>
                    <a:lnTo>
                      <a:pt x="2647" y="1697"/>
                    </a:lnTo>
                    <a:lnTo>
                      <a:pt x="2650" y="1618"/>
                    </a:lnTo>
                    <a:lnTo>
                      <a:pt x="2648" y="1561"/>
                    </a:lnTo>
                    <a:lnTo>
                      <a:pt x="2644" y="1504"/>
                    </a:lnTo>
                    <a:lnTo>
                      <a:pt x="3232" y="1312"/>
                    </a:lnTo>
                    <a:close/>
                    <a:moveTo>
                      <a:pt x="1835" y="0"/>
                    </a:moveTo>
                    <a:lnTo>
                      <a:pt x="1933" y="16"/>
                    </a:lnTo>
                    <a:lnTo>
                      <a:pt x="2029" y="37"/>
                    </a:lnTo>
                    <a:lnTo>
                      <a:pt x="2124" y="63"/>
                    </a:lnTo>
                    <a:lnTo>
                      <a:pt x="2216" y="97"/>
                    </a:lnTo>
                    <a:lnTo>
                      <a:pt x="2305" y="134"/>
                    </a:lnTo>
                    <a:lnTo>
                      <a:pt x="2392" y="176"/>
                    </a:lnTo>
                    <a:lnTo>
                      <a:pt x="2475" y="224"/>
                    </a:lnTo>
                    <a:lnTo>
                      <a:pt x="2555" y="275"/>
                    </a:lnTo>
                    <a:lnTo>
                      <a:pt x="2633" y="332"/>
                    </a:lnTo>
                    <a:lnTo>
                      <a:pt x="2706" y="394"/>
                    </a:lnTo>
                    <a:lnTo>
                      <a:pt x="2776" y="458"/>
                    </a:lnTo>
                    <a:lnTo>
                      <a:pt x="2841" y="527"/>
                    </a:lnTo>
                    <a:lnTo>
                      <a:pt x="2904" y="600"/>
                    </a:lnTo>
                    <a:lnTo>
                      <a:pt x="2961" y="677"/>
                    </a:lnTo>
                    <a:lnTo>
                      <a:pt x="3014" y="756"/>
                    </a:lnTo>
                    <a:lnTo>
                      <a:pt x="3063" y="838"/>
                    </a:lnTo>
                    <a:lnTo>
                      <a:pt x="3106" y="925"/>
                    </a:lnTo>
                    <a:lnTo>
                      <a:pt x="2517" y="1116"/>
                    </a:lnTo>
                    <a:lnTo>
                      <a:pt x="2479" y="1054"/>
                    </a:lnTo>
                    <a:lnTo>
                      <a:pt x="2438" y="996"/>
                    </a:lnTo>
                    <a:lnTo>
                      <a:pt x="2392" y="941"/>
                    </a:lnTo>
                    <a:lnTo>
                      <a:pt x="2341" y="888"/>
                    </a:lnTo>
                    <a:lnTo>
                      <a:pt x="2288" y="840"/>
                    </a:lnTo>
                    <a:lnTo>
                      <a:pt x="2232" y="796"/>
                    </a:lnTo>
                    <a:lnTo>
                      <a:pt x="2172" y="755"/>
                    </a:lnTo>
                    <a:lnTo>
                      <a:pt x="2110" y="719"/>
                    </a:lnTo>
                    <a:lnTo>
                      <a:pt x="2044" y="687"/>
                    </a:lnTo>
                    <a:lnTo>
                      <a:pt x="1977" y="660"/>
                    </a:lnTo>
                    <a:lnTo>
                      <a:pt x="1907" y="638"/>
                    </a:lnTo>
                    <a:lnTo>
                      <a:pt x="1835" y="619"/>
                    </a:lnTo>
                    <a:lnTo>
                      <a:pt x="1835" y="0"/>
                    </a:lnTo>
                    <a:close/>
                    <a:moveTo>
                      <a:pt x="1426" y="0"/>
                    </a:moveTo>
                    <a:lnTo>
                      <a:pt x="1426" y="619"/>
                    </a:lnTo>
                    <a:lnTo>
                      <a:pt x="1355" y="638"/>
                    </a:lnTo>
                    <a:lnTo>
                      <a:pt x="1285" y="660"/>
                    </a:lnTo>
                    <a:lnTo>
                      <a:pt x="1216" y="687"/>
                    </a:lnTo>
                    <a:lnTo>
                      <a:pt x="1151" y="719"/>
                    </a:lnTo>
                    <a:lnTo>
                      <a:pt x="1089" y="755"/>
                    </a:lnTo>
                    <a:lnTo>
                      <a:pt x="1029" y="796"/>
                    </a:lnTo>
                    <a:lnTo>
                      <a:pt x="973" y="840"/>
                    </a:lnTo>
                    <a:lnTo>
                      <a:pt x="919" y="888"/>
                    </a:lnTo>
                    <a:lnTo>
                      <a:pt x="869" y="941"/>
                    </a:lnTo>
                    <a:lnTo>
                      <a:pt x="824" y="996"/>
                    </a:lnTo>
                    <a:lnTo>
                      <a:pt x="782" y="1054"/>
                    </a:lnTo>
                    <a:lnTo>
                      <a:pt x="744" y="1116"/>
                    </a:lnTo>
                    <a:lnTo>
                      <a:pt x="155" y="925"/>
                    </a:lnTo>
                    <a:lnTo>
                      <a:pt x="199" y="838"/>
                    </a:lnTo>
                    <a:lnTo>
                      <a:pt x="247" y="756"/>
                    </a:lnTo>
                    <a:lnTo>
                      <a:pt x="300" y="677"/>
                    </a:lnTo>
                    <a:lnTo>
                      <a:pt x="357" y="600"/>
                    </a:lnTo>
                    <a:lnTo>
                      <a:pt x="420" y="527"/>
                    </a:lnTo>
                    <a:lnTo>
                      <a:pt x="485" y="458"/>
                    </a:lnTo>
                    <a:lnTo>
                      <a:pt x="555" y="394"/>
                    </a:lnTo>
                    <a:lnTo>
                      <a:pt x="628" y="332"/>
                    </a:lnTo>
                    <a:lnTo>
                      <a:pt x="706" y="275"/>
                    </a:lnTo>
                    <a:lnTo>
                      <a:pt x="786" y="224"/>
                    </a:lnTo>
                    <a:lnTo>
                      <a:pt x="869" y="176"/>
                    </a:lnTo>
                    <a:lnTo>
                      <a:pt x="955" y="134"/>
                    </a:lnTo>
                    <a:lnTo>
                      <a:pt x="1045" y="97"/>
                    </a:lnTo>
                    <a:lnTo>
                      <a:pt x="1137" y="63"/>
                    </a:lnTo>
                    <a:lnTo>
                      <a:pt x="1231" y="37"/>
                    </a:lnTo>
                    <a:lnTo>
                      <a:pt x="1328" y="16"/>
                    </a:lnTo>
                    <a:lnTo>
                      <a:pt x="1426" y="0"/>
                    </a:lnTo>
                    <a:close/>
                  </a:path>
                </a:pathLst>
              </a:custGeom>
              <a:solidFill>
                <a:schemeClr val="accent4">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dirty="0"/>
              </a:p>
            </p:txBody>
          </p:sp>
          <p:sp>
            <p:nvSpPr>
              <p:cNvPr id="392" name="文本框 391">
                <a:extLst>
                  <a:ext uri="{FF2B5EF4-FFF2-40B4-BE49-F238E27FC236}">
                    <a16:creationId xmlns:a16="http://schemas.microsoft.com/office/drawing/2014/main" id="{8E820316-02F0-427A-A59B-C8867E7B5E9B}"/>
                  </a:ext>
                </a:extLst>
              </p:cNvPr>
              <p:cNvSpPr txBox="1"/>
              <p:nvPr/>
            </p:nvSpPr>
            <p:spPr>
              <a:xfrm>
                <a:off x="2793758" y="4869128"/>
                <a:ext cx="543739" cy="200055"/>
              </a:xfrm>
              <a:prstGeom prst="rect">
                <a:avLst/>
              </a:prstGeom>
              <a:noFill/>
            </p:spPr>
            <p:txBody>
              <a:bodyPr wrap="none" rtlCol="0">
                <a:spAutoFit/>
              </a:bodyPr>
              <a:lstStyle/>
              <a:p>
                <a:r>
                  <a:rPr lang="zh-CN" altLang="en-US" sz="700" b="1" dirty="0">
                    <a:solidFill>
                      <a:schemeClr val="bg1">
                        <a:alpha val="80000"/>
                      </a:schemeClr>
                    </a:solidFill>
                    <a:latin typeface="+mn-ea"/>
                  </a:rPr>
                  <a:t>推力等级</a:t>
                </a:r>
              </a:p>
            </p:txBody>
          </p:sp>
          <p:sp>
            <p:nvSpPr>
              <p:cNvPr id="393" name="文本框 392">
                <a:extLst>
                  <a:ext uri="{FF2B5EF4-FFF2-40B4-BE49-F238E27FC236}">
                    <a16:creationId xmlns:a16="http://schemas.microsoft.com/office/drawing/2014/main" id="{C020C5A1-6D3E-470B-83C4-F7145EBD0E61}"/>
                  </a:ext>
                </a:extLst>
              </p:cNvPr>
              <p:cNvSpPr txBox="1"/>
              <p:nvPr/>
            </p:nvSpPr>
            <p:spPr>
              <a:xfrm>
                <a:off x="3655180" y="4836580"/>
                <a:ext cx="877163" cy="261610"/>
              </a:xfrm>
              <a:prstGeom prst="rect">
                <a:avLst/>
              </a:prstGeom>
              <a:noFill/>
            </p:spPr>
            <p:txBody>
              <a:bodyPr wrap="none" rtlCol="0">
                <a:spAutoFit/>
              </a:bodyPr>
              <a:lstStyle/>
              <a:p>
                <a:r>
                  <a:rPr lang="en-US" altLang="zh-CN" sz="1100" dirty="0">
                    <a:solidFill>
                      <a:schemeClr val="accent4">
                        <a:lumMod val="20000"/>
                        <a:lumOff val="80000"/>
                      </a:schemeClr>
                    </a:solidFill>
                    <a:latin typeface="Aldrich" panose="02000000000000000000" pitchFamily="2" charset="0"/>
                  </a:rPr>
                  <a:t>6.5 ~ 10.8</a:t>
                </a:r>
                <a:endParaRPr lang="zh-CN" altLang="en-US" sz="1100" dirty="0">
                  <a:solidFill>
                    <a:schemeClr val="accent4">
                      <a:lumMod val="20000"/>
                      <a:lumOff val="80000"/>
                    </a:schemeClr>
                  </a:solidFill>
                  <a:latin typeface="Aldrich" panose="02000000000000000000" pitchFamily="2" charset="0"/>
                </a:endParaRPr>
              </a:p>
            </p:txBody>
          </p:sp>
          <p:sp>
            <p:nvSpPr>
              <p:cNvPr id="394" name="Freeform 361">
                <a:extLst>
                  <a:ext uri="{FF2B5EF4-FFF2-40B4-BE49-F238E27FC236}">
                    <a16:creationId xmlns:a16="http://schemas.microsoft.com/office/drawing/2014/main" id="{AF85632D-633D-4A6A-BCF8-C1BA2962E05D}"/>
                  </a:ext>
                </a:extLst>
              </p:cNvPr>
              <p:cNvSpPr>
                <a:spLocks noEditPoints="1"/>
              </p:cNvSpPr>
              <p:nvPr/>
            </p:nvSpPr>
            <p:spPr bwMode="auto">
              <a:xfrm>
                <a:off x="2669008" y="4908322"/>
                <a:ext cx="143727" cy="143022"/>
              </a:xfrm>
              <a:custGeom>
                <a:avLst/>
                <a:gdLst>
                  <a:gd name="T0" fmla="*/ 1342 w 3261"/>
                  <a:gd name="T1" fmla="*/ 2596 h 3249"/>
                  <a:gd name="T2" fmla="*/ 1556 w 3261"/>
                  <a:gd name="T3" fmla="*/ 2635 h 3249"/>
                  <a:gd name="T4" fmla="*/ 1778 w 3261"/>
                  <a:gd name="T5" fmla="*/ 2627 h 3249"/>
                  <a:gd name="T6" fmla="*/ 1987 w 3261"/>
                  <a:gd name="T7" fmla="*/ 2574 h 3249"/>
                  <a:gd name="T8" fmla="*/ 2337 w 3261"/>
                  <a:gd name="T9" fmla="*/ 3087 h 3249"/>
                  <a:gd name="T10" fmla="*/ 2087 w 3261"/>
                  <a:gd name="T11" fmla="*/ 3184 h 3249"/>
                  <a:gd name="T12" fmla="*/ 1818 w 3261"/>
                  <a:gd name="T13" fmla="*/ 3238 h 3249"/>
                  <a:gd name="T14" fmla="*/ 1537 w 3261"/>
                  <a:gd name="T15" fmla="*/ 3246 h 3249"/>
                  <a:gd name="T16" fmla="*/ 1263 w 3261"/>
                  <a:gd name="T17" fmla="*/ 3207 h 3249"/>
                  <a:gd name="T18" fmla="*/ 1005 w 3261"/>
                  <a:gd name="T19" fmla="*/ 3125 h 3249"/>
                  <a:gd name="T20" fmla="*/ 1208 w 3261"/>
                  <a:gd name="T21" fmla="*/ 2546 h 3249"/>
                  <a:gd name="T22" fmla="*/ 613 w 3261"/>
                  <a:gd name="T23" fmla="*/ 1561 h 3249"/>
                  <a:gd name="T24" fmla="*/ 623 w 3261"/>
                  <a:gd name="T25" fmla="*/ 1775 h 3249"/>
                  <a:gd name="T26" fmla="*/ 682 w 3261"/>
                  <a:gd name="T27" fmla="*/ 1994 h 3249"/>
                  <a:gd name="T28" fmla="*/ 787 w 3261"/>
                  <a:gd name="T29" fmla="*/ 2191 h 3249"/>
                  <a:gd name="T30" fmla="*/ 515 w 3261"/>
                  <a:gd name="T31" fmla="*/ 2807 h 3249"/>
                  <a:gd name="T32" fmla="*/ 328 w 3261"/>
                  <a:gd name="T33" fmla="*/ 2600 h 3249"/>
                  <a:gd name="T34" fmla="*/ 180 w 3261"/>
                  <a:gd name="T35" fmla="*/ 2363 h 3249"/>
                  <a:gd name="T36" fmla="*/ 72 w 3261"/>
                  <a:gd name="T37" fmla="*/ 2100 h 3249"/>
                  <a:gd name="T38" fmla="*/ 12 w 3261"/>
                  <a:gd name="T39" fmla="*/ 1817 h 3249"/>
                  <a:gd name="T40" fmla="*/ 2 w 3261"/>
                  <a:gd name="T41" fmla="*/ 1541 h 3249"/>
                  <a:gd name="T42" fmla="*/ 29 w 3261"/>
                  <a:gd name="T43" fmla="*/ 1313 h 3249"/>
                  <a:gd name="T44" fmla="*/ 3254 w 3261"/>
                  <a:gd name="T45" fmla="*/ 1464 h 3249"/>
                  <a:gd name="T46" fmla="*/ 3258 w 3261"/>
                  <a:gd name="T47" fmla="*/ 1718 h 3249"/>
                  <a:gd name="T48" fmla="*/ 3215 w 3261"/>
                  <a:gd name="T49" fmla="*/ 2008 h 3249"/>
                  <a:gd name="T50" fmla="*/ 3122 w 3261"/>
                  <a:gd name="T51" fmla="*/ 2277 h 3249"/>
                  <a:gd name="T52" fmla="*/ 2987 w 3261"/>
                  <a:gd name="T53" fmla="*/ 2523 h 3249"/>
                  <a:gd name="T54" fmla="*/ 2812 w 3261"/>
                  <a:gd name="T55" fmla="*/ 2742 h 3249"/>
                  <a:gd name="T56" fmla="*/ 2430 w 3261"/>
                  <a:gd name="T57" fmla="*/ 2250 h 3249"/>
                  <a:gd name="T58" fmla="*/ 2548 w 3261"/>
                  <a:gd name="T59" fmla="*/ 2063 h 3249"/>
                  <a:gd name="T60" fmla="*/ 2624 w 3261"/>
                  <a:gd name="T61" fmla="*/ 1850 h 3249"/>
                  <a:gd name="T62" fmla="*/ 2650 w 3261"/>
                  <a:gd name="T63" fmla="*/ 1618 h 3249"/>
                  <a:gd name="T64" fmla="*/ 3232 w 3261"/>
                  <a:gd name="T65" fmla="*/ 1312 h 3249"/>
                  <a:gd name="T66" fmla="*/ 2029 w 3261"/>
                  <a:gd name="T67" fmla="*/ 37 h 3249"/>
                  <a:gd name="T68" fmla="*/ 2305 w 3261"/>
                  <a:gd name="T69" fmla="*/ 134 h 3249"/>
                  <a:gd name="T70" fmla="*/ 2555 w 3261"/>
                  <a:gd name="T71" fmla="*/ 275 h 3249"/>
                  <a:gd name="T72" fmla="*/ 2776 w 3261"/>
                  <a:gd name="T73" fmla="*/ 458 h 3249"/>
                  <a:gd name="T74" fmla="*/ 2961 w 3261"/>
                  <a:gd name="T75" fmla="*/ 677 h 3249"/>
                  <a:gd name="T76" fmla="*/ 3106 w 3261"/>
                  <a:gd name="T77" fmla="*/ 925 h 3249"/>
                  <a:gd name="T78" fmla="*/ 2438 w 3261"/>
                  <a:gd name="T79" fmla="*/ 996 h 3249"/>
                  <a:gd name="T80" fmla="*/ 2288 w 3261"/>
                  <a:gd name="T81" fmla="*/ 840 h 3249"/>
                  <a:gd name="T82" fmla="*/ 2110 w 3261"/>
                  <a:gd name="T83" fmla="*/ 719 h 3249"/>
                  <a:gd name="T84" fmla="*/ 1907 w 3261"/>
                  <a:gd name="T85" fmla="*/ 638 h 3249"/>
                  <a:gd name="T86" fmla="*/ 1426 w 3261"/>
                  <a:gd name="T87" fmla="*/ 0 h 3249"/>
                  <a:gd name="T88" fmla="*/ 1285 w 3261"/>
                  <a:gd name="T89" fmla="*/ 660 h 3249"/>
                  <a:gd name="T90" fmla="*/ 1089 w 3261"/>
                  <a:gd name="T91" fmla="*/ 755 h 3249"/>
                  <a:gd name="T92" fmla="*/ 919 w 3261"/>
                  <a:gd name="T93" fmla="*/ 888 h 3249"/>
                  <a:gd name="T94" fmla="*/ 782 w 3261"/>
                  <a:gd name="T95" fmla="*/ 1054 h 3249"/>
                  <a:gd name="T96" fmla="*/ 199 w 3261"/>
                  <a:gd name="T97" fmla="*/ 838 h 3249"/>
                  <a:gd name="T98" fmla="*/ 357 w 3261"/>
                  <a:gd name="T99" fmla="*/ 600 h 3249"/>
                  <a:gd name="T100" fmla="*/ 555 w 3261"/>
                  <a:gd name="T101" fmla="*/ 394 h 3249"/>
                  <a:gd name="T102" fmla="*/ 786 w 3261"/>
                  <a:gd name="T103" fmla="*/ 224 h 3249"/>
                  <a:gd name="T104" fmla="*/ 1045 w 3261"/>
                  <a:gd name="T105" fmla="*/ 97 h 3249"/>
                  <a:gd name="T106" fmla="*/ 1328 w 3261"/>
                  <a:gd name="T107" fmla="*/ 16 h 3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61" h="3249">
                    <a:moveTo>
                      <a:pt x="1208" y="2546"/>
                    </a:moveTo>
                    <a:lnTo>
                      <a:pt x="1274" y="2574"/>
                    </a:lnTo>
                    <a:lnTo>
                      <a:pt x="1342" y="2596"/>
                    </a:lnTo>
                    <a:lnTo>
                      <a:pt x="1411" y="2614"/>
                    </a:lnTo>
                    <a:lnTo>
                      <a:pt x="1482" y="2627"/>
                    </a:lnTo>
                    <a:lnTo>
                      <a:pt x="1556" y="2635"/>
                    </a:lnTo>
                    <a:lnTo>
                      <a:pt x="1631" y="2638"/>
                    </a:lnTo>
                    <a:lnTo>
                      <a:pt x="1705" y="2635"/>
                    </a:lnTo>
                    <a:lnTo>
                      <a:pt x="1778" y="2627"/>
                    </a:lnTo>
                    <a:lnTo>
                      <a:pt x="1850" y="2614"/>
                    </a:lnTo>
                    <a:lnTo>
                      <a:pt x="1920" y="2596"/>
                    </a:lnTo>
                    <a:lnTo>
                      <a:pt x="1987" y="2574"/>
                    </a:lnTo>
                    <a:lnTo>
                      <a:pt x="2052" y="2546"/>
                    </a:lnTo>
                    <a:lnTo>
                      <a:pt x="2417" y="3047"/>
                    </a:lnTo>
                    <a:lnTo>
                      <a:pt x="2337" y="3087"/>
                    </a:lnTo>
                    <a:lnTo>
                      <a:pt x="2256" y="3125"/>
                    </a:lnTo>
                    <a:lnTo>
                      <a:pt x="2173" y="3157"/>
                    </a:lnTo>
                    <a:lnTo>
                      <a:pt x="2087" y="3184"/>
                    </a:lnTo>
                    <a:lnTo>
                      <a:pt x="1999" y="3207"/>
                    </a:lnTo>
                    <a:lnTo>
                      <a:pt x="1909" y="3225"/>
                    </a:lnTo>
                    <a:lnTo>
                      <a:pt x="1818" y="3238"/>
                    </a:lnTo>
                    <a:lnTo>
                      <a:pt x="1725" y="3246"/>
                    </a:lnTo>
                    <a:lnTo>
                      <a:pt x="1631" y="3249"/>
                    </a:lnTo>
                    <a:lnTo>
                      <a:pt x="1537" y="3246"/>
                    </a:lnTo>
                    <a:lnTo>
                      <a:pt x="1443" y="3238"/>
                    </a:lnTo>
                    <a:lnTo>
                      <a:pt x="1352" y="3225"/>
                    </a:lnTo>
                    <a:lnTo>
                      <a:pt x="1263" y="3207"/>
                    </a:lnTo>
                    <a:lnTo>
                      <a:pt x="1174" y="3184"/>
                    </a:lnTo>
                    <a:lnTo>
                      <a:pt x="1089" y="3157"/>
                    </a:lnTo>
                    <a:lnTo>
                      <a:pt x="1005" y="3125"/>
                    </a:lnTo>
                    <a:lnTo>
                      <a:pt x="923" y="3087"/>
                    </a:lnTo>
                    <a:lnTo>
                      <a:pt x="844" y="3047"/>
                    </a:lnTo>
                    <a:lnTo>
                      <a:pt x="1208" y="2546"/>
                    </a:lnTo>
                    <a:close/>
                    <a:moveTo>
                      <a:pt x="29" y="1313"/>
                    </a:moveTo>
                    <a:lnTo>
                      <a:pt x="618" y="1504"/>
                    </a:lnTo>
                    <a:lnTo>
                      <a:pt x="613" y="1561"/>
                    </a:lnTo>
                    <a:lnTo>
                      <a:pt x="611" y="1618"/>
                    </a:lnTo>
                    <a:lnTo>
                      <a:pt x="614" y="1697"/>
                    </a:lnTo>
                    <a:lnTo>
                      <a:pt x="623" y="1775"/>
                    </a:lnTo>
                    <a:lnTo>
                      <a:pt x="638" y="1850"/>
                    </a:lnTo>
                    <a:lnTo>
                      <a:pt x="657" y="1923"/>
                    </a:lnTo>
                    <a:lnTo>
                      <a:pt x="682" y="1994"/>
                    </a:lnTo>
                    <a:lnTo>
                      <a:pt x="713" y="2063"/>
                    </a:lnTo>
                    <a:lnTo>
                      <a:pt x="748" y="2128"/>
                    </a:lnTo>
                    <a:lnTo>
                      <a:pt x="787" y="2191"/>
                    </a:lnTo>
                    <a:lnTo>
                      <a:pt x="831" y="2250"/>
                    </a:lnTo>
                    <a:lnTo>
                      <a:pt x="879" y="2307"/>
                    </a:lnTo>
                    <a:lnTo>
                      <a:pt x="515" y="2807"/>
                    </a:lnTo>
                    <a:lnTo>
                      <a:pt x="449" y="2742"/>
                    </a:lnTo>
                    <a:lnTo>
                      <a:pt x="386" y="2673"/>
                    </a:lnTo>
                    <a:lnTo>
                      <a:pt x="328" y="2600"/>
                    </a:lnTo>
                    <a:lnTo>
                      <a:pt x="274" y="2523"/>
                    </a:lnTo>
                    <a:lnTo>
                      <a:pt x="225" y="2444"/>
                    </a:lnTo>
                    <a:lnTo>
                      <a:pt x="180" y="2363"/>
                    </a:lnTo>
                    <a:lnTo>
                      <a:pt x="139" y="2277"/>
                    </a:lnTo>
                    <a:lnTo>
                      <a:pt x="102" y="2190"/>
                    </a:lnTo>
                    <a:lnTo>
                      <a:pt x="72" y="2100"/>
                    </a:lnTo>
                    <a:lnTo>
                      <a:pt x="46" y="2008"/>
                    </a:lnTo>
                    <a:lnTo>
                      <a:pt x="26" y="1913"/>
                    </a:lnTo>
                    <a:lnTo>
                      <a:pt x="12" y="1817"/>
                    </a:lnTo>
                    <a:lnTo>
                      <a:pt x="3" y="1718"/>
                    </a:lnTo>
                    <a:lnTo>
                      <a:pt x="0" y="1618"/>
                    </a:lnTo>
                    <a:lnTo>
                      <a:pt x="2" y="1541"/>
                    </a:lnTo>
                    <a:lnTo>
                      <a:pt x="7" y="1464"/>
                    </a:lnTo>
                    <a:lnTo>
                      <a:pt x="16" y="1387"/>
                    </a:lnTo>
                    <a:lnTo>
                      <a:pt x="29" y="1313"/>
                    </a:lnTo>
                    <a:close/>
                    <a:moveTo>
                      <a:pt x="3232" y="1312"/>
                    </a:moveTo>
                    <a:lnTo>
                      <a:pt x="3245" y="1387"/>
                    </a:lnTo>
                    <a:lnTo>
                      <a:pt x="3254" y="1464"/>
                    </a:lnTo>
                    <a:lnTo>
                      <a:pt x="3259" y="1541"/>
                    </a:lnTo>
                    <a:lnTo>
                      <a:pt x="3261" y="1618"/>
                    </a:lnTo>
                    <a:lnTo>
                      <a:pt x="3258" y="1718"/>
                    </a:lnTo>
                    <a:lnTo>
                      <a:pt x="3249" y="1817"/>
                    </a:lnTo>
                    <a:lnTo>
                      <a:pt x="3235" y="1913"/>
                    </a:lnTo>
                    <a:lnTo>
                      <a:pt x="3215" y="2008"/>
                    </a:lnTo>
                    <a:lnTo>
                      <a:pt x="3189" y="2100"/>
                    </a:lnTo>
                    <a:lnTo>
                      <a:pt x="3158" y="2189"/>
                    </a:lnTo>
                    <a:lnTo>
                      <a:pt x="3122" y="2277"/>
                    </a:lnTo>
                    <a:lnTo>
                      <a:pt x="3082" y="2362"/>
                    </a:lnTo>
                    <a:lnTo>
                      <a:pt x="3037" y="2444"/>
                    </a:lnTo>
                    <a:lnTo>
                      <a:pt x="2987" y="2523"/>
                    </a:lnTo>
                    <a:lnTo>
                      <a:pt x="2933" y="2600"/>
                    </a:lnTo>
                    <a:lnTo>
                      <a:pt x="2874" y="2673"/>
                    </a:lnTo>
                    <a:lnTo>
                      <a:pt x="2812" y="2742"/>
                    </a:lnTo>
                    <a:lnTo>
                      <a:pt x="2746" y="2807"/>
                    </a:lnTo>
                    <a:lnTo>
                      <a:pt x="2383" y="2307"/>
                    </a:lnTo>
                    <a:lnTo>
                      <a:pt x="2430" y="2250"/>
                    </a:lnTo>
                    <a:lnTo>
                      <a:pt x="2474" y="2191"/>
                    </a:lnTo>
                    <a:lnTo>
                      <a:pt x="2513" y="2128"/>
                    </a:lnTo>
                    <a:lnTo>
                      <a:pt x="2548" y="2063"/>
                    </a:lnTo>
                    <a:lnTo>
                      <a:pt x="2578" y="1993"/>
                    </a:lnTo>
                    <a:lnTo>
                      <a:pt x="2603" y="1923"/>
                    </a:lnTo>
                    <a:lnTo>
                      <a:pt x="2624" y="1850"/>
                    </a:lnTo>
                    <a:lnTo>
                      <a:pt x="2638" y="1775"/>
                    </a:lnTo>
                    <a:lnTo>
                      <a:pt x="2647" y="1697"/>
                    </a:lnTo>
                    <a:lnTo>
                      <a:pt x="2650" y="1618"/>
                    </a:lnTo>
                    <a:lnTo>
                      <a:pt x="2648" y="1561"/>
                    </a:lnTo>
                    <a:lnTo>
                      <a:pt x="2644" y="1504"/>
                    </a:lnTo>
                    <a:lnTo>
                      <a:pt x="3232" y="1312"/>
                    </a:lnTo>
                    <a:close/>
                    <a:moveTo>
                      <a:pt x="1835" y="0"/>
                    </a:moveTo>
                    <a:lnTo>
                      <a:pt x="1933" y="16"/>
                    </a:lnTo>
                    <a:lnTo>
                      <a:pt x="2029" y="37"/>
                    </a:lnTo>
                    <a:lnTo>
                      <a:pt x="2124" y="63"/>
                    </a:lnTo>
                    <a:lnTo>
                      <a:pt x="2216" y="97"/>
                    </a:lnTo>
                    <a:lnTo>
                      <a:pt x="2305" y="134"/>
                    </a:lnTo>
                    <a:lnTo>
                      <a:pt x="2392" y="176"/>
                    </a:lnTo>
                    <a:lnTo>
                      <a:pt x="2475" y="224"/>
                    </a:lnTo>
                    <a:lnTo>
                      <a:pt x="2555" y="275"/>
                    </a:lnTo>
                    <a:lnTo>
                      <a:pt x="2633" y="332"/>
                    </a:lnTo>
                    <a:lnTo>
                      <a:pt x="2706" y="394"/>
                    </a:lnTo>
                    <a:lnTo>
                      <a:pt x="2776" y="458"/>
                    </a:lnTo>
                    <a:lnTo>
                      <a:pt x="2841" y="527"/>
                    </a:lnTo>
                    <a:lnTo>
                      <a:pt x="2904" y="600"/>
                    </a:lnTo>
                    <a:lnTo>
                      <a:pt x="2961" y="677"/>
                    </a:lnTo>
                    <a:lnTo>
                      <a:pt x="3014" y="756"/>
                    </a:lnTo>
                    <a:lnTo>
                      <a:pt x="3063" y="838"/>
                    </a:lnTo>
                    <a:lnTo>
                      <a:pt x="3106" y="925"/>
                    </a:lnTo>
                    <a:lnTo>
                      <a:pt x="2517" y="1116"/>
                    </a:lnTo>
                    <a:lnTo>
                      <a:pt x="2479" y="1054"/>
                    </a:lnTo>
                    <a:lnTo>
                      <a:pt x="2438" y="996"/>
                    </a:lnTo>
                    <a:lnTo>
                      <a:pt x="2392" y="941"/>
                    </a:lnTo>
                    <a:lnTo>
                      <a:pt x="2341" y="888"/>
                    </a:lnTo>
                    <a:lnTo>
                      <a:pt x="2288" y="840"/>
                    </a:lnTo>
                    <a:lnTo>
                      <a:pt x="2232" y="796"/>
                    </a:lnTo>
                    <a:lnTo>
                      <a:pt x="2172" y="755"/>
                    </a:lnTo>
                    <a:lnTo>
                      <a:pt x="2110" y="719"/>
                    </a:lnTo>
                    <a:lnTo>
                      <a:pt x="2044" y="687"/>
                    </a:lnTo>
                    <a:lnTo>
                      <a:pt x="1977" y="660"/>
                    </a:lnTo>
                    <a:lnTo>
                      <a:pt x="1907" y="638"/>
                    </a:lnTo>
                    <a:lnTo>
                      <a:pt x="1835" y="619"/>
                    </a:lnTo>
                    <a:lnTo>
                      <a:pt x="1835" y="0"/>
                    </a:lnTo>
                    <a:close/>
                    <a:moveTo>
                      <a:pt x="1426" y="0"/>
                    </a:moveTo>
                    <a:lnTo>
                      <a:pt x="1426" y="619"/>
                    </a:lnTo>
                    <a:lnTo>
                      <a:pt x="1355" y="638"/>
                    </a:lnTo>
                    <a:lnTo>
                      <a:pt x="1285" y="660"/>
                    </a:lnTo>
                    <a:lnTo>
                      <a:pt x="1216" y="687"/>
                    </a:lnTo>
                    <a:lnTo>
                      <a:pt x="1151" y="719"/>
                    </a:lnTo>
                    <a:lnTo>
                      <a:pt x="1089" y="755"/>
                    </a:lnTo>
                    <a:lnTo>
                      <a:pt x="1029" y="796"/>
                    </a:lnTo>
                    <a:lnTo>
                      <a:pt x="973" y="840"/>
                    </a:lnTo>
                    <a:lnTo>
                      <a:pt x="919" y="888"/>
                    </a:lnTo>
                    <a:lnTo>
                      <a:pt x="869" y="941"/>
                    </a:lnTo>
                    <a:lnTo>
                      <a:pt x="824" y="996"/>
                    </a:lnTo>
                    <a:lnTo>
                      <a:pt x="782" y="1054"/>
                    </a:lnTo>
                    <a:lnTo>
                      <a:pt x="744" y="1116"/>
                    </a:lnTo>
                    <a:lnTo>
                      <a:pt x="155" y="925"/>
                    </a:lnTo>
                    <a:lnTo>
                      <a:pt x="199" y="838"/>
                    </a:lnTo>
                    <a:lnTo>
                      <a:pt x="247" y="756"/>
                    </a:lnTo>
                    <a:lnTo>
                      <a:pt x="300" y="677"/>
                    </a:lnTo>
                    <a:lnTo>
                      <a:pt x="357" y="600"/>
                    </a:lnTo>
                    <a:lnTo>
                      <a:pt x="420" y="527"/>
                    </a:lnTo>
                    <a:lnTo>
                      <a:pt x="485" y="458"/>
                    </a:lnTo>
                    <a:lnTo>
                      <a:pt x="555" y="394"/>
                    </a:lnTo>
                    <a:lnTo>
                      <a:pt x="628" y="332"/>
                    </a:lnTo>
                    <a:lnTo>
                      <a:pt x="706" y="275"/>
                    </a:lnTo>
                    <a:lnTo>
                      <a:pt x="786" y="224"/>
                    </a:lnTo>
                    <a:lnTo>
                      <a:pt x="869" y="176"/>
                    </a:lnTo>
                    <a:lnTo>
                      <a:pt x="955" y="134"/>
                    </a:lnTo>
                    <a:lnTo>
                      <a:pt x="1045" y="97"/>
                    </a:lnTo>
                    <a:lnTo>
                      <a:pt x="1137" y="63"/>
                    </a:lnTo>
                    <a:lnTo>
                      <a:pt x="1231" y="37"/>
                    </a:lnTo>
                    <a:lnTo>
                      <a:pt x="1328" y="16"/>
                    </a:lnTo>
                    <a:lnTo>
                      <a:pt x="1426" y="0"/>
                    </a:lnTo>
                    <a:close/>
                  </a:path>
                </a:pathLst>
              </a:custGeom>
              <a:solidFill>
                <a:schemeClr val="accent4">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69" name="组合 368">
              <a:extLst>
                <a:ext uri="{FF2B5EF4-FFF2-40B4-BE49-F238E27FC236}">
                  <a16:creationId xmlns:a16="http://schemas.microsoft.com/office/drawing/2014/main" id="{03A312F4-0EEC-42DA-9DF1-4F71860F082B}"/>
                </a:ext>
              </a:extLst>
            </p:cNvPr>
            <p:cNvGrpSpPr/>
            <p:nvPr/>
          </p:nvGrpSpPr>
          <p:grpSpPr>
            <a:xfrm>
              <a:off x="2528531" y="4730558"/>
              <a:ext cx="2086930" cy="215444"/>
              <a:chOff x="5122559" y="4095442"/>
              <a:chExt cx="2086930" cy="215444"/>
            </a:xfrm>
          </p:grpSpPr>
          <p:cxnSp>
            <p:nvCxnSpPr>
              <p:cNvPr id="381" name="直接连接符 380">
                <a:extLst>
                  <a:ext uri="{FF2B5EF4-FFF2-40B4-BE49-F238E27FC236}">
                    <a16:creationId xmlns:a16="http://schemas.microsoft.com/office/drawing/2014/main" id="{8D6A24E0-3AE2-4E8D-8802-27AE7919F8A5}"/>
                  </a:ext>
                </a:extLst>
              </p:cNvPr>
              <p:cNvCxnSpPr>
                <a:cxnSpLocks/>
              </p:cNvCxnSpPr>
              <p:nvPr/>
            </p:nvCxnSpPr>
            <p:spPr>
              <a:xfrm>
                <a:off x="5122559" y="4301736"/>
                <a:ext cx="2086930" cy="0"/>
              </a:xfrm>
              <a:prstGeom prst="line">
                <a:avLst/>
              </a:prstGeom>
              <a:ln w="9525">
                <a:gradFill>
                  <a:gsLst>
                    <a:gs pos="55000">
                      <a:schemeClr val="bg1">
                        <a:alpha val="54000"/>
                      </a:scheme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382" name="文本框 381">
                <a:extLst>
                  <a:ext uri="{FF2B5EF4-FFF2-40B4-BE49-F238E27FC236}">
                    <a16:creationId xmlns:a16="http://schemas.microsoft.com/office/drawing/2014/main" id="{19D343D5-A104-4E0B-B761-991B5DD6F0C4}"/>
                  </a:ext>
                </a:extLst>
              </p:cNvPr>
              <p:cNvSpPr txBox="1"/>
              <p:nvPr/>
            </p:nvSpPr>
            <p:spPr>
              <a:xfrm>
                <a:off x="5166052" y="4095442"/>
                <a:ext cx="595035" cy="215444"/>
              </a:xfrm>
              <a:prstGeom prst="rect">
                <a:avLst/>
              </a:prstGeom>
              <a:noFill/>
            </p:spPr>
            <p:txBody>
              <a:bodyPr wrap="none" rtlCol="0">
                <a:spAutoFit/>
              </a:bodyPr>
              <a:lstStyle/>
              <a:p>
                <a:r>
                  <a:rPr lang="zh-CN" altLang="en-US" sz="800" b="1" dirty="0">
                    <a:solidFill>
                      <a:schemeClr val="bg1"/>
                    </a:solidFill>
                  </a:rPr>
                  <a:t>可装配于</a:t>
                </a:r>
              </a:p>
            </p:txBody>
          </p:sp>
        </p:grpSp>
        <p:grpSp>
          <p:nvGrpSpPr>
            <p:cNvPr id="370" name="组合 369">
              <a:extLst>
                <a:ext uri="{FF2B5EF4-FFF2-40B4-BE49-F238E27FC236}">
                  <a16:creationId xmlns:a16="http://schemas.microsoft.com/office/drawing/2014/main" id="{8AE81CD8-7BFA-400B-8368-A954FF2BC164}"/>
                </a:ext>
              </a:extLst>
            </p:cNvPr>
            <p:cNvGrpSpPr/>
            <p:nvPr/>
          </p:nvGrpSpPr>
          <p:grpSpPr>
            <a:xfrm>
              <a:off x="3389895" y="5027408"/>
              <a:ext cx="364202" cy="449459"/>
              <a:chOff x="268556" y="3085335"/>
              <a:chExt cx="364202" cy="449459"/>
            </a:xfrm>
          </p:grpSpPr>
          <p:grpSp>
            <p:nvGrpSpPr>
              <p:cNvPr id="371" name="组合 370">
                <a:extLst>
                  <a:ext uri="{FF2B5EF4-FFF2-40B4-BE49-F238E27FC236}">
                    <a16:creationId xmlns:a16="http://schemas.microsoft.com/office/drawing/2014/main" id="{C2215388-E037-4BC2-A61C-FB9A7229EAFB}"/>
                  </a:ext>
                </a:extLst>
              </p:cNvPr>
              <p:cNvGrpSpPr/>
              <p:nvPr/>
            </p:nvGrpSpPr>
            <p:grpSpPr>
              <a:xfrm>
                <a:off x="275815" y="3085335"/>
                <a:ext cx="330152" cy="330152"/>
                <a:chOff x="273881" y="3085335"/>
                <a:chExt cx="330152" cy="330152"/>
              </a:xfrm>
            </p:grpSpPr>
            <p:sp>
              <p:nvSpPr>
                <p:cNvPr id="379" name="椭圆 378">
                  <a:extLst>
                    <a:ext uri="{FF2B5EF4-FFF2-40B4-BE49-F238E27FC236}">
                      <a16:creationId xmlns:a16="http://schemas.microsoft.com/office/drawing/2014/main" id="{4ED332D4-A61F-45EA-A71A-86C5EDB1A056}"/>
                    </a:ext>
                  </a:extLst>
                </p:cNvPr>
                <p:cNvSpPr/>
                <p:nvPr/>
              </p:nvSpPr>
              <p:spPr>
                <a:xfrm>
                  <a:off x="273881" y="3085335"/>
                  <a:ext cx="330152" cy="330152"/>
                </a:xfrm>
                <a:prstGeom prst="ellips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0" name="椭圆 379">
                  <a:extLst>
                    <a:ext uri="{FF2B5EF4-FFF2-40B4-BE49-F238E27FC236}">
                      <a16:creationId xmlns:a16="http://schemas.microsoft.com/office/drawing/2014/main" id="{DC5C4F68-3F0C-4D6A-BFB8-781C3BB5C7D9}"/>
                    </a:ext>
                  </a:extLst>
                </p:cNvPr>
                <p:cNvSpPr/>
                <p:nvPr/>
              </p:nvSpPr>
              <p:spPr>
                <a:xfrm>
                  <a:off x="296085" y="3108745"/>
                  <a:ext cx="283332" cy="283332"/>
                </a:xfrm>
                <a:prstGeom prst="ellipse">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2" name="文本框 371">
                <a:extLst>
                  <a:ext uri="{FF2B5EF4-FFF2-40B4-BE49-F238E27FC236}">
                    <a16:creationId xmlns:a16="http://schemas.microsoft.com/office/drawing/2014/main" id="{7797B1BF-BA8A-4459-9CAD-B25F7479D7FB}"/>
                  </a:ext>
                </a:extLst>
              </p:cNvPr>
              <p:cNvSpPr txBox="1"/>
              <p:nvPr/>
            </p:nvSpPr>
            <p:spPr>
              <a:xfrm>
                <a:off x="268556" y="3334739"/>
                <a:ext cx="364202" cy="200055"/>
              </a:xfrm>
              <a:prstGeom prst="rect">
                <a:avLst/>
              </a:prstGeom>
              <a:noFill/>
            </p:spPr>
            <p:txBody>
              <a:bodyPr wrap="none" rtlCol="0">
                <a:spAutoFit/>
              </a:bodyPr>
              <a:lstStyle/>
              <a:p>
                <a:r>
                  <a:rPr lang="zh-CN" altLang="en-US" sz="700" b="1" dirty="0">
                    <a:solidFill>
                      <a:schemeClr val="bg1">
                        <a:alpha val="80000"/>
                      </a:schemeClr>
                    </a:solidFill>
                    <a:latin typeface="+mn-ea"/>
                  </a:rPr>
                  <a:t>舰船</a:t>
                </a:r>
              </a:p>
            </p:txBody>
          </p:sp>
          <p:grpSp>
            <p:nvGrpSpPr>
              <p:cNvPr id="373" name="组合 372">
                <a:extLst>
                  <a:ext uri="{FF2B5EF4-FFF2-40B4-BE49-F238E27FC236}">
                    <a16:creationId xmlns:a16="http://schemas.microsoft.com/office/drawing/2014/main" id="{7758FAA9-4DBE-4589-B1D5-FF73B36173A1}"/>
                  </a:ext>
                </a:extLst>
              </p:cNvPr>
              <p:cNvGrpSpPr/>
              <p:nvPr/>
            </p:nvGrpSpPr>
            <p:grpSpPr>
              <a:xfrm>
                <a:off x="339760" y="3151291"/>
                <a:ext cx="204170" cy="205146"/>
                <a:chOff x="250826" y="3930651"/>
                <a:chExt cx="331788" cy="333375"/>
              </a:xfrm>
              <a:solidFill>
                <a:schemeClr val="bg1"/>
              </a:solidFill>
            </p:grpSpPr>
            <p:sp>
              <p:nvSpPr>
                <p:cNvPr id="374" name="Freeform 856">
                  <a:extLst>
                    <a:ext uri="{FF2B5EF4-FFF2-40B4-BE49-F238E27FC236}">
                      <a16:creationId xmlns:a16="http://schemas.microsoft.com/office/drawing/2014/main" id="{7223B4DB-9963-42E0-9071-DC58D1D8F2F0}"/>
                    </a:ext>
                  </a:extLst>
                </p:cNvPr>
                <p:cNvSpPr>
                  <a:spLocks/>
                </p:cNvSpPr>
                <p:nvPr/>
              </p:nvSpPr>
              <p:spPr bwMode="auto">
                <a:xfrm>
                  <a:off x="412751" y="3932238"/>
                  <a:ext cx="169863" cy="320675"/>
                </a:xfrm>
                <a:custGeom>
                  <a:avLst/>
                  <a:gdLst>
                    <a:gd name="T0" fmla="*/ 0 w 107"/>
                    <a:gd name="T1" fmla="*/ 111 h 202"/>
                    <a:gd name="T2" fmla="*/ 27 w 107"/>
                    <a:gd name="T3" fmla="*/ 202 h 202"/>
                    <a:gd name="T4" fmla="*/ 107 w 107"/>
                    <a:gd name="T5" fmla="*/ 0 h 202"/>
                    <a:gd name="T6" fmla="*/ 0 w 107"/>
                    <a:gd name="T7" fmla="*/ 111 h 202"/>
                  </a:gdLst>
                  <a:ahLst/>
                  <a:cxnLst>
                    <a:cxn ang="0">
                      <a:pos x="T0" y="T1"/>
                    </a:cxn>
                    <a:cxn ang="0">
                      <a:pos x="T2" y="T3"/>
                    </a:cxn>
                    <a:cxn ang="0">
                      <a:pos x="T4" y="T5"/>
                    </a:cxn>
                    <a:cxn ang="0">
                      <a:pos x="T6" y="T7"/>
                    </a:cxn>
                  </a:cxnLst>
                  <a:rect l="0" t="0" r="r" b="b"/>
                  <a:pathLst>
                    <a:path w="107" h="202">
                      <a:moveTo>
                        <a:pt x="0" y="111"/>
                      </a:moveTo>
                      <a:lnTo>
                        <a:pt x="27" y="202"/>
                      </a:lnTo>
                      <a:lnTo>
                        <a:pt x="107" y="0"/>
                      </a:lnTo>
                      <a:lnTo>
                        <a:pt x="0"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5" name="Freeform 857">
                  <a:extLst>
                    <a:ext uri="{FF2B5EF4-FFF2-40B4-BE49-F238E27FC236}">
                      <a16:creationId xmlns:a16="http://schemas.microsoft.com/office/drawing/2014/main" id="{42D7538D-AD65-4088-B580-052FA8FCD4EB}"/>
                    </a:ext>
                  </a:extLst>
                </p:cNvPr>
                <p:cNvSpPr>
                  <a:spLocks/>
                </p:cNvSpPr>
                <p:nvPr/>
              </p:nvSpPr>
              <p:spPr bwMode="auto">
                <a:xfrm>
                  <a:off x="352426" y="4121151"/>
                  <a:ext cx="90488" cy="142875"/>
                </a:xfrm>
                <a:custGeom>
                  <a:avLst/>
                  <a:gdLst>
                    <a:gd name="T0" fmla="*/ 0 w 57"/>
                    <a:gd name="T1" fmla="*/ 31 h 90"/>
                    <a:gd name="T2" fmla="*/ 20 w 57"/>
                    <a:gd name="T3" fmla="*/ 90 h 90"/>
                    <a:gd name="T4" fmla="*/ 57 w 57"/>
                    <a:gd name="T5" fmla="*/ 90 h 90"/>
                    <a:gd name="T6" fmla="*/ 30 w 57"/>
                    <a:gd name="T7" fmla="*/ 0 h 90"/>
                    <a:gd name="T8" fmla="*/ 0 w 57"/>
                    <a:gd name="T9" fmla="*/ 31 h 90"/>
                  </a:gdLst>
                  <a:ahLst/>
                  <a:cxnLst>
                    <a:cxn ang="0">
                      <a:pos x="T0" y="T1"/>
                    </a:cxn>
                    <a:cxn ang="0">
                      <a:pos x="T2" y="T3"/>
                    </a:cxn>
                    <a:cxn ang="0">
                      <a:pos x="T4" y="T5"/>
                    </a:cxn>
                    <a:cxn ang="0">
                      <a:pos x="T6" y="T7"/>
                    </a:cxn>
                    <a:cxn ang="0">
                      <a:pos x="T8" y="T9"/>
                    </a:cxn>
                  </a:cxnLst>
                  <a:rect l="0" t="0" r="r" b="b"/>
                  <a:pathLst>
                    <a:path w="57" h="90">
                      <a:moveTo>
                        <a:pt x="0" y="31"/>
                      </a:moveTo>
                      <a:lnTo>
                        <a:pt x="20" y="90"/>
                      </a:lnTo>
                      <a:lnTo>
                        <a:pt x="57" y="90"/>
                      </a:lnTo>
                      <a:lnTo>
                        <a:pt x="30" y="0"/>
                      </a:lnTo>
                      <a:lnTo>
                        <a:pt x="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6" name="Freeform 858">
                  <a:extLst>
                    <a:ext uri="{FF2B5EF4-FFF2-40B4-BE49-F238E27FC236}">
                      <a16:creationId xmlns:a16="http://schemas.microsoft.com/office/drawing/2014/main" id="{EA420A45-30BD-4E11-A9C1-BACAA32357AF}"/>
                    </a:ext>
                  </a:extLst>
                </p:cNvPr>
                <p:cNvSpPr>
                  <a:spLocks/>
                </p:cNvSpPr>
                <p:nvPr/>
              </p:nvSpPr>
              <p:spPr bwMode="auto">
                <a:xfrm>
                  <a:off x="261938" y="3930651"/>
                  <a:ext cx="319088" cy="171450"/>
                </a:xfrm>
                <a:custGeom>
                  <a:avLst/>
                  <a:gdLst>
                    <a:gd name="T0" fmla="*/ 201 w 201"/>
                    <a:gd name="T1" fmla="*/ 0 h 108"/>
                    <a:gd name="T2" fmla="*/ 0 w 201"/>
                    <a:gd name="T3" fmla="*/ 81 h 108"/>
                    <a:gd name="T4" fmla="*/ 91 w 201"/>
                    <a:gd name="T5" fmla="*/ 108 h 108"/>
                    <a:gd name="T6" fmla="*/ 201 w 201"/>
                    <a:gd name="T7" fmla="*/ 0 h 108"/>
                  </a:gdLst>
                  <a:ahLst/>
                  <a:cxnLst>
                    <a:cxn ang="0">
                      <a:pos x="T0" y="T1"/>
                    </a:cxn>
                    <a:cxn ang="0">
                      <a:pos x="T2" y="T3"/>
                    </a:cxn>
                    <a:cxn ang="0">
                      <a:pos x="T4" y="T5"/>
                    </a:cxn>
                    <a:cxn ang="0">
                      <a:pos x="T6" y="T7"/>
                    </a:cxn>
                  </a:cxnLst>
                  <a:rect l="0" t="0" r="r" b="b"/>
                  <a:pathLst>
                    <a:path w="201" h="108">
                      <a:moveTo>
                        <a:pt x="201" y="0"/>
                      </a:moveTo>
                      <a:lnTo>
                        <a:pt x="0" y="81"/>
                      </a:lnTo>
                      <a:lnTo>
                        <a:pt x="91" y="108"/>
                      </a:lnTo>
                      <a:lnTo>
                        <a:pt x="20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7" name="Freeform 859">
                  <a:extLst>
                    <a:ext uri="{FF2B5EF4-FFF2-40B4-BE49-F238E27FC236}">
                      <a16:creationId xmlns:a16="http://schemas.microsoft.com/office/drawing/2014/main" id="{10B09FA2-8347-4489-8EE5-A52A0A29DB8F}"/>
                    </a:ext>
                  </a:extLst>
                </p:cNvPr>
                <p:cNvSpPr>
                  <a:spLocks/>
                </p:cNvSpPr>
                <p:nvPr/>
              </p:nvSpPr>
              <p:spPr bwMode="auto">
                <a:xfrm>
                  <a:off x="250826" y="4071938"/>
                  <a:ext cx="142875" cy="90488"/>
                </a:xfrm>
                <a:custGeom>
                  <a:avLst/>
                  <a:gdLst>
                    <a:gd name="T0" fmla="*/ 90 w 90"/>
                    <a:gd name="T1" fmla="*/ 27 h 57"/>
                    <a:gd name="T2" fmla="*/ 0 w 90"/>
                    <a:gd name="T3" fmla="*/ 0 h 57"/>
                    <a:gd name="T4" fmla="*/ 0 w 90"/>
                    <a:gd name="T5" fmla="*/ 37 h 57"/>
                    <a:gd name="T6" fmla="*/ 59 w 90"/>
                    <a:gd name="T7" fmla="*/ 57 h 57"/>
                    <a:gd name="T8" fmla="*/ 90 w 90"/>
                    <a:gd name="T9" fmla="*/ 27 h 57"/>
                  </a:gdLst>
                  <a:ahLst/>
                  <a:cxnLst>
                    <a:cxn ang="0">
                      <a:pos x="T0" y="T1"/>
                    </a:cxn>
                    <a:cxn ang="0">
                      <a:pos x="T2" y="T3"/>
                    </a:cxn>
                    <a:cxn ang="0">
                      <a:pos x="T4" y="T5"/>
                    </a:cxn>
                    <a:cxn ang="0">
                      <a:pos x="T6" y="T7"/>
                    </a:cxn>
                    <a:cxn ang="0">
                      <a:pos x="T8" y="T9"/>
                    </a:cxn>
                  </a:cxnLst>
                  <a:rect l="0" t="0" r="r" b="b"/>
                  <a:pathLst>
                    <a:path w="90" h="57">
                      <a:moveTo>
                        <a:pt x="90" y="27"/>
                      </a:moveTo>
                      <a:lnTo>
                        <a:pt x="0" y="0"/>
                      </a:lnTo>
                      <a:lnTo>
                        <a:pt x="0" y="37"/>
                      </a:lnTo>
                      <a:lnTo>
                        <a:pt x="59" y="57"/>
                      </a:lnTo>
                      <a:lnTo>
                        <a:pt x="9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8" name="Freeform 860">
                  <a:extLst>
                    <a:ext uri="{FF2B5EF4-FFF2-40B4-BE49-F238E27FC236}">
                      <a16:creationId xmlns:a16="http://schemas.microsoft.com/office/drawing/2014/main" id="{F7E83968-95AF-42C7-8457-4963FFA95CD7}"/>
                    </a:ext>
                  </a:extLst>
                </p:cNvPr>
                <p:cNvSpPr>
                  <a:spLocks/>
                </p:cNvSpPr>
                <p:nvPr/>
              </p:nvSpPr>
              <p:spPr bwMode="auto">
                <a:xfrm>
                  <a:off x="315913" y="4176713"/>
                  <a:ext cx="31750" cy="50800"/>
                </a:xfrm>
                <a:custGeom>
                  <a:avLst/>
                  <a:gdLst>
                    <a:gd name="T0" fmla="*/ 0 w 20"/>
                    <a:gd name="T1" fmla="*/ 14 h 32"/>
                    <a:gd name="T2" fmla="*/ 3 w 20"/>
                    <a:gd name="T3" fmla="*/ 32 h 32"/>
                    <a:gd name="T4" fmla="*/ 20 w 20"/>
                    <a:gd name="T5" fmla="*/ 14 h 32"/>
                    <a:gd name="T6" fmla="*/ 15 w 20"/>
                    <a:gd name="T7" fmla="*/ 0 h 32"/>
                    <a:gd name="T8" fmla="*/ 0 w 20"/>
                    <a:gd name="T9" fmla="*/ 14 h 32"/>
                  </a:gdLst>
                  <a:ahLst/>
                  <a:cxnLst>
                    <a:cxn ang="0">
                      <a:pos x="T0" y="T1"/>
                    </a:cxn>
                    <a:cxn ang="0">
                      <a:pos x="T2" y="T3"/>
                    </a:cxn>
                    <a:cxn ang="0">
                      <a:pos x="T4" y="T5"/>
                    </a:cxn>
                    <a:cxn ang="0">
                      <a:pos x="T6" y="T7"/>
                    </a:cxn>
                    <a:cxn ang="0">
                      <a:pos x="T8" y="T9"/>
                    </a:cxn>
                  </a:cxnLst>
                  <a:rect l="0" t="0" r="r" b="b"/>
                  <a:pathLst>
                    <a:path w="20" h="32">
                      <a:moveTo>
                        <a:pt x="0" y="14"/>
                      </a:moveTo>
                      <a:lnTo>
                        <a:pt x="3" y="32"/>
                      </a:lnTo>
                      <a:lnTo>
                        <a:pt x="20" y="14"/>
                      </a:lnTo>
                      <a:lnTo>
                        <a:pt x="15"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grpSp>
        <p:nvGrpSpPr>
          <p:cNvPr id="499" name="组合 498">
            <a:extLst>
              <a:ext uri="{FF2B5EF4-FFF2-40B4-BE49-F238E27FC236}">
                <a16:creationId xmlns:a16="http://schemas.microsoft.com/office/drawing/2014/main" id="{6A5B47FB-C850-4869-A4F4-0D5425FEF975}"/>
              </a:ext>
            </a:extLst>
          </p:cNvPr>
          <p:cNvGrpSpPr/>
          <p:nvPr/>
        </p:nvGrpSpPr>
        <p:grpSpPr>
          <a:xfrm>
            <a:off x="8048074" y="1021419"/>
            <a:ext cx="2360284" cy="5189386"/>
            <a:chOff x="2378549" y="1241827"/>
            <a:chExt cx="2360284" cy="5189386"/>
          </a:xfrm>
        </p:grpSpPr>
        <p:grpSp>
          <p:nvGrpSpPr>
            <p:cNvPr id="500" name="组合 499">
              <a:extLst>
                <a:ext uri="{FF2B5EF4-FFF2-40B4-BE49-F238E27FC236}">
                  <a16:creationId xmlns:a16="http://schemas.microsoft.com/office/drawing/2014/main" id="{BE75CEC4-EADB-41ED-89DD-D7F9590917DD}"/>
                </a:ext>
              </a:extLst>
            </p:cNvPr>
            <p:cNvGrpSpPr/>
            <p:nvPr/>
          </p:nvGrpSpPr>
          <p:grpSpPr>
            <a:xfrm>
              <a:off x="2551640" y="1594335"/>
              <a:ext cx="2020368" cy="4836878"/>
              <a:chOff x="5450340" y="1928810"/>
              <a:chExt cx="3091543" cy="6754003"/>
            </a:xfrm>
          </p:grpSpPr>
          <p:sp>
            <p:nvSpPr>
              <p:cNvPr id="573" name="矩形: 圆角 572">
                <a:extLst>
                  <a:ext uri="{FF2B5EF4-FFF2-40B4-BE49-F238E27FC236}">
                    <a16:creationId xmlns:a16="http://schemas.microsoft.com/office/drawing/2014/main" id="{5BABE8EE-B7F8-42AC-ACFF-4EA4B0BA32C5}"/>
                  </a:ext>
                </a:extLst>
              </p:cNvPr>
              <p:cNvSpPr/>
              <p:nvPr/>
            </p:nvSpPr>
            <p:spPr>
              <a:xfrm>
                <a:off x="5469048" y="1944470"/>
                <a:ext cx="3054125" cy="6706662"/>
              </a:xfrm>
              <a:prstGeom prst="roundRect">
                <a:avLst>
                  <a:gd name="adj" fmla="val 0"/>
                </a:avLst>
              </a:prstGeom>
              <a:solidFill>
                <a:schemeClr val="bg1">
                  <a:lumMod val="65000"/>
                  <a:alpha val="1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dirty="0"/>
              </a:p>
            </p:txBody>
          </p:sp>
          <p:sp>
            <p:nvSpPr>
              <p:cNvPr id="574" name="矩形: 圆角 573">
                <a:extLst>
                  <a:ext uri="{FF2B5EF4-FFF2-40B4-BE49-F238E27FC236}">
                    <a16:creationId xmlns:a16="http://schemas.microsoft.com/office/drawing/2014/main" id="{0C8B8EB3-72BE-4805-B0BF-CBE8B5214C82}"/>
                  </a:ext>
                </a:extLst>
              </p:cNvPr>
              <p:cNvSpPr/>
              <p:nvPr/>
            </p:nvSpPr>
            <p:spPr>
              <a:xfrm>
                <a:off x="5450340" y="1928810"/>
                <a:ext cx="3091543" cy="6754003"/>
              </a:xfrm>
              <a:prstGeom prst="roundRect">
                <a:avLst>
                  <a:gd name="adj" fmla="val 1669"/>
                </a:avLst>
              </a:prstGeom>
              <a:noFill/>
              <a:ln w="6350">
                <a:solidFill>
                  <a:schemeClr val="bg1"/>
                </a:solidFill>
              </a:ln>
              <a:effectLst>
                <a:glow>
                  <a:srgbClr val="FFC000">
                    <a:alpha val="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grpSp>
        <p:grpSp>
          <p:nvGrpSpPr>
            <p:cNvPr id="501" name="组合 500">
              <a:extLst>
                <a:ext uri="{FF2B5EF4-FFF2-40B4-BE49-F238E27FC236}">
                  <a16:creationId xmlns:a16="http://schemas.microsoft.com/office/drawing/2014/main" id="{091FAD52-B57D-4E68-A750-22CCBD883B86}"/>
                </a:ext>
              </a:extLst>
            </p:cNvPr>
            <p:cNvGrpSpPr/>
            <p:nvPr/>
          </p:nvGrpSpPr>
          <p:grpSpPr>
            <a:xfrm>
              <a:off x="3054847" y="1241827"/>
              <a:ext cx="1009199" cy="276999"/>
              <a:chOff x="3187982" y="1834941"/>
              <a:chExt cx="1274114" cy="349712"/>
            </a:xfrm>
          </p:grpSpPr>
          <p:sp>
            <p:nvSpPr>
              <p:cNvPr id="571" name="文本框 570">
                <a:extLst>
                  <a:ext uri="{FF2B5EF4-FFF2-40B4-BE49-F238E27FC236}">
                    <a16:creationId xmlns:a16="http://schemas.microsoft.com/office/drawing/2014/main" id="{D2338B08-8547-491B-A27E-DC02343F15B2}"/>
                  </a:ext>
                </a:extLst>
              </p:cNvPr>
              <p:cNvSpPr txBox="1"/>
              <p:nvPr/>
            </p:nvSpPr>
            <p:spPr>
              <a:xfrm>
                <a:off x="3349244" y="1834941"/>
                <a:ext cx="874683" cy="349712"/>
              </a:xfrm>
              <a:prstGeom prst="rect">
                <a:avLst/>
              </a:prstGeom>
              <a:noFill/>
            </p:spPr>
            <p:txBody>
              <a:bodyPr wrap="none" rtlCol="0">
                <a:spAutoFit/>
              </a:bodyPr>
              <a:lstStyle/>
              <a:p>
                <a:r>
                  <a:rPr lang="en-US" altLang="zh-CN" sz="1200" dirty="0">
                    <a:solidFill>
                      <a:schemeClr val="bg1">
                        <a:alpha val="70000"/>
                      </a:schemeClr>
                    </a:solidFill>
                    <a:latin typeface="思源黑体 CN Heavy" panose="020B0A00000000000000" pitchFamily="34" charset="-122"/>
                    <a:ea typeface="思源黑体 CN Heavy" panose="020B0A00000000000000" pitchFamily="34" charset="-122"/>
                  </a:rPr>
                  <a:t>RD-M4</a:t>
                </a:r>
              </a:p>
            </p:txBody>
          </p:sp>
          <p:cxnSp>
            <p:nvCxnSpPr>
              <p:cNvPr id="572" name="直接连接符 571">
                <a:extLst>
                  <a:ext uri="{FF2B5EF4-FFF2-40B4-BE49-F238E27FC236}">
                    <a16:creationId xmlns:a16="http://schemas.microsoft.com/office/drawing/2014/main" id="{E10BA935-979E-4B5B-BA10-2047DA476C4F}"/>
                  </a:ext>
                </a:extLst>
              </p:cNvPr>
              <p:cNvCxnSpPr>
                <a:cxnSpLocks/>
              </p:cNvCxnSpPr>
              <p:nvPr/>
            </p:nvCxnSpPr>
            <p:spPr>
              <a:xfrm>
                <a:off x="3187982" y="2158958"/>
                <a:ext cx="1274114" cy="0"/>
              </a:xfrm>
              <a:prstGeom prst="line">
                <a:avLst/>
              </a:prstGeom>
              <a:ln w="9525">
                <a:gradFill>
                  <a:gsLst>
                    <a:gs pos="55000">
                      <a:schemeClr val="bg1">
                        <a:alpha val="54000"/>
                      </a:scheme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grpSp>
        <p:sp>
          <p:nvSpPr>
            <p:cNvPr id="502" name="矩形 501">
              <a:extLst>
                <a:ext uri="{FF2B5EF4-FFF2-40B4-BE49-F238E27FC236}">
                  <a16:creationId xmlns:a16="http://schemas.microsoft.com/office/drawing/2014/main" id="{46DC6897-A776-41F2-9979-42449276DFC3}"/>
                </a:ext>
              </a:extLst>
            </p:cNvPr>
            <p:cNvSpPr/>
            <p:nvPr/>
          </p:nvSpPr>
          <p:spPr>
            <a:xfrm>
              <a:off x="2573178" y="1551323"/>
              <a:ext cx="2000236" cy="1609354"/>
            </a:xfrm>
            <a:prstGeom prst="rect">
              <a:avLst/>
            </a:prstGeom>
            <a:gradFill>
              <a:gsLst>
                <a:gs pos="55000">
                  <a:schemeClr val="bg2">
                    <a:lumMod val="10000"/>
                  </a:schemeClr>
                </a:gs>
                <a:gs pos="0">
                  <a:schemeClr val="bg2">
                    <a:lumMod val="10000"/>
                    <a:alpha val="0"/>
                  </a:schemeClr>
                </a:gs>
                <a:gs pos="100000">
                  <a:schemeClr val="bg2">
                    <a:lumMod val="1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3" name="Freeform 512">
              <a:extLst>
                <a:ext uri="{FF2B5EF4-FFF2-40B4-BE49-F238E27FC236}">
                  <a16:creationId xmlns:a16="http://schemas.microsoft.com/office/drawing/2014/main" id="{637205F6-C147-434B-A98F-3E03CBE17BE7}"/>
                </a:ext>
              </a:extLst>
            </p:cNvPr>
            <p:cNvSpPr>
              <a:spLocks/>
            </p:cNvSpPr>
            <p:nvPr/>
          </p:nvSpPr>
          <p:spPr bwMode="auto">
            <a:xfrm>
              <a:off x="2378549" y="3704383"/>
              <a:ext cx="120014" cy="327145"/>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04" name="Freeform 512">
              <a:extLst>
                <a:ext uri="{FF2B5EF4-FFF2-40B4-BE49-F238E27FC236}">
                  <a16:creationId xmlns:a16="http://schemas.microsoft.com/office/drawing/2014/main" id="{3B8F20A0-6426-445F-9675-42C966747E3B}"/>
                </a:ext>
              </a:extLst>
            </p:cNvPr>
            <p:cNvSpPr>
              <a:spLocks/>
            </p:cNvSpPr>
            <p:nvPr/>
          </p:nvSpPr>
          <p:spPr bwMode="auto">
            <a:xfrm rot="10800000">
              <a:off x="4618819" y="3700068"/>
              <a:ext cx="120014" cy="327145"/>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cxnSp>
          <p:nvCxnSpPr>
            <p:cNvPr id="505" name="直接连接符 504">
              <a:extLst>
                <a:ext uri="{FF2B5EF4-FFF2-40B4-BE49-F238E27FC236}">
                  <a16:creationId xmlns:a16="http://schemas.microsoft.com/office/drawing/2014/main" id="{465D5557-DA0B-482E-B4D1-3B34E0025BD4}"/>
                </a:ext>
              </a:extLst>
            </p:cNvPr>
            <p:cNvCxnSpPr>
              <a:cxnSpLocks/>
            </p:cNvCxnSpPr>
            <p:nvPr/>
          </p:nvCxnSpPr>
          <p:spPr>
            <a:xfrm>
              <a:off x="2474650" y="2955931"/>
              <a:ext cx="2086930" cy="0"/>
            </a:xfrm>
            <a:prstGeom prst="line">
              <a:avLst/>
            </a:prstGeom>
            <a:ln w="9525">
              <a:gradFill>
                <a:gsLst>
                  <a:gs pos="55000">
                    <a:schemeClr val="bg1">
                      <a:alpha val="54000"/>
                    </a:scheme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506" name="文本框 505">
              <a:extLst>
                <a:ext uri="{FF2B5EF4-FFF2-40B4-BE49-F238E27FC236}">
                  <a16:creationId xmlns:a16="http://schemas.microsoft.com/office/drawing/2014/main" id="{86B09094-102F-4C50-B62A-A099595F1ADD}"/>
                </a:ext>
              </a:extLst>
            </p:cNvPr>
            <p:cNvSpPr txBox="1"/>
            <p:nvPr/>
          </p:nvSpPr>
          <p:spPr>
            <a:xfrm>
              <a:off x="2551305" y="3005326"/>
              <a:ext cx="2052924" cy="646331"/>
            </a:xfrm>
            <a:prstGeom prst="rect">
              <a:avLst/>
            </a:prstGeom>
            <a:noFill/>
          </p:spPr>
          <p:txBody>
            <a:bodyPr wrap="square" rtlCol="0">
              <a:spAutoFit/>
            </a:bodyPr>
            <a:lstStyle/>
            <a:p>
              <a:r>
                <a:rPr lang="zh-CN" altLang="en-US" sz="600" dirty="0">
                  <a:solidFill>
                    <a:schemeClr val="bg1">
                      <a:alpha val="70000"/>
                    </a:schemeClr>
                  </a:solidFill>
                  <a:latin typeface="思源黑体 CN ExtraLight" panose="020B0200000000000000" pitchFamily="34" charset="-122"/>
                  <a:ea typeface="思源黑体 CN ExtraLight" panose="020B0200000000000000" pitchFamily="34" charset="-122"/>
                </a:rPr>
                <a:t>人们认为纳迦法级无畏战舰的设计基于一种可追溯到远古时期的玛塔利飞船设计。 </a:t>
              </a:r>
              <a:endParaRPr lang="en-US" altLang="zh-CN" sz="600" dirty="0">
                <a:solidFill>
                  <a:schemeClr val="bg1">
                    <a:alpha val="70000"/>
                  </a:schemeClr>
                </a:solidFill>
                <a:latin typeface="思源黑体 CN ExtraLight" panose="020B0200000000000000" pitchFamily="34" charset="-122"/>
                <a:ea typeface="思源黑体 CN ExtraLight" panose="020B0200000000000000" pitchFamily="34" charset="-122"/>
              </a:endParaRPr>
            </a:p>
            <a:p>
              <a:r>
                <a:rPr lang="zh-CN" altLang="en-US" sz="600" dirty="0">
                  <a:solidFill>
                    <a:schemeClr val="bg1">
                      <a:alpha val="70000"/>
                    </a:schemeClr>
                  </a:solidFill>
                  <a:latin typeface="思源黑体 CN ExtraLight" panose="020B0200000000000000" pitchFamily="34" charset="-122"/>
                  <a:ea typeface="思源黑体 CN ExtraLight" panose="020B0200000000000000" pitchFamily="34" charset="-122"/>
                </a:rPr>
                <a:t>虽然没有记录可以清楚地说明其外形的发展过程，但它那如巨石一般粗犷的线条一次又一次出现在随风飘零的玛塔利传说中。 纳迦法级有多样的火力选择，能够应付各种规模的敌方战舰。</a:t>
              </a:r>
            </a:p>
          </p:txBody>
        </p:sp>
        <p:grpSp>
          <p:nvGrpSpPr>
            <p:cNvPr id="507" name="组合 506">
              <a:extLst>
                <a:ext uri="{FF2B5EF4-FFF2-40B4-BE49-F238E27FC236}">
                  <a16:creationId xmlns:a16="http://schemas.microsoft.com/office/drawing/2014/main" id="{46B02779-C2F9-4E84-9BC9-F8A8F04D9903}"/>
                </a:ext>
              </a:extLst>
            </p:cNvPr>
            <p:cNvGrpSpPr/>
            <p:nvPr/>
          </p:nvGrpSpPr>
          <p:grpSpPr>
            <a:xfrm>
              <a:off x="2518358" y="3677043"/>
              <a:ext cx="2086930" cy="215444"/>
              <a:chOff x="5122559" y="4095442"/>
              <a:chExt cx="2086930" cy="215444"/>
            </a:xfrm>
          </p:grpSpPr>
          <p:cxnSp>
            <p:nvCxnSpPr>
              <p:cNvPr id="569" name="直接连接符 568">
                <a:extLst>
                  <a:ext uri="{FF2B5EF4-FFF2-40B4-BE49-F238E27FC236}">
                    <a16:creationId xmlns:a16="http://schemas.microsoft.com/office/drawing/2014/main" id="{C757C5DC-5DDC-427D-849D-8BE433A5B028}"/>
                  </a:ext>
                </a:extLst>
              </p:cNvPr>
              <p:cNvCxnSpPr>
                <a:cxnSpLocks/>
              </p:cNvCxnSpPr>
              <p:nvPr/>
            </p:nvCxnSpPr>
            <p:spPr>
              <a:xfrm>
                <a:off x="5122559" y="4301736"/>
                <a:ext cx="2086930" cy="0"/>
              </a:xfrm>
              <a:prstGeom prst="line">
                <a:avLst/>
              </a:prstGeom>
              <a:ln w="9525">
                <a:gradFill>
                  <a:gsLst>
                    <a:gs pos="55000">
                      <a:schemeClr val="bg1">
                        <a:alpha val="54000"/>
                      </a:scheme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570" name="文本框 569">
                <a:extLst>
                  <a:ext uri="{FF2B5EF4-FFF2-40B4-BE49-F238E27FC236}">
                    <a16:creationId xmlns:a16="http://schemas.microsoft.com/office/drawing/2014/main" id="{F3022D95-D69C-497A-A219-907E1ADF2ACD}"/>
                  </a:ext>
                </a:extLst>
              </p:cNvPr>
              <p:cNvSpPr txBox="1"/>
              <p:nvPr/>
            </p:nvSpPr>
            <p:spPr>
              <a:xfrm>
                <a:off x="5166052" y="4095442"/>
                <a:ext cx="595035" cy="215444"/>
              </a:xfrm>
              <a:prstGeom prst="rect">
                <a:avLst/>
              </a:prstGeom>
              <a:noFill/>
            </p:spPr>
            <p:txBody>
              <a:bodyPr wrap="none" rtlCol="0">
                <a:spAutoFit/>
              </a:bodyPr>
              <a:lstStyle/>
              <a:p>
                <a:r>
                  <a:rPr lang="zh-CN" altLang="en-US" sz="800" b="1" dirty="0">
                    <a:solidFill>
                      <a:schemeClr val="bg1"/>
                    </a:solidFill>
                  </a:rPr>
                  <a:t>部件属性</a:t>
                </a:r>
              </a:p>
            </p:txBody>
          </p:sp>
        </p:grpSp>
        <p:grpSp>
          <p:nvGrpSpPr>
            <p:cNvPr id="508" name="组合 507">
              <a:extLst>
                <a:ext uri="{FF2B5EF4-FFF2-40B4-BE49-F238E27FC236}">
                  <a16:creationId xmlns:a16="http://schemas.microsoft.com/office/drawing/2014/main" id="{5E418546-3716-4188-A5C8-CA38DD9F54E2}"/>
                </a:ext>
              </a:extLst>
            </p:cNvPr>
            <p:cNvGrpSpPr/>
            <p:nvPr/>
          </p:nvGrpSpPr>
          <p:grpSpPr>
            <a:xfrm>
              <a:off x="2677412" y="5808164"/>
              <a:ext cx="505167" cy="529772"/>
              <a:chOff x="1500178" y="4119286"/>
              <a:chExt cx="607551" cy="637143"/>
            </a:xfrm>
          </p:grpSpPr>
          <p:sp>
            <p:nvSpPr>
              <p:cNvPr id="563" name="椭圆 562">
                <a:extLst>
                  <a:ext uri="{FF2B5EF4-FFF2-40B4-BE49-F238E27FC236}">
                    <a16:creationId xmlns:a16="http://schemas.microsoft.com/office/drawing/2014/main" id="{7849DEC7-0FCE-42A7-ABCC-4FBC5BB77D7E}"/>
                  </a:ext>
                </a:extLst>
              </p:cNvPr>
              <p:cNvSpPr/>
              <p:nvPr/>
            </p:nvSpPr>
            <p:spPr>
              <a:xfrm>
                <a:off x="1653600" y="4146812"/>
                <a:ext cx="317434" cy="317434"/>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564" name="组合 563">
                <a:extLst>
                  <a:ext uri="{FF2B5EF4-FFF2-40B4-BE49-F238E27FC236}">
                    <a16:creationId xmlns:a16="http://schemas.microsoft.com/office/drawing/2014/main" id="{E7DBA89C-DE09-4F5B-8338-CF8E455799A9}"/>
                  </a:ext>
                </a:extLst>
              </p:cNvPr>
              <p:cNvGrpSpPr/>
              <p:nvPr/>
            </p:nvGrpSpPr>
            <p:grpSpPr>
              <a:xfrm>
                <a:off x="1500178" y="4119286"/>
                <a:ext cx="607551" cy="637143"/>
                <a:chOff x="1500178" y="4119286"/>
                <a:chExt cx="607551" cy="637143"/>
              </a:xfrm>
            </p:grpSpPr>
            <p:sp>
              <p:nvSpPr>
                <p:cNvPr id="565" name="椭圆 564">
                  <a:extLst>
                    <a:ext uri="{FF2B5EF4-FFF2-40B4-BE49-F238E27FC236}">
                      <a16:creationId xmlns:a16="http://schemas.microsoft.com/office/drawing/2014/main" id="{62E0765B-BAA1-4697-94D6-304102FAAA6B}"/>
                    </a:ext>
                  </a:extLst>
                </p:cNvPr>
                <p:cNvSpPr/>
                <p:nvPr/>
              </p:nvSpPr>
              <p:spPr>
                <a:xfrm>
                  <a:off x="1624753" y="4119286"/>
                  <a:ext cx="375095" cy="375095"/>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6" name="文本框 565">
                  <a:extLst>
                    <a:ext uri="{FF2B5EF4-FFF2-40B4-BE49-F238E27FC236}">
                      <a16:creationId xmlns:a16="http://schemas.microsoft.com/office/drawing/2014/main" id="{95CDA1D0-D718-47ED-A269-BBF32962C561}"/>
                    </a:ext>
                  </a:extLst>
                </p:cNvPr>
                <p:cNvSpPr txBox="1"/>
                <p:nvPr/>
              </p:nvSpPr>
              <p:spPr>
                <a:xfrm>
                  <a:off x="1578843" y="4413533"/>
                  <a:ext cx="457501" cy="247500"/>
                </a:xfrm>
                <a:prstGeom prst="rect">
                  <a:avLst/>
                </a:prstGeom>
                <a:noFill/>
              </p:spPr>
              <p:txBody>
                <a:bodyPr wrap="none" rtlCol="0">
                  <a:spAutoFit/>
                </a:bodyPr>
                <a:lstStyle/>
                <a:p>
                  <a:pPr algn="ctr"/>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567" name="文本框 566">
                  <a:extLst>
                    <a:ext uri="{FF2B5EF4-FFF2-40B4-BE49-F238E27FC236}">
                      <a16:creationId xmlns:a16="http://schemas.microsoft.com/office/drawing/2014/main" id="{9119D09C-9D69-4CF3-90A6-5C29EB95C66D}"/>
                    </a:ext>
                  </a:extLst>
                </p:cNvPr>
                <p:cNvSpPr txBox="1"/>
                <p:nvPr/>
              </p:nvSpPr>
              <p:spPr>
                <a:xfrm>
                  <a:off x="1500178" y="4515828"/>
                  <a:ext cx="607551" cy="240601"/>
                </a:xfrm>
                <a:prstGeom prst="rect">
                  <a:avLst/>
                </a:prstGeom>
                <a:noFill/>
              </p:spPr>
              <p:txBody>
                <a:bodyPr wrap="square" rtlCol="0">
                  <a:spAutoFit/>
                </a:bodyPr>
                <a:lstStyle/>
                <a:p>
                  <a:pPr algn="ctr"/>
                  <a:r>
                    <a:rPr lang="en-US" altLang="zh-CN" sz="700" b="1" dirty="0">
                      <a:solidFill>
                        <a:schemeClr val="bg1"/>
                      </a:solidFill>
                      <a:latin typeface="微软雅黑" panose="020B0503020204020204" pitchFamily="34" charset="-122"/>
                      <a:ea typeface="微软雅黑" panose="020B0503020204020204" pitchFamily="34" charset="-122"/>
                    </a:rPr>
                    <a:t> </a:t>
                  </a:r>
                  <a:r>
                    <a:rPr lang="en-US" altLang="zh-CN" sz="700" b="1" dirty="0">
                      <a:solidFill>
                        <a:schemeClr val="bg1"/>
                      </a:solidFill>
                      <a:latin typeface="Aldrich" panose="02000000000000000000" pitchFamily="2" charset="0"/>
                      <a:ea typeface="微软雅黑" panose="020B0503020204020204" pitchFamily="34" charset="-122"/>
                    </a:rPr>
                    <a:t>12000</a:t>
                  </a:r>
                  <a:endParaRPr lang="zh-CN" altLang="en-US" sz="700" b="1" dirty="0">
                    <a:solidFill>
                      <a:schemeClr val="bg1"/>
                    </a:solidFill>
                    <a:latin typeface="Aldrich" panose="02000000000000000000" pitchFamily="2" charset="0"/>
                    <a:ea typeface="微软雅黑" panose="020B0503020204020204" pitchFamily="34" charset="-122"/>
                  </a:endParaRPr>
                </a:p>
              </p:txBody>
            </p:sp>
            <p:pic>
              <p:nvPicPr>
                <p:cNvPr id="568" name="Picture 4">
                  <a:extLst>
                    <a:ext uri="{FF2B5EF4-FFF2-40B4-BE49-F238E27FC236}">
                      <a16:creationId xmlns:a16="http://schemas.microsoft.com/office/drawing/2014/main" id="{89714764-3CE4-4DBF-A3F8-4FEBD58B96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4499" y="4170869"/>
                  <a:ext cx="329035" cy="269211"/>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509" name="组合 508">
              <a:extLst>
                <a:ext uri="{FF2B5EF4-FFF2-40B4-BE49-F238E27FC236}">
                  <a16:creationId xmlns:a16="http://schemas.microsoft.com/office/drawing/2014/main" id="{32BF034E-CC75-47F6-B727-6378B7046E14}"/>
                </a:ext>
              </a:extLst>
            </p:cNvPr>
            <p:cNvGrpSpPr/>
            <p:nvPr/>
          </p:nvGrpSpPr>
          <p:grpSpPr>
            <a:xfrm>
              <a:off x="3076486" y="5807380"/>
              <a:ext cx="505167" cy="529772"/>
              <a:chOff x="1500178" y="4119286"/>
              <a:chExt cx="607551" cy="637143"/>
            </a:xfrm>
          </p:grpSpPr>
          <p:sp>
            <p:nvSpPr>
              <p:cNvPr id="557" name="椭圆 556">
                <a:extLst>
                  <a:ext uri="{FF2B5EF4-FFF2-40B4-BE49-F238E27FC236}">
                    <a16:creationId xmlns:a16="http://schemas.microsoft.com/office/drawing/2014/main" id="{2FFD0505-7E78-4993-825E-A56C576540EB}"/>
                  </a:ext>
                </a:extLst>
              </p:cNvPr>
              <p:cNvSpPr/>
              <p:nvPr/>
            </p:nvSpPr>
            <p:spPr>
              <a:xfrm>
                <a:off x="1653600" y="4146812"/>
                <a:ext cx="317434" cy="317434"/>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558" name="组合 557">
                <a:extLst>
                  <a:ext uri="{FF2B5EF4-FFF2-40B4-BE49-F238E27FC236}">
                    <a16:creationId xmlns:a16="http://schemas.microsoft.com/office/drawing/2014/main" id="{44B17BC9-408F-43BD-94FE-F1BC563D94BA}"/>
                  </a:ext>
                </a:extLst>
              </p:cNvPr>
              <p:cNvGrpSpPr/>
              <p:nvPr/>
            </p:nvGrpSpPr>
            <p:grpSpPr>
              <a:xfrm>
                <a:off x="1500178" y="4119286"/>
                <a:ext cx="607551" cy="637143"/>
                <a:chOff x="1500178" y="4119286"/>
                <a:chExt cx="607551" cy="637143"/>
              </a:xfrm>
            </p:grpSpPr>
            <p:sp>
              <p:nvSpPr>
                <p:cNvPr id="559" name="椭圆 558">
                  <a:extLst>
                    <a:ext uri="{FF2B5EF4-FFF2-40B4-BE49-F238E27FC236}">
                      <a16:creationId xmlns:a16="http://schemas.microsoft.com/office/drawing/2014/main" id="{50D94B43-A995-453D-AD21-A933FC9A1346}"/>
                    </a:ext>
                  </a:extLst>
                </p:cNvPr>
                <p:cNvSpPr/>
                <p:nvPr/>
              </p:nvSpPr>
              <p:spPr>
                <a:xfrm>
                  <a:off x="1624753" y="4119286"/>
                  <a:ext cx="375095" cy="375095"/>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0" name="文本框 559">
                  <a:extLst>
                    <a:ext uri="{FF2B5EF4-FFF2-40B4-BE49-F238E27FC236}">
                      <a16:creationId xmlns:a16="http://schemas.microsoft.com/office/drawing/2014/main" id="{CA926C7F-0F1B-4975-A9C1-108D6C142F29}"/>
                    </a:ext>
                  </a:extLst>
                </p:cNvPr>
                <p:cNvSpPr txBox="1"/>
                <p:nvPr/>
              </p:nvSpPr>
              <p:spPr>
                <a:xfrm>
                  <a:off x="1578843" y="4413533"/>
                  <a:ext cx="457501" cy="247500"/>
                </a:xfrm>
                <a:prstGeom prst="rect">
                  <a:avLst/>
                </a:prstGeom>
                <a:noFill/>
              </p:spPr>
              <p:txBody>
                <a:bodyPr wrap="none" rtlCol="0">
                  <a:spAutoFit/>
                </a:bodyPr>
                <a:lstStyle/>
                <a:p>
                  <a:pPr algn="ctr"/>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561" name="文本框 560">
                  <a:extLst>
                    <a:ext uri="{FF2B5EF4-FFF2-40B4-BE49-F238E27FC236}">
                      <a16:creationId xmlns:a16="http://schemas.microsoft.com/office/drawing/2014/main" id="{1EA9F61F-2B35-468F-9D5D-DB8F83B7BC1C}"/>
                    </a:ext>
                  </a:extLst>
                </p:cNvPr>
                <p:cNvSpPr txBox="1"/>
                <p:nvPr/>
              </p:nvSpPr>
              <p:spPr>
                <a:xfrm>
                  <a:off x="1500178" y="4515828"/>
                  <a:ext cx="607551" cy="240601"/>
                </a:xfrm>
                <a:prstGeom prst="rect">
                  <a:avLst/>
                </a:prstGeom>
                <a:noFill/>
              </p:spPr>
              <p:txBody>
                <a:bodyPr wrap="square" rtlCol="0">
                  <a:spAutoFit/>
                </a:bodyPr>
                <a:lstStyle/>
                <a:p>
                  <a:pPr algn="ctr"/>
                  <a:r>
                    <a:rPr lang="en-US" altLang="zh-CN" sz="700" b="1" dirty="0">
                      <a:solidFill>
                        <a:schemeClr val="bg1"/>
                      </a:solidFill>
                      <a:latin typeface="微软雅黑" panose="020B0503020204020204" pitchFamily="34" charset="-122"/>
                      <a:ea typeface="微软雅黑" panose="020B0503020204020204" pitchFamily="34" charset="-122"/>
                    </a:rPr>
                    <a:t> </a:t>
                  </a:r>
                  <a:r>
                    <a:rPr lang="en-US" altLang="zh-CN" sz="700" b="1" dirty="0">
                      <a:solidFill>
                        <a:schemeClr val="bg1"/>
                      </a:solidFill>
                      <a:latin typeface="Aldrich" panose="02000000000000000000" pitchFamily="2" charset="0"/>
                      <a:ea typeface="微软雅黑" panose="020B0503020204020204" pitchFamily="34" charset="-122"/>
                    </a:rPr>
                    <a:t>12000</a:t>
                  </a:r>
                  <a:endParaRPr lang="zh-CN" altLang="en-US" sz="700" b="1" dirty="0">
                    <a:solidFill>
                      <a:schemeClr val="bg1"/>
                    </a:solidFill>
                    <a:latin typeface="Aldrich" panose="02000000000000000000" pitchFamily="2" charset="0"/>
                    <a:ea typeface="微软雅黑" panose="020B0503020204020204" pitchFamily="34" charset="-122"/>
                  </a:endParaRPr>
                </a:p>
              </p:txBody>
            </p:sp>
            <p:pic>
              <p:nvPicPr>
                <p:cNvPr id="562" name="Picture 4">
                  <a:extLst>
                    <a:ext uri="{FF2B5EF4-FFF2-40B4-BE49-F238E27FC236}">
                      <a16:creationId xmlns:a16="http://schemas.microsoft.com/office/drawing/2014/main" id="{6AC631EF-6470-427F-BB3B-6D7B1D025F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4499" y="4170869"/>
                  <a:ext cx="329035" cy="269211"/>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510" name="组合 509">
              <a:extLst>
                <a:ext uri="{FF2B5EF4-FFF2-40B4-BE49-F238E27FC236}">
                  <a16:creationId xmlns:a16="http://schemas.microsoft.com/office/drawing/2014/main" id="{899CC0BD-DFE4-4707-801B-51C439759DB9}"/>
                </a:ext>
              </a:extLst>
            </p:cNvPr>
            <p:cNvGrpSpPr/>
            <p:nvPr/>
          </p:nvGrpSpPr>
          <p:grpSpPr>
            <a:xfrm>
              <a:off x="3468414" y="5807380"/>
              <a:ext cx="505167" cy="529772"/>
              <a:chOff x="1500178" y="4119286"/>
              <a:chExt cx="607551" cy="637143"/>
            </a:xfrm>
          </p:grpSpPr>
          <p:sp>
            <p:nvSpPr>
              <p:cNvPr id="551" name="椭圆 550">
                <a:extLst>
                  <a:ext uri="{FF2B5EF4-FFF2-40B4-BE49-F238E27FC236}">
                    <a16:creationId xmlns:a16="http://schemas.microsoft.com/office/drawing/2014/main" id="{AF8533A0-D379-470A-85B1-793806DA0279}"/>
                  </a:ext>
                </a:extLst>
              </p:cNvPr>
              <p:cNvSpPr/>
              <p:nvPr/>
            </p:nvSpPr>
            <p:spPr>
              <a:xfrm>
                <a:off x="1653600" y="4146812"/>
                <a:ext cx="317434" cy="317434"/>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552" name="组合 551">
                <a:extLst>
                  <a:ext uri="{FF2B5EF4-FFF2-40B4-BE49-F238E27FC236}">
                    <a16:creationId xmlns:a16="http://schemas.microsoft.com/office/drawing/2014/main" id="{5E843F73-C873-44B9-A932-721D4AE01917}"/>
                  </a:ext>
                </a:extLst>
              </p:cNvPr>
              <p:cNvGrpSpPr/>
              <p:nvPr/>
            </p:nvGrpSpPr>
            <p:grpSpPr>
              <a:xfrm>
                <a:off x="1500178" y="4119286"/>
                <a:ext cx="607551" cy="637143"/>
                <a:chOff x="1500178" y="4119286"/>
                <a:chExt cx="607551" cy="637143"/>
              </a:xfrm>
            </p:grpSpPr>
            <p:sp>
              <p:nvSpPr>
                <p:cNvPr id="553" name="椭圆 552">
                  <a:extLst>
                    <a:ext uri="{FF2B5EF4-FFF2-40B4-BE49-F238E27FC236}">
                      <a16:creationId xmlns:a16="http://schemas.microsoft.com/office/drawing/2014/main" id="{8A3B11A8-48CC-4B7D-8EB7-447E51D7511C}"/>
                    </a:ext>
                  </a:extLst>
                </p:cNvPr>
                <p:cNvSpPr/>
                <p:nvPr/>
              </p:nvSpPr>
              <p:spPr>
                <a:xfrm>
                  <a:off x="1624753" y="4119286"/>
                  <a:ext cx="375095" cy="375095"/>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4" name="文本框 553">
                  <a:extLst>
                    <a:ext uri="{FF2B5EF4-FFF2-40B4-BE49-F238E27FC236}">
                      <a16:creationId xmlns:a16="http://schemas.microsoft.com/office/drawing/2014/main" id="{60233198-6469-41FA-B113-D7B8172F9ED4}"/>
                    </a:ext>
                  </a:extLst>
                </p:cNvPr>
                <p:cNvSpPr txBox="1"/>
                <p:nvPr/>
              </p:nvSpPr>
              <p:spPr>
                <a:xfrm>
                  <a:off x="1578843" y="4413533"/>
                  <a:ext cx="457501" cy="247500"/>
                </a:xfrm>
                <a:prstGeom prst="rect">
                  <a:avLst/>
                </a:prstGeom>
                <a:noFill/>
              </p:spPr>
              <p:txBody>
                <a:bodyPr wrap="none" rtlCol="0">
                  <a:spAutoFit/>
                </a:bodyPr>
                <a:lstStyle/>
                <a:p>
                  <a:pPr algn="ctr"/>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555" name="文本框 554">
                  <a:extLst>
                    <a:ext uri="{FF2B5EF4-FFF2-40B4-BE49-F238E27FC236}">
                      <a16:creationId xmlns:a16="http://schemas.microsoft.com/office/drawing/2014/main" id="{0DDE502E-9AC6-47BC-ADFF-BA1EED6CB8BE}"/>
                    </a:ext>
                  </a:extLst>
                </p:cNvPr>
                <p:cNvSpPr txBox="1"/>
                <p:nvPr/>
              </p:nvSpPr>
              <p:spPr>
                <a:xfrm>
                  <a:off x="1500178" y="4515828"/>
                  <a:ext cx="607551" cy="240601"/>
                </a:xfrm>
                <a:prstGeom prst="rect">
                  <a:avLst/>
                </a:prstGeom>
                <a:noFill/>
              </p:spPr>
              <p:txBody>
                <a:bodyPr wrap="square" rtlCol="0">
                  <a:spAutoFit/>
                </a:bodyPr>
                <a:lstStyle/>
                <a:p>
                  <a:pPr algn="ctr"/>
                  <a:r>
                    <a:rPr lang="en-US" altLang="zh-CN" sz="700" b="1" dirty="0">
                      <a:solidFill>
                        <a:schemeClr val="bg1"/>
                      </a:solidFill>
                      <a:latin typeface="微软雅黑" panose="020B0503020204020204" pitchFamily="34" charset="-122"/>
                      <a:ea typeface="微软雅黑" panose="020B0503020204020204" pitchFamily="34" charset="-122"/>
                    </a:rPr>
                    <a:t> </a:t>
                  </a:r>
                  <a:r>
                    <a:rPr lang="en-US" altLang="zh-CN" sz="700" b="1" dirty="0">
                      <a:solidFill>
                        <a:schemeClr val="bg1"/>
                      </a:solidFill>
                      <a:latin typeface="Aldrich" panose="02000000000000000000" pitchFamily="2" charset="0"/>
                      <a:ea typeface="微软雅黑" panose="020B0503020204020204" pitchFamily="34" charset="-122"/>
                    </a:rPr>
                    <a:t>12000</a:t>
                  </a:r>
                  <a:endParaRPr lang="zh-CN" altLang="en-US" sz="700" b="1" dirty="0">
                    <a:solidFill>
                      <a:schemeClr val="bg1"/>
                    </a:solidFill>
                    <a:latin typeface="Aldrich" panose="02000000000000000000" pitchFamily="2" charset="0"/>
                    <a:ea typeface="微软雅黑" panose="020B0503020204020204" pitchFamily="34" charset="-122"/>
                  </a:endParaRPr>
                </a:p>
              </p:txBody>
            </p:sp>
            <p:pic>
              <p:nvPicPr>
                <p:cNvPr id="556" name="Picture 4">
                  <a:extLst>
                    <a:ext uri="{FF2B5EF4-FFF2-40B4-BE49-F238E27FC236}">
                      <a16:creationId xmlns:a16="http://schemas.microsoft.com/office/drawing/2014/main" id="{88BDA121-5F88-4241-859B-92E33ADF2D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4499" y="4170869"/>
                  <a:ext cx="329035" cy="269211"/>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511" name="组合 510">
              <a:extLst>
                <a:ext uri="{FF2B5EF4-FFF2-40B4-BE49-F238E27FC236}">
                  <a16:creationId xmlns:a16="http://schemas.microsoft.com/office/drawing/2014/main" id="{D86FE082-9559-41D6-B8F7-F564F5C3EE0D}"/>
                </a:ext>
              </a:extLst>
            </p:cNvPr>
            <p:cNvGrpSpPr/>
            <p:nvPr/>
          </p:nvGrpSpPr>
          <p:grpSpPr>
            <a:xfrm>
              <a:off x="3856903" y="5809228"/>
              <a:ext cx="505167" cy="529772"/>
              <a:chOff x="1500178" y="4119286"/>
              <a:chExt cx="607551" cy="637143"/>
            </a:xfrm>
          </p:grpSpPr>
          <p:sp>
            <p:nvSpPr>
              <p:cNvPr id="545" name="椭圆 544">
                <a:extLst>
                  <a:ext uri="{FF2B5EF4-FFF2-40B4-BE49-F238E27FC236}">
                    <a16:creationId xmlns:a16="http://schemas.microsoft.com/office/drawing/2014/main" id="{29A51305-E5F8-4BD2-8D76-7F0EC0B5E162}"/>
                  </a:ext>
                </a:extLst>
              </p:cNvPr>
              <p:cNvSpPr/>
              <p:nvPr/>
            </p:nvSpPr>
            <p:spPr>
              <a:xfrm>
                <a:off x="1653600" y="4146812"/>
                <a:ext cx="317434" cy="317434"/>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546" name="组合 545">
                <a:extLst>
                  <a:ext uri="{FF2B5EF4-FFF2-40B4-BE49-F238E27FC236}">
                    <a16:creationId xmlns:a16="http://schemas.microsoft.com/office/drawing/2014/main" id="{26301C54-7868-4151-9CBB-A00F5CCFC451}"/>
                  </a:ext>
                </a:extLst>
              </p:cNvPr>
              <p:cNvGrpSpPr/>
              <p:nvPr/>
            </p:nvGrpSpPr>
            <p:grpSpPr>
              <a:xfrm>
                <a:off x="1500178" y="4119286"/>
                <a:ext cx="607551" cy="637143"/>
                <a:chOff x="1500178" y="4119286"/>
                <a:chExt cx="607551" cy="637143"/>
              </a:xfrm>
            </p:grpSpPr>
            <p:sp>
              <p:nvSpPr>
                <p:cNvPr id="547" name="椭圆 546">
                  <a:extLst>
                    <a:ext uri="{FF2B5EF4-FFF2-40B4-BE49-F238E27FC236}">
                      <a16:creationId xmlns:a16="http://schemas.microsoft.com/office/drawing/2014/main" id="{B4184188-EF4B-497F-B9A8-2E13E155B8B1}"/>
                    </a:ext>
                  </a:extLst>
                </p:cNvPr>
                <p:cNvSpPr/>
                <p:nvPr/>
              </p:nvSpPr>
              <p:spPr>
                <a:xfrm>
                  <a:off x="1624753" y="4119286"/>
                  <a:ext cx="375095" cy="375095"/>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8" name="文本框 547">
                  <a:extLst>
                    <a:ext uri="{FF2B5EF4-FFF2-40B4-BE49-F238E27FC236}">
                      <a16:creationId xmlns:a16="http://schemas.microsoft.com/office/drawing/2014/main" id="{3F3605C6-483D-4B84-B331-A5BB9F68604E}"/>
                    </a:ext>
                  </a:extLst>
                </p:cNvPr>
                <p:cNvSpPr txBox="1"/>
                <p:nvPr/>
              </p:nvSpPr>
              <p:spPr>
                <a:xfrm>
                  <a:off x="1578843" y="4413533"/>
                  <a:ext cx="457501" cy="247500"/>
                </a:xfrm>
                <a:prstGeom prst="rect">
                  <a:avLst/>
                </a:prstGeom>
                <a:noFill/>
              </p:spPr>
              <p:txBody>
                <a:bodyPr wrap="none" rtlCol="0">
                  <a:spAutoFit/>
                </a:bodyPr>
                <a:lstStyle/>
                <a:p>
                  <a:pPr algn="ctr"/>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549" name="文本框 548">
                  <a:extLst>
                    <a:ext uri="{FF2B5EF4-FFF2-40B4-BE49-F238E27FC236}">
                      <a16:creationId xmlns:a16="http://schemas.microsoft.com/office/drawing/2014/main" id="{C648D7BF-365C-4A9E-91BD-6D5D1E891B2E}"/>
                    </a:ext>
                  </a:extLst>
                </p:cNvPr>
                <p:cNvSpPr txBox="1"/>
                <p:nvPr/>
              </p:nvSpPr>
              <p:spPr>
                <a:xfrm>
                  <a:off x="1500178" y="4515828"/>
                  <a:ext cx="607551" cy="240601"/>
                </a:xfrm>
                <a:prstGeom prst="rect">
                  <a:avLst/>
                </a:prstGeom>
                <a:noFill/>
              </p:spPr>
              <p:txBody>
                <a:bodyPr wrap="square" rtlCol="0">
                  <a:spAutoFit/>
                </a:bodyPr>
                <a:lstStyle/>
                <a:p>
                  <a:pPr algn="ctr"/>
                  <a:r>
                    <a:rPr lang="en-US" altLang="zh-CN" sz="700" b="1" dirty="0">
                      <a:solidFill>
                        <a:schemeClr val="bg1"/>
                      </a:solidFill>
                      <a:latin typeface="微软雅黑" panose="020B0503020204020204" pitchFamily="34" charset="-122"/>
                      <a:ea typeface="微软雅黑" panose="020B0503020204020204" pitchFamily="34" charset="-122"/>
                    </a:rPr>
                    <a:t> </a:t>
                  </a:r>
                  <a:r>
                    <a:rPr lang="en-US" altLang="zh-CN" sz="700" b="1" dirty="0">
                      <a:solidFill>
                        <a:schemeClr val="bg1"/>
                      </a:solidFill>
                      <a:latin typeface="Aldrich" panose="02000000000000000000" pitchFamily="2" charset="0"/>
                      <a:ea typeface="微软雅黑" panose="020B0503020204020204" pitchFamily="34" charset="-122"/>
                    </a:rPr>
                    <a:t>12000</a:t>
                  </a:r>
                  <a:endParaRPr lang="zh-CN" altLang="en-US" sz="700" b="1" dirty="0">
                    <a:solidFill>
                      <a:schemeClr val="bg1"/>
                    </a:solidFill>
                    <a:latin typeface="Aldrich" panose="02000000000000000000" pitchFamily="2" charset="0"/>
                    <a:ea typeface="微软雅黑" panose="020B0503020204020204" pitchFamily="34" charset="-122"/>
                  </a:endParaRPr>
                </a:p>
              </p:txBody>
            </p:sp>
            <p:pic>
              <p:nvPicPr>
                <p:cNvPr id="550" name="Picture 4">
                  <a:extLst>
                    <a:ext uri="{FF2B5EF4-FFF2-40B4-BE49-F238E27FC236}">
                      <a16:creationId xmlns:a16="http://schemas.microsoft.com/office/drawing/2014/main" id="{A5CE9A9C-977D-4D13-9BA3-CF1FCAD1B5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4499" y="4170869"/>
                  <a:ext cx="329035" cy="269211"/>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512" name="组合 511">
              <a:extLst>
                <a:ext uri="{FF2B5EF4-FFF2-40B4-BE49-F238E27FC236}">
                  <a16:creationId xmlns:a16="http://schemas.microsoft.com/office/drawing/2014/main" id="{A8E054F4-C202-4B1B-B452-9B3F724B497A}"/>
                </a:ext>
              </a:extLst>
            </p:cNvPr>
            <p:cNvGrpSpPr/>
            <p:nvPr/>
          </p:nvGrpSpPr>
          <p:grpSpPr>
            <a:xfrm>
              <a:off x="2502427" y="5510748"/>
              <a:ext cx="2086930" cy="215444"/>
              <a:chOff x="5122559" y="4095442"/>
              <a:chExt cx="2086930" cy="215444"/>
            </a:xfrm>
          </p:grpSpPr>
          <p:cxnSp>
            <p:nvCxnSpPr>
              <p:cNvPr id="543" name="直接连接符 542">
                <a:extLst>
                  <a:ext uri="{FF2B5EF4-FFF2-40B4-BE49-F238E27FC236}">
                    <a16:creationId xmlns:a16="http://schemas.microsoft.com/office/drawing/2014/main" id="{505FED56-B4B0-4214-B985-9CD27914E130}"/>
                  </a:ext>
                </a:extLst>
              </p:cNvPr>
              <p:cNvCxnSpPr>
                <a:cxnSpLocks/>
              </p:cNvCxnSpPr>
              <p:nvPr/>
            </p:nvCxnSpPr>
            <p:spPr>
              <a:xfrm>
                <a:off x="5122559" y="4301736"/>
                <a:ext cx="2086930" cy="0"/>
              </a:xfrm>
              <a:prstGeom prst="line">
                <a:avLst/>
              </a:prstGeom>
              <a:ln w="9525">
                <a:gradFill>
                  <a:gsLst>
                    <a:gs pos="55000">
                      <a:schemeClr val="bg1">
                        <a:alpha val="54000"/>
                      </a:scheme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544" name="文本框 543">
                <a:extLst>
                  <a:ext uri="{FF2B5EF4-FFF2-40B4-BE49-F238E27FC236}">
                    <a16:creationId xmlns:a16="http://schemas.microsoft.com/office/drawing/2014/main" id="{A70CAD72-9626-4C7D-92DA-006645656687}"/>
                  </a:ext>
                </a:extLst>
              </p:cNvPr>
              <p:cNvSpPr txBox="1"/>
              <p:nvPr/>
            </p:nvSpPr>
            <p:spPr>
              <a:xfrm>
                <a:off x="5166052" y="4095442"/>
                <a:ext cx="800219" cy="215444"/>
              </a:xfrm>
              <a:prstGeom prst="rect">
                <a:avLst/>
              </a:prstGeom>
              <a:noFill/>
            </p:spPr>
            <p:txBody>
              <a:bodyPr wrap="none" rtlCol="0">
                <a:spAutoFit/>
              </a:bodyPr>
              <a:lstStyle/>
              <a:p>
                <a:r>
                  <a:rPr lang="zh-CN" altLang="en-US" sz="800" b="1" dirty="0">
                    <a:solidFill>
                      <a:schemeClr val="bg1"/>
                    </a:solidFill>
                  </a:rPr>
                  <a:t>基础制造花费</a:t>
                </a:r>
              </a:p>
            </p:txBody>
          </p:sp>
        </p:grpSp>
        <p:sp>
          <p:nvSpPr>
            <p:cNvPr id="513" name="Freeform 3">
              <a:extLst>
                <a:ext uri="{FF2B5EF4-FFF2-40B4-BE49-F238E27FC236}">
                  <a16:creationId xmlns:a16="http://schemas.microsoft.com/office/drawing/2014/main" id="{B90DECE1-50B7-4C59-BE5C-DDA8103D03E8}"/>
                </a:ext>
              </a:extLst>
            </p:cNvPr>
            <p:cNvSpPr>
              <a:spLocks noEditPoints="1"/>
            </p:cNvSpPr>
            <p:nvPr/>
          </p:nvSpPr>
          <p:spPr bwMode="auto">
            <a:xfrm>
              <a:off x="4121299" y="5565183"/>
              <a:ext cx="109401" cy="107213"/>
            </a:xfrm>
            <a:custGeom>
              <a:avLst/>
              <a:gdLst>
                <a:gd name="T0" fmla="*/ 25 w 50"/>
                <a:gd name="T1" fmla="*/ 0 h 49"/>
                <a:gd name="T2" fmla="*/ 43 w 50"/>
                <a:gd name="T3" fmla="*/ 7 h 49"/>
                <a:gd name="T4" fmla="*/ 43 w 50"/>
                <a:gd name="T5" fmla="*/ 7 h 49"/>
                <a:gd name="T6" fmla="*/ 50 w 50"/>
                <a:gd name="T7" fmla="*/ 24 h 49"/>
                <a:gd name="T8" fmla="*/ 43 w 50"/>
                <a:gd name="T9" fmla="*/ 42 h 49"/>
                <a:gd name="T10" fmla="*/ 43 w 50"/>
                <a:gd name="T11" fmla="*/ 42 h 49"/>
                <a:gd name="T12" fmla="*/ 25 w 50"/>
                <a:gd name="T13" fmla="*/ 49 h 49"/>
                <a:gd name="T14" fmla="*/ 8 w 50"/>
                <a:gd name="T15" fmla="*/ 42 h 49"/>
                <a:gd name="T16" fmla="*/ 8 w 50"/>
                <a:gd name="T17" fmla="*/ 42 h 49"/>
                <a:gd name="T18" fmla="*/ 0 w 50"/>
                <a:gd name="T19" fmla="*/ 24 h 49"/>
                <a:gd name="T20" fmla="*/ 8 w 50"/>
                <a:gd name="T21" fmla="*/ 7 h 49"/>
                <a:gd name="T22" fmla="*/ 8 w 50"/>
                <a:gd name="T23" fmla="*/ 7 h 49"/>
                <a:gd name="T24" fmla="*/ 8 w 50"/>
                <a:gd name="T25" fmla="*/ 7 h 49"/>
                <a:gd name="T26" fmla="*/ 25 w 50"/>
                <a:gd name="T27" fmla="*/ 0 h 49"/>
                <a:gd name="T28" fmla="*/ 36 w 50"/>
                <a:gd name="T29" fmla="*/ 23 h 49"/>
                <a:gd name="T30" fmla="*/ 36 w 50"/>
                <a:gd name="T31" fmla="*/ 23 h 49"/>
                <a:gd name="T32" fmla="*/ 27 w 50"/>
                <a:gd name="T33" fmla="*/ 23 h 49"/>
                <a:gd name="T34" fmla="*/ 27 w 50"/>
                <a:gd name="T35" fmla="*/ 7 h 49"/>
                <a:gd name="T36" fmla="*/ 25 w 50"/>
                <a:gd name="T37" fmla="*/ 5 h 49"/>
                <a:gd name="T38" fmla="*/ 23 w 50"/>
                <a:gd name="T39" fmla="*/ 7 h 49"/>
                <a:gd name="T40" fmla="*/ 23 w 50"/>
                <a:gd name="T41" fmla="*/ 24 h 49"/>
                <a:gd name="T42" fmla="*/ 23 w 50"/>
                <a:gd name="T43" fmla="*/ 24 h 49"/>
                <a:gd name="T44" fmla="*/ 25 w 50"/>
                <a:gd name="T45" fmla="*/ 26 h 49"/>
                <a:gd name="T46" fmla="*/ 36 w 50"/>
                <a:gd name="T47" fmla="*/ 26 h 49"/>
                <a:gd name="T48" fmla="*/ 38 w 50"/>
                <a:gd name="T49" fmla="*/ 24 h 49"/>
                <a:gd name="T50" fmla="*/ 36 w 50"/>
                <a:gd name="T51" fmla="*/ 23 h 49"/>
                <a:gd name="T52" fmla="*/ 40 w 50"/>
                <a:gd name="T53" fmla="*/ 10 h 49"/>
                <a:gd name="T54" fmla="*/ 40 w 50"/>
                <a:gd name="T55" fmla="*/ 10 h 49"/>
                <a:gd name="T56" fmla="*/ 25 w 50"/>
                <a:gd name="T57" fmla="*/ 3 h 49"/>
                <a:gd name="T58" fmla="*/ 10 w 50"/>
                <a:gd name="T59" fmla="*/ 10 h 49"/>
                <a:gd name="T60" fmla="*/ 10 w 50"/>
                <a:gd name="T61" fmla="*/ 10 h 49"/>
                <a:gd name="T62" fmla="*/ 4 w 50"/>
                <a:gd name="T63" fmla="*/ 24 h 49"/>
                <a:gd name="T64" fmla="*/ 10 w 50"/>
                <a:gd name="T65" fmla="*/ 39 h 49"/>
                <a:gd name="T66" fmla="*/ 10 w 50"/>
                <a:gd name="T67" fmla="*/ 39 h 49"/>
                <a:gd name="T68" fmla="*/ 25 w 50"/>
                <a:gd name="T69" fmla="*/ 46 h 49"/>
                <a:gd name="T70" fmla="*/ 40 w 50"/>
                <a:gd name="T71" fmla="*/ 39 h 49"/>
                <a:gd name="T72" fmla="*/ 40 w 50"/>
                <a:gd name="T73" fmla="*/ 39 h 49"/>
                <a:gd name="T74" fmla="*/ 46 w 50"/>
                <a:gd name="T75" fmla="*/ 24 h 49"/>
                <a:gd name="T76" fmla="*/ 40 w 50"/>
                <a:gd name="T77" fmla="*/ 10 h 49"/>
                <a:gd name="T78" fmla="*/ 40 w 50"/>
                <a:gd name="T79" fmla="*/ 1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 h="49">
                  <a:moveTo>
                    <a:pt x="25" y="0"/>
                  </a:moveTo>
                  <a:cubicBezTo>
                    <a:pt x="32" y="0"/>
                    <a:pt x="38" y="2"/>
                    <a:pt x="43" y="7"/>
                  </a:cubicBezTo>
                  <a:cubicBezTo>
                    <a:pt x="43" y="7"/>
                    <a:pt x="43" y="7"/>
                    <a:pt x="43" y="7"/>
                  </a:cubicBezTo>
                  <a:cubicBezTo>
                    <a:pt x="47" y="11"/>
                    <a:pt x="50" y="18"/>
                    <a:pt x="50" y="24"/>
                  </a:cubicBezTo>
                  <a:cubicBezTo>
                    <a:pt x="50" y="31"/>
                    <a:pt x="47" y="38"/>
                    <a:pt x="43" y="42"/>
                  </a:cubicBezTo>
                  <a:cubicBezTo>
                    <a:pt x="43" y="42"/>
                    <a:pt x="43" y="42"/>
                    <a:pt x="43" y="42"/>
                  </a:cubicBezTo>
                  <a:cubicBezTo>
                    <a:pt x="38" y="47"/>
                    <a:pt x="32" y="49"/>
                    <a:pt x="25" y="49"/>
                  </a:cubicBezTo>
                  <a:cubicBezTo>
                    <a:pt x="18" y="49"/>
                    <a:pt x="12" y="47"/>
                    <a:pt x="8" y="42"/>
                  </a:cubicBezTo>
                  <a:cubicBezTo>
                    <a:pt x="8" y="42"/>
                    <a:pt x="8" y="42"/>
                    <a:pt x="8" y="42"/>
                  </a:cubicBezTo>
                  <a:cubicBezTo>
                    <a:pt x="3" y="38"/>
                    <a:pt x="0" y="31"/>
                    <a:pt x="0" y="24"/>
                  </a:cubicBezTo>
                  <a:cubicBezTo>
                    <a:pt x="0" y="18"/>
                    <a:pt x="3" y="11"/>
                    <a:pt x="8" y="7"/>
                  </a:cubicBezTo>
                  <a:cubicBezTo>
                    <a:pt x="8" y="7"/>
                    <a:pt x="8" y="7"/>
                    <a:pt x="8" y="7"/>
                  </a:cubicBezTo>
                  <a:cubicBezTo>
                    <a:pt x="8" y="7"/>
                    <a:pt x="8" y="7"/>
                    <a:pt x="8" y="7"/>
                  </a:cubicBezTo>
                  <a:cubicBezTo>
                    <a:pt x="12" y="2"/>
                    <a:pt x="18" y="0"/>
                    <a:pt x="25" y="0"/>
                  </a:cubicBezTo>
                  <a:close/>
                  <a:moveTo>
                    <a:pt x="36" y="23"/>
                  </a:moveTo>
                  <a:cubicBezTo>
                    <a:pt x="36" y="23"/>
                    <a:pt x="36" y="23"/>
                    <a:pt x="36" y="23"/>
                  </a:cubicBezTo>
                  <a:cubicBezTo>
                    <a:pt x="27" y="23"/>
                    <a:pt x="27" y="23"/>
                    <a:pt x="27" y="23"/>
                  </a:cubicBezTo>
                  <a:cubicBezTo>
                    <a:pt x="27" y="7"/>
                    <a:pt x="27" y="7"/>
                    <a:pt x="27" y="7"/>
                  </a:cubicBezTo>
                  <a:cubicBezTo>
                    <a:pt x="27" y="6"/>
                    <a:pt x="26" y="5"/>
                    <a:pt x="25" y="5"/>
                  </a:cubicBezTo>
                  <a:cubicBezTo>
                    <a:pt x="24" y="5"/>
                    <a:pt x="23" y="6"/>
                    <a:pt x="23" y="7"/>
                  </a:cubicBezTo>
                  <a:cubicBezTo>
                    <a:pt x="23" y="24"/>
                    <a:pt x="23" y="24"/>
                    <a:pt x="23" y="24"/>
                  </a:cubicBezTo>
                  <a:cubicBezTo>
                    <a:pt x="23" y="24"/>
                    <a:pt x="23" y="24"/>
                    <a:pt x="23" y="24"/>
                  </a:cubicBezTo>
                  <a:cubicBezTo>
                    <a:pt x="23" y="26"/>
                    <a:pt x="24" y="26"/>
                    <a:pt x="25" y="26"/>
                  </a:cubicBezTo>
                  <a:cubicBezTo>
                    <a:pt x="36" y="26"/>
                    <a:pt x="36" y="26"/>
                    <a:pt x="36" y="26"/>
                  </a:cubicBezTo>
                  <a:cubicBezTo>
                    <a:pt x="37" y="26"/>
                    <a:pt x="38" y="26"/>
                    <a:pt x="38" y="24"/>
                  </a:cubicBezTo>
                  <a:cubicBezTo>
                    <a:pt x="38" y="23"/>
                    <a:pt x="37" y="23"/>
                    <a:pt x="36" y="23"/>
                  </a:cubicBezTo>
                  <a:close/>
                  <a:moveTo>
                    <a:pt x="40" y="10"/>
                  </a:moveTo>
                  <a:cubicBezTo>
                    <a:pt x="40" y="10"/>
                    <a:pt x="40" y="10"/>
                    <a:pt x="40" y="10"/>
                  </a:cubicBezTo>
                  <a:cubicBezTo>
                    <a:pt x="36" y="6"/>
                    <a:pt x="31" y="3"/>
                    <a:pt x="25" y="3"/>
                  </a:cubicBezTo>
                  <a:cubicBezTo>
                    <a:pt x="20" y="3"/>
                    <a:pt x="14" y="6"/>
                    <a:pt x="10" y="10"/>
                  </a:cubicBezTo>
                  <a:cubicBezTo>
                    <a:pt x="10" y="10"/>
                    <a:pt x="10" y="10"/>
                    <a:pt x="10" y="10"/>
                  </a:cubicBezTo>
                  <a:cubicBezTo>
                    <a:pt x="7" y="13"/>
                    <a:pt x="4" y="19"/>
                    <a:pt x="4" y="24"/>
                  </a:cubicBezTo>
                  <a:cubicBezTo>
                    <a:pt x="4" y="30"/>
                    <a:pt x="7" y="36"/>
                    <a:pt x="10" y="39"/>
                  </a:cubicBezTo>
                  <a:cubicBezTo>
                    <a:pt x="10" y="39"/>
                    <a:pt x="10" y="39"/>
                    <a:pt x="10" y="39"/>
                  </a:cubicBezTo>
                  <a:cubicBezTo>
                    <a:pt x="14" y="43"/>
                    <a:pt x="20" y="46"/>
                    <a:pt x="25" y="46"/>
                  </a:cubicBezTo>
                  <a:cubicBezTo>
                    <a:pt x="31" y="46"/>
                    <a:pt x="36" y="43"/>
                    <a:pt x="40" y="39"/>
                  </a:cubicBezTo>
                  <a:cubicBezTo>
                    <a:pt x="40" y="39"/>
                    <a:pt x="40" y="39"/>
                    <a:pt x="40" y="39"/>
                  </a:cubicBezTo>
                  <a:cubicBezTo>
                    <a:pt x="44" y="36"/>
                    <a:pt x="46" y="30"/>
                    <a:pt x="46" y="24"/>
                  </a:cubicBezTo>
                  <a:cubicBezTo>
                    <a:pt x="46" y="19"/>
                    <a:pt x="44" y="13"/>
                    <a:pt x="40" y="10"/>
                  </a:cubicBezTo>
                  <a:cubicBezTo>
                    <a:pt x="40" y="10"/>
                    <a:pt x="40" y="10"/>
                    <a:pt x="40" y="10"/>
                  </a:cubicBezTo>
                  <a:close/>
                </a:path>
              </a:pathLst>
            </a:custGeom>
            <a:solidFill>
              <a:schemeClr val="bg1">
                <a:alpha val="50000"/>
              </a:schemeClr>
            </a:solidFill>
            <a:ln>
              <a:noFill/>
            </a:ln>
            <a:effectLst/>
          </p:spPr>
          <p:txBody>
            <a:bodyPr/>
            <a:lstStyle/>
            <a:p>
              <a:endParaRPr lang="zh-CN" altLang="en-US"/>
            </a:p>
          </p:txBody>
        </p:sp>
        <p:sp>
          <p:nvSpPr>
            <p:cNvPr id="514" name="文本框 513">
              <a:extLst>
                <a:ext uri="{FF2B5EF4-FFF2-40B4-BE49-F238E27FC236}">
                  <a16:creationId xmlns:a16="http://schemas.microsoft.com/office/drawing/2014/main" id="{7E4D3292-4975-409A-8A53-8765C2C4A35E}"/>
                </a:ext>
              </a:extLst>
            </p:cNvPr>
            <p:cNvSpPr txBox="1"/>
            <p:nvPr/>
          </p:nvSpPr>
          <p:spPr>
            <a:xfrm>
              <a:off x="4191796" y="5371727"/>
              <a:ext cx="340547" cy="369332"/>
            </a:xfrm>
            <a:prstGeom prst="rect">
              <a:avLst/>
            </a:prstGeom>
            <a:noFill/>
          </p:spPr>
          <p:txBody>
            <a:bodyPr wrap="square" rtlCol="0">
              <a:spAutoFit/>
            </a:bodyPr>
            <a:lstStyle/>
            <a:p>
              <a:pPr algn="ctr"/>
              <a:r>
                <a:rPr lang="en-US" altLang="zh-CN" sz="900" dirty="0">
                  <a:solidFill>
                    <a:schemeClr val="bg1"/>
                  </a:solidFill>
                  <a:latin typeface="Aldrich" panose="02000000000000000000" pitchFamily="2" charset="0"/>
                  <a:ea typeface="微软雅黑" panose="020B0503020204020204" pitchFamily="34" charset="-122"/>
                </a:rPr>
                <a:t> 50</a:t>
              </a:r>
              <a:endParaRPr lang="zh-CN" altLang="en-US" sz="900" dirty="0">
                <a:solidFill>
                  <a:schemeClr val="bg1"/>
                </a:solidFill>
                <a:latin typeface="Aldrich" panose="02000000000000000000" pitchFamily="2" charset="0"/>
                <a:ea typeface="微软雅黑" panose="020B0503020204020204" pitchFamily="34" charset="-122"/>
              </a:endParaRPr>
            </a:p>
          </p:txBody>
        </p:sp>
        <p:pic>
          <p:nvPicPr>
            <p:cNvPr id="515" name="图片 514">
              <a:extLst>
                <a:ext uri="{FF2B5EF4-FFF2-40B4-BE49-F238E27FC236}">
                  <a16:creationId xmlns:a16="http://schemas.microsoft.com/office/drawing/2014/main" id="{004D384B-18B9-4C42-AAAE-05E75FA23D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9131" y="1703297"/>
              <a:ext cx="1075305" cy="1241082"/>
            </a:xfrm>
            <a:prstGeom prst="rect">
              <a:avLst/>
            </a:prstGeom>
          </p:spPr>
        </p:pic>
        <p:grpSp>
          <p:nvGrpSpPr>
            <p:cNvPr id="516" name="组合 515">
              <a:extLst>
                <a:ext uri="{FF2B5EF4-FFF2-40B4-BE49-F238E27FC236}">
                  <a16:creationId xmlns:a16="http://schemas.microsoft.com/office/drawing/2014/main" id="{23AED076-DE18-464D-8E51-35D96DABFD2D}"/>
                </a:ext>
              </a:extLst>
            </p:cNvPr>
            <p:cNvGrpSpPr/>
            <p:nvPr/>
          </p:nvGrpSpPr>
          <p:grpSpPr>
            <a:xfrm>
              <a:off x="2665555" y="3883337"/>
              <a:ext cx="1867091" cy="833216"/>
              <a:chOff x="2665555" y="4264974"/>
              <a:chExt cx="1867091" cy="833216"/>
            </a:xfrm>
          </p:grpSpPr>
          <p:sp>
            <p:nvSpPr>
              <p:cNvPr id="531" name="文本框 530">
                <a:extLst>
                  <a:ext uri="{FF2B5EF4-FFF2-40B4-BE49-F238E27FC236}">
                    <a16:creationId xmlns:a16="http://schemas.microsoft.com/office/drawing/2014/main" id="{FFECD00B-2DD8-446D-B881-254762ABA32E}"/>
                  </a:ext>
                </a:extLst>
              </p:cNvPr>
              <p:cNvSpPr txBox="1"/>
              <p:nvPr/>
            </p:nvSpPr>
            <p:spPr>
              <a:xfrm>
                <a:off x="2790305" y="4297522"/>
                <a:ext cx="543739" cy="200055"/>
              </a:xfrm>
              <a:prstGeom prst="rect">
                <a:avLst/>
              </a:prstGeom>
              <a:noFill/>
            </p:spPr>
            <p:txBody>
              <a:bodyPr wrap="none" rtlCol="0">
                <a:spAutoFit/>
              </a:bodyPr>
              <a:lstStyle/>
              <a:p>
                <a:r>
                  <a:rPr lang="zh-CN" altLang="en-US" sz="700" b="1" dirty="0">
                    <a:solidFill>
                      <a:schemeClr val="bg1">
                        <a:alpha val="80000"/>
                      </a:schemeClr>
                    </a:solidFill>
                    <a:latin typeface="+mn-ea"/>
                  </a:rPr>
                  <a:t>推力等级</a:t>
                </a:r>
              </a:p>
            </p:txBody>
          </p:sp>
          <p:sp>
            <p:nvSpPr>
              <p:cNvPr id="532" name="文本框 531">
                <a:extLst>
                  <a:ext uri="{FF2B5EF4-FFF2-40B4-BE49-F238E27FC236}">
                    <a16:creationId xmlns:a16="http://schemas.microsoft.com/office/drawing/2014/main" id="{4739DDF7-1B69-4B3D-8DEC-2C30CB307C41}"/>
                  </a:ext>
                </a:extLst>
              </p:cNvPr>
              <p:cNvSpPr txBox="1"/>
              <p:nvPr/>
            </p:nvSpPr>
            <p:spPr>
              <a:xfrm>
                <a:off x="3651727" y="4264974"/>
                <a:ext cx="877163" cy="261610"/>
              </a:xfrm>
              <a:prstGeom prst="rect">
                <a:avLst/>
              </a:prstGeom>
              <a:noFill/>
            </p:spPr>
            <p:txBody>
              <a:bodyPr wrap="none" rtlCol="0">
                <a:spAutoFit/>
              </a:bodyPr>
              <a:lstStyle/>
              <a:p>
                <a:r>
                  <a:rPr lang="en-US" altLang="zh-CN" sz="1100" dirty="0">
                    <a:solidFill>
                      <a:schemeClr val="accent4">
                        <a:lumMod val="20000"/>
                        <a:lumOff val="80000"/>
                      </a:schemeClr>
                    </a:solidFill>
                    <a:latin typeface="Aldrich" panose="02000000000000000000" pitchFamily="2" charset="0"/>
                  </a:rPr>
                  <a:t>6.5 ~ 10.8</a:t>
                </a:r>
                <a:endParaRPr lang="zh-CN" altLang="en-US" sz="1100" dirty="0">
                  <a:solidFill>
                    <a:schemeClr val="accent4">
                      <a:lumMod val="20000"/>
                      <a:lumOff val="80000"/>
                    </a:schemeClr>
                  </a:solidFill>
                  <a:latin typeface="Aldrich" panose="02000000000000000000" pitchFamily="2" charset="0"/>
                </a:endParaRPr>
              </a:p>
            </p:txBody>
          </p:sp>
          <p:sp>
            <p:nvSpPr>
              <p:cNvPr id="533" name="Freeform 361">
                <a:extLst>
                  <a:ext uri="{FF2B5EF4-FFF2-40B4-BE49-F238E27FC236}">
                    <a16:creationId xmlns:a16="http://schemas.microsoft.com/office/drawing/2014/main" id="{3B4E3A75-32E2-4109-AB35-4C64B3664F19}"/>
                  </a:ext>
                </a:extLst>
              </p:cNvPr>
              <p:cNvSpPr>
                <a:spLocks noEditPoints="1"/>
              </p:cNvSpPr>
              <p:nvPr/>
            </p:nvSpPr>
            <p:spPr bwMode="auto">
              <a:xfrm>
                <a:off x="2665555" y="4336716"/>
                <a:ext cx="143727" cy="143022"/>
              </a:xfrm>
              <a:custGeom>
                <a:avLst/>
                <a:gdLst>
                  <a:gd name="T0" fmla="*/ 1342 w 3261"/>
                  <a:gd name="T1" fmla="*/ 2596 h 3249"/>
                  <a:gd name="T2" fmla="*/ 1556 w 3261"/>
                  <a:gd name="T3" fmla="*/ 2635 h 3249"/>
                  <a:gd name="T4" fmla="*/ 1778 w 3261"/>
                  <a:gd name="T5" fmla="*/ 2627 h 3249"/>
                  <a:gd name="T6" fmla="*/ 1987 w 3261"/>
                  <a:gd name="T7" fmla="*/ 2574 h 3249"/>
                  <a:gd name="T8" fmla="*/ 2337 w 3261"/>
                  <a:gd name="T9" fmla="*/ 3087 h 3249"/>
                  <a:gd name="T10" fmla="*/ 2087 w 3261"/>
                  <a:gd name="T11" fmla="*/ 3184 h 3249"/>
                  <a:gd name="T12" fmla="*/ 1818 w 3261"/>
                  <a:gd name="T13" fmla="*/ 3238 h 3249"/>
                  <a:gd name="T14" fmla="*/ 1537 w 3261"/>
                  <a:gd name="T15" fmla="*/ 3246 h 3249"/>
                  <a:gd name="T16" fmla="*/ 1263 w 3261"/>
                  <a:gd name="T17" fmla="*/ 3207 h 3249"/>
                  <a:gd name="T18" fmla="*/ 1005 w 3261"/>
                  <a:gd name="T19" fmla="*/ 3125 h 3249"/>
                  <a:gd name="T20" fmla="*/ 1208 w 3261"/>
                  <a:gd name="T21" fmla="*/ 2546 h 3249"/>
                  <a:gd name="T22" fmla="*/ 613 w 3261"/>
                  <a:gd name="T23" fmla="*/ 1561 h 3249"/>
                  <a:gd name="T24" fmla="*/ 623 w 3261"/>
                  <a:gd name="T25" fmla="*/ 1775 h 3249"/>
                  <a:gd name="T26" fmla="*/ 682 w 3261"/>
                  <a:gd name="T27" fmla="*/ 1994 h 3249"/>
                  <a:gd name="T28" fmla="*/ 787 w 3261"/>
                  <a:gd name="T29" fmla="*/ 2191 h 3249"/>
                  <a:gd name="T30" fmla="*/ 515 w 3261"/>
                  <a:gd name="T31" fmla="*/ 2807 h 3249"/>
                  <a:gd name="T32" fmla="*/ 328 w 3261"/>
                  <a:gd name="T33" fmla="*/ 2600 h 3249"/>
                  <a:gd name="T34" fmla="*/ 180 w 3261"/>
                  <a:gd name="T35" fmla="*/ 2363 h 3249"/>
                  <a:gd name="T36" fmla="*/ 72 w 3261"/>
                  <a:gd name="T37" fmla="*/ 2100 h 3249"/>
                  <a:gd name="T38" fmla="*/ 12 w 3261"/>
                  <a:gd name="T39" fmla="*/ 1817 h 3249"/>
                  <a:gd name="T40" fmla="*/ 2 w 3261"/>
                  <a:gd name="T41" fmla="*/ 1541 h 3249"/>
                  <a:gd name="T42" fmla="*/ 29 w 3261"/>
                  <a:gd name="T43" fmla="*/ 1313 h 3249"/>
                  <a:gd name="T44" fmla="*/ 3254 w 3261"/>
                  <a:gd name="T45" fmla="*/ 1464 h 3249"/>
                  <a:gd name="T46" fmla="*/ 3258 w 3261"/>
                  <a:gd name="T47" fmla="*/ 1718 h 3249"/>
                  <a:gd name="T48" fmla="*/ 3215 w 3261"/>
                  <a:gd name="T49" fmla="*/ 2008 h 3249"/>
                  <a:gd name="T50" fmla="*/ 3122 w 3261"/>
                  <a:gd name="T51" fmla="*/ 2277 h 3249"/>
                  <a:gd name="T52" fmla="*/ 2987 w 3261"/>
                  <a:gd name="T53" fmla="*/ 2523 h 3249"/>
                  <a:gd name="T54" fmla="*/ 2812 w 3261"/>
                  <a:gd name="T55" fmla="*/ 2742 h 3249"/>
                  <a:gd name="T56" fmla="*/ 2430 w 3261"/>
                  <a:gd name="T57" fmla="*/ 2250 h 3249"/>
                  <a:gd name="T58" fmla="*/ 2548 w 3261"/>
                  <a:gd name="T59" fmla="*/ 2063 h 3249"/>
                  <a:gd name="T60" fmla="*/ 2624 w 3261"/>
                  <a:gd name="T61" fmla="*/ 1850 h 3249"/>
                  <a:gd name="T62" fmla="*/ 2650 w 3261"/>
                  <a:gd name="T63" fmla="*/ 1618 h 3249"/>
                  <a:gd name="T64" fmla="*/ 3232 w 3261"/>
                  <a:gd name="T65" fmla="*/ 1312 h 3249"/>
                  <a:gd name="T66" fmla="*/ 2029 w 3261"/>
                  <a:gd name="T67" fmla="*/ 37 h 3249"/>
                  <a:gd name="T68" fmla="*/ 2305 w 3261"/>
                  <a:gd name="T69" fmla="*/ 134 h 3249"/>
                  <a:gd name="T70" fmla="*/ 2555 w 3261"/>
                  <a:gd name="T71" fmla="*/ 275 h 3249"/>
                  <a:gd name="T72" fmla="*/ 2776 w 3261"/>
                  <a:gd name="T73" fmla="*/ 458 h 3249"/>
                  <a:gd name="T74" fmla="*/ 2961 w 3261"/>
                  <a:gd name="T75" fmla="*/ 677 h 3249"/>
                  <a:gd name="T76" fmla="*/ 3106 w 3261"/>
                  <a:gd name="T77" fmla="*/ 925 h 3249"/>
                  <a:gd name="T78" fmla="*/ 2438 w 3261"/>
                  <a:gd name="T79" fmla="*/ 996 h 3249"/>
                  <a:gd name="T80" fmla="*/ 2288 w 3261"/>
                  <a:gd name="T81" fmla="*/ 840 h 3249"/>
                  <a:gd name="T82" fmla="*/ 2110 w 3261"/>
                  <a:gd name="T83" fmla="*/ 719 h 3249"/>
                  <a:gd name="T84" fmla="*/ 1907 w 3261"/>
                  <a:gd name="T85" fmla="*/ 638 h 3249"/>
                  <a:gd name="T86" fmla="*/ 1426 w 3261"/>
                  <a:gd name="T87" fmla="*/ 0 h 3249"/>
                  <a:gd name="T88" fmla="*/ 1285 w 3261"/>
                  <a:gd name="T89" fmla="*/ 660 h 3249"/>
                  <a:gd name="T90" fmla="*/ 1089 w 3261"/>
                  <a:gd name="T91" fmla="*/ 755 h 3249"/>
                  <a:gd name="T92" fmla="*/ 919 w 3261"/>
                  <a:gd name="T93" fmla="*/ 888 h 3249"/>
                  <a:gd name="T94" fmla="*/ 782 w 3261"/>
                  <a:gd name="T95" fmla="*/ 1054 h 3249"/>
                  <a:gd name="T96" fmla="*/ 199 w 3261"/>
                  <a:gd name="T97" fmla="*/ 838 h 3249"/>
                  <a:gd name="T98" fmla="*/ 357 w 3261"/>
                  <a:gd name="T99" fmla="*/ 600 h 3249"/>
                  <a:gd name="T100" fmla="*/ 555 w 3261"/>
                  <a:gd name="T101" fmla="*/ 394 h 3249"/>
                  <a:gd name="T102" fmla="*/ 786 w 3261"/>
                  <a:gd name="T103" fmla="*/ 224 h 3249"/>
                  <a:gd name="T104" fmla="*/ 1045 w 3261"/>
                  <a:gd name="T105" fmla="*/ 97 h 3249"/>
                  <a:gd name="T106" fmla="*/ 1328 w 3261"/>
                  <a:gd name="T107" fmla="*/ 16 h 3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61" h="3249">
                    <a:moveTo>
                      <a:pt x="1208" y="2546"/>
                    </a:moveTo>
                    <a:lnTo>
                      <a:pt x="1274" y="2574"/>
                    </a:lnTo>
                    <a:lnTo>
                      <a:pt x="1342" y="2596"/>
                    </a:lnTo>
                    <a:lnTo>
                      <a:pt x="1411" y="2614"/>
                    </a:lnTo>
                    <a:lnTo>
                      <a:pt x="1482" y="2627"/>
                    </a:lnTo>
                    <a:lnTo>
                      <a:pt x="1556" y="2635"/>
                    </a:lnTo>
                    <a:lnTo>
                      <a:pt x="1631" y="2638"/>
                    </a:lnTo>
                    <a:lnTo>
                      <a:pt x="1705" y="2635"/>
                    </a:lnTo>
                    <a:lnTo>
                      <a:pt x="1778" y="2627"/>
                    </a:lnTo>
                    <a:lnTo>
                      <a:pt x="1850" y="2614"/>
                    </a:lnTo>
                    <a:lnTo>
                      <a:pt x="1920" y="2596"/>
                    </a:lnTo>
                    <a:lnTo>
                      <a:pt x="1987" y="2574"/>
                    </a:lnTo>
                    <a:lnTo>
                      <a:pt x="2052" y="2546"/>
                    </a:lnTo>
                    <a:lnTo>
                      <a:pt x="2417" y="3047"/>
                    </a:lnTo>
                    <a:lnTo>
                      <a:pt x="2337" y="3087"/>
                    </a:lnTo>
                    <a:lnTo>
                      <a:pt x="2256" y="3125"/>
                    </a:lnTo>
                    <a:lnTo>
                      <a:pt x="2173" y="3157"/>
                    </a:lnTo>
                    <a:lnTo>
                      <a:pt x="2087" y="3184"/>
                    </a:lnTo>
                    <a:lnTo>
                      <a:pt x="1999" y="3207"/>
                    </a:lnTo>
                    <a:lnTo>
                      <a:pt x="1909" y="3225"/>
                    </a:lnTo>
                    <a:lnTo>
                      <a:pt x="1818" y="3238"/>
                    </a:lnTo>
                    <a:lnTo>
                      <a:pt x="1725" y="3246"/>
                    </a:lnTo>
                    <a:lnTo>
                      <a:pt x="1631" y="3249"/>
                    </a:lnTo>
                    <a:lnTo>
                      <a:pt x="1537" y="3246"/>
                    </a:lnTo>
                    <a:lnTo>
                      <a:pt x="1443" y="3238"/>
                    </a:lnTo>
                    <a:lnTo>
                      <a:pt x="1352" y="3225"/>
                    </a:lnTo>
                    <a:lnTo>
                      <a:pt x="1263" y="3207"/>
                    </a:lnTo>
                    <a:lnTo>
                      <a:pt x="1174" y="3184"/>
                    </a:lnTo>
                    <a:lnTo>
                      <a:pt x="1089" y="3157"/>
                    </a:lnTo>
                    <a:lnTo>
                      <a:pt x="1005" y="3125"/>
                    </a:lnTo>
                    <a:lnTo>
                      <a:pt x="923" y="3087"/>
                    </a:lnTo>
                    <a:lnTo>
                      <a:pt x="844" y="3047"/>
                    </a:lnTo>
                    <a:lnTo>
                      <a:pt x="1208" y="2546"/>
                    </a:lnTo>
                    <a:close/>
                    <a:moveTo>
                      <a:pt x="29" y="1313"/>
                    </a:moveTo>
                    <a:lnTo>
                      <a:pt x="618" y="1504"/>
                    </a:lnTo>
                    <a:lnTo>
                      <a:pt x="613" y="1561"/>
                    </a:lnTo>
                    <a:lnTo>
                      <a:pt x="611" y="1618"/>
                    </a:lnTo>
                    <a:lnTo>
                      <a:pt x="614" y="1697"/>
                    </a:lnTo>
                    <a:lnTo>
                      <a:pt x="623" y="1775"/>
                    </a:lnTo>
                    <a:lnTo>
                      <a:pt x="638" y="1850"/>
                    </a:lnTo>
                    <a:lnTo>
                      <a:pt x="657" y="1923"/>
                    </a:lnTo>
                    <a:lnTo>
                      <a:pt x="682" y="1994"/>
                    </a:lnTo>
                    <a:lnTo>
                      <a:pt x="713" y="2063"/>
                    </a:lnTo>
                    <a:lnTo>
                      <a:pt x="748" y="2128"/>
                    </a:lnTo>
                    <a:lnTo>
                      <a:pt x="787" y="2191"/>
                    </a:lnTo>
                    <a:lnTo>
                      <a:pt x="831" y="2250"/>
                    </a:lnTo>
                    <a:lnTo>
                      <a:pt x="879" y="2307"/>
                    </a:lnTo>
                    <a:lnTo>
                      <a:pt x="515" y="2807"/>
                    </a:lnTo>
                    <a:lnTo>
                      <a:pt x="449" y="2742"/>
                    </a:lnTo>
                    <a:lnTo>
                      <a:pt x="386" y="2673"/>
                    </a:lnTo>
                    <a:lnTo>
                      <a:pt x="328" y="2600"/>
                    </a:lnTo>
                    <a:lnTo>
                      <a:pt x="274" y="2523"/>
                    </a:lnTo>
                    <a:lnTo>
                      <a:pt x="225" y="2444"/>
                    </a:lnTo>
                    <a:lnTo>
                      <a:pt x="180" y="2363"/>
                    </a:lnTo>
                    <a:lnTo>
                      <a:pt x="139" y="2277"/>
                    </a:lnTo>
                    <a:lnTo>
                      <a:pt x="102" y="2190"/>
                    </a:lnTo>
                    <a:lnTo>
                      <a:pt x="72" y="2100"/>
                    </a:lnTo>
                    <a:lnTo>
                      <a:pt x="46" y="2008"/>
                    </a:lnTo>
                    <a:lnTo>
                      <a:pt x="26" y="1913"/>
                    </a:lnTo>
                    <a:lnTo>
                      <a:pt x="12" y="1817"/>
                    </a:lnTo>
                    <a:lnTo>
                      <a:pt x="3" y="1718"/>
                    </a:lnTo>
                    <a:lnTo>
                      <a:pt x="0" y="1618"/>
                    </a:lnTo>
                    <a:lnTo>
                      <a:pt x="2" y="1541"/>
                    </a:lnTo>
                    <a:lnTo>
                      <a:pt x="7" y="1464"/>
                    </a:lnTo>
                    <a:lnTo>
                      <a:pt x="16" y="1387"/>
                    </a:lnTo>
                    <a:lnTo>
                      <a:pt x="29" y="1313"/>
                    </a:lnTo>
                    <a:close/>
                    <a:moveTo>
                      <a:pt x="3232" y="1312"/>
                    </a:moveTo>
                    <a:lnTo>
                      <a:pt x="3245" y="1387"/>
                    </a:lnTo>
                    <a:lnTo>
                      <a:pt x="3254" y="1464"/>
                    </a:lnTo>
                    <a:lnTo>
                      <a:pt x="3259" y="1541"/>
                    </a:lnTo>
                    <a:lnTo>
                      <a:pt x="3261" y="1618"/>
                    </a:lnTo>
                    <a:lnTo>
                      <a:pt x="3258" y="1718"/>
                    </a:lnTo>
                    <a:lnTo>
                      <a:pt x="3249" y="1817"/>
                    </a:lnTo>
                    <a:lnTo>
                      <a:pt x="3235" y="1913"/>
                    </a:lnTo>
                    <a:lnTo>
                      <a:pt x="3215" y="2008"/>
                    </a:lnTo>
                    <a:lnTo>
                      <a:pt x="3189" y="2100"/>
                    </a:lnTo>
                    <a:lnTo>
                      <a:pt x="3158" y="2189"/>
                    </a:lnTo>
                    <a:lnTo>
                      <a:pt x="3122" y="2277"/>
                    </a:lnTo>
                    <a:lnTo>
                      <a:pt x="3082" y="2362"/>
                    </a:lnTo>
                    <a:lnTo>
                      <a:pt x="3037" y="2444"/>
                    </a:lnTo>
                    <a:lnTo>
                      <a:pt x="2987" y="2523"/>
                    </a:lnTo>
                    <a:lnTo>
                      <a:pt x="2933" y="2600"/>
                    </a:lnTo>
                    <a:lnTo>
                      <a:pt x="2874" y="2673"/>
                    </a:lnTo>
                    <a:lnTo>
                      <a:pt x="2812" y="2742"/>
                    </a:lnTo>
                    <a:lnTo>
                      <a:pt x="2746" y="2807"/>
                    </a:lnTo>
                    <a:lnTo>
                      <a:pt x="2383" y="2307"/>
                    </a:lnTo>
                    <a:lnTo>
                      <a:pt x="2430" y="2250"/>
                    </a:lnTo>
                    <a:lnTo>
                      <a:pt x="2474" y="2191"/>
                    </a:lnTo>
                    <a:lnTo>
                      <a:pt x="2513" y="2128"/>
                    </a:lnTo>
                    <a:lnTo>
                      <a:pt x="2548" y="2063"/>
                    </a:lnTo>
                    <a:lnTo>
                      <a:pt x="2578" y="1993"/>
                    </a:lnTo>
                    <a:lnTo>
                      <a:pt x="2603" y="1923"/>
                    </a:lnTo>
                    <a:lnTo>
                      <a:pt x="2624" y="1850"/>
                    </a:lnTo>
                    <a:lnTo>
                      <a:pt x="2638" y="1775"/>
                    </a:lnTo>
                    <a:lnTo>
                      <a:pt x="2647" y="1697"/>
                    </a:lnTo>
                    <a:lnTo>
                      <a:pt x="2650" y="1618"/>
                    </a:lnTo>
                    <a:lnTo>
                      <a:pt x="2648" y="1561"/>
                    </a:lnTo>
                    <a:lnTo>
                      <a:pt x="2644" y="1504"/>
                    </a:lnTo>
                    <a:lnTo>
                      <a:pt x="3232" y="1312"/>
                    </a:lnTo>
                    <a:close/>
                    <a:moveTo>
                      <a:pt x="1835" y="0"/>
                    </a:moveTo>
                    <a:lnTo>
                      <a:pt x="1933" y="16"/>
                    </a:lnTo>
                    <a:lnTo>
                      <a:pt x="2029" y="37"/>
                    </a:lnTo>
                    <a:lnTo>
                      <a:pt x="2124" y="63"/>
                    </a:lnTo>
                    <a:lnTo>
                      <a:pt x="2216" y="97"/>
                    </a:lnTo>
                    <a:lnTo>
                      <a:pt x="2305" y="134"/>
                    </a:lnTo>
                    <a:lnTo>
                      <a:pt x="2392" y="176"/>
                    </a:lnTo>
                    <a:lnTo>
                      <a:pt x="2475" y="224"/>
                    </a:lnTo>
                    <a:lnTo>
                      <a:pt x="2555" y="275"/>
                    </a:lnTo>
                    <a:lnTo>
                      <a:pt x="2633" y="332"/>
                    </a:lnTo>
                    <a:lnTo>
                      <a:pt x="2706" y="394"/>
                    </a:lnTo>
                    <a:lnTo>
                      <a:pt x="2776" y="458"/>
                    </a:lnTo>
                    <a:lnTo>
                      <a:pt x="2841" y="527"/>
                    </a:lnTo>
                    <a:lnTo>
                      <a:pt x="2904" y="600"/>
                    </a:lnTo>
                    <a:lnTo>
                      <a:pt x="2961" y="677"/>
                    </a:lnTo>
                    <a:lnTo>
                      <a:pt x="3014" y="756"/>
                    </a:lnTo>
                    <a:lnTo>
                      <a:pt x="3063" y="838"/>
                    </a:lnTo>
                    <a:lnTo>
                      <a:pt x="3106" y="925"/>
                    </a:lnTo>
                    <a:lnTo>
                      <a:pt x="2517" y="1116"/>
                    </a:lnTo>
                    <a:lnTo>
                      <a:pt x="2479" y="1054"/>
                    </a:lnTo>
                    <a:lnTo>
                      <a:pt x="2438" y="996"/>
                    </a:lnTo>
                    <a:lnTo>
                      <a:pt x="2392" y="941"/>
                    </a:lnTo>
                    <a:lnTo>
                      <a:pt x="2341" y="888"/>
                    </a:lnTo>
                    <a:lnTo>
                      <a:pt x="2288" y="840"/>
                    </a:lnTo>
                    <a:lnTo>
                      <a:pt x="2232" y="796"/>
                    </a:lnTo>
                    <a:lnTo>
                      <a:pt x="2172" y="755"/>
                    </a:lnTo>
                    <a:lnTo>
                      <a:pt x="2110" y="719"/>
                    </a:lnTo>
                    <a:lnTo>
                      <a:pt x="2044" y="687"/>
                    </a:lnTo>
                    <a:lnTo>
                      <a:pt x="1977" y="660"/>
                    </a:lnTo>
                    <a:lnTo>
                      <a:pt x="1907" y="638"/>
                    </a:lnTo>
                    <a:lnTo>
                      <a:pt x="1835" y="619"/>
                    </a:lnTo>
                    <a:lnTo>
                      <a:pt x="1835" y="0"/>
                    </a:lnTo>
                    <a:close/>
                    <a:moveTo>
                      <a:pt x="1426" y="0"/>
                    </a:moveTo>
                    <a:lnTo>
                      <a:pt x="1426" y="619"/>
                    </a:lnTo>
                    <a:lnTo>
                      <a:pt x="1355" y="638"/>
                    </a:lnTo>
                    <a:lnTo>
                      <a:pt x="1285" y="660"/>
                    </a:lnTo>
                    <a:lnTo>
                      <a:pt x="1216" y="687"/>
                    </a:lnTo>
                    <a:lnTo>
                      <a:pt x="1151" y="719"/>
                    </a:lnTo>
                    <a:lnTo>
                      <a:pt x="1089" y="755"/>
                    </a:lnTo>
                    <a:lnTo>
                      <a:pt x="1029" y="796"/>
                    </a:lnTo>
                    <a:lnTo>
                      <a:pt x="973" y="840"/>
                    </a:lnTo>
                    <a:lnTo>
                      <a:pt x="919" y="888"/>
                    </a:lnTo>
                    <a:lnTo>
                      <a:pt x="869" y="941"/>
                    </a:lnTo>
                    <a:lnTo>
                      <a:pt x="824" y="996"/>
                    </a:lnTo>
                    <a:lnTo>
                      <a:pt x="782" y="1054"/>
                    </a:lnTo>
                    <a:lnTo>
                      <a:pt x="744" y="1116"/>
                    </a:lnTo>
                    <a:lnTo>
                      <a:pt x="155" y="925"/>
                    </a:lnTo>
                    <a:lnTo>
                      <a:pt x="199" y="838"/>
                    </a:lnTo>
                    <a:lnTo>
                      <a:pt x="247" y="756"/>
                    </a:lnTo>
                    <a:lnTo>
                      <a:pt x="300" y="677"/>
                    </a:lnTo>
                    <a:lnTo>
                      <a:pt x="357" y="600"/>
                    </a:lnTo>
                    <a:lnTo>
                      <a:pt x="420" y="527"/>
                    </a:lnTo>
                    <a:lnTo>
                      <a:pt x="485" y="458"/>
                    </a:lnTo>
                    <a:lnTo>
                      <a:pt x="555" y="394"/>
                    </a:lnTo>
                    <a:lnTo>
                      <a:pt x="628" y="332"/>
                    </a:lnTo>
                    <a:lnTo>
                      <a:pt x="706" y="275"/>
                    </a:lnTo>
                    <a:lnTo>
                      <a:pt x="786" y="224"/>
                    </a:lnTo>
                    <a:lnTo>
                      <a:pt x="869" y="176"/>
                    </a:lnTo>
                    <a:lnTo>
                      <a:pt x="955" y="134"/>
                    </a:lnTo>
                    <a:lnTo>
                      <a:pt x="1045" y="97"/>
                    </a:lnTo>
                    <a:lnTo>
                      <a:pt x="1137" y="63"/>
                    </a:lnTo>
                    <a:lnTo>
                      <a:pt x="1231" y="37"/>
                    </a:lnTo>
                    <a:lnTo>
                      <a:pt x="1328" y="16"/>
                    </a:lnTo>
                    <a:lnTo>
                      <a:pt x="1426" y="0"/>
                    </a:lnTo>
                    <a:close/>
                  </a:path>
                </a:pathLst>
              </a:custGeom>
              <a:solidFill>
                <a:schemeClr val="accent4">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dirty="0"/>
              </a:p>
            </p:txBody>
          </p:sp>
          <p:sp>
            <p:nvSpPr>
              <p:cNvPr id="534" name="文本框 533">
                <a:extLst>
                  <a:ext uri="{FF2B5EF4-FFF2-40B4-BE49-F238E27FC236}">
                    <a16:creationId xmlns:a16="http://schemas.microsoft.com/office/drawing/2014/main" id="{CB84696A-3CCC-4A2E-B6BE-53C64789B18B}"/>
                  </a:ext>
                </a:extLst>
              </p:cNvPr>
              <p:cNvSpPr txBox="1"/>
              <p:nvPr/>
            </p:nvSpPr>
            <p:spPr>
              <a:xfrm>
                <a:off x="2794061" y="4487492"/>
                <a:ext cx="543739" cy="200055"/>
              </a:xfrm>
              <a:prstGeom prst="rect">
                <a:avLst/>
              </a:prstGeom>
              <a:noFill/>
            </p:spPr>
            <p:txBody>
              <a:bodyPr wrap="none" rtlCol="0">
                <a:spAutoFit/>
              </a:bodyPr>
              <a:lstStyle/>
              <a:p>
                <a:r>
                  <a:rPr lang="zh-CN" altLang="en-US" sz="700" b="1" dirty="0">
                    <a:solidFill>
                      <a:schemeClr val="bg1">
                        <a:alpha val="80000"/>
                      </a:schemeClr>
                    </a:solidFill>
                    <a:latin typeface="+mn-ea"/>
                  </a:rPr>
                  <a:t>推力等级</a:t>
                </a:r>
              </a:p>
            </p:txBody>
          </p:sp>
          <p:sp>
            <p:nvSpPr>
              <p:cNvPr id="535" name="文本框 534">
                <a:extLst>
                  <a:ext uri="{FF2B5EF4-FFF2-40B4-BE49-F238E27FC236}">
                    <a16:creationId xmlns:a16="http://schemas.microsoft.com/office/drawing/2014/main" id="{D081A872-A3CB-486A-8470-AED5BCC298BF}"/>
                  </a:ext>
                </a:extLst>
              </p:cNvPr>
              <p:cNvSpPr txBox="1"/>
              <p:nvPr/>
            </p:nvSpPr>
            <p:spPr>
              <a:xfrm>
                <a:off x="3655483" y="4454944"/>
                <a:ext cx="877163" cy="261610"/>
              </a:xfrm>
              <a:prstGeom prst="rect">
                <a:avLst/>
              </a:prstGeom>
              <a:noFill/>
            </p:spPr>
            <p:txBody>
              <a:bodyPr wrap="none" rtlCol="0">
                <a:spAutoFit/>
              </a:bodyPr>
              <a:lstStyle/>
              <a:p>
                <a:r>
                  <a:rPr lang="en-US" altLang="zh-CN" sz="1100" dirty="0">
                    <a:solidFill>
                      <a:schemeClr val="accent4">
                        <a:lumMod val="20000"/>
                        <a:lumOff val="80000"/>
                      </a:schemeClr>
                    </a:solidFill>
                    <a:latin typeface="Aldrich" panose="02000000000000000000" pitchFamily="2" charset="0"/>
                  </a:rPr>
                  <a:t>6.5 ~ 10.8</a:t>
                </a:r>
                <a:endParaRPr lang="zh-CN" altLang="en-US" sz="1100" dirty="0">
                  <a:solidFill>
                    <a:schemeClr val="accent4">
                      <a:lumMod val="20000"/>
                      <a:lumOff val="80000"/>
                    </a:schemeClr>
                  </a:solidFill>
                  <a:latin typeface="Aldrich" panose="02000000000000000000" pitchFamily="2" charset="0"/>
                </a:endParaRPr>
              </a:p>
            </p:txBody>
          </p:sp>
          <p:sp>
            <p:nvSpPr>
              <p:cNvPr id="536" name="Freeform 361">
                <a:extLst>
                  <a:ext uri="{FF2B5EF4-FFF2-40B4-BE49-F238E27FC236}">
                    <a16:creationId xmlns:a16="http://schemas.microsoft.com/office/drawing/2014/main" id="{AD8FC803-B577-4577-9C94-D79DBF75000E}"/>
                  </a:ext>
                </a:extLst>
              </p:cNvPr>
              <p:cNvSpPr>
                <a:spLocks noEditPoints="1"/>
              </p:cNvSpPr>
              <p:nvPr/>
            </p:nvSpPr>
            <p:spPr bwMode="auto">
              <a:xfrm>
                <a:off x="2669311" y="4526686"/>
                <a:ext cx="143727" cy="143022"/>
              </a:xfrm>
              <a:custGeom>
                <a:avLst/>
                <a:gdLst>
                  <a:gd name="T0" fmla="*/ 1342 w 3261"/>
                  <a:gd name="T1" fmla="*/ 2596 h 3249"/>
                  <a:gd name="T2" fmla="*/ 1556 w 3261"/>
                  <a:gd name="T3" fmla="*/ 2635 h 3249"/>
                  <a:gd name="T4" fmla="*/ 1778 w 3261"/>
                  <a:gd name="T5" fmla="*/ 2627 h 3249"/>
                  <a:gd name="T6" fmla="*/ 1987 w 3261"/>
                  <a:gd name="T7" fmla="*/ 2574 h 3249"/>
                  <a:gd name="T8" fmla="*/ 2337 w 3261"/>
                  <a:gd name="T9" fmla="*/ 3087 h 3249"/>
                  <a:gd name="T10" fmla="*/ 2087 w 3261"/>
                  <a:gd name="T11" fmla="*/ 3184 h 3249"/>
                  <a:gd name="T12" fmla="*/ 1818 w 3261"/>
                  <a:gd name="T13" fmla="*/ 3238 h 3249"/>
                  <a:gd name="T14" fmla="*/ 1537 w 3261"/>
                  <a:gd name="T15" fmla="*/ 3246 h 3249"/>
                  <a:gd name="T16" fmla="*/ 1263 w 3261"/>
                  <a:gd name="T17" fmla="*/ 3207 h 3249"/>
                  <a:gd name="T18" fmla="*/ 1005 w 3261"/>
                  <a:gd name="T19" fmla="*/ 3125 h 3249"/>
                  <a:gd name="T20" fmla="*/ 1208 w 3261"/>
                  <a:gd name="T21" fmla="*/ 2546 h 3249"/>
                  <a:gd name="T22" fmla="*/ 613 w 3261"/>
                  <a:gd name="T23" fmla="*/ 1561 h 3249"/>
                  <a:gd name="T24" fmla="*/ 623 w 3261"/>
                  <a:gd name="T25" fmla="*/ 1775 h 3249"/>
                  <a:gd name="T26" fmla="*/ 682 w 3261"/>
                  <a:gd name="T27" fmla="*/ 1994 h 3249"/>
                  <a:gd name="T28" fmla="*/ 787 w 3261"/>
                  <a:gd name="T29" fmla="*/ 2191 h 3249"/>
                  <a:gd name="T30" fmla="*/ 515 w 3261"/>
                  <a:gd name="T31" fmla="*/ 2807 h 3249"/>
                  <a:gd name="T32" fmla="*/ 328 w 3261"/>
                  <a:gd name="T33" fmla="*/ 2600 h 3249"/>
                  <a:gd name="T34" fmla="*/ 180 w 3261"/>
                  <a:gd name="T35" fmla="*/ 2363 h 3249"/>
                  <a:gd name="T36" fmla="*/ 72 w 3261"/>
                  <a:gd name="T37" fmla="*/ 2100 h 3249"/>
                  <a:gd name="T38" fmla="*/ 12 w 3261"/>
                  <a:gd name="T39" fmla="*/ 1817 h 3249"/>
                  <a:gd name="T40" fmla="*/ 2 w 3261"/>
                  <a:gd name="T41" fmla="*/ 1541 h 3249"/>
                  <a:gd name="T42" fmla="*/ 29 w 3261"/>
                  <a:gd name="T43" fmla="*/ 1313 h 3249"/>
                  <a:gd name="T44" fmla="*/ 3254 w 3261"/>
                  <a:gd name="T45" fmla="*/ 1464 h 3249"/>
                  <a:gd name="T46" fmla="*/ 3258 w 3261"/>
                  <a:gd name="T47" fmla="*/ 1718 h 3249"/>
                  <a:gd name="T48" fmla="*/ 3215 w 3261"/>
                  <a:gd name="T49" fmla="*/ 2008 h 3249"/>
                  <a:gd name="T50" fmla="*/ 3122 w 3261"/>
                  <a:gd name="T51" fmla="*/ 2277 h 3249"/>
                  <a:gd name="T52" fmla="*/ 2987 w 3261"/>
                  <a:gd name="T53" fmla="*/ 2523 h 3249"/>
                  <a:gd name="T54" fmla="*/ 2812 w 3261"/>
                  <a:gd name="T55" fmla="*/ 2742 h 3249"/>
                  <a:gd name="T56" fmla="*/ 2430 w 3261"/>
                  <a:gd name="T57" fmla="*/ 2250 h 3249"/>
                  <a:gd name="T58" fmla="*/ 2548 w 3261"/>
                  <a:gd name="T59" fmla="*/ 2063 h 3249"/>
                  <a:gd name="T60" fmla="*/ 2624 w 3261"/>
                  <a:gd name="T61" fmla="*/ 1850 h 3249"/>
                  <a:gd name="T62" fmla="*/ 2650 w 3261"/>
                  <a:gd name="T63" fmla="*/ 1618 h 3249"/>
                  <a:gd name="T64" fmla="*/ 3232 w 3261"/>
                  <a:gd name="T65" fmla="*/ 1312 h 3249"/>
                  <a:gd name="T66" fmla="*/ 2029 w 3261"/>
                  <a:gd name="T67" fmla="*/ 37 h 3249"/>
                  <a:gd name="T68" fmla="*/ 2305 w 3261"/>
                  <a:gd name="T69" fmla="*/ 134 h 3249"/>
                  <a:gd name="T70" fmla="*/ 2555 w 3261"/>
                  <a:gd name="T71" fmla="*/ 275 h 3249"/>
                  <a:gd name="T72" fmla="*/ 2776 w 3261"/>
                  <a:gd name="T73" fmla="*/ 458 h 3249"/>
                  <a:gd name="T74" fmla="*/ 2961 w 3261"/>
                  <a:gd name="T75" fmla="*/ 677 h 3249"/>
                  <a:gd name="T76" fmla="*/ 3106 w 3261"/>
                  <a:gd name="T77" fmla="*/ 925 h 3249"/>
                  <a:gd name="T78" fmla="*/ 2438 w 3261"/>
                  <a:gd name="T79" fmla="*/ 996 h 3249"/>
                  <a:gd name="T80" fmla="*/ 2288 w 3261"/>
                  <a:gd name="T81" fmla="*/ 840 h 3249"/>
                  <a:gd name="T82" fmla="*/ 2110 w 3261"/>
                  <a:gd name="T83" fmla="*/ 719 h 3249"/>
                  <a:gd name="T84" fmla="*/ 1907 w 3261"/>
                  <a:gd name="T85" fmla="*/ 638 h 3249"/>
                  <a:gd name="T86" fmla="*/ 1426 w 3261"/>
                  <a:gd name="T87" fmla="*/ 0 h 3249"/>
                  <a:gd name="T88" fmla="*/ 1285 w 3261"/>
                  <a:gd name="T89" fmla="*/ 660 h 3249"/>
                  <a:gd name="T90" fmla="*/ 1089 w 3261"/>
                  <a:gd name="T91" fmla="*/ 755 h 3249"/>
                  <a:gd name="T92" fmla="*/ 919 w 3261"/>
                  <a:gd name="T93" fmla="*/ 888 h 3249"/>
                  <a:gd name="T94" fmla="*/ 782 w 3261"/>
                  <a:gd name="T95" fmla="*/ 1054 h 3249"/>
                  <a:gd name="T96" fmla="*/ 199 w 3261"/>
                  <a:gd name="T97" fmla="*/ 838 h 3249"/>
                  <a:gd name="T98" fmla="*/ 357 w 3261"/>
                  <a:gd name="T99" fmla="*/ 600 h 3249"/>
                  <a:gd name="T100" fmla="*/ 555 w 3261"/>
                  <a:gd name="T101" fmla="*/ 394 h 3249"/>
                  <a:gd name="T102" fmla="*/ 786 w 3261"/>
                  <a:gd name="T103" fmla="*/ 224 h 3249"/>
                  <a:gd name="T104" fmla="*/ 1045 w 3261"/>
                  <a:gd name="T105" fmla="*/ 97 h 3249"/>
                  <a:gd name="T106" fmla="*/ 1328 w 3261"/>
                  <a:gd name="T107" fmla="*/ 16 h 3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61" h="3249">
                    <a:moveTo>
                      <a:pt x="1208" y="2546"/>
                    </a:moveTo>
                    <a:lnTo>
                      <a:pt x="1274" y="2574"/>
                    </a:lnTo>
                    <a:lnTo>
                      <a:pt x="1342" y="2596"/>
                    </a:lnTo>
                    <a:lnTo>
                      <a:pt x="1411" y="2614"/>
                    </a:lnTo>
                    <a:lnTo>
                      <a:pt x="1482" y="2627"/>
                    </a:lnTo>
                    <a:lnTo>
                      <a:pt x="1556" y="2635"/>
                    </a:lnTo>
                    <a:lnTo>
                      <a:pt x="1631" y="2638"/>
                    </a:lnTo>
                    <a:lnTo>
                      <a:pt x="1705" y="2635"/>
                    </a:lnTo>
                    <a:lnTo>
                      <a:pt x="1778" y="2627"/>
                    </a:lnTo>
                    <a:lnTo>
                      <a:pt x="1850" y="2614"/>
                    </a:lnTo>
                    <a:lnTo>
                      <a:pt x="1920" y="2596"/>
                    </a:lnTo>
                    <a:lnTo>
                      <a:pt x="1987" y="2574"/>
                    </a:lnTo>
                    <a:lnTo>
                      <a:pt x="2052" y="2546"/>
                    </a:lnTo>
                    <a:lnTo>
                      <a:pt x="2417" y="3047"/>
                    </a:lnTo>
                    <a:lnTo>
                      <a:pt x="2337" y="3087"/>
                    </a:lnTo>
                    <a:lnTo>
                      <a:pt x="2256" y="3125"/>
                    </a:lnTo>
                    <a:lnTo>
                      <a:pt x="2173" y="3157"/>
                    </a:lnTo>
                    <a:lnTo>
                      <a:pt x="2087" y="3184"/>
                    </a:lnTo>
                    <a:lnTo>
                      <a:pt x="1999" y="3207"/>
                    </a:lnTo>
                    <a:lnTo>
                      <a:pt x="1909" y="3225"/>
                    </a:lnTo>
                    <a:lnTo>
                      <a:pt x="1818" y="3238"/>
                    </a:lnTo>
                    <a:lnTo>
                      <a:pt x="1725" y="3246"/>
                    </a:lnTo>
                    <a:lnTo>
                      <a:pt x="1631" y="3249"/>
                    </a:lnTo>
                    <a:lnTo>
                      <a:pt x="1537" y="3246"/>
                    </a:lnTo>
                    <a:lnTo>
                      <a:pt x="1443" y="3238"/>
                    </a:lnTo>
                    <a:lnTo>
                      <a:pt x="1352" y="3225"/>
                    </a:lnTo>
                    <a:lnTo>
                      <a:pt x="1263" y="3207"/>
                    </a:lnTo>
                    <a:lnTo>
                      <a:pt x="1174" y="3184"/>
                    </a:lnTo>
                    <a:lnTo>
                      <a:pt x="1089" y="3157"/>
                    </a:lnTo>
                    <a:lnTo>
                      <a:pt x="1005" y="3125"/>
                    </a:lnTo>
                    <a:lnTo>
                      <a:pt x="923" y="3087"/>
                    </a:lnTo>
                    <a:lnTo>
                      <a:pt x="844" y="3047"/>
                    </a:lnTo>
                    <a:lnTo>
                      <a:pt x="1208" y="2546"/>
                    </a:lnTo>
                    <a:close/>
                    <a:moveTo>
                      <a:pt x="29" y="1313"/>
                    </a:moveTo>
                    <a:lnTo>
                      <a:pt x="618" y="1504"/>
                    </a:lnTo>
                    <a:lnTo>
                      <a:pt x="613" y="1561"/>
                    </a:lnTo>
                    <a:lnTo>
                      <a:pt x="611" y="1618"/>
                    </a:lnTo>
                    <a:lnTo>
                      <a:pt x="614" y="1697"/>
                    </a:lnTo>
                    <a:lnTo>
                      <a:pt x="623" y="1775"/>
                    </a:lnTo>
                    <a:lnTo>
                      <a:pt x="638" y="1850"/>
                    </a:lnTo>
                    <a:lnTo>
                      <a:pt x="657" y="1923"/>
                    </a:lnTo>
                    <a:lnTo>
                      <a:pt x="682" y="1994"/>
                    </a:lnTo>
                    <a:lnTo>
                      <a:pt x="713" y="2063"/>
                    </a:lnTo>
                    <a:lnTo>
                      <a:pt x="748" y="2128"/>
                    </a:lnTo>
                    <a:lnTo>
                      <a:pt x="787" y="2191"/>
                    </a:lnTo>
                    <a:lnTo>
                      <a:pt x="831" y="2250"/>
                    </a:lnTo>
                    <a:lnTo>
                      <a:pt x="879" y="2307"/>
                    </a:lnTo>
                    <a:lnTo>
                      <a:pt x="515" y="2807"/>
                    </a:lnTo>
                    <a:lnTo>
                      <a:pt x="449" y="2742"/>
                    </a:lnTo>
                    <a:lnTo>
                      <a:pt x="386" y="2673"/>
                    </a:lnTo>
                    <a:lnTo>
                      <a:pt x="328" y="2600"/>
                    </a:lnTo>
                    <a:lnTo>
                      <a:pt x="274" y="2523"/>
                    </a:lnTo>
                    <a:lnTo>
                      <a:pt x="225" y="2444"/>
                    </a:lnTo>
                    <a:lnTo>
                      <a:pt x="180" y="2363"/>
                    </a:lnTo>
                    <a:lnTo>
                      <a:pt x="139" y="2277"/>
                    </a:lnTo>
                    <a:lnTo>
                      <a:pt x="102" y="2190"/>
                    </a:lnTo>
                    <a:lnTo>
                      <a:pt x="72" y="2100"/>
                    </a:lnTo>
                    <a:lnTo>
                      <a:pt x="46" y="2008"/>
                    </a:lnTo>
                    <a:lnTo>
                      <a:pt x="26" y="1913"/>
                    </a:lnTo>
                    <a:lnTo>
                      <a:pt x="12" y="1817"/>
                    </a:lnTo>
                    <a:lnTo>
                      <a:pt x="3" y="1718"/>
                    </a:lnTo>
                    <a:lnTo>
                      <a:pt x="0" y="1618"/>
                    </a:lnTo>
                    <a:lnTo>
                      <a:pt x="2" y="1541"/>
                    </a:lnTo>
                    <a:lnTo>
                      <a:pt x="7" y="1464"/>
                    </a:lnTo>
                    <a:lnTo>
                      <a:pt x="16" y="1387"/>
                    </a:lnTo>
                    <a:lnTo>
                      <a:pt x="29" y="1313"/>
                    </a:lnTo>
                    <a:close/>
                    <a:moveTo>
                      <a:pt x="3232" y="1312"/>
                    </a:moveTo>
                    <a:lnTo>
                      <a:pt x="3245" y="1387"/>
                    </a:lnTo>
                    <a:lnTo>
                      <a:pt x="3254" y="1464"/>
                    </a:lnTo>
                    <a:lnTo>
                      <a:pt x="3259" y="1541"/>
                    </a:lnTo>
                    <a:lnTo>
                      <a:pt x="3261" y="1618"/>
                    </a:lnTo>
                    <a:lnTo>
                      <a:pt x="3258" y="1718"/>
                    </a:lnTo>
                    <a:lnTo>
                      <a:pt x="3249" y="1817"/>
                    </a:lnTo>
                    <a:lnTo>
                      <a:pt x="3235" y="1913"/>
                    </a:lnTo>
                    <a:lnTo>
                      <a:pt x="3215" y="2008"/>
                    </a:lnTo>
                    <a:lnTo>
                      <a:pt x="3189" y="2100"/>
                    </a:lnTo>
                    <a:lnTo>
                      <a:pt x="3158" y="2189"/>
                    </a:lnTo>
                    <a:lnTo>
                      <a:pt x="3122" y="2277"/>
                    </a:lnTo>
                    <a:lnTo>
                      <a:pt x="3082" y="2362"/>
                    </a:lnTo>
                    <a:lnTo>
                      <a:pt x="3037" y="2444"/>
                    </a:lnTo>
                    <a:lnTo>
                      <a:pt x="2987" y="2523"/>
                    </a:lnTo>
                    <a:lnTo>
                      <a:pt x="2933" y="2600"/>
                    </a:lnTo>
                    <a:lnTo>
                      <a:pt x="2874" y="2673"/>
                    </a:lnTo>
                    <a:lnTo>
                      <a:pt x="2812" y="2742"/>
                    </a:lnTo>
                    <a:lnTo>
                      <a:pt x="2746" y="2807"/>
                    </a:lnTo>
                    <a:lnTo>
                      <a:pt x="2383" y="2307"/>
                    </a:lnTo>
                    <a:lnTo>
                      <a:pt x="2430" y="2250"/>
                    </a:lnTo>
                    <a:lnTo>
                      <a:pt x="2474" y="2191"/>
                    </a:lnTo>
                    <a:lnTo>
                      <a:pt x="2513" y="2128"/>
                    </a:lnTo>
                    <a:lnTo>
                      <a:pt x="2548" y="2063"/>
                    </a:lnTo>
                    <a:lnTo>
                      <a:pt x="2578" y="1993"/>
                    </a:lnTo>
                    <a:lnTo>
                      <a:pt x="2603" y="1923"/>
                    </a:lnTo>
                    <a:lnTo>
                      <a:pt x="2624" y="1850"/>
                    </a:lnTo>
                    <a:lnTo>
                      <a:pt x="2638" y="1775"/>
                    </a:lnTo>
                    <a:lnTo>
                      <a:pt x="2647" y="1697"/>
                    </a:lnTo>
                    <a:lnTo>
                      <a:pt x="2650" y="1618"/>
                    </a:lnTo>
                    <a:lnTo>
                      <a:pt x="2648" y="1561"/>
                    </a:lnTo>
                    <a:lnTo>
                      <a:pt x="2644" y="1504"/>
                    </a:lnTo>
                    <a:lnTo>
                      <a:pt x="3232" y="1312"/>
                    </a:lnTo>
                    <a:close/>
                    <a:moveTo>
                      <a:pt x="1835" y="0"/>
                    </a:moveTo>
                    <a:lnTo>
                      <a:pt x="1933" y="16"/>
                    </a:lnTo>
                    <a:lnTo>
                      <a:pt x="2029" y="37"/>
                    </a:lnTo>
                    <a:lnTo>
                      <a:pt x="2124" y="63"/>
                    </a:lnTo>
                    <a:lnTo>
                      <a:pt x="2216" y="97"/>
                    </a:lnTo>
                    <a:lnTo>
                      <a:pt x="2305" y="134"/>
                    </a:lnTo>
                    <a:lnTo>
                      <a:pt x="2392" y="176"/>
                    </a:lnTo>
                    <a:lnTo>
                      <a:pt x="2475" y="224"/>
                    </a:lnTo>
                    <a:lnTo>
                      <a:pt x="2555" y="275"/>
                    </a:lnTo>
                    <a:lnTo>
                      <a:pt x="2633" y="332"/>
                    </a:lnTo>
                    <a:lnTo>
                      <a:pt x="2706" y="394"/>
                    </a:lnTo>
                    <a:lnTo>
                      <a:pt x="2776" y="458"/>
                    </a:lnTo>
                    <a:lnTo>
                      <a:pt x="2841" y="527"/>
                    </a:lnTo>
                    <a:lnTo>
                      <a:pt x="2904" y="600"/>
                    </a:lnTo>
                    <a:lnTo>
                      <a:pt x="2961" y="677"/>
                    </a:lnTo>
                    <a:lnTo>
                      <a:pt x="3014" y="756"/>
                    </a:lnTo>
                    <a:lnTo>
                      <a:pt x="3063" y="838"/>
                    </a:lnTo>
                    <a:lnTo>
                      <a:pt x="3106" y="925"/>
                    </a:lnTo>
                    <a:lnTo>
                      <a:pt x="2517" y="1116"/>
                    </a:lnTo>
                    <a:lnTo>
                      <a:pt x="2479" y="1054"/>
                    </a:lnTo>
                    <a:lnTo>
                      <a:pt x="2438" y="996"/>
                    </a:lnTo>
                    <a:lnTo>
                      <a:pt x="2392" y="941"/>
                    </a:lnTo>
                    <a:lnTo>
                      <a:pt x="2341" y="888"/>
                    </a:lnTo>
                    <a:lnTo>
                      <a:pt x="2288" y="840"/>
                    </a:lnTo>
                    <a:lnTo>
                      <a:pt x="2232" y="796"/>
                    </a:lnTo>
                    <a:lnTo>
                      <a:pt x="2172" y="755"/>
                    </a:lnTo>
                    <a:lnTo>
                      <a:pt x="2110" y="719"/>
                    </a:lnTo>
                    <a:lnTo>
                      <a:pt x="2044" y="687"/>
                    </a:lnTo>
                    <a:lnTo>
                      <a:pt x="1977" y="660"/>
                    </a:lnTo>
                    <a:lnTo>
                      <a:pt x="1907" y="638"/>
                    </a:lnTo>
                    <a:lnTo>
                      <a:pt x="1835" y="619"/>
                    </a:lnTo>
                    <a:lnTo>
                      <a:pt x="1835" y="0"/>
                    </a:lnTo>
                    <a:close/>
                    <a:moveTo>
                      <a:pt x="1426" y="0"/>
                    </a:moveTo>
                    <a:lnTo>
                      <a:pt x="1426" y="619"/>
                    </a:lnTo>
                    <a:lnTo>
                      <a:pt x="1355" y="638"/>
                    </a:lnTo>
                    <a:lnTo>
                      <a:pt x="1285" y="660"/>
                    </a:lnTo>
                    <a:lnTo>
                      <a:pt x="1216" y="687"/>
                    </a:lnTo>
                    <a:lnTo>
                      <a:pt x="1151" y="719"/>
                    </a:lnTo>
                    <a:lnTo>
                      <a:pt x="1089" y="755"/>
                    </a:lnTo>
                    <a:lnTo>
                      <a:pt x="1029" y="796"/>
                    </a:lnTo>
                    <a:lnTo>
                      <a:pt x="973" y="840"/>
                    </a:lnTo>
                    <a:lnTo>
                      <a:pt x="919" y="888"/>
                    </a:lnTo>
                    <a:lnTo>
                      <a:pt x="869" y="941"/>
                    </a:lnTo>
                    <a:lnTo>
                      <a:pt x="824" y="996"/>
                    </a:lnTo>
                    <a:lnTo>
                      <a:pt x="782" y="1054"/>
                    </a:lnTo>
                    <a:lnTo>
                      <a:pt x="744" y="1116"/>
                    </a:lnTo>
                    <a:lnTo>
                      <a:pt x="155" y="925"/>
                    </a:lnTo>
                    <a:lnTo>
                      <a:pt x="199" y="838"/>
                    </a:lnTo>
                    <a:lnTo>
                      <a:pt x="247" y="756"/>
                    </a:lnTo>
                    <a:lnTo>
                      <a:pt x="300" y="677"/>
                    </a:lnTo>
                    <a:lnTo>
                      <a:pt x="357" y="600"/>
                    </a:lnTo>
                    <a:lnTo>
                      <a:pt x="420" y="527"/>
                    </a:lnTo>
                    <a:lnTo>
                      <a:pt x="485" y="458"/>
                    </a:lnTo>
                    <a:lnTo>
                      <a:pt x="555" y="394"/>
                    </a:lnTo>
                    <a:lnTo>
                      <a:pt x="628" y="332"/>
                    </a:lnTo>
                    <a:lnTo>
                      <a:pt x="706" y="275"/>
                    </a:lnTo>
                    <a:lnTo>
                      <a:pt x="786" y="224"/>
                    </a:lnTo>
                    <a:lnTo>
                      <a:pt x="869" y="176"/>
                    </a:lnTo>
                    <a:lnTo>
                      <a:pt x="955" y="134"/>
                    </a:lnTo>
                    <a:lnTo>
                      <a:pt x="1045" y="97"/>
                    </a:lnTo>
                    <a:lnTo>
                      <a:pt x="1137" y="63"/>
                    </a:lnTo>
                    <a:lnTo>
                      <a:pt x="1231" y="37"/>
                    </a:lnTo>
                    <a:lnTo>
                      <a:pt x="1328" y="16"/>
                    </a:lnTo>
                    <a:lnTo>
                      <a:pt x="1426" y="0"/>
                    </a:lnTo>
                    <a:close/>
                  </a:path>
                </a:pathLst>
              </a:custGeom>
              <a:solidFill>
                <a:schemeClr val="accent4">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dirty="0"/>
              </a:p>
            </p:txBody>
          </p:sp>
          <p:sp>
            <p:nvSpPr>
              <p:cNvPr id="537" name="文本框 536">
                <a:extLst>
                  <a:ext uri="{FF2B5EF4-FFF2-40B4-BE49-F238E27FC236}">
                    <a16:creationId xmlns:a16="http://schemas.microsoft.com/office/drawing/2014/main" id="{58FD5497-2D98-4ABD-B47B-AEF2C41BA2BE}"/>
                  </a:ext>
                </a:extLst>
              </p:cNvPr>
              <p:cNvSpPr txBox="1"/>
              <p:nvPr/>
            </p:nvSpPr>
            <p:spPr>
              <a:xfrm>
                <a:off x="2793758" y="4678341"/>
                <a:ext cx="543739" cy="200055"/>
              </a:xfrm>
              <a:prstGeom prst="rect">
                <a:avLst/>
              </a:prstGeom>
              <a:noFill/>
            </p:spPr>
            <p:txBody>
              <a:bodyPr wrap="none" rtlCol="0">
                <a:spAutoFit/>
              </a:bodyPr>
              <a:lstStyle/>
              <a:p>
                <a:r>
                  <a:rPr lang="zh-CN" altLang="en-US" sz="700" b="1" dirty="0">
                    <a:solidFill>
                      <a:schemeClr val="bg1">
                        <a:alpha val="80000"/>
                      </a:schemeClr>
                    </a:solidFill>
                    <a:latin typeface="+mn-ea"/>
                  </a:rPr>
                  <a:t>推力等级</a:t>
                </a:r>
              </a:p>
            </p:txBody>
          </p:sp>
          <p:sp>
            <p:nvSpPr>
              <p:cNvPr id="538" name="文本框 537">
                <a:extLst>
                  <a:ext uri="{FF2B5EF4-FFF2-40B4-BE49-F238E27FC236}">
                    <a16:creationId xmlns:a16="http://schemas.microsoft.com/office/drawing/2014/main" id="{461D3E7E-BEFA-471C-B676-A0558719516C}"/>
                  </a:ext>
                </a:extLst>
              </p:cNvPr>
              <p:cNvSpPr txBox="1"/>
              <p:nvPr/>
            </p:nvSpPr>
            <p:spPr>
              <a:xfrm>
                <a:off x="3655180" y="4645793"/>
                <a:ext cx="877163" cy="261610"/>
              </a:xfrm>
              <a:prstGeom prst="rect">
                <a:avLst/>
              </a:prstGeom>
              <a:noFill/>
            </p:spPr>
            <p:txBody>
              <a:bodyPr wrap="none" rtlCol="0">
                <a:spAutoFit/>
              </a:bodyPr>
              <a:lstStyle/>
              <a:p>
                <a:r>
                  <a:rPr lang="en-US" altLang="zh-CN" sz="1100" dirty="0">
                    <a:solidFill>
                      <a:schemeClr val="accent4">
                        <a:lumMod val="20000"/>
                        <a:lumOff val="80000"/>
                      </a:schemeClr>
                    </a:solidFill>
                    <a:latin typeface="Aldrich" panose="02000000000000000000" pitchFamily="2" charset="0"/>
                  </a:rPr>
                  <a:t>6.5 ~ 10.8</a:t>
                </a:r>
                <a:endParaRPr lang="zh-CN" altLang="en-US" sz="1100" dirty="0">
                  <a:solidFill>
                    <a:schemeClr val="accent4">
                      <a:lumMod val="20000"/>
                      <a:lumOff val="80000"/>
                    </a:schemeClr>
                  </a:solidFill>
                  <a:latin typeface="Aldrich" panose="02000000000000000000" pitchFamily="2" charset="0"/>
                </a:endParaRPr>
              </a:p>
            </p:txBody>
          </p:sp>
          <p:sp>
            <p:nvSpPr>
              <p:cNvPr id="539" name="Freeform 361">
                <a:extLst>
                  <a:ext uri="{FF2B5EF4-FFF2-40B4-BE49-F238E27FC236}">
                    <a16:creationId xmlns:a16="http://schemas.microsoft.com/office/drawing/2014/main" id="{57327173-CE2B-485B-B9CB-73AE5192DB9D}"/>
                  </a:ext>
                </a:extLst>
              </p:cNvPr>
              <p:cNvSpPr>
                <a:spLocks noEditPoints="1"/>
              </p:cNvSpPr>
              <p:nvPr/>
            </p:nvSpPr>
            <p:spPr bwMode="auto">
              <a:xfrm>
                <a:off x="2669008" y="4717535"/>
                <a:ext cx="143727" cy="143022"/>
              </a:xfrm>
              <a:custGeom>
                <a:avLst/>
                <a:gdLst>
                  <a:gd name="T0" fmla="*/ 1342 w 3261"/>
                  <a:gd name="T1" fmla="*/ 2596 h 3249"/>
                  <a:gd name="T2" fmla="*/ 1556 w 3261"/>
                  <a:gd name="T3" fmla="*/ 2635 h 3249"/>
                  <a:gd name="T4" fmla="*/ 1778 w 3261"/>
                  <a:gd name="T5" fmla="*/ 2627 h 3249"/>
                  <a:gd name="T6" fmla="*/ 1987 w 3261"/>
                  <a:gd name="T7" fmla="*/ 2574 h 3249"/>
                  <a:gd name="T8" fmla="*/ 2337 w 3261"/>
                  <a:gd name="T9" fmla="*/ 3087 h 3249"/>
                  <a:gd name="T10" fmla="*/ 2087 w 3261"/>
                  <a:gd name="T11" fmla="*/ 3184 h 3249"/>
                  <a:gd name="T12" fmla="*/ 1818 w 3261"/>
                  <a:gd name="T13" fmla="*/ 3238 h 3249"/>
                  <a:gd name="T14" fmla="*/ 1537 w 3261"/>
                  <a:gd name="T15" fmla="*/ 3246 h 3249"/>
                  <a:gd name="T16" fmla="*/ 1263 w 3261"/>
                  <a:gd name="T17" fmla="*/ 3207 h 3249"/>
                  <a:gd name="T18" fmla="*/ 1005 w 3261"/>
                  <a:gd name="T19" fmla="*/ 3125 h 3249"/>
                  <a:gd name="T20" fmla="*/ 1208 w 3261"/>
                  <a:gd name="T21" fmla="*/ 2546 h 3249"/>
                  <a:gd name="T22" fmla="*/ 613 w 3261"/>
                  <a:gd name="T23" fmla="*/ 1561 h 3249"/>
                  <a:gd name="T24" fmla="*/ 623 w 3261"/>
                  <a:gd name="T25" fmla="*/ 1775 h 3249"/>
                  <a:gd name="T26" fmla="*/ 682 w 3261"/>
                  <a:gd name="T27" fmla="*/ 1994 h 3249"/>
                  <a:gd name="T28" fmla="*/ 787 w 3261"/>
                  <a:gd name="T29" fmla="*/ 2191 h 3249"/>
                  <a:gd name="T30" fmla="*/ 515 w 3261"/>
                  <a:gd name="T31" fmla="*/ 2807 h 3249"/>
                  <a:gd name="T32" fmla="*/ 328 w 3261"/>
                  <a:gd name="T33" fmla="*/ 2600 h 3249"/>
                  <a:gd name="T34" fmla="*/ 180 w 3261"/>
                  <a:gd name="T35" fmla="*/ 2363 h 3249"/>
                  <a:gd name="T36" fmla="*/ 72 w 3261"/>
                  <a:gd name="T37" fmla="*/ 2100 h 3249"/>
                  <a:gd name="T38" fmla="*/ 12 w 3261"/>
                  <a:gd name="T39" fmla="*/ 1817 h 3249"/>
                  <a:gd name="T40" fmla="*/ 2 w 3261"/>
                  <a:gd name="T41" fmla="*/ 1541 h 3249"/>
                  <a:gd name="T42" fmla="*/ 29 w 3261"/>
                  <a:gd name="T43" fmla="*/ 1313 h 3249"/>
                  <a:gd name="T44" fmla="*/ 3254 w 3261"/>
                  <a:gd name="T45" fmla="*/ 1464 h 3249"/>
                  <a:gd name="T46" fmla="*/ 3258 w 3261"/>
                  <a:gd name="T47" fmla="*/ 1718 h 3249"/>
                  <a:gd name="T48" fmla="*/ 3215 w 3261"/>
                  <a:gd name="T49" fmla="*/ 2008 h 3249"/>
                  <a:gd name="T50" fmla="*/ 3122 w 3261"/>
                  <a:gd name="T51" fmla="*/ 2277 h 3249"/>
                  <a:gd name="T52" fmla="*/ 2987 w 3261"/>
                  <a:gd name="T53" fmla="*/ 2523 h 3249"/>
                  <a:gd name="T54" fmla="*/ 2812 w 3261"/>
                  <a:gd name="T55" fmla="*/ 2742 h 3249"/>
                  <a:gd name="T56" fmla="*/ 2430 w 3261"/>
                  <a:gd name="T57" fmla="*/ 2250 h 3249"/>
                  <a:gd name="T58" fmla="*/ 2548 w 3261"/>
                  <a:gd name="T59" fmla="*/ 2063 h 3249"/>
                  <a:gd name="T60" fmla="*/ 2624 w 3261"/>
                  <a:gd name="T61" fmla="*/ 1850 h 3249"/>
                  <a:gd name="T62" fmla="*/ 2650 w 3261"/>
                  <a:gd name="T63" fmla="*/ 1618 h 3249"/>
                  <a:gd name="T64" fmla="*/ 3232 w 3261"/>
                  <a:gd name="T65" fmla="*/ 1312 h 3249"/>
                  <a:gd name="T66" fmla="*/ 2029 w 3261"/>
                  <a:gd name="T67" fmla="*/ 37 h 3249"/>
                  <a:gd name="T68" fmla="*/ 2305 w 3261"/>
                  <a:gd name="T69" fmla="*/ 134 h 3249"/>
                  <a:gd name="T70" fmla="*/ 2555 w 3261"/>
                  <a:gd name="T71" fmla="*/ 275 h 3249"/>
                  <a:gd name="T72" fmla="*/ 2776 w 3261"/>
                  <a:gd name="T73" fmla="*/ 458 h 3249"/>
                  <a:gd name="T74" fmla="*/ 2961 w 3261"/>
                  <a:gd name="T75" fmla="*/ 677 h 3249"/>
                  <a:gd name="T76" fmla="*/ 3106 w 3261"/>
                  <a:gd name="T77" fmla="*/ 925 h 3249"/>
                  <a:gd name="T78" fmla="*/ 2438 w 3261"/>
                  <a:gd name="T79" fmla="*/ 996 h 3249"/>
                  <a:gd name="T80" fmla="*/ 2288 w 3261"/>
                  <a:gd name="T81" fmla="*/ 840 h 3249"/>
                  <a:gd name="T82" fmla="*/ 2110 w 3261"/>
                  <a:gd name="T83" fmla="*/ 719 h 3249"/>
                  <a:gd name="T84" fmla="*/ 1907 w 3261"/>
                  <a:gd name="T85" fmla="*/ 638 h 3249"/>
                  <a:gd name="T86" fmla="*/ 1426 w 3261"/>
                  <a:gd name="T87" fmla="*/ 0 h 3249"/>
                  <a:gd name="T88" fmla="*/ 1285 w 3261"/>
                  <a:gd name="T89" fmla="*/ 660 h 3249"/>
                  <a:gd name="T90" fmla="*/ 1089 w 3261"/>
                  <a:gd name="T91" fmla="*/ 755 h 3249"/>
                  <a:gd name="T92" fmla="*/ 919 w 3261"/>
                  <a:gd name="T93" fmla="*/ 888 h 3249"/>
                  <a:gd name="T94" fmla="*/ 782 w 3261"/>
                  <a:gd name="T95" fmla="*/ 1054 h 3249"/>
                  <a:gd name="T96" fmla="*/ 199 w 3261"/>
                  <a:gd name="T97" fmla="*/ 838 h 3249"/>
                  <a:gd name="T98" fmla="*/ 357 w 3261"/>
                  <a:gd name="T99" fmla="*/ 600 h 3249"/>
                  <a:gd name="T100" fmla="*/ 555 w 3261"/>
                  <a:gd name="T101" fmla="*/ 394 h 3249"/>
                  <a:gd name="T102" fmla="*/ 786 w 3261"/>
                  <a:gd name="T103" fmla="*/ 224 h 3249"/>
                  <a:gd name="T104" fmla="*/ 1045 w 3261"/>
                  <a:gd name="T105" fmla="*/ 97 h 3249"/>
                  <a:gd name="T106" fmla="*/ 1328 w 3261"/>
                  <a:gd name="T107" fmla="*/ 16 h 3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61" h="3249">
                    <a:moveTo>
                      <a:pt x="1208" y="2546"/>
                    </a:moveTo>
                    <a:lnTo>
                      <a:pt x="1274" y="2574"/>
                    </a:lnTo>
                    <a:lnTo>
                      <a:pt x="1342" y="2596"/>
                    </a:lnTo>
                    <a:lnTo>
                      <a:pt x="1411" y="2614"/>
                    </a:lnTo>
                    <a:lnTo>
                      <a:pt x="1482" y="2627"/>
                    </a:lnTo>
                    <a:lnTo>
                      <a:pt x="1556" y="2635"/>
                    </a:lnTo>
                    <a:lnTo>
                      <a:pt x="1631" y="2638"/>
                    </a:lnTo>
                    <a:lnTo>
                      <a:pt x="1705" y="2635"/>
                    </a:lnTo>
                    <a:lnTo>
                      <a:pt x="1778" y="2627"/>
                    </a:lnTo>
                    <a:lnTo>
                      <a:pt x="1850" y="2614"/>
                    </a:lnTo>
                    <a:lnTo>
                      <a:pt x="1920" y="2596"/>
                    </a:lnTo>
                    <a:lnTo>
                      <a:pt x="1987" y="2574"/>
                    </a:lnTo>
                    <a:lnTo>
                      <a:pt x="2052" y="2546"/>
                    </a:lnTo>
                    <a:lnTo>
                      <a:pt x="2417" y="3047"/>
                    </a:lnTo>
                    <a:lnTo>
                      <a:pt x="2337" y="3087"/>
                    </a:lnTo>
                    <a:lnTo>
                      <a:pt x="2256" y="3125"/>
                    </a:lnTo>
                    <a:lnTo>
                      <a:pt x="2173" y="3157"/>
                    </a:lnTo>
                    <a:lnTo>
                      <a:pt x="2087" y="3184"/>
                    </a:lnTo>
                    <a:lnTo>
                      <a:pt x="1999" y="3207"/>
                    </a:lnTo>
                    <a:lnTo>
                      <a:pt x="1909" y="3225"/>
                    </a:lnTo>
                    <a:lnTo>
                      <a:pt x="1818" y="3238"/>
                    </a:lnTo>
                    <a:lnTo>
                      <a:pt x="1725" y="3246"/>
                    </a:lnTo>
                    <a:lnTo>
                      <a:pt x="1631" y="3249"/>
                    </a:lnTo>
                    <a:lnTo>
                      <a:pt x="1537" y="3246"/>
                    </a:lnTo>
                    <a:lnTo>
                      <a:pt x="1443" y="3238"/>
                    </a:lnTo>
                    <a:lnTo>
                      <a:pt x="1352" y="3225"/>
                    </a:lnTo>
                    <a:lnTo>
                      <a:pt x="1263" y="3207"/>
                    </a:lnTo>
                    <a:lnTo>
                      <a:pt x="1174" y="3184"/>
                    </a:lnTo>
                    <a:lnTo>
                      <a:pt x="1089" y="3157"/>
                    </a:lnTo>
                    <a:lnTo>
                      <a:pt x="1005" y="3125"/>
                    </a:lnTo>
                    <a:lnTo>
                      <a:pt x="923" y="3087"/>
                    </a:lnTo>
                    <a:lnTo>
                      <a:pt x="844" y="3047"/>
                    </a:lnTo>
                    <a:lnTo>
                      <a:pt x="1208" y="2546"/>
                    </a:lnTo>
                    <a:close/>
                    <a:moveTo>
                      <a:pt x="29" y="1313"/>
                    </a:moveTo>
                    <a:lnTo>
                      <a:pt x="618" y="1504"/>
                    </a:lnTo>
                    <a:lnTo>
                      <a:pt x="613" y="1561"/>
                    </a:lnTo>
                    <a:lnTo>
                      <a:pt x="611" y="1618"/>
                    </a:lnTo>
                    <a:lnTo>
                      <a:pt x="614" y="1697"/>
                    </a:lnTo>
                    <a:lnTo>
                      <a:pt x="623" y="1775"/>
                    </a:lnTo>
                    <a:lnTo>
                      <a:pt x="638" y="1850"/>
                    </a:lnTo>
                    <a:lnTo>
                      <a:pt x="657" y="1923"/>
                    </a:lnTo>
                    <a:lnTo>
                      <a:pt x="682" y="1994"/>
                    </a:lnTo>
                    <a:lnTo>
                      <a:pt x="713" y="2063"/>
                    </a:lnTo>
                    <a:lnTo>
                      <a:pt x="748" y="2128"/>
                    </a:lnTo>
                    <a:lnTo>
                      <a:pt x="787" y="2191"/>
                    </a:lnTo>
                    <a:lnTo>
                      <a:pt x="831" y="2250"/>
                    </a:lnTo>
                    <a:lnTo>
                      <a:pt x="879" y="2307"/>
                    </a:lnTo>
                    <a:lnTo>
                      <a:pt x="515" y="2807"/>
                    </a:lnTo>
                    <a:lnTo>
                      <a:pt x="449" y="2742"/>
                    </a:lnTo>
                    <a:lnTo>
                      <a:pt x="386" y="2673"/>
                    </a:lnTo>
                    <a:lnTo>
                      <a:pt x="328" y="2600"/>
                    </a:lnTo>
                    <a:lnTo>
                      <a:pt x="274" y="2523"/>
                    </a:lnTo>
                    <a:lnTo>
                      <a:pt x="225" y="2444"/>
                    </a:lnTo>
                    <a:lnTo>
                      <a:pt x="180" y="2363"/>
                    </a:lnTo>
                    <a:lnTo>
                      <a:pt x="139" y="2277"/>
                    </a:lnTo>
                    <a:lnTo>
                      <a:pt x="102" y="2190"/>
                    </a:lnTo>
                    <a:lnTo>
                      <a:pt x="72" y="2100"/>
                    </a:lnTo>
                    <a:lnTo>
                      <a:pt x="46" y="2008"/>
                    </a:lnTo>
                    <a:lnTo>
                      <a:pt x="26" y="1913"/>
                    </a:lnTo>
                    <a:lnTo>
                      <a:pt x="12" y="1817"/>
                    </a:lnTo>
                    <a:lnTo>
                      <a:pt x="3" y="1718"/>
                    </a:lnTo>
                    <a:lnTo>
                      <a:pt x="0" y="1618"/>
                    </a:lnTo>
                    <a:lnTo>
                      <a:pt x="2" y="1541"/>
                    </a:lnTo>
                    <a:lnTo>
                      <a:pt x="7" y="1464"/>
                    </a:lnTo>
                    <a:lnTo>
                      <a:pt x="16" y="1387"/>
                    </a:lnTo>
                    <a:lnTo>
                      <a:pt x="29" y="1313"/>
                    </a:lnTo>
                    <a:close/>
                    <a:moveTo>
                      <a:pt x="3232" y="1312"/>
                    </a:moveTo>
                    <a:lnTo>
                      <a:pt x="3245" y="1387"/>
                    </a:lnTo>
                    <a:lnTo>
                      <a:pt x="3254" y="1464"/>
                    </a:lnTo>
                    <a:lnTo>
                      <a:pt x="3259" y="1541"/>
                    </a:lnTo>
                    <a:lnTo>
                      <a:pt x="3261" y="1618"/>
                    </a:lnTo>
                    <a:lnTo>
                      <a:pt x="3258" y="1718"/>
                    </a:lnTo>
                    <a:lnTo>
                      <a:pt x="3249" y="1817"/>
                    </a:lnTo>
                    <a:lnTo>
                      <a:pt x="3235" y="1913"/>
                    </a:lnTo>
                    <a:lnTo>
                      <a:pt x="3215" y="2008"/>
                    </a:lnTo>
                    <a:lnTo>
                      <a:pt x="3189" y="2100"/>
                    </a:lnTo>
                    <a:lnTo>
                      <a:pt x="3158" y="2189"/>
                    </a:lnTo>
                    <a:lnTo>
                      <a:pt x="3122" y="2277"/>
                    </a:lnTo>
                    <a:lnTo>
                      <a:pt x="3082" y="2362"/>
                    </a:lnTo>
                    <a:lnTo>
                      <a:pt x="3037" y="2444"/>
                    </a:lnTo>
                    <a:lnTo>
                      <a:pt x="2987" y="2523"/>
                    </a:lnTo>
                    <a:lnTo>
                      <a:pt x="2933" y="2600"/>
                    </a:lnTo>
                    <a:lnTo>
                      <a:pt x="2874" y="2673"/>
                    </a:lnTo>
                    <a:lnTo>
                      <a:pt x="2812" y="2742"/>
                    </a:lnTo>
                    <a:lnTo>
                      <a:pt x="2746" y="2807"/>
                    </a:lnTo>
                    <a:lnTo>
                      <a:pt x="2383" y="2307"/>
                    </a:lnTo>
                    <a:lnTo>
                      <a:pt x="2430" y="2250"/>
                    </a:lnTo>
                    <a:lnTo>
                      <a:pt x="2474" y="2191"/>
                    </a:lnTo>
                    <a:lnTo>
                      <a:pt x="2513" y="2128"/>
                    </a:lnTo>
                    <a:lnTo>
                      <a:pt x="2548" y="2063"/>
                    </a:lnTo>
                    <a:lnTo>
                      <a:pt x="2578" y="1993"/>
                    </a:lnTo>
                    <a:lnTo>
                      <a:pt x="2603" y="1923"/>
                    </a:lnTo>
                    <a:lnTo>
                      <a:pt x="2624" y="1850"/>
                    </a:lnTo>
                    <a:lnTo>
                      <a:pt x="2638" y="1775"/>
                    </a:lnTo>
                    <a:lnTo>
                      <a:pt x="2647" y="1697"/>
                    </a:lnTo>
                    <a:lnTo>
                      <a:pt x="2650" y="1618"/>
                    </a:lnTo>
                    <a:lnTo>
                      <a:pt x="2648" y="1561"/>
                    </a:lnTo>
                    <a:lnTo>
                      <a:pt x="2644" y="1504"/>
                    </a:lnTo>
                    <a:lnTo>
                      <a:pt x="3232" y="1312"/>
                    </a:lnTo>
                    <a:close/>
                    <a:moveTo>
                      <a:pt x="1835" y="0"/>
                    </a:moveTo>
                    <a:lnTo>
                      <a:pt x="1933" y="16"/>
                    </a:lnTo>
                    <a:lnTo>
                      <a:pt x="2029" y="37"/>
                    </a:lnTo>
                    <a:lnTo>
                      <a:pt x="2124" y="63"/>
                    </a:lnTo>
                    <a:lnTo>
                      <a:pt x="2216" y="97"/>
                    </a:lnTo>
                    <a:lnTo>
                      <a:pt x="2305" y="134"/>
                    </a:lnTo>
                    <a:lnTo>
                      <a:pt x="2392" y="176"/>
                    </a:lnTo>
                    <a:lnTo>
                      <a:pt x="2475" y="224"/>
                    </a:lnTo>
                    <a:lnTo>
                      <a:pt x="2555" y="275"/>
                    </a:lnTo>
                    <a:lnTo>
                      <a:pt x="2633" y="332"/>
                    </a:lnTo>
                    <a:lnTo>
                      <a:pt x="2706" y="394"/>
                    </a:lnTo>
                    <a:lnTo>
                      <a:pt x="2776" y="458"/>
                    </a:lnTo>
                    <a:lnTo>
                      <a:pt x="2841" y="527"/>
                    </a:lnTo>
                    <a:lnTo>
                      <a:pt x="2904" y="600"/>
                    </a:lnTo>
                    <a:lnTo>
                      <a:pt x="2961" y="677"/>
                    </a:lnTo>
                    <a:lnTo>
                      <a:pt x="3014" y="756"/>
                    </a:lnTo>
                    <a:lnTo>
                      <a:pt x="3063" y="838"/>
                    </a:lnTo>
                    <a:lnTo>
                      <a:pt x="3106" y="925"/>
                    </a:lnTo>
                    <a:lnTo>
                      <a:pt x="2517" y="1116"/>
                    </a:lnTo>
                    <a:lnTo>
                      <a:pt x="2479" y="1054"/>
                    </a:lnTo>
                    <a:lnTo>
                      <a:pt x="2438" y="996"/>
                    </a:lnTo>
                    <a:lnTo>
                      <a:pt x="2392" y="941"/>
                    </a:lnTo>
                    <a:lnTo>
                      <a:pt x="2341" y="888"/>
                    </a:lnTo>
                    <a:lnTo>
                      <a:pt x="2288" y="840"/>
                    </a:lnTo>
                    <a:lnTo>
                      <a:pt x="2232" y="796"/>
                    </a:lnTo>
                    <a:lnTo>
                      <a:pt x="2172" y="755"/>
                    </a:lnTo>
                    <a:lnTo>
                      <a:pt x="2110" y="719"/>
                    </a:lnTo>
                    <a:lnTo>
                      <a:pt x="2044" y="687"/>
                    </a:lnTo>
                    <a:lnTo>
                      <a:pt x="1977" y="660"/>
                    </a:lnTo>
                    <a:lnTo>
                      <a:pt x="1907" y="638"/>
                    </a:lnTo>
                    <a:lnTo>
                      <a:pt x="1835" y="619"/>
                    </a:lnTo>
                    <a:lnTo>
                      <a:pt x="1835" y="0"/>
                    </a:lnTo>
                    <a:close/>
                    <a:moveTo>
                      <a:pt x="1426" y="0"/>
                    </a:moveTo>
                    <a:lnTo>
                      <a:pt x="1426" y="619"/>
                    </a:lnTo>
                    <a:lnTo>
                      <a:pt x="1355" y="638"/>
                    </a:lnTo>
                    <a:lnTo>
                      <a:pt x="1285" y="660"/>
                    </a:lnTo>
                    <a:lnTo>
                      <a:pt x="1216" y="687"/>
                    </a:lnTo>
                    <a:lnTo>
                      <a:pt x="1151" y="719"/>
                    </a:lnTo>
                    <a:lnTo>
                      <a:pt x="1089" y="755"/>
                    </a:lnTo>
                    <a:lnTo>
                      <a:pt x="1029" y="796"/>
                    </a:lnTo>
                    <a:lnTo>
                      <a:pt x="973" y="840"/>
                    </a:lnTo>
                    <a:lnTo>
                      <a:pt x="919" y="888"/>
                    </a:lnTo>
                    <a:lnTo>
                      <a:pt x="869" y="941"/>
                    </a:lnTo>
                    <a:lnTo>
                      <a:pt x="824" y="996"/>
                    </a:lnTo>
                    <a:lnTo>
                      <a:pt x="782" y="1054"/>
                    </a:lnTo>
                    <a:lnTo>
                      <a:pt x="744" y="1116"/>
                    </a:lnTo>
                    <a:lnTo>
                      <a:pt x="155" y="925"/>
                    </a:lnTo>
                    <a:lnTo>
                      <a:pt x="199" y="838"/>
                    </a:lnTo>
                    <a:lnTo>
                      <a:pt x="247" y="756"/>
                    </a:lnTo>
                    <a:lnTo>
                      <a:pt x="300" y="677"/>
                    </a:lnTo>
                    <a:lnTo>
                      <a:pt x="357" y="600"/>
                    </a:lnTo>
                    <a:lnTo>
                      <a:pt x="420" y="527"/>
                    </a:lnTo>
                    <a:lnTo>
                      <a:pt x="485" y="458"/>
                    </a:lnTo>
                    <a:lnTo>
                      <a:pt x="555" y="394"/>
                    </a:lnTo>
                    <a:lnTo>
                      <a:pt x="628" y="332"/>
                    </a:lnTo>
                    <a:lnTo>
                      <a:pt x="706" y="275"/>
                    </a:lnTo>
                    <a:lnTo>
                      <a:pt x="786" y="224"/>
                    </a:lnTo>
                    <a:lnTo>
                      <a:pt x="869" y="176"/>
                    </a:lnTo>
                    <a:lnTo>
                      <a:pt x="955" y="134"/>
                    </a:lnTo>
                    <a:lnTo>
                      <a:pt x="1045" y="97"/>
                    </a:lnTo>
                    <a:lnTo>
                      <a:pt x="1137" y="63"/>
                    </a:lnTo>
                    <a:lnTo>
                      <a:pt x="1231" y="37"/>
                    </a:lnTo>
                    <a:lnTo>
                      <a:pt x="1328" y="16"/>
                    </a:lnTo>
                    <a:lnTo>
                      <a:pt x="1426" y="0"/>
                    </a:lnTo>
                    <a:close/>
                  </a:path>
                </a:pathLst>
              </a:custGeom>
              <a:solidFill>
                <a:schemeClr val="accent4">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dirty="0"/>
              </a:p>
            </p:txBody>
          </p:sp>
          <p:sp>
            <p:nvSpPr>
              <p:cNvPr id="540" name="文本框 539">
                <a:extLst>
                  <a:ext uri="{FF2B5EF4-FFF2-40B4-BE49-F238E27FC236}">
                    <a16:creationId xmlns:a16="http://schemas.microsoft.com/office/drawing/2014/main" id="{F739C758-0032-4350-8CE9-1AE66D2B04A2}"/>
                  </a:ext>
                </a:extLst>
              </p:cNvPr>
              <p:cNvSpPr txBox="1"/>
              <p:nvPr/>
            </p:nvSpPr>
            <p:spPr>
              <a:xfrm>
                <a:off x="2793758" y="4869128"/>
                <a:ext cx="543739" cy="200055"/>
              </a:xfrm>
              <a:prstGeom prst="rect">
                <a:avLst/>
              </a:prstGeom>
              <a:noFill/>
            </p:spPr>
            <p:txBody>
              <a:bodyPr wrap="none" rtlCol="0">
                <a:spAutoFit/>
              </a:bodyPr>
              <a:lstStyle/>
              <a:p>
                <a:r>
                  <a:rPr lang="zh-CN" altLang="en-US" sz="700" b="1" dirty="0">
                    <a:solidFill>
                      <a:schemeClr val="bg1">
                        <a:alpha val="80000"/>
                      </a:schemeClr>
                    </a:solidFill>
                    <a:latin typeface="+mn-ea"/>
                  </a:rPr>
                  <a:t>推力等级</a:t>
                </a:r>
              </a:p>
            </p:txBody>
          </p:sp>
          <p:sp>
            <p:nvSpPr>
              <p:cNvPr id="541" name="文本框 540">
                <a:extLst>
                  <a:ext uri="{FF2B5EF4-FFF2-40B4-BE49-F238E27FC236}">
                    <a16:creationId xmlns:a16="http://schemas.microsoft.com/office/drawing/2014/main" id="{058CB601-B7F4-4370-85F3-2E48E9BBC197}"/>
                  </a:ext>
                </a:extLst>
              </p:cNvPr>
              <p:cNvSpPr txBox="1"/>
              <p:nvPr/>
            </p:nvSpPr>
            <p:spPr>
              <a:xfrm>
                <a:off x="3655180" y="4836580"/>
                <a:ext cx="877163" cy="261610"/>
              </a:xfrm>
              <a:prstGeom prst="rect">
                <a:avLst/>
              </a:prstGeom>
              <a:noFill/>
            </p:spPr>
            <p:txBody>
              <a:bodyPr wrap="none" rtlCol="0">
                <a:spAutoFit/>
              </a:bodyPr>
              <a:lstStyle/>
              <a:p>
                <a:r>
                  <a:rPr lang="en-US" altLang="zh-CN" sz="1100" dirty="0">
                    <a:solidFill>
                      <a:schemeClr val="accent4">
                        <a:lumMod val="20000"/>
                        <a:lumOff val="80000"/>
                      </a:schemeClr>
                    </a:solidFill>
                    <a:latin typeface="Aldrich" panose="02000000000000000000" pitchFamily="2" charset="0"/>
                  </a:rPr>
                  <a:t>6.5 ~ 10.8</a:t>
                </a:r>
                <a:endParaRPr lang="zh-CN" altLang="en-US" sz="1100" dirty="0">
                  <a:solidFill>
                    <a:schemeClr val="accent4">
                      <a:lumMod val="20000"/>
                      <a:lumOff val="80000"/>
                    </a:schemeClr>
                  </a:solidFill>
                  <a:latin typeface="Aldrich" panose="02000000000000000000" pitchFamily="2" charset="0"/>
                </a:endParaRPr>
              </a:p>
            </p:txBody>
          </p:sp>
          <p:sp>
            <p:nvSpPr>
              <p:cNvPr id="542" name="Freeform 361">
                <a:extLst>
                  <a:ext uri="{FF2B5EF4-FFF2-40B4-BE49-F238E27FC236}">
                    <a16:creationId xmlns:a16="http://schemas.microsoft.com/office/drawing/2014/main" id="{EDD18F6F-FFC3-4EBD-BDBE-EC5E5AFF0DD3}"/>
                  </a:ext>
                </a:extLst>
              </p:cNvPr>
              <p:cNvSpPr>
                <a:spLocks noEditPoints="1"/>
              </p:cNvSpPr>
              <p:nvPr/>
            </p:nvSpPr>
            <p:spPr bwMode="auto">
              <a:xfrm>
                <a:off x="2669008" y="4908322"/>
                <a:ext cx="143727" cy="143022"/>
              </a:xfrm>
              <a:custGeom>
                <a:avLst/>
                <a:gdLst>
                  <a:gd name="T0" fmla="*/ 1342 w 3261"/>
                  <a:gd name="T1" fmla="*/ 2596 h 3249"/>
                  <a:gd name="T2" fmla="*/ 1556 w 3261"/>
                  <a:gd name="T3" fmla="*/ 2635 h 3249"/>
                  <a:gd name="T4" fmla="*/ 1778 w 3261"/>
                  <a:gd name="T5" fmla="*/ 2627 h 3249"/>
                  <a:gd name="T6" fmla="*/ 1987 w 3261"/>
                  <a:gd name="T7" fmla="*/ 2574 h 3249"/>
                  <a:gd name="T8" fmla="*/ 2337 w 3261"/>
                  <a:gd name="T9" fmla="*/ 3087 h 3249"/>
                  <a:gd name="T10" fmla="*/ 2087 w 3261"/>
                  <a:gd name="T11" fmla="*/ 3184 h 3249"/>
                  <a:gd name="T12" fmla="*/ 1818 w 3261"/>
                  <a:gd name="T13" fmla="*/ 3238 h 3249"/>
                  <a:gd name="T14" fmla="*/ 1537 w 3261"/>
                  <a:gd name="T15" fmla="*/ 3246 h 3249"/>
                  <a:gd name="T16" fmla="*/ 1263 w 3261"/>
                  <a:gd name="T17" fmla="*/ 3207 h 3249"/>
                  <a:gd name="T18" fmla="*/ 1005 w 3261"/>
                  <a:gd name="T19" fmla="*/ 3125 h 3249"/>
                  <a:gd name="T20" fmla="*/ 1208 w 3261"/>
                  <a:gd name="T21" fmla="*/ 2546 h 3249"/>
                  <a:gd name="T22" fmla="*/ 613 w 3261"/>
                  <a:gd name="T23" fmla="*/ 1561 h 3249"/>
                  <a:gd name="T24" fmla="*/ 623 w 3261"/>
                  <a:gd name="T25" fmla="*/ 1775 h 3249"/>
                  <a:gd name="T26" fmla="*/ 682 w 3261"/>
                  <a:gd name="T27" fmla="*/ 1994 h 3249"/>
                  <a:gd name="T28" fmla="*/ 787 w 3261"/>
                  <a:gd name="T29" fmla="*/ 2191 h 3249"/>
                  <a:gd name="T30" fmla="*/ 515 w 3261"/>
                  <a:gd name="T31" fmla="*/ 2807 h 3249"/>
                  <a:gd name="T32" fmla="*/ 328 w 3261"/>
                  <a:gd name="T33" fmla="*/ 2600 h 3249"/>
                  <a:gd name="T34" fmla="*/ 180 w 3261"/>
                  <a:gd name="T35" fmla="*/ 2363 h 3249"/>
                  <a:gd name="T36" fmla="*/ 72 w 3261"/>
                  <a:gd name="T37" fmla="*/ 2100 h 3249"/>
                  <a:gd name="T38" fmla="*/ 12 w 3261"/>
                  <a:gd name="T39" fmla="*/ 1817 h 3249"/>
                  <a:gd name="T40" fmla="*/ 2 w 3261"/>
                  <a:gd name="T41" fmla="*/ 1541 h 3249"/>
                  <a:gd name="T42" fmla="*/ 29 w 3261"/>
                  <a:gd name="T43" fmla="*/ 1313 h 3249"/>
                  <a:gd name="T44" fmla="*/ 3254 w 3261"/>
                  <a:gd name="T45" fmla="*/ 1464 h 3249"/>
                  <a:gd name="T46" fmla="*/ 3258 w 3261"/>
                  <a:gd name="T47" fmla="*/ 1718 h 3249"/>
                  <a:gd name="T48" fmla="*/ 3215 w 3261"/>
                  <a:gd name="T49" fmla="*/ 2008 h 3249"/>
                  <a:gd name="T50" fmla="*/ 3122 w 3261"/>
                  <a:gd name="T51" fmla="*/ 2277 h 3249"/>
                  <a:gd name="T52" fmla="*/ 2987 w 3261"/>
                  <a:gd name="T53" fmla="*/ 2523 h 3249"/>
                  <a:gd name="T54" fmla="*/ 2812 w 3261"/>
                  <a:gd name="T55" fmla="*/ 2742 h 3249"/>
                  <a:gd name="T56" fmla="*/ 2430 w 3261"/>
                  <a:gd name="T57" fmla="*/ 2250 h 3249"/>
                  <a:gd name="T58" fmla="*/ 2548 w 3261"/>
                  <a:gd name="T59" fmla="*/ 2063 h 3249"/>
                  <a:gd name="T60" fmla="*/ 2624 w 3261"/>
                  <a:gd name="T61" fmla="*/ 1850 h 3249"/>
                  <a:gd name="T62" fmla="*/ 2650 w 3261"/>
                  <a:gd name="T63" fmla="*/ 1618 h 3249"/>
                  <a:gd name="T64" fmla="*/ 3232 w 3261"/>
                  <a:gd name="T65" fmla="*/ 1312 h 3249"/>
                  <a:gd name="T66" fmla="*/ 2029 w 3261"/>
                  <a:gd name="T67" fmla="*/ 37 h 3249"/>
                  <a:gd name="T68" fmla="*/ 2305 w 3261"/>
                  <a:gd name="T69" fmla="*/ 134 h 3249"/>
                  <a:gd name="T70" fmla="*/ 2555 w 3261"/>
                  <a:gd name="T71" fmla="*/ 275 h 3249"/>
                  <a:gd name="T72" fmla="*/ 2776 w 3261"/>
                  <a:gd name="T73" fmla="*/ 458 h 3249"/>
                  <a:gd name="T74" fmla="*/ 2961 w 3261"/>
                  <a:gd name="T75" fmla="*/ 677 h 3249"/>
                  <a:gd name="T76" fmla="*/ 3106 w 3261"/>
                  <a:gd name="T77" fmla="*/ 925 h 3249"/>
                  <a:gd name="T78" fmla="*/ 2438 w 3261"/>
                  <a:gd name="T79" fmla="*/ 996 h 3249"/>
                  <a:gd name="T80" fmla="*/ 2288 w 3261"/>
                  <a:gd name="T81" fmla="*/ 840 h 3249"/>
                  <a:gd name="T82" fmla="*/ 2110 w 3261"/>
                  <a:gd name="T83" fmla="*/ 719 h 3249"/>
                  <a:gd name="T84" fmla="*/ 1907 w 3261"/>
                  <a:gd name="T85" fmla="*/ 638 h 3249"/>
                  <a:gd name="T86" fmla="*/ 1426 w 3261"/>
                  <a:gd name="T87" fmla="*/ 0 h 3249"/>
                  <a:gd name="T88" fmla="*/ 1285 w 3261"/>
                  <a:gd name="T89" fmla="*/ 660 h 3249"/>
                  <a:gd name="T90" fmla="*/ 1089 w 3261"/>
                  <a:gd name="T91" fmla="*/ 755 h 3249"/>
                  <a:gd name="T92" fmla="*/ 919 w 3261"/>
                  <a:gd name="T93" fmla="*/ 888 h 3249"/>
                  <a:gd name="T94" fmla="*/ 782 w 3261"/>
                  <a:gd name="T95" fmla="*/ 1054 h 3249"/>
                  <a:gd name="T96" fmla="*/ 199 w 3261"/>
                  <a:gd name="T97" fmla="*/ 838 h 3249"/>
                  <a:gd name="T98" fmla="*/ 357 w 3261"/>
                  <a:gd name="T99" fmla="*/ 600 h 3249"/>
                  <a:gd name="T100" fmla="*/ 555 w 3261"/>
                  <a:gd name="T101" fmla="*/ 394 h 3249"/>
                  <a:gd name="T102" fmla="*/ 786 w 3261"/>
                  <a:gd name="T103" fmla="*/ 224 h 3249"/>
                  <a:gd name="T104" fmla="*/ 1045 w 3261"/>
                  <a:gd name="T105" fmla="*/ 97 h 3249"/>
                  <a:gd name="T106" fmla="*/ 1328 w 3261"/>
                  <a:gd name="T107" fmla="*/ 16 h 3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61" h="3249">
                    <a:moveTo>
                      <a:pt x="1208" y="2546"/>
                    </a:moveTo>
                    <a:lnTo>
                      <a:pt x="1274" y="2574"/>
                    </a:lnTo>
                    <a:lnTo>
                      <a:pt x="1342" y="2596"/>
                    </a:lnTo>
                    <a:lnTo>
                      <a:pt x="1411" y="2614"/>
                    </a:lnTo>
                    <a:lnTo>
                      <a:pt x="1482" y="2627"/>
                    </a:lnTo>
                    <a:lnTo>
                      <a:pt x="1556" y="2635"/>
                    </a:lnTo>
                    <a:lnTo>
                      <a:pt x="1631" y="2638"/>
                    </a:lnTo>
                    <a:lnTo>
                      <a:pt x="1705" y="2635"/>
                    </a:lnTo>
                    <a:lnTo>
                      <a:pt x="1778" y="2627"/>
                    </a:lnTo>
                    <a:lnTo>
                      <a:pt x="1850" y="2614"/>
                    </a:lnTo>
                    <a:lnTo>
                      <a:pt x="1920" y="2596"/>
                    </a:lnTo>
                    <a:lnTo>
                      <a:pt x="1987" y="2574"/>
                    </a:lnTo>
                    <a:lnTo>
                      <a:pt x="2052" y="2546"/>
                    </a:lnTo>
                    <a:lnTo>
                      <a:pt x="2417" y="3047"/>
                    </a:lnTo>
                    <a:lnTo>
                      <a:pt x="2337" y="3087"/>
                    </a:lnTo>
                    <a:lnTo>
                      <a:pt x="2256" y="3125"/>
                    </a:lnTo>
                    <a:lnTo>
                      <a:pt x="2173" y="3157"/>
                    </a:lnTo>
                    <a:lnTo>
                      <a:pt x="2087" y="3184"/>
                    </a:lnTo>
                    <a:lnTo>
                      <a:pt x="1999" y="3207"/>
                    </a:lnTo>
                    <a:lnTo>
                      <a:pt x="1909" y="3225"/>
                    </a:lnTo>
                    <a:lnTo>
                      <a:pt x="1818" y="3238"/>
                    </a:lnTo>
                    <a:lnTo>
                      <a:pt x="1725" y="3246"/>
                    </a:lnTo>
                    <a:lnTo>
                      <a:pt x="1631" y="3249"/>
                    </a:lnTo>
                    <a:lnTo>
                      <a:pt x="1537" y="3246"/>
                    </a:lnTo>
                    <a:lnTo>
                      <a:pt x="1443" y="3238"/>
                    </a:lnTo>
                    <a:lnTo>
                      <a:pt x="1352" y="3225"/>
                    </a:lnTo>
                    <a:lnTo>
                      <a:pt x="1263" y="3207"/>
                    </a:lnTo>
                    <a:lnTo>
                      <a:pt x="1174" y="3184"/>
                    </a:lnTo>
                    <a:lnTo>
                      <a:pt x="1089" y="3157"/>
                    </a:lnTo>
                    <a:lnTo>
                      <a:pt x="1005" y="3125"/>
                    </a:lnTo>
                    <a:lnTo>
                      <a:pt x="923" y="3087"/>
                    </a:lnTo>
                    <a:lnTo>
                      <a:pt x="844" y="3047"/>
                    </a:lnTo>
                    <a:lnTo>
                      <a:pt x="1208" y="2546"/>
                    </a:lnTo>
                    <a:close/>
                    <a:moveTo>
                      <a:pt x="29" y="1313"/>
                    </a:moveTo>
                    <a:lnTo>
                      <a:pt x="618" y="1504"/>
                    </a:lnTo>
                    <a:lnTo>
                      <a:pt x="613" y="1561"/>
                    </a:lnTo>
                    <a:lnTo>
                      <a:pt x="611" y="1618"/>
                    </a:lnTo>
                    <a:lnTo>
                      <a:pt x="614" y="1697"/>
                    </a:lnTo>
                    <a:lnTo>
                      <a:pt x="623" y="1775"/>
                    </a:lnTo>
                    <a:lnTo>
                      <a:pt x="638" y="1850"/>
                    </a:lnTo>
                    <a:lnTo>
                      <a:pt x="657" y="1923"/>
                    </a:lnTo>
                    <a:lnTo>
                      <a:pt x="682" y="1994"/>
                    </a:lnTo>
                    <a:lnTo>
                      <a:pt x="713" y="2063"/>
                    </a:lnTo>
                    <a:lnTo>
                      <a:pt x="748" y="2128"/>
                    </a:lnTo>
                    <a:lnTo>
                      <a:pt x="787" y="2191"/>
                    </a:lnTo>
                    <a:lnTo>
                      <a:pt x="831" y="2250"/>
                    </a:lnTo>
                    <a:lnTo>
                      <a:pt x="879" y="2307"/>
                    </a:lnTo>
                    <a:lnTo>
                      <a:pt x="515" y="2807"/>
                    </a:lnTo>
                    <a:lnTo>
                      <a:pt x="449" y="2742"/>
                    </a:lnTo>
                    <a:lnTo>
                      <a:pt x="386" y="2673"/>
                    </a:lnTo>
                    <a:lnTo>
                      <a:pt x="328" y="2600"/>
                    </a:lnTo>
                    <a:lnTo>
                      <a:pt x="274" y="2523"/>
                    </a:lnTo>
                    <a:lnTo>
                      <a:pt x="225" y="2444"/>
                    </a:lnTo>
                    <a:lnTo>
                      <a:pt x="180" y="2363"/>
                    </a:lnTo>
                    <a:lnTo>
                      <a:pt x="139" y="2277"/>
                    </a:lnTo>
                    <a:lnTo>
                      <a:pt x="102" y="2190"/>
                    </a:lnTo>
                    <a:lnTo>
                      <a:pt x="72" y="2100"/>
                    </a:lnTo>
                    <a:lnTo>
                      <a:pt x="46" y="2008"/>
                    </a:lnTo>
                    <a:lnTo>
                      <a:pt x="26" y="1913"/>
                    </a:lnTo>
                    <a:lnTo>
                      <a:pt x="12" y="1817"/>
                    </a:lnTo>
                    <a:lnTo>
                      <a:pt x="3" y="1718"/>
                    </a:lnTo>
                    <a:lnTo>
                      <a:pt x="0" y="1618"/>
                    </a:lnTo>
                    <a:lnTo>
                      <a:pt x="2" y="1541"/>
                    </a:lnTo>
                    <a:lnTo>
                      <a:pt x="7" y="1464"/>
                    </a:lnTo>
                    <a:lnTo>
                      <a:pt x="16" y="1387"/>
                    </a:lnTo>
                    <a:lnTo>
                      <a:pt x="29" y="1313"/>
                    </a:lnTo>
                    <a:close/>
                    <a:moveTo>
                      <a:pt x="3232" y="1312"/>
                    </a:moveTo>
                    <a:lnTo>
                      <a:pt x="3245" y="1387"/>
                    </a:lnTo>
                    <a:lnTo>
                      <a:pt x="3254" y="1464"/>
                    </a:lnTo>
                    <a:lnTo>
                      <a:pt x="3259" y="1541"/>
                    </a:lnTo>
                    <a:lnTo>
                      <a:pt x="3261" y="1618"/>
                    </a:lnTo>
                    <a:lnTo>
                      <a:pt x="3258" y="1718"/>
                    </a:lnTo>
                    <a:lnTo>
                      <a:pt x="3249" y="1817"/>
                    </a:lnTo>
                    <a:lnTo>
                      <a:pt x="3235" y="1913"/>
                    </a:lnTo>
                    <a:lnTo>
                      <a:pt x="3215" y="2008"/>
                    </a:lnTo>
                    <a:lnTo>
                      <a:pt x="3189" y="2100"/>
                    </a:lnTo>
                    <a:lnTo>
                      <a:pt x="3158" y="2189"/>
                    </a:lnTo>
                    <a:lnTo>
                      <a:pt x="3122" y="2277"/>
                    </a:lnTo>
                    <a:lnTo>
                      <a:pt x="3082" y="2362"/>
                    </a:lnTo>
                    <a:lnTo>
                      <a:pt x="3037" y="2444"/>
                    </a:lnTo>
                    <a:lnTo>
                      <a:pt x="2987" y="2523"/>
                    </a:lnTo>
                    <a:lnTo>
                      <a:pt x="2933" y="2600"/>
                    </a:lnTo>
                    <a:lnTo>
                      <a:pt x="2874" y="2673"/>
                    </a:lnTo>
                    <a:lnTo>
                      <a:pt x="2812" y="2742"/>
                    </a:lnTo>
                    <a:lnTo>
                      <a:pt x="2746" y="2807"/>
                    </a:lnTo>
                    <a:lnTo>
                      <a:pt x="2383" y="2307"/>
                    </a:lnTo>
                    <a:lnTo>
                      <a:pt x="2430" y="2250"/>
                    </a:lnTo>
                    <a:lnTo>
                      <a:pt x="2474" y="2191"/>
                    </a:lnTo>
                    <a:lnTo>
                      <a:pt x="2513" y="2128"/>
                    </a:lnTo>
                    <a:lnTo>
                      <a:pt x="2548" y="2063"/>
                    </a:lnTo>
                    <a:lnTo>
                      <a:pt x="2578" y="1993"/>
                    </a:lnTo>
                    <a:lnTo>
                      <a:pt x="2603" y="1923"/>
                    </a:lnTo>
                    <a:lnTo>
                      <a:pt x="2624" y="1850"/>
                    </a:lnTo>
                    <a:lnTo>
                      <a:pt x="2638" y="1775"/>
                    </a:lnTo>
                    <a:lnTo>
                      <a:pt x="2647" y="1697"/>
                    </a:lnTo>
                    <a:lnTo>
                      <a:pt x="2650" y="1618"/>
                    </a:lnTo>
                    <a:lnTo>
                      <a:pt x="2648" y="1561"/>
                    </a:lnTo>
                    <a:lnTo>
                      <a:pt x="2644" y="1504"/>
                    </a:lnTo>
                    <a:lnTo>
                      <a:pt x="3232" y="1312"/>
                    </a:lnTo>
                    <a:close/>
                    <a:moveTo>
                      <a:pt x="1835" y="0"/>
                    </a:moveTo>
                    <a:lnTo>
                      <a:pt x="1933" y="16"/>
                    </a:lnTo>
                    <a:lnTo>
                      <a:pt x="2029" y="37"/>
                    </a:lnTo>
                    <a:lnTo>
                      <a:pt x="2124" y="63"/>
                    </a:lnTo>
                    <a:lnTo>
                      <a:pt x="2216" y="97"/>
                    </a:lnTo>
                    <a:lnTo>
                      <a:pt x="2305" y="134"/>
                    </a:lnTo>
                    <a:lnTo>
                      <a:pt x="2392" y="176"/>
                    </a:lnTo>
                    <a:lnTo>
                      <a:pt x="2475" y="224"/>
                    </a:lnTo>
                    <a:lnTo>
                      <a:pt x="2555" y="275"/>
                    </a:lnTo>
                    <a:lnTo>
                      <a:pt x="2633" y="332"/>
                    </a:lnTo>
                    <a:lnTo>
                      <a:pt x="2706" y="394"/>
                    </a:lnTo>
                    <a:lnTo>
                      <a:pt x="2776" y="458"/>
                    </a:lnTo>
                    <a:lnTo>
                      <a:pt x="2841" y="527"/>
                    </a:lnTo>
                    <a:lnTo>
                      <a:pt x="2904" y="600"/>
                    </a:lnTo>
                    <a:lnTo>
                      <a:pt x="2961" y="677"/>
                    </a:lnTo>
                    <a:lnTo>
                      <a:pt x="3014" y="756"/>
                    </a:lnTo>
                    <a:lnTo>
                      <a:pt x="3063" y="838"/>
                    </a:lnTo>
                    <a:lnTo>
                      <a:pt x="3106" y="925"/>
                    </a:lnTo>
                    <a:lnTo>
                      <a:pt x="2517" y="1116"/>
                    </a:lnTo>
                    <a:lnTo>
                      <a:pt x="2479" y="1054"/>
                    </a:lnTo>
                    <a:lnTo>
                      <a:pt x="2438" y="996"/>
                    </a:lnTo>
                    <a:lnTo>
                      <a:pt x="2392" y="941"/>
                    </a:lnTo>
                    <a:lnTo>
                      <a:pt x="2341" y="888"/>
                    </a:lnTo>
                    <a:lnTo>
                      <a:pt x="2288" y="840"/>
                    </a:lnTo>
                    <a:lnTo>
                      <a:pt x="2232" y="796"/>
                    </a:lnTo>
                    <a:lnTo>
                      <a:pt x="2172" y="755"/>
                    </a:lnTo>
                    <a:lnTo>
                      <a:pt x="2110" y="719"/>
                    </a:lnTo>
                    <a:lnTo>
                      <a:pt x="2044" y="687"/>
                    </a:lnTo>
                    <a:lnTo>
                      <a:pt x="1977" y="660"/>
                    </a:lnTo>
                    <a:lnTo>
                      <a:pt x="1907" y="638"/>
                    </a:lnTo>
                    <a:lnTo>
                      <a:pt x="1835" y="619"/>
                    </a:lnTo>
                    <a:lnTo>
                      <a:pt x="1835" y="0"/>
                    </a:lnTo>
                    <a:close/>
                    <a:moveTo>
                      <a:pt x="1426" y="0"/>
                    </a:moveTo>
                    <a:lnTo>
                      <a:pt x="1426" y="619"/>
                    </a:lnTo>
                    <a:lnTo>
                      <a:pt x="1355" y="638"/>
                    </a:lnTo>
                    <a:lnTo>
                      <a:pt x="1285" y="660"/>
                    </a:lnTo>
                    <a:lnTo>
                      <a:pt x="1216" y="687"/>
                    </a:lnTo>
                    <a:lnTo>
                      <a:pt x="1151" y="719"/>
                    </a:lnTo>
                    <a:lnTo>
                      <a:pt x="1089" y="755"/>
                    </a:lnTo>
                    <a:lnTo>
                      <a:pt x="1029" y="796"/>
                    </a:lnTo>
                    <a:lnTo>
                      <a:pt x="973" y="840"/>
                    </a:lnTo>
                    <a:lnTo>
                      <a:pt x="919" y="888"/>
                    </a:lnTo>
                    <a:lnTo>
                      <a:pt x="869" y="941"/>
                    </a:lnTo>
                    <a:lnTo>
                      <a:pt x="824" y="996"/>
                    </a:lnTo>
                    <a:lnTo>
                      <a:pt x="782" y="1054"/>
                    </a:lnTo>
                    <a:lnTo>
                      <a:pt x="744" y="1116"/>
                    </a:lnTo>
                    <a:lnTo>
                      <a:pt x="155" y="925"/>
                    </a:lnTo>
                    <a:lnTo>
                      <a:pt x="199" y="838"/>
                    </a:lnTo>
                    <a:lnTo>
                      <a:pt x="247" y="756"/>
                    </a:lnTo>
                    <a:lnTo>
                      <a:pt x="300" y="677"/>
                    </a:lnTo>
                    <a:lnTo>
                      <a:pt x="357" y="600"/>
                    </a:lnTo>
                    <a:lnTo>
                      <a:pt x="420" y="527"/>
                    </a:lnTo>
                    <a:lnTo>
                      <a:pt x="485" y="458"/>
                    </a:lnTo>
                    <a:lnTo>
                      <a:pt x="555" y="394"/>
                    </a:lnTo>
                    <a:lnTo>
                      <a:pt x="628" y="332"/>
                    </a:lnTo>
                    <a:lnTo>
                      <a:pt x="706" y="275"/>
                    </a:lnTo>
                    <a:lnTo>
                      <a:pt x="786" y="224"/>
                    </a:lnTo>
                    <a:lnTo>
                      <a:pt x="869" y="176"/>
                    </a:lnTo>
                    <a:lnTo>
                      <a:pt x="955" y="134"/>
                    </a:lnTo>
                    <a:lnTo>
                      <a:pt x="1045" y="97"/>
                    </a:lnTo>
                    <a:lnTo>
                      <a:pt x="1137" y="63"/>
                    </a:lnTo>
                    <a:lnTo>
                      <a:pt x="1231" y="37"/>
                    </a:lnTo>
                    <a:lnTo>
                      <a:pt x="1328" y="16"/>
                    </a:lnTo>
                    <a:lnTo>
                      <a:pt x="1426" y="0"/>
                    </a:lnTo>
                    <a:close/>
                  </a:path>
                </a:pathLst>
              </a:custGeom>
              <a:solidFill>
                <a:schemeClr val="accent4">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517" name="组合 516">
              <a:extLst>
                <a:ext uri="{FF2B5EF4-FFF2-40B4-BE49-F238E27FC236}">
                  <a16:creationId xmlns:a16="http://schemas.microsoft.com/office/drawing/2014/main" id="{AA879170-8563-42F4-9176-C04FFFC4EA79}"/>
                </a:ext>
              </a:extLst>
            </p:cNvPr>
            <p:cNvGrpSpPr/>
            <p:nvPr/>
          </p:nvGrpSpPr>
          <p:grpSpPr>
            <a:xfrm>
              <a:off x="2528531" y="4730558"/>
              <a:ext cx="2086930" cy="215444"/>
              <a:chOff x="5122559" y="4095442"/>
              <a:chExt cx="2086930" cy="215444"/>
            </a:xfrm>
          </p:grpSpPr>
          <p:cxnSp>
            <p:nvCxnSpPr>
              <p:cNvPr id="529" name="直接连接符 528">
                <a:extLst>
                  <a:ext uri="{FF2B5EF4-FFF2-40B4-BE49-F238E27FC236}">
                    <a16:creationId xmlns:a16="http://schemas.microsoft.com/office/drawing/2014/main" id="{A523AC1E-77A7-4714-A6E7-FFBAB249B287}"/>
                  </a:ext>
                </a:extLst>
              </p:cNvPr>
              <p:cNvCxnSpPr>
                <a:cxnSpLocks/>
              </p:cNvCxnSpPr>
              <p:nvPr/>
            </p:nvCxnSpPr>
            <p:spPr>
              <a:xfrm>
                <a:off x="5122559" y="4301736"/>
                <a:ext cx="2086930" cy="0"/>
              </a:xfrm>
              <a:prstGeom prst="line">
                <a:avLst/>
              </a:prstGeom>
              <a:ln w="9525">
                <a:gradFill>
                  <a:gsLst>
                    <a:gs pos="55000">
                      <a:schemeClr val="bg1">
                        <a:alpha val="54000"/>
                      </a:scheme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530" name="文本框 529">
                <a:extLst>
                  <a:ext uri="{FF2B5EF4-FFF2-40B4-BE49-F238E27FC236}">
                    <a16:creationId xmlns:a16="http://schemas.microsoft.com/office/drawing/2014/main" id="{C4528416-4FE0-43D5-AE81-FEB6A8F54091}"/>
                  </a:ext>
                </a:extLst>
              </p:cNvPr>
              <p:cNvSpPr txBox="1"/>
              <p:nvPr/>
            </p:nvSpPr>
            <p:spPr>
              <a:xfrm>
                <a:off x="5166052" y="4095442"/>
                <a:ext cx="595035" cy="215444"/>
              </a:xfrm>
              <a:prstGeom prst="rect">
                <a:avLst/>
              </a:prstGeom>
              <a:noFill/>
            </p:spPr>
            <p:txBody>
              <a:bodyPr wrap="none" rtlCol="0">
                <a:spAutoFit/>
              </a:bodyPr>
              <a:lstStyle/>
              <a:p>
                <a:r>
                  <a:rPr lang="zh-CN" altLang="en-US" sz="800" b="1" dirty="0">
                    <a:solidFill>
                      <a:schemeClr val="bg1"/>
                    </a:solidFill>
                  </a:rPr>
                  <a:t>可装配于</a:t>
                </a:r>
              </a:p>
            </p:txBody>
          </p:sp>
        </p:grpSp>
        <p:grpSp>
          <p:nvGrpSpPr>
            <p:cNvPr id="518" name="组合 517">
              <a:extLst>
                <a:ext uri="{FF2B5EF4-FFF2-40B4-BE49-F238E27FC236}">
                  <a16:creationId xmlns:a16="http://schemas.microsoft.com/office/drawing/2014/main" id="{6B479642-66E9-477D-B076-43E61BB80322}"/>
                </a:ext>
              </a:extLst>
            </p:cNvPr>
            <p:cNvGrpSpPr/>
            <p:nvPr/>
          </p:nvGrpSpPr>
          <p:grpSpPr>
            <a:xfrm>
              <a:off x="3389895" y="5027408"/>
              <a:ext cx="364202" cy="449459"/>
              <a:chOff x="268556" y="3085335"/>
              <a:chExt cx="364202" cy="449459"/>
            </a:xfrm>
          </p:grpSpPr>
          <p:grpSp>
            <p:nvGrpSpPr>
              <p:cNvPr id="519" name="组合 518">
                <a:extLst>
                  <a:ext uri="{FF2B5EF4-FFF2-40B4-BE49-F238E27FC236}">
                    <a16:creationId xmlns:a16="http://schemas.microsoft.com/office/drawing/2014/main" id="{448CB368-82D0-4B04-9F95-55361643DF42}"/>
                  </a:ext>
                </a:extLst>
              </p:cNvPr>
              <p:cNvGrpSpPr/>
              <p:nvPr/>
            </p:nvGrpSpPr>
            <p:grpSpPr>
              <a:xfrm>
                <a:off x="275815" y="3085335"/>
                <a:ext cx="330152" cy="330152"/>
                <a:chOff x="273881" y="3085335"/>
                <a:chExt cx="330152" cy="330152"/>
              </a:xfrm>
            </p:grpSpPr>
            <p:sp>
              <p:nvSpPr>
                <p:cNvPr id="527" name="椭圆 526">
                  <a:extLst>
                    <a:ext uri="{FF2B5EF4-FFF2-40B4-BE49-F238E27FC236}">
                      <a16:creationId xmlns:a16="http://schemas.microsoft.com/office/drawing/2014/main" id="{B2A65311-6A11-46EA-BD6A-1A3046C0453A}"/>
                    </a:ext>
                  </a:extLst>
                </p:cNvPr>
                <p:cNvSpPr/>
                <p:nvPr/>
              </p:nvSpPr>
              <p:spPr>
                <a:xfrm>
                  <a:off x="273881" y="3085335"/>
                  <a:ext cx="330152" cy="330152"/>
                </a:xfrm>
                <a:prstGeom prst="ellips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8" name="椭圆 527">
                  <a:extLst>
                    <a:ext uri="{FF2B5EF4-FFF2-40B4-BE49-F238E27FC236}">
                      <a16:creationId xmlns:a16="http://schemas.microsoft.com/office/drawing/2014/main" id="{A907A463-CCB6-4930-BD31-32D68796A9EB}"/>
                    </a:ext>
                  </a:extLst>
                </p:cNvPr>
                <p:cNvSpPr/>
                <p:nvPr/>
              </p:nvSpPr>
              <p:spPr>
                <a:xfrm>
                  <a:off x="296085" y="3108745"/>
                  <a:ext cx="283332" cy="283332"/>
                </a:xfrm>
                <a:prstGeom prst="ellipse">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20" name="文本框 519">
                <a:extLst>
                  <a:ext uri="{FF2B5EF4-FFF2-40B4-BE49-F238E27FC236}">
                    <a16:creationId xmlns:a16="http://schemas.microsoft.com/office/drawing/2014/main" id="{2E902E17-CC30-41A3-B9F2-16A8755BD796}"/>
                  </a:ext>
                </a:extLst>
              </p:cNvPr>
              <p:cNvSpPr txBox="1"/>
              <p:nvPr/>
            </p:nvSpPr>
            <p:spPr>
              <a:xfrm>
                <a:off x="268556" y="3334739"/>
                <a:ext cx="364202" cy="200055"/>
              </a:xfrm>
              <a:prstGeom prst="rect">
                <a:avLst/>
              </a:prstGeom>
              <a:noFill/>
            </p:spPr>
            <p:txBody>
              <a:bodyPr wrap="none" rtlCol="0">
                <a:spAutoFit/>
              </a:bodyPr>
              <a:lstStyle/>
              <a:p>
                <a:r>
                  <a:rPr lang="zh-CN" altLang="en-US" sz="700" b="1" dirty="0">
                    <a:solidFill>
                      <a:schemeClr val="bg1">
                        <a:alpha val="80000"/>
                      </a:schemeClr>
                    </a:solidFill>
                    <a:latin typeface="+mn-ea"/>
                  </a:rPr>
                  <a:t>舰船</a:t>
                </a:r>
              </a:p>
            </p:txBody>
          </p:sp>
          <p:grpSp>
            <p:nvGrpSpPr>
              <p:cNvPr id="521" name="组合 520">
                <a:extLst>
                  <a:ext uri="{FF2B5EF4-FFF2-40B4-BE49-F238E27FC236}">
                    <a16:creationId xmlns:a16="http://schemas.microsoft.com/office/drawing/2014/main" id="{92C7B47C-C1D2-4131-8713-DA3979F02D36}"/>
                  </a:ext>
                </a:extLst>
              </p:cNvPr>
              <p:cNvGrpSpPr/>
              <p:nvPr/>
            </p:nvGrpSpPr>
            <p:grpSpPr>
              <a:xfrm>
                <a:off x="339760" y="3151291"/>
                <a:ext cx="204170" cy="205146"/>
                <a:chOff x="250826" y="3930651"/>
                <a:chExt cx="331788" cy="333375"/>
              </a:xfrm>
              <a:solidFill>
                <a:schemeClr val="bg1"/>
              </a:solidFill>
            </p:grpSpPr>
            <p:sp>
              <p:nvSpPr>
                <p:cNvPr id="522" name="Freeform 856">
                  <a:extLst>
                    <a:ext uri="{FF2B5EF4-FFF2-40B4-BE49-F238E27FC236}">
                      <a16:creationId xmlns:a16="http://schemas.microsoft.com/office/drawing/2014/main" id="{6BFB6C4D-F5B7-49FA-90CA-DC5A9B025A3D}"/>
                    </a:ext>
                  </a:extLst>
                </p:cNvPr>
                <p:cNvSpPr>
                  <a:spLocks/>
                </p:cNvSpPr>
                <p:nvPr/>
              </p:nvSpPr>
              <p:spPr bwMode="auto">
                <a:xfrm>
                  <a:off x="412751" y="3932238"/>
                  <a:ext cx="169863" cy="320675"/>
                </a:xfrm>
                <a:custGeom>
                  <a:avLst/>
                  <a:gdLst>
                    <a:gd name="T0" fmla="*/ 0 w 107"/>
                    <a:gd name="T1" fmla="*/ 111 h 202"/>
                    <a:gd name="T2" fmla="*/ 27 w 107"/>
                    <a:gd name="T3" fmla="*/ 202 h 202"/>
                    <a:gd name="T4" fmla="*/ 107 w 107"/>
                    <a:gd name="T5" fmla="*/ 0 h 202"/>
                    <a:gd name="T6" fmla="*/ 0 w 107"/>
                    <a:gd name="T7" fmla="*/ 111 h 202"/>
                  </a:gdLst>
                  <a:ahLst/>
                  <a:cxnLst>
                    <a:cxn ang="0">
                      <a:pos x="T0" y="T1"/>
                    </a:cxn>
                    <a:cxn ang="0">
                      <a:pos x="T2" y="T3"/>
                    </a:cxn>
                    <a:cxn ang="0">
                      <a:pos x="T4" y="T5"/>
                    </a:cxn>
                    <a:cxn ang="0">
                      <a:pos x="T6" y="T7"/>
                    </a:cxn>
                  </a:cxnLst>
                  <a:rect l="0" t="0" r="r" b="b"/>
                  <a:pathLst>
                    <a:path w="107" h="202">
                      <a:moveTo>
                        <a:pt x="0" y="111"/>
                      </a:moveTo>
                      <a:lnTo>
                        <a:pt x="27" y="202"/>
                      </a:lnTo>
                      <a:lnTo>
                        <a:pt x="107" y="0"/>
                      </a:lnTo>
                      <a:lnTo>
                        <a:pt x="0"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3" name="Freeform 857">
                  <a:extLst>
                    <a:ext uri="{FF2B5EF4-FFF2-40B4-BE49-F238E27FC236}">
                      <a16:creationId xmlns:a16="http://schemas.microsoft.com/office/drawing/2014/main" id="{82598C7E-5771-4E27-A276-3BF1F9CF292F}"/>
                    </a:ext>
                  </a:extLst>
                </p:cNvPr>
                <p:cNvSpPr>
                  <a:spLocks/>
                </p:cNvSpPr>
                <p:nvPr/>
              </p:nvSpPr>
              <p:spPr bwMode="auto">
                <a:xfrm>
                  <a:off x="352426" y="4121151"/>
                  <a:ext cx="90488" cy="142875"/>
                </a:xfrm>
                <a:custGeom>
                  <a:avLst/>
                  <a:gdLst>
                    <a:gd name="T0" fmla="*/ 0 w 57"/>
                    <a:gd name="T1" fmla="*/ 31 h 90"/>
                    <a:gd name="T2" fmla="*/ 20 w 57"/>
                    <a:gd name="T3" fmla="*/ 90 h 90"/>
                    <a:gd name="T4" fmla="*/ 57 w 57"/>
                    <a:gd name="T5" fmla="*/ 90 h 90"/>
                    <a:gd name="T6" fmla="*/ 30 w 57"/>
                    <a:gd name="T7" fmla="*/ 0 h 90"/>
                    <a:gd name="T8" fmla="*/ 0 w 57"/>
                    <a:gd name="T9" fmla="*/ 31 h 90"/>
                  </a:gdLst>
                  <a:ahLst/>
                  <a:cxnLst>
                    <a:cxn ang="0">
                      <a:pos x="T0" y="T1"/>
                    </a:cxn>
                    <a:cxn ang="0">
                      <a:pos x="T2" y="T3"/>
                    </a:cxn>
                    <a:cxn ang="0">
                      <a:pos x="T4" y="T5"/>
                    </a:cxn>
                    <a:cxn ang="0">
                      <a:pos x="T6" y="T7"/>
                    </a:cxn>
                    <a:cxn ang="0">
                      <a:pos x="T8" y="T9"/>
                    </a:cxn>
                  </a:cxnLst>
                  <a:rect l="0" t="0" r="r" b="b"/>
                  <a:pathLst>
                    <a:path w="57" h="90">
                      <a:moveTo>
                        <a:pt x="0" y="31"/>
                      </a:moveTo>
                      <a:lnTo>
                        <a:pt x="20" y="90"/>
                      </a:lnTo>
                      <a:lnTo>
                        <a:pt x="57" y="90"/>
                      </a:lnTo>
                      <a:lnTo>
                        <a:pt x="30" y="0"/>
                      </a:lnTo>
                      <a:lnTo>
                        <a:pt x="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4" name="Freeform 858">
                  <a:extLst>
                    <a:ext uri="{FF2B5EF4-FFF2-40B4-BE49-F238E27FC236}">
                      <a16:creationId xmlns:a16="http://schemas.microsoft.com/office/drawing/2014/main" id="{FF44C5FC-EF5A-48BA-A720-4CA3B44F8649}"/>
                    </a:ext>
                  </a:extLst>
                </p:cNvPr>
                <p:cNvSpPr>
                  <a:spLocks/>
                </p:cNvSpPr>
                <p:nvPr/>
              </p:nvSpPr>
              <p:spPr bwMode="auto">
                <a:xfrm>
                  <a:off x="261938" y="3930651"/>
                  <a:ext cx="319088" cy="171450"/>
                </a:xfrm>
                <a:custGeom>
                  <a:avLst/>
                  <a:gdLst>
                    <a:gd name="T0" fmla="*/ 201 w 201"/>
                    <a:gd name="T1" fmla="*/ 0 h 108"/>
                    <a:gd name="T2" fmla="*/ 0 w 201"/>
                    <a:gd name="T3" fmla="*/ 81 h 108"/>
                    <a:gd name="T4" fmla="*/ 91 w 201"/>
                    <a:gd name="T5" fmla="*/ 108 h 108"/>
                    <a:gd name="T6" fmla="*/ 201 w 201"/>
                    <a:gd name="T7" fmla="*/ 0 h 108"/>
                  </a:gdLst>
                  <a:ahLst/>
                  <a:cxnLst>
                    <a:cxn ang="0">
                      <a:pos x="T0" y="T1"/>
                    </a:cxn>
                    <a:cxn ang="0">
                      <a:pos x="T2" y="T3"/>
                    </a:cxn>
                    <a:cxn ang="0">
                      <a:pos x="T4" y="T5"/>
                    </a:cxn>
                    <a:cxn ang="0">
                      <a:pos x="T6" y="T7"/>
                    </a:cxn>
                  </a:cxnLst>
                  <a:rect l="0" t="0" r="r" b="b"/>
                  <a:pathLst>
                    <a:path w="201" h="108">
                      <a:moveTo>
                        <a:pt x="201" y="0"/>
                      </a:moveTo>
                      <a:lnTo>
                        <a:pt x="0" y="81"/>
                      </a:lnTo>
                      <a:lnTo>
                        <a:pt x="91" y="108"/>
                      </a:lnTo>
                      <a:lnTo>
                        <a:pt x="20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5" name="Freeform 859">
                  <a:extLst>
                    <a:ext uri="{FF2B5EF4-FFF2-40B4-BE49-F238E27FC236}">
                      <a16:creationId xmlns:a16="http://schemas.microsoft.com/office/drawing/2014/main" id="{F390F886-192E-4C7B-B2B9-06011BDB9464}"/>
                    </a:ext>
                  </a:extLst>
                </p:cNvPr>
                <p:cNvSpPr>
                  <a:spLocks/>
                </p:cNvSpPr>
                <p:nvPr/>
              </p:nvSpPr>
              <p:spPr bwMode="auto">
                <a:xfrm>
                  <a:off x="250826" y="4071938"/>
                  <a:ext cx="142875" cy="90488"/>
                </a:xfrm>
                <a:custGeom>
                  <a:avLst/>
                  <a:gdLst>
                    <a:gd name="T0" fmla="*/ 90 w 90"/>
                    <a:gd name="T1" fmla="*/ 27 h 57"/>
                    <a:gd name="T2" fmla="*/ 0 w 90"/>
                    <a:gd name="T3" fmla="*/ 0 h 57"/>
                    <a:gd name="T4" fmla="*/ 0 w 90"/>
                    <a:gd name="T5" fmla="*/ 37 h 57"/>
                    <a:gd name="T6" fmla="*/ 59 w 90"/>
                    <a:gd name="T7" fmla="*/ 57 h 57"/>
                    <a:gd name="T8" fmla="*/ 90 w 90"/>
                    <a:gd name="T9" fmla="*/ 27 h 57"/>
                  </a:gdLst>
                  <a:ahLst/>
                  <a:cxnLst>
                    <a:cxn ang="0">
                      <a:pos x="T0" y="T1"/>
                    </a:cxn>
                    <a:cxn ang="0">
                      <a:pos x="T2" y="T3"/>
                    </a:cxn>
                    <a:cxn ang="0">
                      <a:pos x="T4" y="T5"/>
                    </a:cxn>
                    <a:cxn ang="0">
                      <a:pos x="T6" y="T7"/>
                    </a:cxn>
                    <a:cxn ang="0">
                      <a:pos x="T8" y="T9"/>
                    </a:cxn>
                  </a:cxnLst>
                  <a:rect l="0" t="0" r="r" b="b"/>
                  <a:pathLst>
                    <a:path w="90" h="57">
                      <a:moveTo>
                        <a:pt x="90" y="27"/>
                      </a:moveTo>
                      <a:lnTo>
                        <a:pt x="0" y="0"/>
                      </a:lnTo>
                      <a:lnTo>
                        <a:pt x="0" y="37"/>
                      </a:lnTo>
                      <a:lnTo>
                        <a:pt x="59" y="57"/>
                      </a:lnTo>
                      <a:lnTo>
                        <a:pt x="9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6" name="Freeform 860">
                  <a:extLst>
                    <a:ext uri="{FF2B5EF4-FFF2-40B4-BE49-F238E27FC236}">
                      <a16:creationId xmlns:a16="http://schemas.microsoft.com/office/drawing/2014/main" id="{13C4937E-5A0A-4212-891C-A05F30FD67E3}"/>
                    </a:ext>
                  </a:extLst>
                </p:cNvPr>
                <p:cNvSpPr>
                  <a:spLocks/>
                </p:cNvSpPr>
                <p:nvPr/>
              </p:nvSpPr>
              <p:spPr bwMode="auto">
                <a:xfrm>
                  <a:off x="315913" y="4176713"/>
                  <a:ext cx="31750" cy="50800"/>
                </a:xfrm>
                <a:custGeom>
                  <a:avLst/>
                  <a:gdLst>
                    <a:gd name="T0" fmla="*/ 0 w 20"/>
                    <a:gd name="T1" fmla="*/ 14 h 32"/>
                    <a:gd name="T2" fmla="*/ 3 w 20"/>
                    <a:gd name="T3" fmla="*/ 32 h 32"/>
                    <a:gd name="T4" fmla="*/ 20 w 20"/>
                    <a:gd name="T5" fmla="*/ 14 h 32"/>
                    <a:gd name="T6" fmla="*/ 15 w 20"/>
                    <a:gd name="T7" fmla="*/ 0 h 32"/>
                    <a:gd name="T8" fmla="*/ 0 w 20"/>
                    <a:gd name="T9" fmla="*/ 14 h 32"/>
                  </a:gdLst>
                  <a:ahLst/>
                  <a:cxnLst>
                    <a:cxn ang="0">
                      <a:pos x="T0" y="T1"/>
                    </a:cxn>
                    <a:cxn ang="0">
                      <a:pos x="T2" y="T3"/>
                    </a:cxn>
                    <a:cxn ang="0">
                      <a:pos x="T4" y="T5"/>
                    </a:cxn>
                    <a:cxn ang="0">
                      <a:pos x="T6" y="T7"/>
                    </a:cxn>
                    <a:cxn ang="0">
                      <a:pos x="T8" y="T9"/>
                    </a:cxn>
                  </a:cxnLst>
                  <a:rect l="0" t="0" r="r" b="b"/>
                  <a:pathLst>
                    <a:path w="20" h="32">
                      <a:moveTo>
                        <a:pt x="0" y="14"/>
                      </a:moveTo>
                      <a:lnTo>
                        <a:pt x="3" y="32"/>
                      </a:lnTo>
                      <a:lnTo>
                        <a:pt x="20" y="14"/>
                      </a:lnTo>
                      <a:lnTo>
                        <a:pt x="15"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sp>
        <p:nvSpPr>
          <p:cNvPr id="575" name="文本框 574">
            <a:extLst>
              <a:ext uri="{FF2B5EF4-FFF2-40B4-BE49-F238E27FC236}">
                <a16:creationId xmlns:a16="http://schemas.microsoft.com/office/drawing/2014/main" id="{2FAB35B0-D66B-465A-A767-49E969159E41}"/>
              </a:ext>
            </a:extLst>
          </p:cNvPr>
          <p:cNvSpPr txBox="1"/>
          <p:nvPr/>
        </p:nvSpPr>
        <p:spPr>
          <a:xfrm>
            <a:off x="5827250" y="112399"/>
            <a:ext cx="902811" cy="307777"/>
          </a:xfrm>
          <a:prstGeom prst="rect">
            <a:avLst/>
          </a:prstGeom>
          <a:noFill/>
        </p:spPr>
        <p:txBody>
          <a:bodyPr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部件设计</a:t>
            </a:r>
          </a:p>
        </p:txBody>
      </p:sp>
      <p:sp>
        <p:nvSpPr>
          <p:cNvPr id="576" name="Freeform 204">
            <a:extLst>
              <a:ext uri="{FF2B5EF4-FFF2-40B4-BE49-F238E27FC236}">
                <a16:creationId xmlns:a16="http://schemas.microsoft.com/office/drawing/2014/main" id="{660BD5A1-8C00-4D03-9BDE-46041036BAC3}"/>
              </a:ext>
            </a:extLst>
          </p:cNvPr>
          <p:cNvSpPr>
            <a:spLocks noEditPoints="1"/>
          </p:cNvSpPr>
          <p:nvPr/>
        </p:nvSpPr>
        <p:spPr bwMode="auto">
          <a:xfrm>
            <a:off x="5621568" y="159161"/>
            <a:ext cx="205682" cy="214252"/>
          </a:xfrm>
          <a:custGeom>
            <a:avLst/>
            <a:gdLst>
              <a:gd name="T0" fmla="*/ 11 w 48"/>
              <a:gd name="T1" fmla="*/ 46 h 50"/>
              <a:gd name="T2" fmla="*/ 12 w 48"/>
              <a:gd name="T3" fmla="*/ 46 h 50"/>
              <a:gd name="T4" fmla="*/ 36 w 48"/>
              <a:gd name="T5" fmla="*/ 46 h 50"/>
              <a:gd name="T6" fmla="*/ 37 w 48"/>
              <a:gd name="T7" fmla="*/ 5 h 50"/>
              <a:gd name="T8" fmla="*/ 36 w 48"/>
              <a:gd name="T9" fmla="*/ 4 h 50"/>
              <a:gd name="T10" fmla="*/ 11 w 48"/>
              <a:gd name="T11" fmla="*/ 4 h 50"/>
              <a:gd name="T12" fmla="*/ 11 w 48"/>
              <a:gd name="T13" fmla="*/ 5 h 50"/>
              <a:gd name="T14" fmla="*/ 16 w 48"/>
              <a:gd name="T15" fmla="*/ 7 h 50"/>
              <a:gd name="T16" fmla="*/ 16 w 48"/>
              <a:gd name="T17" fmla="*/ 7 h 50"/>
              <a:gd name="T18" fmla="*/ 34 w 48"/>
              <a:gd name="T19" fmla="*/ 8 h 50"/>
              <a:gd name="T20" fmla="*/ 34 w 48"/>
              <a:gd name="T21" fmla="*/ 42 h 50"/>
              <a:gd name="T22" fmla="*/ 32 w 48"/>
              <a:gd name="T23" fmla="*/ 43 h 50"/>
              <a:gd name="T24" fmla="*/ 14 w 48"/>
              <a:gd name="T25" fmla="*/ 42 h 50"/>
              <a:gd name="T26" fmla="*/ 14 w 48"/>
              <a:gd name="T27" fmla="*/ 8 h 50"/>
              <a:gd name="T28" fmla="*/ 31 w 48"/>
              <a:gd name="T29" fmla="*/ 9 h 50"/>
              <a:gd name="T30" fmla="*/ 17 w 48"/>
              <a:gd name="T31" fmla="*/ 9 h 50"/>
              <a:gd name="T32" fmla="*/ 31 w 48"/>
              <a:gd name="T33" fmla="*/ 41 h 50"/>
              <a:gd name="T34" fmla="*/ 7 w 48"/>
              <a:gd name="T35" fmla="*/ 19 h 50"/>
              <a:gd name="T36" fmla="*/ 2 w 48"/>
              <a:gd name="T37" fmla="*/ 19 h 50"/>
              <a:gd name="T38" fmla="*/ 2 w 48"/>
              <a:gd name="T39" fmla="*/ 15 h 50"/>
              <a:gd name="T40" fmla="*/ 7 w 48"/>
              <a:gd name="T41" fmla="*/ 11 h 50"/>
              <a:gd name="T42" fmla="*/ 0 w 48"/>
              <a:gd name="T43" fmla="*/ 9 h 50"/>
              <a:gd name="T44" fmla="*/ 7 w 48"/>
              <a:gd name="T45" fmla="*/ 7 h 50"/>
              <a:gd name="T46" fmla="*/ 9 w 48"/>
              <a:gd name="T47" fmla="*/ 2 h 50"/>
              <a:gd name="T48" fmla="*/ 36 w 48"/>
              <a:gd name="T49" fmla="*/ 0 h 50"/>
              <a:gd name="T50" fmla="*/ 40 w 48"/>
              <a:gd name="T51" fmla="*/ 5 h 50"/>
              <a:gd name="T52" fmla="*/ 46 w 48"/>
              <a:gd name="T53" fmla="*/ 7 h 50"/>
              <a:gd name="T54" fmla="*/ 46 w 48"/>
              <a:gd name="T55" fmla="*/ 11 h 50"/>
              <a:gd name="T56" fmla="*/ 40 w 48"/>
              <a:gd name="T57" fmla="*/ 15 h 50"/>
              <a:gd name="T58" fmla="*/ 48 w 48"/>
              <a:gd name="T59" fmla="*/ 17 h 50"/>
              <a:gd name="T60" fmla="*/ 40 w 48"/>
              <a:gd name="T61" fmla="*/ 19 h 50"/>
              <a:gd name="T62" fmla="*/ 46 w 48"/>
              <a:gd name="T63" fmla="*/ 23 h 50"/>
              <a:gd name="T64" fmla="*/ 46 w 48"/>
              <a:gd name="T65" fmla="*/ 27 h 50"/>
              <a:gd name="T66" fmla="*/ 40 w 48"/>
              <a:gd name="T67" fmla="*/ 31 h 50"/>
              <a:gd name="T68" fmla="*/ 48 w 48"/>
              <a:gd name="T69" fmla="*/ 33 h 50"/>
              <a:gd name="T70" fmla="*/ 40 w 48"/>
              <a:gd name="T71" fmla="*/ 35 h 50"/>
              <a:gd name="T72" fmla="*/ 46 w 48"/>
              <a:gd name="T73" fmla="*/ 39 h 50"/>
              <a:gd name="T74" fmla="*/ 46 w 48"/>
              <a:gd name="T75" fmla="*/ 43 h 50"/>
              <a:gd name="T76" fmla="*/ 40 w 48"/>
              <a:gd name="T77" fmla="*/ 46 h 50"/>
              <a:gd name="T78" fmla="*/ 36 w 48"/>
              <a:gd name="T79" fmla="*/ 50 h 50"/>
              <a:gd name="T80" fmla="*/ 9 w 48"/>
              <a:gd name="T81" fmla="*/ 49 h 50"/>
              <a:gd name="T82" fmla="*/ 7 w 48"/>
              <a:gd name="T83" fmla="*/ 46 h 50"/>
              <a:gd name="T84" fmla="*/ 2 w 48"/>
              <a:gd name="T85" fmla="*/ 43 h 50"/>
              <a:gd name="T86" fmla="*/ 2 w 48"/>
              <a:gd name="T87" fmla="*/ 39 h 50"/>
              <a:gd name="T88" fmla="*/ 7 w 48"/>
              <a:gd name="T89" fmla="*/ 35 h 50"/>
              <a:gd name="T90" fmla="*/ 0 w 48"/>
              <a:gd name="T91" fmla="*/ 33 h 50"/>
              <a:gd name="T92" fmla="*/ 7 w 48"/>
              <a:gd name="T93" fmla="*/ 31 h 50"/>
              <a:gd name="T94" fmla="*/ 2 w 48"/>
              <a:gd name="T95" fmla="*/ 27 h 50"/>
              <a:gd name="T96" fmla="*/ 2 w 48"/>
              <a:gd name="T97" fmla="*/ 23 h 50"/>
              <a:gd name="T98" fmla="*/ 7 w 48"/>
              <a:gd name="T99" fmla="*/ 1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8" h="50">
                <a:moveTo>
                  <a:pt x="11" y="46"/>
                </a:moveTo>
                <a:cubicBezTo>
                  <a:pt x="11" y="46"/>
                  <a:pt x="11" y="46"/>
                  <a:pt x="11" y="46"/>
                </a:cubicBezTo>
                <a:cubicBezTo>
                  <a:pt x="11" y="46"/>
                  <a:pt x="11" y="46"/>
                  <a:pt x="11" y="46"/>
                </a:cubicBezTo>
                <a:cubicBezTo>
                  <a:pt x="12" y="46"/>
                  <a:pt x="12" y="46"/>
                  <a:pt x="12" y="46"/>
                </a:cubicBezTo>
                <a:cubicBezTo>
                  <a:pt x="36" y="46"/>
                  <a:pt x="36" y="46"/>
                  <a:pt x="36" y="46"/>
                </a:cubicBezTo>
                <a:cubicBezTo>
                  <a:pt x="36" y="46"/>
                  <a:pt x="36" y="46"/>
                  <a:pt x="36" y="46"/>
                </a:cubicBezTo>
                <a:cubicBezTo>
                  <a:pt x="37" y="46"/>
                  <a:pt x="37" y="46"/>
                  <a:pt x="37" y="46"/>
                </a:cubicBezTo>
                <a:cubicBezTo>
                  <a:pt x="37" y="32"/>
                  <a:pt x="37" y="18"/>
                  <a:pt x="37" y="5"/>
                </a:cubicBezTo>
                <a:cubicBezTo>
                  <a:pt x="37" y="5"/>
                  <a:pt x="37" y="4"/>
                  <a:pt x="36" y="4"/>
                </a:cubicBezTo>
                <a:cubicBezTo>
                  <a:pt x="36" y="4"/>
                  <a:pt x="36" y="4"/>
                  <a:pt x="36" y="4"/>
                </a:cubicBezTo>
                <a:cubicBezTo>
                  <a:pt x="12" y="4"/>
                  <a:pt x="12" y="4"/>
                  <a:pt x="12" y="4"/>
                </a:cubicBezTo>
                <a:cubicBezTo>
                  <a:pt x="12" y="4"/>
                  <a:pt x="12" y="4"/>
                  <a:pt x="11" y="4"/>
                </a:cubicBezTo>
                <a:cubicBezTo>
                  <a:pt x="11" y="4"/>
                  <a:pt x="11" y="4"/>
                  <a:pt x="11" y="4"/>
                </a:cubicBezTo>
                <a:cubicBezTo>
                  <a:pt x="11" y="4"/>
                  <a:pt x="11" y="5"/>
                  <a:pt x="11" y="5"/>
                </a:cubicBezTo>
                <a:cubicBezTo>
                  <a:pt x="11" y="18"/>
                  <a:pt x="11" y="32"/>
                  <a:pt x="11" y="46"/>
                </a:cubicBezTo>
                <a:close/>
                <a:moveTo>
                  <a:pt x="16" y="7"/>
                </a:moveTo>
                <a:cubicBezTo>
                  <a:pt x="16" y="7"/>
                  <a:pt x="16" y="7"/>
                  <a:pt x="16" y="7"/>
                </a:cubicBezTo>
                <a:cubicBezTo>
                  <a:pt x="16" y="7"/>
                  <a:pt x="16" y="7"/>
                  <a:pt x="16" y="7"/>
                </a:cubicBezTo>
                <a:cubicBezTo>
                  <a:pt x="32" y="7"/>
                  <a:pt x="32" y="7"/>
                  <a:pt x="32" y="7"/>
                </a:cubicBezTo>
                <a:cubicBezTo>
                  <a:pt x="33" y="7"/>
                  <a:pt x="34" y="7"/>
                  <a:pt x="34" y="8"/>
                </a:cubicBezTo>
                <a:cubicBezTo>
                  <a:pt x="34" y="8"/>
                  <a:pt x="34" y="8"/>
                  <a:pt x="34" y="8"/>
                </a:cubicBezTo>
                <a:cubicBezTo>
                  <a:pt x="34" y="42"/>
                  <a:pt x="34" y="42"/>
                  <a:pt x="34" y="42"/>
                </a:cubicBezTo>
                <a:cubicBezTo>
                  <a:pt x="34" y="43"/>
                  <a:pt x="33" y="43"/>
                  <a:pt x="32" y="43"/>
                </a:cubicBezTo>
                <a:cubicBezTo>
                  <a:pt x="32" y="43"/>
                  <a:pt x="32" y="43"/>
                  <a:pt x="32" y="43"/>
                </a:cubicBezTo>
                <a:cubicBezTo>
                  <a:pt x="16" y="43"/>
                  <a:pt x="16" y="43"/>
                  <a:pt x="16" y="43"/>
                </a:cubicBezTo>
                <a:cubicBezTo>
                  <a:pt x="15" y="43"/>
                  <a:pt x="14" y="43"/>
                  <a:pt x="14" y="42"/>
                </a:cubicBezTo>
                <a:cubicBezTo>
                  <a:pt x="14" y="42"/>
                  <a:pt x="14" y="42"/>
                  <a:pt x="14" y="42"/>
                </a:cubicBezTo>
                <a:cubicBezTo>
                  <a:pt x="14" y="8"/>
                  <a:pt x="14" y="8"/>
                  <a:pt x="14" y="8"/>
                </a:cubicBezTo>
                <a:cubicBezTo>
                  <a:pt x="14" y="7"/>
                  <a:pt x="15" y="7"/>
                  <a:pt x="16" y="7"/>
                </a:cubicBezTo>
                <a:close/>
                <a:moveTo>
                  <a:pt x="31" y="9"/>
                </a:moveTo>
                <a:cubicBezTo>
                  <a:pt x="31" y="9"/>
                  <a:pt x="31" y="9"/>
                  <a:pt x="31" y="9"/>
                </a:cubicBezTo>
                <a:cubicBezTo>
                  <a:pt x="17" y="9"/>
                  <a:pt x="17" y="9"/>
                  <a:pt x="17" y="9"/>
                </a:cubicBezTo>
                <a:cubicBezTo>
                  <a:pt x="17" y="41"/>
                  <a:pt x="17" y="41"/>
                  <a:pt x="17" y="41"/>
                </a:cubicBezTo>
                <a:cubicBezTo>
                  <a:pt x="31" y="41"/>
                  <a:pt x="31" y="41"/>
                  <a:pt x="31" y="41"/>
                </a:cubicBezTo>
                <a:cubicBezTo>
                  <a:pt x="31" y="9"/>
                  <a:pt x="31" y="9"/>
                  <a:pt x="31" y="9"/>
                </a:cubicBezTo>
                <a:close/>
                <a:moveTo>
                  <a:pt x="7" y="19"/>
                </a:moveTo>
                <a:cubicBezTo>
                  <a:pt x="7" y="19"/>
                  <a:pt x="7" y="19"/>
                  <a:pt x="7" y="19"/>
                </a:cubicBezTo>
                <a:cubicBezTo>
                  <a:pt x="2" y="19"/>
                  <a:pt x="2" y="19"/>
                  <a:pt x="2" y="19"/>
                </a:cubicBezTo>
                <a:cubicBezTo>
                  <a:pt x="1" y="19"/>
                  <a:pt x="0" y="18"/>
                  <a:pt x="0" y="17"/>
                </a:cubicBezTo>
                <a:cubicBezTo>
                  <a:pt x="0" y="16"/>
                  <a:pt x="1" y="15"/>
                  <a:pt x="2" y="15"/>
                </a:cubicBezTo>
                <a:cubicBezTo>
                  <a:pt x="7" y="15"/>
                  <a:pt x="7" y="15"/>
                  <a:pt x="7" y="15"/>
                </a:cubicBezTo>
                <a:cubicBezTo>
                  <a:pt x="7" y="11"/>
                  <a:pt x="7" y="11"/>
                  <a:pt x="7" y="11"/>
                </a:cubicBezTo>
                <a:cubicBezTo>
                  <a:pt x="2" y="11"/>
                  <a:pt x="2" y="11"/>
                  <a:pt x="2" y="11"/>
                </a:cubicBezTo>
                <a:cubicBezTo>
                  <a:pt x="1" y="11"/>
                  <a:pt x="0" y="10"/>
                  <a:pt x="0" y="9"/>
                </a:cubicBezTo>
                <a:cubicBezTo>
                  <a:pt x="0" y="8"/>
                  <a:pt x="1" y="7"/>
                  <a:pt x="2" y="7"/>
                </a:cubicBezTo>
                <a:cubicBezTo>
                  <a:pt x="7" y="7"/>
                  <a:pt x="7" y="7"/>
                  <a:pt x="7" y="7"/>
                </a:cubicBezTo>
                <a:cubicBezTo>
                  <a:pt x="7" y="5"/>
                  <a:pt x="7" y="5"/>
                  <a:pt x="7" y="5"/>
                </a:cubicBezTo>
                <a:cubicBezTo>
                  <a:pt x="7" y="4"/>
                  <a:pt x="8" y="2"/>
                  <a:pt x="9" y="2"/>
                </a:cubicBezTo>
                <a:cubicBezTo>
                  <a:pt x="10" y="1"/>
                  <a:pt x="11" y="0"/>
                  <a:pt x="12" y="0"/>
                </a:cubicBezTo>
                <a:cubicBezTo>
                  <a:pt x="36" y="0"/>
                  <a:pt x="36" y="0"/>
                  <a:pt x="36" y="0"/>
                </a:cubicBezTo>
                <a:cubicBezTo>
                  <a:pt x="37" y="0"/>
                  <a:pt x="38" y="1"/>
                  <a:pt x="39" y="2"/>
                </a:cubicBezTo>
                <a:cubicBezTo>
                  <a:pt x="40" y="2"/>
                  <a:pt x="40" y="4"/>
                  <a:pt x="40" y="5"/>
                </a:cubicBezTo>
                <a:cubicBezTo>
                  <a:pt x="40" y="7"/>
                  <a:pt x="40" y="7"/>
                  <a:pt x="40" y="7"/>
                </a:cubicBezTo>
                <a:cubicBezTo>
                  <a:pt x="46" y="7"/>
                  <a:pt x="46" y="7"/>
                  <a:pt x="46" y="7"/>
                </a:cubicBezTo>
                <a:cubicBezTo>
                  <a:pt x="47" y="7"/>
                  <a:pt x="48" y="8"/>
                  <a:pt x="48" y="9"/>
                </a:cubicBezTo>
                <a:cubicBezTo>
                  <a:pt x="48" y="10"/>
                  <a:pt x="47" y="11"/>
                  <a:pt x="46" y="11"/>
                </a:cubicBezTo>
                <a:cubicBezTo>
                  <a:pt x="40" y="11"/>
                  <a:pt x="40" y="11"/>
                  <a:pt x="40" y="11"/>
                </a:cubicBezTo>
                <a:cubicBezTo>
                  <a:pt x="40" y="15"/>
                  <a:pt x="40" y="15"/>
                  <a:pt x="40" y="15"/>
                </a:cubicBezTo>
                <a:cubicBezTo>
                  <a:pt x="46" y="15"/>
                  <a:pt x="46" y="15"/>
                  <a:pt x="46" y="15"/>
                </a:cubicBezTo>
                <a:cubicBezTo>
                  <a:pt x="47" y="15"/>
                  <a:pt x="48" y="16"/>
                  <a:pt x="48" y="17"/>
                </a:cubicBezTo>
                <a:cubicBezTo>
                  <a:pt x="48" y="18"/>
                  <a:pt x="47" y="19"/>
                  <a:pt x="46" y="19"/>
                </a:cubicBezTo>
                <a:cubicBezTo>
                  <a:pt x="40" y="19"/>
                  <a:pt x="40" y="19"/>
                  <a:pt x="40" y="19"/>
                </a:cubicBezTo>
                <a:cubicBezTo>
                  <a:pt x="40" y="23"/>
                  <a:pt x="40" y="23"/>
                  <a:pt x="40" y="23"/>
                </a:cubicBezTo>
                <a:cubicBezTo>
                  <a:pt x="46" y="23"/>
                  <a:pt x="46" y="23"/>
                  <a:pt x="46" y="23"/>
                </a:cubicBezTo>
                <a:cubicBezTo>
                  <a:pt x="47" y="23"/>
                  <a:pt x="48" y="24"/>
                  <a:pt x="48" y="25"/>
                </a:cubicBezTo>
                <a:cubicBezTo>
                  <a:pt x="48" y="26"/>
                  <a:pt x="47" y="27"/>
                  <a:pt x="46" y="27"/>
                </a:cubicBezTo>
                <a:cubicBezTo>
                  <a:pt x="40" y="27"/>
                  <a:pt x="40" y="27"/>
                  <a:pt x="40" y="27"/>
                </a:cubicBezTo>
                <a:cubicBezTo>
                  <a:pt x="40" y="31"/>
                  <a:pt x="40" y="31"/>
                  <a:pt x="40" y="31"/>
                </a:cubicBezTo>
                <a:cubicBezTo>
                  <a:pt x="46" y="31"/>
                  <a:pt x="46" y="31"/>
                  <a:pt x="46" y="31"/>
                </a:cubicBezTo>
                <a:cubicBezTo>
                  <a:pt x="47" y="31"/>
                  <a:pt x="48" y="32"/>
                  <a:pt x="48" y="33"/>
                </a:cubicBezTo>
                <a:cubicBezTo>
                  <a:pt x="48" y="34"/>
                  <a:pt x="47" y="35"/>
                  <a:pt x="46" y="35"/>
                </a:cubicBezTo>
                <a:cubicBezTo>
                  <a:pt x="40" y="35"/>
                  <a:pt x="40" y="35"/>
                  <a:pt x="40" y="35"/>
                </a:cubicBezTo>
                <a:cubicBezTo>
                  <a:pt x="40" y="39"/>
                  <a:pt x="40" y="39"/>
                  <a:pt x="40" y="39"/>
                </a:cubicBezTo>
                <a:cubicBezTo>
                  <a:pt x="46" y="39"/>
                  <a:pt x="46" y="39"/>
                  <a:pt x="46" y="39"/>
                </a:cubicBezTo>
                <a:cubicBezTo>
                  <a:pt x="47" y="39"/>
                  <a:pt x="48" y="40"/>
                  <a:pt x="48" y="41"/>
                </a:cubicBezTo>
                <a:cubicBezTo>
                  <a:pt x="48" y="42"/>
                  <a:pt x="47" y="43"/>
                  <a:pt x="46" y="43"/>
                </a:cubicBezTo>
                <a:cubicBezTo>
                  <a:pt x="40" y="43"/>
                  <a:pt x="40" y="43"/>
                  <a:pt x="40" y="43"/>
                </a:cubicBezTo>
                <a:cubicBezTo>
                  <a:pt x="40" y="46"/>
                  <a:pt x="40" y="46"/>
                  <a:pt x="40" y="46"/>
                </a:cubicBezTo>
                <a:cubicBezTo>
                  <a:pt x="40" y="47"/>
                  <a:pt x="40" y="48"/>
                  <a:pt x="39" y="49"/>
                </a:cubicBezTo>
                <a:cubicBezTo>
                  <a:pt x="38" y="50"/>
                  <a:pt x="37" y="50"/>
                  <a:pt x="36" y="50"/>
                </a:cubicBezTo>
                <a:cubicBezTo>
                  <a:pt x="12" y="50"/>
                  <a:pt x="12" y="50"/>
                  <a:pt x="12" y="50"/>
                </a:cubicBezTo>
                <a:cubicBezTo>
                  <a:pt x="11" y="50"/>
                  <a:pt x="10" y="50"/>
                  <a:pt x="9" y="49"/>
                </a:cubicBezTo>
                <a:cubicBezTo>
                  <a:pt x="9" y="49"/>
                  <a:pt x="9" y="49"/>
                  <a:pt x="9" y="49"/>
                </a:cubicBezTo>
                <a:cubicBezTo>
                  <a:pt x="8" y="48"/>
                  <a:pt x="7" y="47"/>
                  <a:pt x="7" y="46"/>
                </a:cubicBezTo>
                <a:cubicBezTo>
                  <a:pt x="7" y="43"/>
                  <a:pt x="7" y="43"/>
                  <a:pt x="7" y="43"/>
                </a:cubicBezTo>
                <a:cubicBezTo>
                  <a:pt x="2" y="43"/>
                  <a:pt x="2" y="43"/>
                  <a:pt x="2" y="43"/>
                </a:cubicBezTo>
                <a:cubicBezTo>
                  <a:pt x="1" y="43"/>
                  <a:pt x="0" y="42"/>
                  <a:pt x="0" y="41"/>
                </a:cubicBezTo>
                <a:cubicBezTo>
                  <a:pt x="0" y="40"/>
                  <a:pt x="1" y="39"/>
                  <a:pt x="2" y="39"/>
                </a:cubicBezTo>
                <a:cubicBezTo>
                  <a:pt x="7" y="39"/>
                  <a:pt x="7" y="39"/>
                  <a:pt x="7" y="39"/>
                </a:cubicBezTo>
                <a:cubicBezTo>
                  <a:pt x="7" y="35"/>
                  <a:pt x="7" y="35"/>
                  <a:pt x="7" y="35"/>
                </a:cubicBezTo>
                <a:cubicBezTo>
                  <a:pt x="2" y="35"/>
                  <a:pt x="2" y="35"/>
                  <a:pt x="2" y="35"/>
                </a:cubicBezTo>
                <a:cubicBezTo>
                  <a:pt x="1" y="35"/>
                  <a:pt x="0" y="34"/>
                  <a:pt x="0" y="33"/>
                </a:cubicBezTo>
                <a:cubicBezTo>
                  <a:pt x="0" y="32"/>
                  <a:pt x="1" y="31"/>
                  <a:pt x="2" y="31"/>
                </a:cubicBezTo>
                <a:cubicBezTo>
                  <a:pt x="7" y="31"/>
                  <a:pt x="7" y="31"/>
                  <a:pt x="7" y="31"/>
                </a:cubicBezTo>
                <a:cubicBezTo>
                  <a:pt x="7" y="27"/>
                  <a:pt x="7" y="27"/>
                  <a:pt x="7" y="27"/>
                </a:cubicBezTo>
                <a:cubicBezTo>
                  <a:pt x="2" y="27"/>
                  <a:pt x="2" y="27"/>
                  <a:pt x="2" y="27"/>
                </a:cubicBezTo>
                <a:cubicBezTo>
                  <a:pt x="1" y="27"/>
                  <a:pt x="0" y="26"/>
                  <a:pt x="0" y="25"/>
                </a:cubicBezTo>
                <a:cubicBezTo>
                  <a:pt x="0" y="24"/>
                  <a:pt x="1" y="23"/>
                  <a:pt x="2" y="23"/>
                </a:cubicBezTo>
                <a:cubicBezTo>
                  <a:pt x="7" y="23"/>
                  <a:pt x="7" y="23"/>
                  <a:pt x="7" y="23"/>
                </a:cubicBezTo>
                <a:cubicBezTo>
                  <a:pt x="7" y="19"/>
                  <a:pt x="7" y="19"/>
                  <a:pt x="7" y="19"/>
                </a:cubicBezTo>
                <a:close/>
              </a:path>
            </a:pathLst>
          </a:custGeom>
          <a:solidFill>
            <a:schemeClr val="bg1"/>
          </a:solidFill>
          <a:ln>
            <a:noFill/>
          </a:ln>
          <a:effectLst/>
        </p:spPr>
        <p:txBody>
          <a:bodyPr/>
          <a:lstStyle/>
          <a:p>
            <a:endParaRPr lang="zh-CN" altLang="en-US"/>
          </a:p>
        </p:txBody>
      </p:sp>
    </p:spTree>
    <p:extLst>
      <p:ext uri="{BB962C8B-B14F-4D97-AF65-F5344CB8AC3E}">
        <p14:creationId xmlns:p14="http://schemas.microsoft.com/office/powerpoint/2010/main" val="3045535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CB85955-FE59-4BB6-84D0-89B6D4C5EFF0}"/>
              </a:ext>
            </a:extLst>
          </p:cNvPr>
          <p:cNvSpPr txBox="1"/>
          <p:nvPr/>
        </p:nvSpPr>
        <p:spPr>
          <a:xfrm>
            <a:off x="5827250" y="112399"/>
            <a:ext cx="902811" cy="307777"/>
          </a:xfrm>
          <a:prstGeom prst="rect">
            <a:avLst/>
          </a:prstGeom>
          <a:noFill/>
        </p:spPr>
        <p:txBody>
          <a:bodyPr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部件设计</a:t>
            </a:r>
          </a:p>
        </p:txBody>
      </p:sp>
      <p:sp>
        <p:nvSpPr>
          <p:cNvPr id="5" name="文本框 4">
            <a:extLst>
              <a:ext uri="{FF2B5EF4-FFF2-40B4-BE49-F238E27FC236}">
                <a16:creationId xmlns:a16="http://schemas.microsoft.com/office/drawing/2014/main" id="{6E72B3D7-AB1F-4198-A09F-A86922117922}"/>
              </a:ext>
            </a:extLst>
          </p:cNvPr>
          <p:cNvSpPr txBox="1"/>
          <p:nvPr/>
        </p:nvSpPr>
        <p:spPr>
          <a:xfrm>
            <a:off x="598708" y="153945"/>
            <a:ext cx="409086" cy="226344"/>
          </a:xfrm>
          <a:prstGeom prst="rect">
            <a:avLst/>
          </a:prstGeom>
          <a:noFill/>
        </p:spPr>
        <p:txBody>
          <a:bodyPr wrap="none" rtlCol="0">
            <a:spAutoFit/>
          </a:bodyPr>
          <a:lstStyle/>
          <a:p>
            <a:r>
              <a:rPr lang="zh-CN" altLang="en-US" sz="871" dirty="0">
                <a:solidFill>
                  <a:schemeClr val="bg1"/>
                </a:solidFill>
                <a:latin typeface="+mj-ea"/>
                <a:ea typeface="+mj-ea"/>
              </a:rPr>
              <a:t>返回</a:t>
            </a:r>
          </a:p>
        </p:txBody>
      </p:sp>
      <p:grpSp>
        <p:nvGrpSpPr>
          <p:cNvPr id="6" name="组合 5">
            <a:extLst>
              <a:ext uri="{FF2B5EF4-FFF2-40B4-BE49-F238E27FC236}">
                <a16:creationId xmlns:a16="http://schemas.microsoft.com/office/drawing/2014/main" id="{C467916C-7EFD-4399-B019-C7DEE0F32200}"/>
              </a:ext>
            </a:extLst>
          </p:cNvPr>
          <p:cNvGrpSpPr/>
          <p:nvPr/>
        </p:nvGrpSpPr>
        <p:grpSpPr>
          <a:xfrm>
            <a:off x="339760" y="120866"/>
            <a:ext cx="260288" cy="260288"/>
            <a:chOff x="226468" y="118337"/>
            <a:chExt cx="328613" cy="328613"/>
          </a:xfrm>
        </p:grpSpPr>
        <p:sp>
          <p:nvSpPr>
            <p:cNvPr id="7" name="Freeform 124">
              <a:extLst>
                <a:ext uri="{FF2B5EF4-FFF2-40B4-BE49-F238E27FC236}">
                  <a16:creationId xmlns:a16="http://schemas.microsoft.com/office/drawing/2014/main" id="{51C46EB2-738D-4ABD-9A10-AB2424DE04C5}"/>
                </a:ext>
              </a:extLst>
            </p:cNvPr>
            <p:cNvSpPr>
              <a:spLocks/>
            </p:cNvSpPr>
            <p:nvPr/>
          </p:nvSpPr>
          <p:spPr bwMode="auto">
            <a:xfrm>
              <a:off x="293736" y="218736"/>
              <a:ext cx="194076" cy="135596"/>
            </a:xfrm>
            <a:custGeom>
              <a:avLst/>
              <a:gdLst>
                <a:gd name="T0" fmla="*/ 126 w 128"/>
                <a:gd name="T1" fmla="*/ 42 h 89"/>
                <a:gd name="T2" fmla="*/ 8 w 128"/>
                <a:gd name="T3" fmla="*/ 42 h 89"/>
                <a:gd name="T4" fmla="*/ 46 w 128"/>
                <a:gd name="T5" fmla="*/ 4 h 89"/>
                <a:gd name="T6" fmla="*/ 46 w 128"/>
                <a:gd name="T7" fmla="*/ 1 h 89"/>
                <a:gd name="T8" fmla="*/ 44 w 128"/>
                <a:gd name="T9" fmla="*/ 0 h 89"/>
                <a:gd name="T10" fmla="*/ 43 w 128"/>
                <a:gd name="T11" fmla="*/ 1 h 89"/>
                <a:gd name="T12" fmla="*/ 1 w 128"/>
                <a:gd name="T13" fmla="*/ 43 h 89"/>
                <a:gd name="T14" fmla="*/ 1 w 128"/>
                <a:gd name="T15" fmla="*/ 46 h 89"/>
                <a:gd name="T16" fmla="*/ 43 w 128"/>
                <a:gd name="T17" fmla="*/ 88 h 89"/>
                <a:gd name="T18" fmla="*/ 46 w 128"/>
                <a:gd name="T19" fmla="*/ 88 h 89"/>
                <a:gd name="T20" fmla="*/ 46 w 128"/>
                <a:gd name="T21" fmla="*/ 85 h 89"/>
                <a:gd name="T22" fmla="*/ 8 w 128"/>
                <a:gd name="T23" fmla="*/ 47 h 89"/>
                <a:gd name="T24" fmla="*/ 126 w 128"/>
                <a:gd name="T25" fmla="*/ 47 h 89"/>
                <a:gd name="T26" fmla="*/ 128 w 128"/>
                <a:gd name="T27" fmla="*/ 44 h 89"/>
                <a:gd name="T28" fmla="*/ 126 w 128"/>
                <a:gd name="T29" fmla="*/ 42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8" h="89">
                  <a:moveTo>
                    <a:pt x="126" y="42"/>
                  </a:moveTo>
                  <a:cubicBezTo>
                    <a:pt x="8" y="42"/>
                    <a:pt x="8" y="42"/>
                    <a:pt x="8" y="42"/>
                  </a:cubicBezTo>
                  <a:cubicBezTo>
                    <a:pt x="46" y="4"/>
                    <a:pt x="46" y="4"/>
                    <a:pt x="46" y="4"/>
                  </a:cubicBezTo>
                  <a:cubicBezTo>
                    <a:pt x="47" y="3"/>
                    <a:pt x="47" y="2"/>
                    <a:pt x="46" y="1"/>
                  </a:cubicBezTo>
                  <a:cubicBezTo>
                    <a:pt x="45" y="0"/>
                    <a:pt x="45" y="0"/>
                    <a:pt x="44" y="0"/>
                  </a:cubicBezTo>
                  <a:cubicBezTo>
                    <a:pt x="44" y="0"/>
                    <a:pt x="43" y="0"/>
                    <a:pt x="43" y="1"/>
                  </a:cubicBezTo>
                  <a:cubicBezTo>
                    <a:pt x="1" y="43"/>
                    <a:pt x="1" y="43"/>
                    <a:pt x="1" y="43"/>
                  </a:cubicBezTo>
                  <a:cubicBezTo>
                    <a:pt x="0" y="44"/>
                    <a:pt x="0" y="45"/>
                    <a:pt x="1" y="46"/>
                  </a:cubicBezTo>
                  <a:cubicBezTo>
                    <a:pt x="43" y="88"/>
                    <a:pt x="43" y="88"/>
                    <a:pt x="43" y="88"/>
                  </a:cubicBezTo>
                  <a:cubicBezTo>
                    <a:pt x="43" y="89"/>
                    <a:pt x="45" y="89"/>
                    <a:pt x="46" y="88"/>
                  </a:cubicBezTo>
                  <a:cubicBezTo>
                    <a:pt x="47" y="87"/>
                    <a:pt x="47" y="85"/>
                    <a:pt x="46" y="85"/>
                  </a:cubicBezTo>
                  <a:cubicBezTo>
                    <a:pt x="8" y="47"/>
                    <a:pt x="8" y="47"/>
                    <a:pt x="8" y="47"/>
                  </a:cubicBezTo>
                  <a:cubicBezTo>
                    <a:pt x="126" y="47"/>
                    <a:pt x="126" y="47"/>
                    <a:pt x="126" y="47"/>
                  </a:cubicBezTo>
                  <a:cubicBezTo>
                    <a:pt x="127" y="47"/>
                    <a:pt x="128" y="45"/>
                    <a:pt x="128" y="44"/>
                  </a:cubicBezTo>
                  <a:cubicBezTo>
                    <a:pt x="128" y="43"/>
                    <a:pt x="127" y="42"/>
                    <a:pt x="126" y="42"/>
                  </a:cubicBezTo>
                  <a:close/>
                </a:path>
              </a:pathLst>
            </a:custGeom>
            <a:solidFill>
              <a:schemeClr val="bg1">
                <a:lumMod val="85000"/>
              </a:schemeClr>
            </a:solidFill>
            <a:ln>
              <a:noFill/>
            </a:ln>
          </p:spPr>
          <p:txBody>
            <a:bodyPr vert="horz" wrap="square" lIns="72428" tIns="36214" rIns="72428" bIns="36214" numCol="1" anchor="t" anchorCtr="0" compatLnSpc="1">
              <a:prstTxWarp prst="textNoShape">
                <a:avLst/>
              </a:prstTxWarp>
            </a:bodyPr>
            <a:lstStyle/>
            <a:p>
              <a:endParaRPr lang="zh-CN" altLang="en-US" sz="1426"/>
            </a:p>
          </p:txBody>
        </p:sp>
        <p:sp>
          <p:nvSpPr>
            <p:cNvPr id="8" name="椭圆 7">
              <a:extLst>
                <a:ext uri="{FF2B5EF4-FFF2-40B4-BE49-F238E27FC236}">
                  <a16:creationId xmlns:a16="http://schemas.microsoft.com/office/drawing/2014/main" id="{67188351-2EFF-4C8E-AE89-C468F9800AC3}"/>
                </a:ext>
              </a:extLst>
            </p:cNvPr>
            <p:cNvSpPr/>
            <p:nvPr/>
          </p:nvSpPr>
          <p:spPr>
            <a:xfrm>
              <a:off x="226468" y="118337"/>
              <a:ext cx="328613" cy="328613"/>
            </a:xfrm>
            <a:prstGeom prst="ellipse">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noFill/>
              </a:endParaRPr>
            </a:p>
          </p:txBody>
        </p:sp>
      </p:grpSp>
      <p:cxnSp>
        <p:nvCxnSpPr>
          <p:cNvPr id="10" name="直接连接符 9">
            <a:extLst>
              <a:ext uri="{FF2B5EF4-FFF2-40B4-BE49-F238E27FC236}">
                <a16:creationId xmlns:a16="http://schemas.microsoft.com/office/drawing/2014/main" id="{112716A6-3AE1-4242-AE06-C2F580E70E7A}"/>
              </a:ext>
            </a:extLst>
          </p:cNvPr>
          <p:cNvCxnSpPr>
            <a:cxnSpLocks/>
          </p:cNvCxnSpPr>
          <p:nvPr/>
        </p:nvCxnSpPr>
        <p:spPr>
          <a:xfrm>
            <a:off x="2171700" y="426783"/>
            <a:ext cx="8382000" cy="0"/>
          </a:xfrm>
          <a:prstGeom prst="line">
            <a:avLst/>
          </a:prstGeom>
          <a:ln w="9525">
            <a:gradFill>
              <a:gsLst>
                <a:gs pos="55000">
                  <a:srgbClr val="DFE7F5">
                    <a:alpha val="55000"/>
                  </a:srgb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1" name="Freeform 204">
            <a:extLst>
              <a:ext uri="{FF2B5EF4-FFF2-40B4-BE49-F238E27FC236}">
                <a16:creationId xmlns:a16="http://schemas.microsoft.com/office/drawing/2014/main" id="{27386434-8C2C-4EFB-B2B3-2B07444589FF}"/>
              </a:ext>
            </a:extLst>
          </p:cNvPr>
          <p:cNvSpPr>
            <a:spLocks noEditPoints="1"/>
          </p:cNvSpPr>
          <p:nvPr/>
        </p:nvSpPr>
        <p:spPr bwMode="auto">
          <a:xfrm>
            <a:off x="5621568" y="159161"/>
            <a:ext cx="205682" cy="214252"/>
          </a:xfrm>
          <a:custGeom>
            <a:avLst/>
            <a:gdLst>
              <a:gd name="T0" fmla="*/ 11 w 48"/>
              <a:gd name="T1" fmla="*/ 46 h 50"/>
              <a:gd name="T2" fmla="*/ 12 w 48"/>
              <a:gd name="T3" fmla="*/ 46 h 50"/>
              <a:gd name="T4" fmla="*/ 36 w 48"/>
              <a:gd name="T5" fmla="*/ 46 h 50"/>
              <a:gd name="T6" fmla="*/ 37 w 48"/>
              <a:gd name="T7" fmla="*/ 5 h 50"/>
              <a:gd name="T8" fmla="*/ 36 w 48"/>
              <a:gd name="T9" fmla="*/ 4 h 50"/>
              <a:gd name="T10" fmla="*/ 11 w 48"/>
              <a:gd name="T11" fmla="*/ 4 h 50"/>
              <a:gd name="T12" fmla="*/ 11 w 48"/>
              <a:gd name="T13" fmla="*/ 5 h 50"/>
              <a:gd name="T14" fmla="*/ 16 w 48"/>
              <a:gd name="T15" fmla="*/ 7 h 50"/>
              <a:gd name="T16" fmla="*/ 16 w 48"/>
              <a:gd name="T17" fmla="*/ 7 h 50"/>
              <a:gd name="T18" fmla="*/ 34 w 48"/>
              <a:gd name="T19" fmla="*/ 8 h 50"/>
              <a:gd name="T20" fmla="*/ 34 w 48"/>
              <a:gd name="T21" fmla="*/ 42 h 50"/>
              <a:gd name="T22" fmla="*/ 32 w 48"/>
              <a:gd name="T23" fmla="*/ 43 h 50"/>
              <a:gd name="T24" fmla="*/ 14 w 48"/>
              <a:gd name="T25" fmla="*/ 42 h 50"/>
              <a:gd name="T26" fmla="*/ 14 w 48"/>
              <a:gd name="T27" fmla="*/ 8 h 50"/>
              <a:gd name="T28" fmla="*/ 31 w 48"/>
              <a:gd name="T29" fmla="*/ 9 h 50"/>
              <a:gd name="T30" fmla="*/ 17 w 48"/>
              <a:gd name="T31" fmla="*/ 9 h 50"/>
              <a:gd name="T32" fmla="*/ 31 w 48"/>
              <a:gd name="T33" fmla="*/ 41 h 50"/>
              <a:gd name="T34" fmla="*/ 7 w 48"/>
              <a:gd name="T35" fmla="*/ 19 h 50"/>
              <a:gd name="T36" fmla="*/ 2 w 48"/>
              <a:gd name="T37" fmla="*/ 19 h 50"/>
              <a:gd name="T38" fmla="*/ 2 w 48"/>
              <a:gd name="T39" fmla="*/ 15 h 50"/>
              <a:gd name="T40" fmla="*/ 7 w 48"/>
              <a:gd name="T41" fmla="*/ 11 h 50"/>
              <a:gd name="T42" fmla="*/ 0 w 48"/>
              <a:gd name="T43" fmla="*/ 9 h 50"/>
              <a:gd name="T44" fmla="*/ 7 w 48"/>
              <a:gd name="T45" fmla="*/ 7 h 50"/>
              <a:gd name="T46" fmla="*/ 9 w 48"/>
              <a:gd name="T47" fmla="*/ 2 h 50"/>
              <a:gd name="T48" fmla="*/ 36 w 48"/>
              <a:gd name="T49" fmla="*/ 0 h 50"/>
              <a:gd name="T50" fmla="*/ 40 w 48"/>
              <a:gd name="T51" fmla="*/ 5 h 50"/>
              <a:gd name="T52" fmla="*/ 46 w 48"/>
              <a:gd name="T53" fmla="*/ 7 h 50"/>
              <a:gd name="T54" fmla="*/ 46 w 48"/>
              <a:gd name="T55" fmla="*/ 11 h 50"/>
              <a:gd name="T56" fmla="*/ 40 w 48"/>
              <a:gd name="T57" fmla="*/ 15 h 50"/>
              <a:gd name="T58" fmla="*/ 48 w 48"/>
              <a:gd name="T59" fmla="*/ 17 h 50"/>
              <a:gd name="T60" fmla="*/ 40 w 48"/>
              <a:gd name="T61" fmla="*/ 19 h 50"/>
              <a:gd name="T62" fmla="*/ 46 w 48"/>
              <a:gd name="T63" fmla="*/ 23 h 50"/>
              <a:gd name="T64" fmla="*/ 46 w 48"/>
              <a:gd name="T65" fmla="*/ 27 h 50"/>
              <a:gd name="T66" fmla="*/ 40 w 48"/>
              <a:gd name="T67" fmla="*/ 31 h 50"/>
              <a:gd name="T68" fmla="*/ 48 w 48"/>
              <a:gd name="T69" fmla="*/ 33 h 50"/>
              <a:gd name="T70" fmla="*/ 40 w 48"/>
              <a:gd name="T71" fmla="*/ 35 h 50"/>
              <a:gd name="T72" fmla="*/ 46 w 48"/>
              <a:gd name="T73" fmla="*/ 39 h 50"/>
              <a:gd name="T74" fmla="*/ 46 w 48"/>
              <a:gd name="T75" fmla="*/ 43 h 50"/>
              <a:gd name="T76" fmla="*/ 40 w 48"/>
              <a:gd name="T77" fmla="*/ 46 h 50"/>
              <a:gd name="T78" fmla="*/ 36 w 48"/>
              <a:gd name="T79" fmla="*/ 50 h 50"/>
              <a:gd name="T80" fmla="*/ 9 w 48"/>
              <a:gd name="T81" fmla="*/ 49 h 50"/>
              <a:gd name="T82" fmla="*/ 7 w 48"/>
              <a:gd name="T83" fmla="*/ 46 h 50"/>
              <a:gd name="T84" fmla="*/ 2 w 48"/>
              <a:gd name="T85" fmla="*/ 43 h 50"/>
              <a:gd name="T86" fmla="*/ 2 w 48"/>
              <a:gd name="T87" fmla="*/ 39 h 50"/>
              <a:gd name="T88" fmla="*/ 7 w 48"/>
              <a:gd name="T89" fmla="*/ 35 h 50"/>
              <a:gd name="T90" fmla="*/ 0 w 48"/>
              <a:gd name="T91" fmla="*/ 33 h 50"/>
              <a:gd name="T92" fmla="*/ 7 w 48"/>
              <a:gd name="T93" fmla="*/ 31 h 50"/>
              <a:gd name="T94" fmla="*/ 2 w 48"/>
              <a:gd name="T95" fmla="*/ 27 h 50"/>
              <a:gd name="T96" fmla="*/ 2 w 48"/>
              <a:gd name="T97" fmla="*/ 23 h 50"/>
              <a:gd name="T98" fmla="*/ 7 w 48"/>
              <a:gd name="T99" fmla="*/ 1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8" h="50">
                <a:moveTo>
                  <a:pt x="11" y="46"/>
                </a:moveTo>
                <a:cubicBezTo>
                  <a:pt x="11" y="46"/>
                  <a:pt x="11" y="46"/>
                  <a:pt x="11" y="46"/>
                </a:cubicBezTo>
                <a:cubicBezTo>
                  <a:pt x="11" y="46"/>
                  <a:pt x="11" y="46"/>
                  <a:pt x="11" y="46"/>
                </a:cubicBezTo>
                <a:cubicBezTo>
                  <a:pt x="12" y="46"/>
                  <a:pt x="12" y="46"/>
                  <a:pt x="12" y="46"/>
                </a:cubicBezTo>
                <a:cubicBezTo>
                  <a:pt x="36" y="46"/>
                  <a:pt x="36" y="46"/>
                  <a:pt x="36" y="46"/>
                </a:cubicBezTo>
                <a:cubicBezTo>
                  <a:pt x="36" y="46"/>
                  <a:pt x="36" y="46"/>
                  <a:pt x="36" y="46"/>
                </a:cubicBezTo>
                <a:cubicBezTo>
                  <a:pt x="37" y="46"/>
                  <a:pt x="37" y="46"/>
                  <a:pt x="37" y="46"/>
                </a:cubicBezTo>
                <a:cubicBezTo>
                  <a:pt x="37" y="32"/>
                  <a:pt x="37" y="18"/>
                  <a:pt x="37" y="5"/>
                </a:cubicBezTo>
                <a:cubicBezTo>
                  <a:pt x="37" y="5"/>
                  <a:pt x="37" y="4"/>
                  <a:pt x="36" y="4"/>
                </a:cubicBezTo>
                <a:cubicBezTo>
                  <a:pt x="36" y="4"/>
                  <a:pt x="36" y="4"/>
                  <a:pt x="36" y="4"/>
                </a:cubicBezTo>
                <a:cubicBezTo>
                  <a:pt x="12" y="4"/>
                  <a:pt x="12" y="4"/>
                  <a:pt x="12" y="4"/>
                </a:cubicBezTo>
                <a:cubicBezTo>
                  <a:pt x="12" y="4"/>
                  <a:pt x="12" y="4"/>
                  <a:pt x="11" y="4"/>
                </a:cubicBezTo>
                <a:cubicBezTo>
                  <a:pt x="11" y="4"/>
                  <a:pt x="11" y="4"/>
                  <a:pt x="11" y="4"/>
                </a:cubicBezTo>
                <a:cubicBezTo>
                  <a:pt x="11" y="4"/>
                  <a:pt x="11" y="5"/>
                  <a:pt x="11" y="5"/>
                </a:cubicBezTo>
                <a:cubicBezTo>
                  <a:pt x="11" y="18"/>
                  <a:pt x="11" y="32"/>
                  <a:pt x="11" y="46"/>
                </a:cubicBezTo>
                <a:close/>
                <a:moveTo>
                  <a:pt x="16" y="7"/>
                </a:moveTo>
                <a:cubicBezTo>
                  <a:pt x="16" y="7"/>
                  <a:pt x="16" y="7"/>
                  <a:pt x="16" y="7"/>
                </a:cubicBezTo>
                <a:cubicBezTo>
                  <a:pt x="16" y="7"/>
                  <a:pt x="16" y="7"/>
                  <a:pt x="16" y="7"/>
                </a:cubicBezTo>
                <a:cubicBezTo>
                  <a:pt x="32" y="7"/>
                  <a:pt x="32" y="7"/>
                  <a:pt x="32" y="7"/>
                </a:cubicBezTo>
                <a:cubicBezTo>
                  <a:pt x="33" y="7"/>
                  <a:pt x="34" y="7"/>
                  <a:pt x="34" y="8"/>
                </a:cubicBezTo>
                <a:cubicBezTo>
                  <a:pt x="34" y="8"/>
                  <a:pt x="34" y="8"/>
                  <a:pt x="34" y="8"/>
                </a:cubicBezTo>
                <a:cubicBezTo>
                  <a:pt x="34" y="42"/>
                  <a:pt x="34" y="42"/>
                  <a:pt x="34" y="42"/>
                </a:cubicBezTo>
                <a:cubicBezTo>
                  <a:pt x="34" y="43"/>
                  <a:pt x="33" y="43"/>
                  <a:pt x="32" y="43"/>
                </a:cubicBezTo>
                <a:cubicBezTo>
                  <a:pt x="32" y="43"/>
                  <a:pt x="32" y="43"/>
                  <a:pt x="32" y="43"/>
                </a:cubicBezTo>
                <a:cubicBezTo>
                  <a:pt x="16" y="43"/>
                  <a:pt x="16" y="43"/>
                  <a:pt x="16" y="43"/>
                </a:cubicBezTo>
                <a:cubicBezTo>
                  <a:pt x="15" y="43"/>
                  <a:pt x="14" y="43"/>
                  <a:pt x="14" y="42"/>
                </a:cubicBezTo>
                <a:cubicBezTo>
                  <a:pt x="14" y="42"/>
                  <a:pt x="14" y="42"/>
                  <a:pt x="14" y="42"/>
                </a:cubicBezTo>
                <a:cubicBezTo>
                  <a:pt x="14" y="8"/>
                  <a:pt x="14" y="8"/>
                  <a:pt x="14" y="8"/>
                </a:cubicBezTo>
                <a:cubicBezTo>
                  <a:pt x="14" y="7"/>
                  <a:pt x="15" y="7"/>
                  <a:pt x="16" y="7"/>
                </a:cubicBezTo>
                <a:close/>
                <a:moveTo>
                  <a:pt x="31" y="9"/>
                </a:moveTo>
                <a:cubicBezTo>
                  <a:pt x="31" y="9"/>
                  <a:pt x="31" y="9"/>
                  <a:pt x="31" y="9"/>
                </a:cubicBezTo>
                <a:cubicBezTo>
                  <a:pt x="17" y="9"/>
                  <a:pt x="17" y="9"/>
                  <a:pt x="17" y="9"/>
                </a:cubicBezTo>
                <a:cubicBezTo>
                  <a:pt x="17" y="41"/>
                  <a:pt x="17" y="41"/>
                  <a:pt x="17" y="41"/>
                </a:cubicBezTo>
                <a:cubicBezTo>
                  <a:pt x="31" y="41"/>
                  <a:pt x="31" y="41"/>
                  <a:pt x="31" y="41"/>
                </a:cubicBezTo>
                <a:cubicBezTo>
                  <a:pt x="31" y="9"/>
                  <a:pt x="31" y="9"/>
                  <a:pt x="31" y="9"/>
                </a:cubicBezTo>
                <a:close/>
                <a:moveTo>
                  <a:pt x="7" y="19"/>
                </a:moveTo>
                <a:cubicBezTo>
                  <a:pt x="7" y="19"/>
                  <a:pt x="7" y="19"/>
                  <a:pt x="7" y="19"/>
                </a:cubicBezTo>
                <a:cubicBezTo>
                  <a:pt x="2" y="19"/>
                  <a:pt x="2" y="19"/>
                  <a:pt x="2" y="19"/>
                </a:cubicBezTo>
                <a:cubicBezTo>
                  <a:pt x="1" y="19"/>
                  <a:pt x="0" y="18"/>
                  <a:pt x="0" y="17"/>
                </a:cubicBezTo>
                <a:cubicBezTo>
                  <a:pt x="0" y="16"/>
                  <a:pt x="1" y="15"/>
                  <a:pt x="2" y="15"/>
                </a:cubicBezTo>
                <a:cubicBezTo>
                  <a:pt x="7" y="15"/>
                  <a:pt x="7" y="15"/>
                  <a:pt x="7" y="15"/>
                </a:cubicBezTo>
                <a:cubicBezTo>
                  <a:pt x="7" y="11"/>
                  <a:pt x="7" y="11"/>
                  <a:pt x="7" y="11"/>
                </a:cubicBezTo>
                <a:cubicBezTo>
                  <a:pt x="2" y="11"/>
                  <a:pt x="2" y="11"/>
                  <a:pt x="2" y="11"/>
                </a:cubicBezTo>
                <a:cubicBezTo>
                  <a:pt x="1" y="11"/>
                  <a:pt x="0" y="10"/>
                  <a:pt x="0" y="9"/>
                </a:cubicBezTo>
                <a:cubicBezTo>
                  <a:pt x="0" y="8"/>
                  <a:pt x="1" y="7"/>
                  <a:pt x="2" y="7"/>
                </a:cubicBezTo>
                <a:cubicBezTo>
                  <a:pt x="7" y="7"/>
                  <a:pt x="7" y="7"/>
                  <a:pt x="7" y="7"/>
                </a:cubicBezTo>
                <a:cubicBezTo>
                  <a:pt x="7" y="5"/>
                  <a:pt x="7" y="5"/>
                  <a:pt x="7" y="5"/>
                </a:cubicBezTo>
                <a:cubicBezTo>
                  <a:pt x="7" y="4"/>
                  <a:pt x="8" y="2"/>
                  <a:pt x="9" y="2"/>
                </a:cubicBezTo>
                <a:cubicBezTo>
                  <a:pt x="10" y="1"/>
                  <a:pt x="11" y="0"/>
                  <a:pt x="12" y="0"/>
                </a:cubicBezTo>
                <a:cubicBezTo>
                  <a:pt x="36" y="0"/>
                  <a:pt x="36" y="0"/>
                  <a:pt x="36" y="0"/>
                </a:cubicBezTo>
                <a:cubicBezTo>
                  <a:pt x="37" y="0"/>
                  <a:pt x="38" y="1"/>
                  <a:pt x="39" y="2"/>
                </a:cubicBezTo>
                <a:cubicBezTo>
                  <a:pt x="40" y="2"/>
                  <a:pt x="40" y="4"/>
                  <a:pt x="40" y="5"/>
                </a:cubicBezTo>
                <a:cubicBezTo>
                  <a:pt x="40" y="7"/>
                  <a:pt x="40" y="7"/>
                  <a:pt x="40" y="7"/>
                </a:cubicBezTo>
                <a:cubicBezTo>
                  <a:pt x="46" y="7"/>
                  <a:pt x="46" y="7"/>
                  <a:pt x="46" y="7"/>
                </a:cubicBezTo>
                <a:cubicBezTo>
                  <a:pt x="47" y="7"/>
                  <a:pt x="48" y="8"/>
                  <a:pt x="48" y="9"/>
                </a:cubicBezTo>
                <a:cubicBezTo>
                  <a:pt x="48" y="10"/>
                  <a:pt x="47" y="11"/>
                  <a:pt x="46" y="11"/>
                </a:cubicBezTo>
                <a:cubicBezTo>
                  <a:pt x="40" y="11"/>
                  <a:pt x="40" y="11"/>
                  <a:pt x="40" y="11"/>
                </a:cubicBezTo>
                <a:cubicBezTo>
                  <a:pt x="40" y="15"/>
                  <a:pt x="40" y="15"/>
                  <a:pt x="40" y="15"/>
                </a:cubicBezTo>
                <a:cubicBezTo>
                  <a:pt x="46" y="15"/>
                  <a:pt x="46" y="15"/>
                  <a:pt x="46" y="15"/>
                </a:cubicBezTo>
                <a:cubicBezTo>
                  <a:pt x="47" y="15"/>
                  <a:pt x="48" y="16"/>
                  <a:pt x="48" y="17"/>
                </a:cubicBezTo>
                <a:cubicBezTo>
                  <a:pt x="48" y="18"/>
                  <a:pt x="47" y="19"/>
                  <a:pt x="46" y="19"/>
                </a:cubicBezTo>
                <a:cubicBezTo>
                  <a:pt x="40" y="19"/>
                  <a:pt x="40" y="19"/>
                  <a:pt x="40" y="19"/>
                </a:cubicBezTo>
                <a:cubicBezTo>
                  <a:pt x="40" y="23"/>
                  <a:pt x="40" y="23"/>
                  <a:pt x="40" y="23"/>
                </a:cubicBezTo>
                <a:cubicBezTo>
                  <a:pt x="46" y="23"/>
                  <a:pt x="46" y="23"/>
                  <a:pt x="46" y="23"/>
                </a:cubicBezTo>
                <a:cubicBezTo>
                  <a:pt x="47" y="23"/>
                  <a:pt x="48" y="24"/>
                  <a:pt x="48" y="25"/>
                </a:cubicBezTo>
                <a:cubicBezTo>
                  <a:pt x="48" y="26"/>
                  <a:pt x="47" y="27"/>
                  <a:pt x="46" y="27"/>
                </a:cubicBezTo>
                <a:cubicBezTo>
                  <a:pt x="40" y="27"/>
                  <a:pt x="40" y="27"/>
                  <a:pt x="40" y="27"/>
                </a:cubicBezTo>
                <a:cubicBezTo>
                  <a:pt x="40" y="31"/>
                  <a:pt x="40" y="31"/>
                  <a:pt x="40" y="31"/>
                </a:cubicBezTo>
                <a:cubicBezTo>
                  <a:pt x="46" y="31"/>
                  <a:pt x="46" y="31"/>
                  <a:pt x="46" y="31"/>
                </a:cubicBezTo>
                <a:cubicBezTo>
                  <a:pt x="47" y="31"/>
                  <a:pt x="48" y="32"/>
                  <a:pt x="48" y="33"/>
                </a:cubicBezTo>
                <a:cubicBezTo>
                  <a:pt x="48" y="34"/>
                  <a:pt x="47" y="35"/>
                  <a:pt x="46" y="35"/>
                </a:cubicBezTo>
                <a:cubicBezTo>
                  <a:pt x="40" y="35"/>
                  <a:pt x="40" y="35"/>
                  <a:pt x="40" y="35"/>
                </a:cubicBezTo>
                <a:cubicBezTo>
                  <a:pt x="40" y="39"/>
                  <a:pt x="40" y="39"/>
                  <a:pt x="40" y="39"/>
                </a:cubicBezTo>
                <a:cubicBezTo>
                  <a:pt x="46" y="39"/>
                  <a:pt x="46" y="39"/>
                  <a:pt x="46" y="39"/>
                </a:cubicBezTo>
                <a:cubicBezTo>
                  <a:pt x="47" y="39"/>
                  <a:pt x="48" y="40"/>
                  <a:pt x="48" y="41"/>
                </a:cubicBezTo>
                <a:cubicBezTo>
                  <a:pt x="48" y="42"/>
                  <a:pt x="47" y="43"/>
                  <a:pt x="46" y="43"/>
                </a:cubicBezTo>
                <a:cubicBezTo>
                  <a:pt x="40" y="43"/>
                  <a:pt x="40" y="43"/>
                  <a:pt x="40" y="43"/>
                </a:cubicBezTo>
                <a:cubicBezTo>
                  <a:pt x="40" y="46"/>
                  <a:pt x="40" y="46"/>
                  <a:pt x="40" y="46"/>
                </a:cubicBezTo>
                <a:cubicBezTo>
                  <a:pt x="40" y="47"/>
                  <a:pt x="40" y="48"/>
                  <a:pt x="39" y="49"/>
                </a:cubicBezTo>
                <a:cubicBezTo>
                  <a:pt x="38" y="50"/>
                  <a:pt x="37" y="50"/>
                  <a:pt x="36" y="50"/>
                </a:cubicBezTo>
                <a:cubicBezTo>
                  <a:pt x="12" y="50"/>
                  <a:pt x="12" y="50"/>
                  <a:pt x="12" y="50"/>
                </a:cubicBezTo>
                <a:cubicBezTo>
                  <a:pt x="11" y="50"/>
                  <a:pt x="10" y="50"/>
                  <a:pt x="9" y="49"/>
                </a:cubicBezTo>
                <a:cubicBezTo>
                  <a:pt x="9" y="49"/>
                  <a:pt x="9" y="49"/>
                  <a:pt x="9" y="49"/>
                </a:cubicBezTo>
                <a:cubicBezTo>
                  <a:pt x="8" y="48"/>
                  <a:pt x="7" y="47"/>
                  <a:pt x="7" y="46"/>
                </a:cubicBezTo>
                <a:cubicBezTo>
                  <a:pt x="7" y="43"/>
                  <a:pt x="7" y="43"/>
                  <a:pt x="7" y="43"/>
                </a:cubicBezTo>
                <a:cubicBezTo>
                  <a:pt x="2" y="43"/>
                  <a:pt x="2" y="43"/>
                  <a:pt x="2" y="43"/>
                </a:cubicBezTo>
                <a:cubicBezTo>
                  <a:pt x="1" y="43"/>
                  <a:pt x="0" y="42"/>
                  <a:pt x="0" y="41"/>
                </a:cubicBezTo>
                <a:cubicBezTo>
                  <a:pt x="0" y="40"/>
                  <a:pt x="1" y="39"/>
                  <a:pt x="2" y="39"/>
                </a:cubicBezTo>
                <a:cubicBezTo>
                  <a:pt x="7" y="39"/>
                  <a:pt x="7" y="39"/>
                  <a:pt x="7" y="39"/>
                </a:cubicBezTo>
                <a:cubicBezTo>
                  <a:pt x="7" y="35"/>
                  <a:pt x="7" y="35"/>
                  <a:pt x="7" y="35"/>
                </a:cubicBezTo>
                <a:cubicBezTo>
                  <a:pt x="2" y="35"/>
                  <a:pt x="2" y="35"/>
                  <a:pt x="2" y="35"/>
                </a:cubicBezTo>
                <a:cubicBezTo>
                  <a:pt x="1" y="35"/>
                  <a:pt x="0" y="34"/>
                  <a:pt x="0" y="33"/>
                </a:cubicBezTo>
                <a:cubicBezTo>
                  <a:pt x="0" y="32"/>
                  <a:pt x="1" y="31"/>
                  <a:pt x="2" y="31"/>
                </a:cubicBezTo>
                <a:cubicBezTo>
                  <a:pt x="7" y="31"/>
                  <a:pt x="7" y="31"/>
                  <a:pt x="7" y="31"/>
                </a:cubicBezTo>
                <a:cubicBezTo>
                  <a:pt x="7" y="27"/>
                  <a:pt x="7" y="27"/>
                  <a:pt x="7" y="27"/>
                </a:cubicBezTo>
                <a:cubicBezTo>
                  <a:pt x="2" y="27"/>
                  <a:pt x="2" y="27"/>
                  <a:pt x="2" y="27"/>
                </a:cubicBezTo>
                <a:cubicBezTo>
                  <a:pt x="1" y="27"/>
                  <a:pt x="0" y="26"/>
                  <a:pt x="0" y="25"/>
                </a:cubicBezTo>
                <a:cubicBezTo>
                  <a:pt x="0" y="24"/>
                  <a:pt x="1" y="23"/>
                  <a:pt x="2" y="23"/>
                </a:cubicBezTo>
                <a:cubicBezTo>
                  <a:pt x="7" y="23"/>
                  <a:pt x="7" y="23"/>
                  <a:pt x="7" y="23"/>
                </a:cubicBezTo>
                <a:cubicBezTo>
                  <a:pt x="7" y="19"/>
                  <a:pt x="7" y="19"/>
                  <a:pt x="7" y="19"/>
                </a:cubicBezTo>
                <a:close/>
              </a:path>
            </a:pathLst>
          </a:custGeom>
          <a:solidFill>
            <a:schemeClr val="bg1"/>
          </a:solidFill>
          <a:ln>
            <a:noFill/>
          </a:ln>
          <a:effectLst/>
        </p:spPr>
        <p:txBody>
          <a:bodyPr/>
          <a:lstStyle/>
          <a:p>
            <a:endParaRPr lang="zh-CN" altLang="en-US"/>
          </a:p>
        </p:txBody>
      </p:sp>
      <p:pic>
        <p:nvPicPr>
          <p:cNvPr id="13" name="图片 12">
            <a:extLst>
              <a:ext uri="{FF2B5EF4-FFF2-40B4-BE49-F238E27FC236}">
                <a16:creationId xmlns:a16="http://schemas.microsoft.com/office/drawing/2014/main" id="{108F4457-392C-45DB-B367-B514F6EDF7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4993" y="1661392"/>
            <a:ext cx="3792097" cy="4376711"/>
          </a:xfrm>
          <a:prstGeom prst="rect">
            <a:avLst/>
          </a:prstGeom>
        </p:spPr>
      </p:pic>
      <p:sp>
        <p:nvSpPr>
          <p:cNvPr id="14" name="文本框 13">
            <a:extLst>
              <a:ext uri="{FF2B5EF4-FFF2-40B4-BE49-F238E27FC236}">
                <a16:creationId xmlns:a16="http://schemas.microsoft.com/office/drawing/2014/main" id="{002D28FC-2D90-4EBE-89A0-8D8E8EA3C941}"/>
              </a:ext>
            </a:extLst>
          </p:cNvPr>
          <p:cNvSpPr txBox="1"/>
          <p:nvPr/>
        </p:nvSpPr>
        <p:spPr>
          <a:xfrm>
            <a:off x="185291" y="957397"/>
            <a:ext cx="748923" cy="261610"/>
          </a:xfrm>
          <a:prstGeom prst="rect">
            <a:avLst/>
          </a:prstGeom>
          <a:noFill/>
        </p:spPr>
        <p:txBody>
          <a:bodyPr wrap="none" rtlCol="0">
            <a:spAutoFit/>
          </a:bodyPr>
          <a:lstStyle/>
          <a:p>
            <a:r>
              <a:rPr lang="zh-CN" altLang="en-US" sz="1100" b="1" dirty="0">
                <a:solidFill>
                  <a:schemeClr val="bg1"/>
                </a:solidFill>
              </a:rPr>
              <a:t>部件信息</a:t>
            </a:r>
          </a:p>
        </p:txBody>
      </p:sp>
      <p:grpSp>
        <p:nvGrpSpPr>
          <p:cNvPr id="15" name="组合 14">
            <a:extLst>
              <a:ext uri="{FF2B5EF4-FFF2-40B4-BE49-F238E27FC236}">
                <a16:creationId xmlns:a16="http://schemas.microsoft.com/office/drawing/2014/main" id="{B18A0829-6374-4431-A6E8-469375718ABF}"/>
              </a:ext>
            </a:extLst>
          </p:cNvPr>
          <p:cNvGrpSpPr/>
          <p:nvPr/>
        </p:nvGrpSpPr>
        <p:grpSpPr>
          <a:xfrm>
            <a:off x="251920" y="1192371"/>
            <a:ext cx="1516555" cy="1327"/>
            <a:chOff x="381130" y="1150925"/>
            <a:chExt cx="1516555" cy="1327"/>
          </a:xfrm>
        </p:grpSpPr>
        <p:cxnSp>
          <p:nvCxnSpPr>
            <p:cNvPr id="16" name="直接连接符 15">
              <a:extLst>
                <a:ext uri="{FF2B5EF4-FFF2-40B4-BE49-F238E27FC236}">
                  <a16:creationId xmlns:a16="http://schemas.microsoft.com/office/drawing/2014/main" id="{2BB88A29-1C47-45B4-B247-66403D7DF18D}"/>
                </a:ext>
              </a:extLst>
            </p:cNvPr>
            <p:cNvCxnSpPr>
              <a:cxnSpLocks/>
            </p:cNvCxnSpPr>
            <p:nvPr/>
          </p:nvCxnSpPr>
          <p:spPr>
            <a:xfrm>
              <a:off x="390590" y="1151198"/>
              <a:ext cx="1507095" cy="0"/>
            </a:xfrm>
            <a:prstGeom prst="line">
              <a:avLst/>
            </a:prstGeom>
            <a:ln w="3175">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A885994C-03E3-4A28-BF33-418EBDF101CC}"/>
                </a:ext>
              </a:extLst>
            </p:cNvPr>
            <p:cNvCxnSpPr>
              <a:cxnSpLocks/>
            </p:cNvCxnSpPr>
            <p:nvPr/>
          </p:nvCxnSpPr>
          <p:spPr>
            <a:xfrm>
              <a:off x="381130" y="1152252"/>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3C3E878A-4B0F-43FD-BBD3-70DCC6780CB6}"/>
                </a:ext>
              </a:extLst>
            </p:cNvPr>
            <p:cNvCxnSpPr>
              <a:cxnSpLocks/>
            </p:cNvCxnSpPr>
            <p:nvPr/>
          </p:nvCxnSpPr>
          <p:spPr>
            <a:xfrm>
              <a:off x="1864412" y="1150925"/>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grpSp>
      <p:grpSp>
        <p:nvGrpSpPr>
          <p:cNvPr id="19" name="组合 18">
            <a:extLst>
              <a:ext uri="{FF2B5EF4-FFF2-40B4-BE49-F238E27FC236}">
                <a16:creationId xmlns:a16="http://schemas.microsoft.com/office/drawing/2014/main" id="{1F1E9F4C-3D33-4DB9-8A79-1D55DF288AED}"/>
              </a:ext>
            </a:extLst>
          </p:cNvPr>
          <p:cNvGrpSpPr/>
          <p:nvPr/>
        </p:nvGrpSpPr>
        <p:grpSpPr>
          <a:xfrm>
            <a:off x="5491272" y="681397"/>
            <a:ext cx="2119490" cy="276999"/>
            <a:chOff x="5278837" y="693139"/>
            <a:chExt cx="2119490" cy="276999"/>
          </a:xfrm>
        </p:grpSpPr>
        <p:sp>
          <p:nvSpPr>
            <p:cNvPr id="20" name="文本框 19">
              <a:extLst>
                <a:ext uri="{FF2B5EF4-FFF2-40B4-BE49-F238E27FC236}">
                  <a16:creationId xmlns:a16="http://schemas.microsoft.com/office/drawing/2014/main" id="{1D3FCFDF-CF11-4F81-9356-ABD2154E6733}"/>
                </a:ext>
              </a:extLst>
            </p:cNvPr>
            <p:cNvSpPr txBox="1"/>
            <p:nvPr/>
          </p:nvSpPr>
          <p:spPr>
            <a:xfrm>
              <a:off x="5465373" y="693139"/>
              <a:ext cx="1932954" cy="276999"/>
            </a:xfrm>
            <a:prstGeom prst="rect">
              <a:avLst/>
            </a:prstGeom>
            <a:noFill/>
          </p:spPr>
          <p:txBody>
            <a:bodyPr wrap="square" rtlCol="0">
              <a:spAutoFit/>
            </a:bodyPr>
            <a:lstStyle/>
            <a:p>
              <a:r>
                <a:rPr lang="en-US" altLang="zh-CN" sz="1200" dirty="0">
                  <a:solidFill>
                    <a:schemeClr val="bg1">
                      <a:alpha val="70000"/>
                    </a:schemeClr>
                  </a:solidFill>
                  <a:latin typeface="思源黑体 CN ExtraLight" panose="020B0200000000000000" pitchFamily="34" charset="-122"/>
                  <a:ea typeface="思源黑体 CN ExtraLight" panose="020B0200000000000000" pitchFamily="34" charset="-122"/>
                </a:rPr>
                <a:t>RD-M4  · </a:t>
              </a:r>
              <a:r>
                <a:rPr lang="zh-CN" altLang="en-US" sz="1200" dirty="0">
                  <a:solidFill>
                    <a:schemeClr val="bg1">
                      <a:alpha val="70000"/>
                    </a:schemeClr>
                  </a:solidFill>
                  <a:latin typeface="思源黑体 CN ExtraLight" panose="020B0200000000000000" pitchFamily="34" charset="-122"/>
                  <a:ea typeface="思源黑体 CN ExtraLight" panose="020B0200000000000000" pitchFamily="34" charset="-122"/>
                </a:rPr>
                <a:t>烈阳</a:t>
              </a:r>
            </a:p>
          </p:txBody>
        </p:sp>
        <p:sp>
          <p:nvSpPr>
            <p:cNvPr id="21" name="Freeform 56">
              <a:extLst>
                <a:ext uri="{FF2B5EF4-FFF2-40B4-BE49-F238E27FC236}">
                  <a16:creationId xmlns:a16="http://schemas.microsoft.com/office/drawing/2014/main" id="{BA6733FF-1D58-40ED-8ECD-E7044354387B}"/>
                </a:ext>
              </a:extLst>
            </p:cNvPr>
            <p:cNvSpPr>
              <a:spLocks noEditPoints="1"/>
            </p:cNvSpPr>
            <p:nvPr/>
          </p:nvSpPr>
          <p:spPr bwMode="auto">
            <a:xfrm>
              <a:off x="5278837" y="707767"/>
              <a:ext cx="196093" cy="196093"/>
            </a:xfrm>
            <a:custGeom>
              <a:avLst/>
              <a:gdLst>
                <a:gd name="T0" fmla="*/ 447189 w 185"/>
                <a:gd name="T1" fmla="*/ 7418 h 184"/>
                <a:gd name="T2" fmla="*/ 424953 w 185"/>
                <a:gd name="T3" fmla="*/ 0 h 184"/>
                <a:gd name="T4" fmla="*/ 405188 w 185"/>
                <a:gd name="T5" fmla="*/ 7418 h 184"/>
                <a:gd name="T6" fmla="*/ 316244 w 185"/>
                <a:gd name="T7" fmla="*/ 93963 h 184"/>
                <a:gd name="T8" fmla="*/ 316244 w 185"/>
                <a:gd name="T9" fmla="*/ 79127 h 184"/>
                <a:gd name="T10" fmla="*/ 0 w 185"/>
                <a:gd name="T11" fmla="*/ 79127 h 184"/>
                <a:gd name="T12" fmla="*/ 0 w 185"/>
                <a:gd name="T13" fmla="*/ 454981 h 184"/>
                <a:gd name="T14" fmla="*/ 375540 w 185"/>
                <a:gd name="T15" fmla="*/ 454981 h 184"/>
                <a:gd name="T16" fmla="*/ 375540 w 185"/>
                <a:gd name="T17" fmla="*/ 138472 h 184"/>
                <a:gd name="T18" fmla="*/ 358246 w 185"/>
                <a:gd name="T19" fmla="*/ 138472 h 184"/>
                <a:gd name="T20" fmla="*/ 447189 w 185"/>
                <a:gd name="T21" fmla="*/ 49454 h 184"/>
                <a:gd name="T22" fmla="*/ 447189 w 185"/>
                <a:gd name="T23" fmla="*/ 7418 h 184"/>
                <a:gd name="T24" fmla="*/ 355775 w 185"/>
                <a:gd name="T25" fmla="*/ 435199 h 184"/>
                <a:gd name="T26" fmla="*/ 19765 w 185"/>
                <a:gd name="T27" fmla="*/ 435199 h 184"/>
                <a:gd name="T28" fmla="*/ 19765 w 185"/>
                <a:gd name="T29" fmla="*/ 98909 h 184"/>
                <a:gd name="T30" fmla="*/ 313774 w 185"/>
                <a:gd name="T31" fmla="*/ 98909 h 184"/>
                <a:gd name="T32" fmla="*/ 158122 w 185"/>
                <a:gd name="T33" fmla="*/ 252218 h 184"/>
                <a:gd name="T34" fmla="*/ 158122 w 185"/>
                <a:gd name="T35" fmla="*/ 296727 h 184"/>
                <a:gd name="T36" fmla="*/ 200123 w 185"/>
                <a:gd name="T37" fmla="*/ 296727 h 184"/>
                <a:gd name="T38" fmla="*/ 355775 w 185"/>
                <a:gd name="T39" fmla="*/ 138472 h 184"/>
                <a:gd name="T40" fmla="*/ 355775 w 185"/>
                <a:gd name="T41" fmla="*/ 435199 h 184"/>
                <a:gd name="T42" fmla="*/ 432365 w 185"/>
                <a:gd name="T43" fmla="*/ 34618 h 184"/>
                <a:gd name="T44" fmla="*/ 192711 w 185"/>
                <a:gd name="T45" fmla="*/ 276945 h 184"/>
                <a:gd name="T46" fmla="*/ 177887 w 185"/>
                <a:gd name="T47" fmla="*/ 276945 h 184"/>
                <a:gd name="T48" fmla="*/ 177887 w 185"/>
                <a:gd name="T49" fmla="*/ 262109 h 184"/>
                <a:gd name="T50" fmla="*/ 417541 w 185"/>
                <a:gd name="T51" fmla="*/ 22255 h 184"/>
                <a:gd name="T52" fmla="*/ 424953 w 185"/>
                <a:gd name="T53" fmla="*/ 19782 h 184"/>
                <a:gd name="T54" fmla="*/ 432365 w 185"/>
                <a:gd name="T55" fmla="*/ 22255 h 184"/>
                <a:gd name="T56" fmla="*/ 434836 w 185"/>
                <a:gd name="T57" fmla="*/ 29673 h 184"/>
                <a:gd name="T58" fmla="*/ 432365 w 185"/>
                <a:gd name="T59" fmla="*/ 34618 h 18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85" h="184">
                  <a:moveTo>
                    <a:pt x="181" y="3"/>
                  </a:moveTo>
                  <a:cubicBezTo>
                    <a:pt x="178" y="1"/>
                    <a:pt x="175" y="0"/>
                    <a:pt x="172" y="0"/>
                  </a:cubicBezTo>
                  <a:cubicBezTo>
                    <a:pt x="169" y="0"/>
                    <a:pt x="166" y="1"/>
                    <a:pt x="164" y="3"/>
                  </a:cubicBezTo>
                  <a:cubicBezTo>
                    <a:pt x="128" y="38"/>
                    <a:pt x="128" y="38"/>
                    <a:pt x="128" y="38"/>
                  </a:cubicBezTo>
                  <a:cubicBezTo>
                    <a:pt x="128" y="32"/>
                    <a:pt x="128" y="32"/>
                    <a:pt x="128" y="32"/>
                  </a:cubicBezTo>
                  <a:cubicBezTo>
                    <a:pt x="0" y="32"/>
                    <a:pt x="0" y="32"/>
                    <a:pt x="0" y="32"/>
                  </a:cubicBezTo>
                  <a:cubicBezTo>
                    <a:pt x="0" y="184"/>
                    <a:pt x="0" y="184"/>
                    <a:pt x="0" y="184"/>
                  </a:cubicBezTo>
                  <a:cubicBezTo>
                    <a:pt x="152" y="184"/>
                    <a:pt x="152" y="184"/>
                    <a:pt x="152" y="184"/>
                  </a:cubicBezTo>
                  <a:cubicBezTo>
                    <a:pt x="152" y="56"/>
                    <a:pt x="152" y="56"/>
                    <a:pt x="152" y="56"/>
                  </a:cubicBezTo>
                  <a:cubicBezTo>
                    <a:pt x="145" y="56"/>
                    <a:pt x="145" y="56"/>
                    <a:pt x="145" y="56"/>
                  </a:cubicBezTo>
                  <a:cubicBezTo>
                    <a:pt x="181" y="20"/>
                    <a:pt x="181" y="20"/>
                    <a:pt x="181" y="20"/>
                  </a:cubicBezTo>
                  <a:cubicBezTo>
                    <a:pt x="185" y="15"/>
                    <a:pt x="185" y="8"/>
                    <a:pt x="181" y="3"/>
                  </a:cubicBezTo>
                  <a:close/>
                  <a:moveTo>
                    <a:pt x="144" y="176"/>
                  </a:moveTo>
                  <a:cubicBezTo>
                    <a:pt x="8" y="176"/>
                    <a:pt x="8" y="176"/>
                    <a:pt x="8" y="176"/>
                  </a:cubicBezTo>
                  <a:cubicBezTo>
                    <a:pt x="8" y="40"/>
                    <a:pt x="8" y="40"/>
                    <a:pt x="8" y="40"/>
                  </a:cubicBezTo>
                  <a:cubicBezTo>
                    <a:pt x="127" y="40"/>
                    <a:pt x="127" y="40"/>
                    <a:pt x="127" y="40"/>
                  </a:cubicBezTo>
                  <a:cubicBezTo>
                    <a:pt x="64" y="102"/>
                    <a:pt x="64" y="102"/>
                    <a:pt x="64" y="102"/>
                  </a:cubicBezTo>
                  <a:cubicBezTo>
                    <a:pt x="64" y="120"/>
                    <a:pt x="64" y="120"/>
                    <a:pt x="64" y="120"/>
                  </a:cubicBezTo>
                  <a:cubicBezTo>
                    <a:pt x="81" y="120"/>
                    <a:pt x="81" y="120"/>
                    <a:pt x="81" y="120"/>
                  </a:cubicBezTo>
                  <a:cubicBezTo>
                    <a:pt x="144" y="56"/>
                    <a:pt x="144" y="56"/>
                    <a:pt x="144" y="56"/>
                  </a:cubicBezTo>
                  <a:lnTo>
                    <a:pt x="144" y="176"/>
                  </a:lnTo>
                  <a:close/>
                  <a:moveTo>
                    <a:pt x="175" y="14"/>
                  </a:moveTo>
                  <a:cubicBezTo>
                    <a:pt x="78" y="112"/>
                    <a:pt x="78" y="112"/>
                    <a:pt x="78" y="112"/>
                  </a:cubicBezTo>
                  <a:cubicBezTo>
                    <a:pt x="72" y="112"/>
                    <a:pt x="72" y="112"/>
                    <a:pt x="72" y="112"/>
                  </a:cubicBezTo>
                  <a:cubicBezTo>
                    <a:pt x="72" y="106"/>
                    <a:pt x="72" y="106"/>
                    <a:pt x="72" y="106"/>
                  </a:cubicBezTo>
                  <a:cubicBezTo>
                    <a:pt x="169" y="9"/>
                    <a:pt x="169" y="9"/>
                    <a:pt x="169" y="9"/>
                  </a:cubicBezTo>
                  <a:cubicBezTo>
                    <a:pt x="170" y="8"/>
                    <a:pt x="172" y="8"/>
                    <a:pt x="172" y="8"/>
                  </a:cubicBezTo>
                  <a:cubicBezTo>
                    <a:pt x="173" y="8"/>
                    <a:pt x="174" y="8"/>
                    <a:pt x="175" y="9"/>
                  </a:cubicBezTo>
                  <a:cubicBezTo>
                    <a:pt x="176" y="10"/>
                    <a:pt x="176" y="11"/>
                    <a:pt x="176" y="12"/>
                  </a:cubicBezTo>
                  <a:cubicBezTo>
                    <a:pt x="176" y="12"/>
                    <a:pt x="176" y="13"/>
                    <a:pt x="175" y="14"/>
                  </a:cubicBezTo>
                  <a:close/>
                </a:path>
              </a:pathLst>
            </a:custGeom>
            <a:solidFill>
              <a:schemeClr val="bg1">
                <a:alpha val="60000"/>
              </a:schemeClr>
            </a:solidFill>
            <a:ln>
              <a:noFill/>
            </a:ln>
          </p:spPr>
          <p:txBody>
            <a:bodyPr/>
            <a:lstStyle/>
            <a:p>
              <a:endParaRPr lang="zh-CN" altLang="en-US"/>
            </a:p>
          </p:txBody>
        </p:sp>
      </p:grpSp>
      <p:sp>
        <p:nvSpPr>
          <p:cNvPr id="22" name="文本框 21">
            <a:extLst>
              <a:ext uri="{FF2B5EF4-FFF2-40B4-BE49-F238E27FC236}">
                <a16:creationId xmlns:a16="http://schemas.microsoft.com/office/drawing/2014/main" id="{4FD413FF-865E-4C2A-85C1-0413FD70CCCF}"/>
              </a:ext>
            </a:extLst>
          </p:cNvPr>
          <p:cNvSpPr txBox="1"/>
          <p:nvPr/>
        </p:nvSpPr>
        <p:spPr>
          <a:xfrm>
            <a:off x="1438330" y="1251098"/>
            <a:ext cx="370614" cy="200055"/>
          </a:xfrm>
          <a:prstGeom prst="rect">
            <a:avLst/>
          </a:prstGeom>
          <a:noFill/>
        </p:spPr>
        <p:txBody>
          <a:bodyPr wrap="none" rtlCol="0">
            <a:spAutoFit/>
          </a:bodyPr>
          <a:lstStyle/>
          <a:p>
            <a:r>
              <a:rPr lang="zh-CN" altLang="en-US" sz="700" b="1" dirty="0">
                <a:solidFill>
                  <a:schemeClr val="bg1">
                    <a:alpha val="80000"/>
                  </a:schemeClr>
                </a:solidFill>
                <a:latin typeface="思源黑体 CN ExtraLight" panose="020B0200000000000000" pitchFamily="34" charset="-122"/>
                <a:ea typeface="思源黑体 CN ExtraLight" panose="020B0200000000000000" pitchFamily="34" charset="-122"/>
              </a:rPr>
              <a:t>引擎</a:t>
            </a:r>
          </a:p>
        </p:txBody>
      </p:sp>
      <p:sp>
        <p:nvSpPr>
          <p:cNvPr id="23" name="文本框 22">
            <a:extLst>
              <a:ext uri="{FF2B5EF4-FFF2-40B4-BE49-F238E27FC236}">
                <a16:creationId xmlns:a16="http://schemas.microsoft.com/office/drawing/2014/main" id="{6C7DF1B4-C7E3-4007-903A-857DDC047481}"/>
              </a:ext>
            </a:extLst>
          </p:cNvPr>
          <p:cNvSpPr txBox="1"/>
          <p:nvPr/>
        </p:nvSpPr>
        <p:spPr>
          <a:xfrm>
            <a:off x="416607" y="1240146"/>
            <a:ext cx="364202" cy="200055"/>
          </a:xfrm>
          <a:prstGeom prst="rect">
            <a:avLst/>
          </a:prstGeom>
          <a:noFill/>
        </p:spPr>
        <p:txBody>
          <a:bodyPr wrap="none" rtlCol="0">
            <a:spAutoFit/>
          </a:bodyPr>
          <a:lstStyle/>
          <a:p>
            <a:r>
              <a:rPr lang="zh-CN" altLang="en-US" sz="700" b="1" dirty="0">
                <a:solidFill>
                  <a:schemeClr val="bg1">
                    <a:alpha val="80000"/>
                  </a:schemeClr>
                </a:solidFill>
                <a:latin typeface="+mn-ea"/>
              </a:rPr>
              <a:t>类型</a:t>
            </a:r>
          </a:p>
        </p:txBody>
      </p:sp>
      <p:sp>
        <p:nvSpPr>
          <p:cNvPr id="28" name="Freeform 11">
            <a:extLst>
              <a:ext uri="{FF2B5EF4-FFF2-40B4-BE49-F238E27FC236}">
                <a16:creationId xmlns:a16="http://schemas.microsoft.com/office/drawing/2014/main" id="{E0B2A4AE-9937-415C-A5E4-FA7144976F40}"/>
              </a:ext>
            </a:extLst>
          </p:cNvPr>
          <p:cNvSpPr>
            <a:spLocks noEditPoints="1"/>
          </p:cNvSpPr>
          <p:nvPr/>
        </p:nvSpPr>
        <p:spPr bwMode="auto">
          <a:xfrm>
            <a:off x="278920" y="1485000"/>
            <a:ext cx="148370" cy="153977"/>
          </a:xfrm>
          <a:custGeom>
            <a:avLst/>
            <a:gdLst>
              <a:gd name="T0" fmla="*/ 1402 w 3178"/>
              <a:gd name="T1" fmla="*/ 1006 h 3292"/>
              <a:gd name="T2" fmla="*/ 1185 w 3178"/>
              <a:gd name="T3" fmla="*/ 1115 h 3292"/>
              <a:gd name="T4" fmla="*/ 1024 w 3178"/>
              <a:gd name="T5" fmla="*/ 1292 h 3292"/>
              <a:gd name="T6" fmla="*/ 934 w 3178"/>
              <a:gd name="T7" fmla="*/ 1519 h 3292"/>
              <a:gd name="T8" fmla="*/ 934 w 3178"/>
              <a:gd name="T9" fmla="*/ 1772 h 3292"/>
              <a:gd name="T10" fmla="*/ 1024 w 3178"/>
              <a:gd name="T11" fmla="*/ 1999 h 3292"/>
              <a:gd name="T12" fmla="*/ 1185 w 3178"/>
              <a:gd name="T13" fmla="*/ 2177 h 3292"/>
              <a:gd name="T14" fmla="*/ 1402 w 3178"/>
              <a:gd name="T15" fmla="*/ 2285 h 3292"/>
              <a:gd name="T16" fmla="*/ 1653 w 3178"/>
              <a:gd name="T17" fmla="*/ 2309 h 3292"/>
              <a:gd name="T18" fmla="*/ 1889 w 3178"/>
              <a:gd name="T19" fmla="*/ 2241 h 3292"/>
              <a:gd name="T20" fmla="*/ 2082 w 3178"/>
              <a:gd name="T21" fmla="*/ 2095 h 3292"/>
              <a:gd name="T22" fmla="*/ 2209 w 3178"/>
              <a:gd name="T23" fmla="*/ 1891 h 3292"/>
              <a:gd name="T24" fmla="*/ 2256 w 3178"/>
              <a:gd name="T25" fmla="*/ 1646 h 3292"/>
              <a:gd name="T26" fmla="*/ 2209 w 3178"/>
              <a:gd name="T27" fmla="*/ 1400 h 3292"/>
              <a:gd name="T28" fmla="*/ 2082 w 3178"/>
              <a:gd name="T29" fmla="*/ 1196 h 3292"/>
              <a:gd name="T30" fmla="*/ 1889 w 3178"/>
              <a:gd name="T31" fmla="*/ 1051 h 3292"/>
              <a:gd name="T32" fmla="*/ 1653 w 3178"/>
              <a:gd name="T33" fmla="*/ 982 h 3292"/>
              <a:gd name="T34" fmla="*/ 1916 w 3178"/>
              <a:gd name="T35" fmla="*/ 64 h 3292"/>
              <a:gd name="T36" fmla="*/ 1989 w 3178"/>
              <a:gd name="T37" fmla="*/ 300 h 3292"/>
              <a:gd name="T38" fmla="*/ 2141 w 3178"/>
              <a:gd name="T39" fmla="*/ 486 h 3292"/>
              <a:gd name="T40" fmla="*/ 2353 w 3178"/>
              <a:gd name="T41" fmla="*/ 602 h 3292"/>
              <a:gd name="T42" fmla="*/ 2596 w 3178"/>
              <a:gd name="T43" fmla="*/ 628 h 3292"/>
              <a:gd name="T44" fmla="*/ 2807 w 3178"/>
              <a:gd name="T45" fmla="*/ 570 h 3292"/>
              <a:gd name="T46" fmla="*/ 3085 w 3178"/>
              <a:gd name="T47" fmla="*/ 1170 h 3292"/>
              <a:gd name="T48" fmla="*/ 2945 w 3178"/>
              <a:gd name="T49" fmla="*/ 1338 h 3292"/>
              <a:gd name="T50" fmla="*/ 2872 w 3178"/>
              <a:gd name="T51" fmla="*/ 1538 h 3292"/>
              <a:gd name="T52" fmla="*/ 2870 w 3178"/>
              <a:gd name="T53" fmla="*/ 1753 h 3292"/>
              <a:gd name="T54" fmla="*/ 2945 w 3178"/>
              <a:gd name="T55" fmla="*/ 1962 h 3292"/>
              <a:gd name="T56" fmla="*/ 3087 w 3178"/>
              <a:gd name="T57" fmla="*/ 2129 h 3292"/>
              <a:gd name="T58" fmla="*/ 2801 w 3178"/>
              <a:gd name="T59" fmla="*/ 2725 h 3292"/>
              <a:gd name="T60" fmla="*/ 2588 w 3178"/>
              <a:gd name="T61" fmla="*/ 2669 h 3292"/>
              <a:gd name="T62" fmla="*/ 2375 w 3178"/>
              <a:gd name="T63" fmla="*/ 2689 h 3292"/>
              <a:gd name="T64" fmla="*/ 2181 w 3178"/>
              <a:gd name="T65" fmla="*/ 2778 h 3292"/>
              <a:gd name="T66" fmla="*/ 2026 w 3178"/>
              <a:gd name="T67" fmla="*/ 2932 h 3292"/>
              <a:gd name="T68" fmla="*/ 1932 w 3178"/>
              <a:gd name="T69" fmla="*/ 3133 h 3292"/>
              <a:gd name="T70" fmla="*/ 1264 w 3178"/>
              <a:gd name="T71" fmla="*/ 3292 h 3292"/>
              <a:gd name="T72" fmla="*/ 1214 w 3178"/>
              <a:gd name="T73" fmla="*/ 3047 h 3292"/>
              <a:gd name="T74" fmla="*/ 1080 w 3178"/>
              <a:gd name="T75" fmla="*/ 2849 h 3292"/>
              <a:gd name="T76" fmla="*/ 881 w 3178"/>
              <a:gd name="T77" fmla="*/ 2715 h 3292"/>
              <a:gd name="T78" fmla="*/ 637 w 3178"/>
              <a:gd name="T79" fmla="*/ 2665 h 3292"/>
              <a:gd name="T80" fmla="*/ 421 w 3178"/>
              <a:gd name="T81" fmla="*/ 2703 h 3292"/>
              <a:gd name="T82" fmla="*/ 50 w 3178"/>
              <a:gd name="T83" fmla="*/ 2158 h 3292"/>
              <a:gd name="T84" fmla="*/ 203 w 3178"/>
              <a:gd name="T85" fmla="*/ 2002 h 3292"/>
              <a:gd name="T86" fmla="*/ 293 w 3178"/>
              <a:gd name="T87" fmla="*/ 1808 h 3292"/>
              <a:gd name="T88" fmla="*/ 313 w 3178"/>
              <a:gd name="T89" fmla="*/ 1595 h 3292"/>
              <a:gd name="T90" fmla="*/ 258 w 3178"/>
              <a:gd name="T91" fmla="*/ 1383 h 3292"/>
              <a:gd name="T92" fmla="*/ 129 w 3178"/>
              <a:gd name="T93" fmla="*/ 1201 h 3292"/>
              <a:gd name="T94" fmla="*/ 324 w 3178"/>
              <a:gd name="T95" fmla="*/ 543 h 3292"/>
              <a:gd name="T96" fmla="*/ 534 w 3178"/>
              <a:gd name="T97" fmla="*/ 618 h 3292"/>
              <a:gd name="T98" fmla="*/ 749 w 3178"/>
              <a:gd name="T99" fmla="*/ 618 h 3292"/>
              <a:gd name="T100" fmla="*/ 950 w 3178"/>
              <a:gd name="T101" fmla="*/ 546 h 3292"/>
              <a:gd name="T102" fmla="*/ 1118 w 3178"/>
              <a:gd name="T103" fmla="*/ 408 h 3292"/>
              <a:gd name="T104" fmla="*/ 1229 w 3178"/>
              <a:gd name="T105" fmla="*/ 213 h 3292"/>
              <a:gd name="T106" fmla="*/ 1265 w 3178"/>
              <a:gd name="T107" fmla="*/ 0 h 3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178" h="3292">
                <a:moveTo>
                  <a:pt x="1589" y="979"/>
                </a:moveTo>
                <a:lnTo>
                  <a:pt x="1525" y="982"/>
                </a:lnTo>
                <a:lnTo>
                  <a:pt x="1462" y="991"/>
                </a:lnTo>
                <a:lnTo>
                  <a:pt x="1402" y="1006"/>
                </a:lnTo>
                <a:lnTo>
                  <a:pt x="1343" y="1026"/>
                </a:lnTo>
                <a:lnTo>
                  <a:pt x="1288" y="1051"/>
                </a:lnTo>
                <a:lnTo>
                  <a:pt x="1235" y="1081"/>
                </a:lnTo>
                <a:lnTo>
                  <a:pt x="1185" y="1115"/>
                </a:lnTo>
                <a:lnTo>
                  <a:pt x="1139" y="1153"/>
                </a:lnTo>
                <a:lnTo>
                  <a:pt x="1096" y="1196"/>
                </a:lnTo>
                <a:lnTo>
                  <a:pt x="1058" y="1242"/>
                </a:lnTo>
                <a:lnTo>
                  <a:pt x="1024" y="1292"/>
                </a:lnTo>
                <a:lnTo>
                  <a:pt x="994" y="1344"/>
                </a:lnTo>
                <a:lnTo>
                  <a:pt x="969" y="1400"/>
                </a:lnTo>
                <a:lnTo>
                  <a:pt x="948" y="1459"/>
                </a:lnTo>
                <a:lnTo>
                  <a:pt x="934" y="1519"/>
                </a:lnTo>
                <a:lnTo>
                  <a:pt x="925" y="1582"/>
                </a:lnTo>
                <a:lnTo>
                  <a:pt x="923" y="1646"/>
                </a:lnTo>
                <a:lnTo>
                  <a:pt x="925" y="1710"/>
                </a:lnTo>
                <a:lnTo>
                  <a:pt x="934" y="1772"/>
                </a:lnTo>
                <a:lnTo>
                  <a:pt x="948" y="1833"/>
                </a:lnTo>
                <a:lnTo>
                  <a:pt x="969" y="1891"/>
                </a:lnTo>
                <a:lnTo>
                  <a:pt x="994" y="1946"/>
                </a:lnTo>
                <a:lnTo>
                  <a:pt x="1024" y="1999"/>
                </a:lnTo>
                <a:lnTo>
                  <a:pt x="1058" y="2049"/>
                </a:lnTo>
                <a:lnTo>
                  <a:pt x="1096" y="2095"/>
                </a:lnTo>
                <a:lnTo>
                  <a:pt x="1139" y="2137"/>
                </a:lnTo>
                <a:lnTo>
                  <a:pt x="1185" y="2177"/>
                </a:lnTo>
                <a:lnTo>
                  <a:pt x="1235" y="2211"/>
                </a:lnTo>
                <a:lnTo>
                  <a:pt x="1288" y="2241"/>
                </a:lnTo>
                <a:lnTo>
                  <a:pt x="1343" y="2265"/>
                </a:lnTo>
                <a:lnTo>
                  <a:pt x="1402" y="2285"/>
                </a:lnTo>
                <a:lnTo>
                  <a:pt x="1462" y="2301"/>
                </a:lnTo>
                <a:lnTo>
                  <a:pt x="1525" y="2309"/>
                </a:lnTo>
                <a:lnTo>
                  <a:pt x="1589" y="2312"/>
                </a:lnTo>
                <a:lnTo>
                  <a:pt x="1653" y="2309"/>
                </a:lnTo>
                <a:lnTo>
                  <a:pt x="1716" y="2301"/>
                </a:lnTo>
                <a:lnTo>
                  <a:pt x="1776" y="2285"/>
                </a:lnTo>
                <a:lnTo>
                  <a:pt x="1835" y="2265"/>
                </a:lnTo>
                <a:lnTo>
                  <a:pt x="1889" y="2241"/>
                </a:lnTo>
                <a:lnTo>
                  <a:pt x="1943" y="2211"/>
                </a:lnTo>
                <a:lnTo>
                  <a:pt x="1993" y="2177"/>
                </a:lnTo>
                <a:lnTo>
                  <a:pt x="2038" y="2137"/>
                </a:lnTo>
                <a:lnTo>
                  <a:pt x="2082" y="2095"/>
                </a:lnTo>
                <a:lnTo>
                  <a:pt x="2120" y="2049"/>
                </a:lnTo>
                <a:lnTo>
                  <a:pt x="2154" y="1999"/>
                </a:lnTo>
                <a:lnTo>
                  <a:pt x="2184" y="1946"/>
                </a:lnTo>
                <a:lnTo>
                  <a:pt x="2209" y="1891"/>
                </a:lnTo>
                <a:lnTo>
                  <a:pt x="2229" y="1833"/>
                </a:lnTo>
                <a:lnTo>
                  <a:pt x="2244" y="1772"/>
                </a:lnTo>
                <a:lnTo>
                  <a:pt x="2253" y="1710"/>
                </a:lnTo>
                <a:lnTo>
                  <a:pt x="2256" y="1646"/>
                </a:lnTo>
                <a:lnTo>
                  <a:pt x="2253" y="1582"/>
                </a:lnTo>
                <a:lnTo>
                  <a:pt x="2244" y="1519"/>
                </a:lnTo>
                <a:lnTo>
                  <a:pt x="2229" y="1459"/>
                </a:lnTo>
                <a:lnTo>
                  <a:pt x="2209" y="1400"/>
                </a:lnTo>
                <a:lnTo>
                  <a:pt x="2184" y="1344"/>
                </a:lnTo>
                <a:lnTo>
                  <a:pt x="2154" y="1292"/>
                </a:lnTo>
                <a:lnTo>
                  <a:pt x="2120" y="1242"/>
                </a:lnTo>
                <a:lnTo>
                  <a:pt x="2082" y="1196"/>
                </a:lnTo>
                <a:lnTo>
                  <a:pt x="2038" y="1153"/>
                </a:lnTo>
                <a:lnTo>
                  <a:pt x="1993" y="1115"/>
                </a:lnTo>
                <a:lnTo>
                  <a:pt x="1943" y="1081"/>
                </a:lnTo>
                <a:lnTo>
                  <a:pt x="1889" y="1051"/>
                </a:lnTo>
                <a:lnTo>
                  <a:pt x="1835" y="1026"/>
                </a:lnTo>
                <a:lnTo>
                  <a:pt x="1776" y="1006"/>
                </a:lnTo>
                <a:lnTo>
                  <a:pt x="1716" y="991"/>
                </a:lnTo>
                <a:lnTo>
                  <a:pt x="1653" y="982"/>
                </a:lnTo>
                <a:lnTo>
                  <a:pt x="1589" y="979"/>
                </a:lnTo>
                <a:close/>
                <a:moveTo>
                  <a:pt x="1265" y="0"/>
                </a:moveTo>
                <a:lnTo>
                  <a:pt x="1913" y="0"/>
                </a:lnTo>
                <a:lnTo>
                  <a:pt x="1916" y="64"/>
                </a:lnTo>
                <a:lnTo>
                  <a:pt x="1926" y="127"/>
                </a:lnTo>
                <a:lnTo>
                  <a:pt x="1941" y="187"/>
                </a:lnTo>
                <a:lnTo>
                  <a:pt x="1962" y="244"/>
                </a:lnTo>
                <a:lnTo>
                  <a:pt x="1989" y="300"/>
                </a:lnTo>
                <a:lnTo>
                  <a:pt x="2020" y="352"/>
                </a:lnTo>
                <a:lnTo>
                  <a:pt x="2056" y="400"/>
                </a:lnTo>
                <a:lnTo>
                  <a:pt x="2096" y="445"/>
                </a:lnTo>
                <a:lnTo>
                  <a:pt x="2141" y="486"/>
                </a:lnTo>
                <a:lnTo>
                  <a:pt x="2189" y="522"/>
                </a:lnTo>
                <a:lnTo>
                  <a:pt x="2241" y="553"/>
                </a:lnTo>
                <a:lnTo>
                  <a:pt x="2295" y="580"/>
                </a:lnTo>
                <a:lnTo>
                  <a:pt x="2353" y="602"/>
                </a:lnTo>
                <a:lnTo>
                  <a:pt x="2413" y="617"/>
                </a:lnTo>
                <a:lnTo>
                  <a:pt x="2475" y="627"/>
                </a:lnTo>
                <a:lnTo>
                  <a:pt x="2539" y="630"/>
                </a:lnTo>
                <a:lnTo>
                  <a:pt x="2596" y="628"/>
                </a:lnTo>
                <a:lnTo>
                  <a:pt x="2651" y="619"/>
                </a:lnTo>
                <a:lnTo>
                  <a:pt x="2705" y="607"/>
                </a:lnTo>
                <a:lnTo>
                  <a:pt x="2757" y="590"/>
                </a:lnTo>
                <a:lnTo>
                  <a:pt x="2807" y="570"/>
                </a:lnTo>
                <a:lnTo>
                  <a:pt x="2854" y="544"/>
                </a:lnTo>
                <a:lnTo>
                  <a:pt x="3178" y="1105"/>
                </a:lnTo>
                <a:lnTo>
                  <a:pt x="3129" y="1136"/>
                </a:lnTo>
                <a:lnTo>
                  <a:pt x="3085" y="1170"/>
                </a:lnTo>
                <a:lnTo>
                  <a:pt x="3043" y="1208"/>
                </a:lnTo>
                <a:lnTo>
                  <a:pt x="3007" y="1248"/>
                </a:lnTo>
                <a:lnTo>
                  <a:pt x="2974" y="1292"/>
                </a:lnTo>
                <a:lnTo>
                  <a:pt x="2945" y="1338"/>
                </a:lnTo>
                <a:lnTo>
                  <a:pt x="2921" y="1386"/>
                </a:lnTo>
                <a:lnTo>
                  <a:pt x="2900" y="1435"/>
                </a:lnTo>
                <a:lnTo>
                  <a:pt x="2884" y="1486"/>
                </a:lnTo>
                <a:lnTo>
                  <a:pt x="2872" y="1538"/>
                </a:lnTo>
                <a:lnTo>
                  <a:pt x="2865" y="1591"/>
                </a:lnTo>
                <a:lnTo>
                  <a:pt x="2862" y="1645"/>
                </a:lnTo>
                <a:lnTo>
                  <a:pt x="2864" y="1698"/>
                </a:lnTo>
                <a:lnTo>
                  <a:pt x="2870" y="1753"/>
                </a:lnTo>
                <a:lnTo>
                  <a:pt x="2881" y="1806"/>
                </a:lnTo>
                <a:lnTo>
                  <a:pt x="2898" y="1859"/>
                </a:lnTo>
                <a:lnTo>
                  <a:pt x="2919" y="1911"/>
                </a:lnTo>
                <a:lnTo>
                  <a:pt x="2945" y="1962"/>
                </a:lnTo>
                <a:lnTo>
                  <a:pt x="2976" y="2009"/>
                </a:lnTo>
                <a:lnTo>
                  <a:pt x="3009" y="2053"/>
                </a:lnTo>
                <a:lnTo>
                  <a:pt x="3047" y="2093"/>
                </a:lnTo>
                <a:lnTo>
                  <a:pt x="3087" y="2129"/>
                </a:lnTo>
                <a:lnTo>
                  <a:pt x="3130" y="2162"/>
                </a:lnTo>
                <a:lnTo>
                  <a:pt x="3176" y="2190"/>
                </a:lnTo>
                <a:lnTo>
                  <a:pt x="2851" y="2751"/>
                </a:lnTo>
                <a:lnTo>
                  <a:pt x="2801" y="2725"/>
                </a:lnTo>
                <a:lnTo>
                  <a:pt x="2749" y="2703"/>
                </a:lnTo>
                <a:lnTo>
                  <a:pt x="2695" y="2687"/>
                </a:lnTo>
                <a:lnTo>
                  <a:pt x="2642" y="2675"/>
                </a:lnTo>
                <a:lnTo>
                  <a:pt x="2588" y="2669"/>
                </a:lnTo>
                <a:lnTo>
                  <a:pt x="2534" y="2667"/>
                </a:lnTo>
                <a:lnTo>
                  <a:pt x="2480" y="2669"/>
                </a:lnTo>
                <a:lnTo>
                  <a:pt x="2428" y="2676"/>
                </a:lnTo>
                <a:lnTo>
                  <a:pt x="2375" y="2689"/>
                </a:lnTo>
                <a:lnTo>
                  <a:pt x="2324" y="2704"/>
                </a:lnTo>
                <a:lnTo>
                  <a:pt x="2275" y="2725"/>
                </a:lnTo>
                <a:lnTo>
                  <a:pt x="2226" y="2749"/>
                </a:lnTo>
                <a:lnTo>
                  <a:pt x="2181" y="2778"/>
                </a:lnTo>
                <a:lnTo>
                  <a:pt x="2137" y="2810"/>
                </a:lnTo>
                <a:lnTo>
                  <a:pt x="2097" y="2847"/>
                </a:lnTo>
                <a:lnTo>
                  <a:pt x="2060" y="2887"/>
                </a:lnTo>
                <a:lnTo>
                  <a:pt x="2026" y="2932"/>
                </a:lnTo>
                <a:lnTo>
                  <a:pt x="1995" y="2979"/>
                </a:lnTo>
                <a:lnTo>
                  <a:pt x="1969" y="3030"/>
                </a:lnTo>
                <a:lnTo>
                  <a:pt x="1947" y="3080"/>
                </a:lnTo>
                <a:lnTo>
                  <a:pt x="1932" y="3133"/>
                </a:lnTo>
                <a:lnTo>
                  <a:pt x="1920" y="3186"/>
                </a:lnTo>
                <a:lnTo>
                  <a:pt x="1913" y="3238"/>
                </a:lnTo>
                <a:lnTo>
                  <a:pt x="1911" y="3292"/>
                </a:lnTo>
                <a:lnTo>
                  <a:pt x="1264" y="3292"/>
                </a:lnTo>
                <a:lnTo>
                  <a:pt x="1260" y="3228"/>
                </a:lnTo>
                <a:lnTo>
                  <a:pt x="1251" y="3165"/>
                </a:lnTo>
                <a:lnTo>
                  <a:pt x="1236" y="3105"/>
                </a:lnTo>
                <a:lnTo>
                  <a:pt x="1214" y="3047"/>
                </a:lnTo>
                <a:lnTo>
                  <a:pt x="1187" y="2992"/>
                </a:lnTo>
                <a:lnTo>
                  <a:pt x="1156" y="2941"/>
                </a:lnTo>
                <a:lnTo>
                  <a:pt x="1120" y="2893"/>
                </a:lnTo>
                <a:lnTo>
                  <a:pt x="1080" y="2849"/>
                </a:lnTo>
                <a:lnTo>
                  <a:pt x="1035" y="2808"/>
                </a:lnTo>
                <a:lnTo>
                  <a:pt x="987" y="2771"/>
                </a:lnTo>
                <a:lnTo>
                  <a:pt x="936" y="2740"/>
                </a:lnTo>
                <a:lnTo>
                  <a:pt x="881" y="2715"/>
                </a:lnTo>
                <a:lnTo>
                  <a:pt x="823" y="2693"/>
                </a:lnTo>
                <a:lnTo>
                  <a:pt x="763" y="2677"/>
                </a:lnTo>
                <a:lnTo>
                  <a:pt x="701" y="2668"/>
                </a:lnTo>
                <a:lnTo>
                  <a:pt x="637" y="2665"/>
                </a:lnTo>
                <a:lnTo>
                  <a:pt x="582" y="2667"/>
                </a:lnTo>
                <a:lnTo>
                  <a:pt x="527" y="2675"/>
                </a:lnTo>
                <a:lnTo>
                  <a:pt x="473" y="2687"/>
                </a:lnTo>
                <a:lnTo>
                  <a:pt x="421" y="2703"/>
                </a:lnTo>
                <a:lnTo>
                  <a:pt x="372" y="2724"/>
                </a:lnTo>
                <a:lnTo>
                  <a:pt x="324" y="2750"/>
                </a:lnTo>
                <a:lnTo>
                  <a:pt x="1" y="2189"/>
                </a:lnTo>
                <a:lnTo>
                  <a:pt x="50" y="2158"/>
                </a:lnTo>
                <a:lnTo>
                  <a:pt x="94" y="2124"/>
                </a:lnTo>
                <a:lnTo>
                  <a:pt x="134" y="2086"/>
                </a:lnTo>
                <a:lnTo>
                  <a:pt x="170" y="2045"/>
                </a:lnTo>
                <a:lnTo>
                  <a:pt x="203" y="2002"/>
                </a:lnTo>
                <a:lnTo>
                  <a:pt x="232" y="1956"/>
                </a:lnTo>
                <a:lnTo>
                  <a:pt x="257" y="1908"/>
                </a:lnTo>
                <a:lnTo>
                  <a:pt x="278" y="1859"/>
                </a:lnTo>
                <a:lnTo>
                  <a:pt x="293" y="1808"/>
                </a:lnTo>
                <a:lnTo>
                  <a:pt x="305" y="1755"/>
                </a:lnTo>
                <a:lnTo>
                  <a:pt x="312" y="1703"/>
                </a:lnTo>
                <a:lnTo>
                  <a:pt x="315" y="1649"/>
                </a:lnTo>
                <a:lnTo>
                  <a:pt x="313" y="1595"/>
                </a:lnTo>
                <a:lnTo>
                  <a:pt x="307" y="1541"/>
                </a:lnTo>
                <a:lnTo>
                  <a:pt x="295" y="1488"/>
                </a:lnTo>
                <a:lnTo>
                  <a:pt x="279" y="1435"/>
                </a:lnTo>
                <a:lnTo>
                  <a:pt x="258" y="1383"/>
                </a:lnTo>
                <a:lnTo>
                  <a:pt x="231" y="1333"/>
                </a:lnTo>
                <a:lnTo>
                  <a:pt x="201" y="1285"/>
                </a:lnTo>
                <a:lnTo>
                  <a:pt x="167" y="1241"/>
                </a:lnTo>
                <a:lnTo>
                  <a:pt x="129" y="1201"/>
                </a:lnTo>
                <a:lnTo>
                  <a:pt x="89" y="1165"/>
                </a:lnTo>
                <a:lnTo>
                  <a:pt x="45" y="1132"/>
                </a:lnTo>
                <a:lnTo>
                  <a:pt x="0" y="1104"/>
                </a:lnTo>
                <a:lnTo>
                  <a:pt x="324" y="543"/>
                </a:lnTo>
                <a:lnTo>
                  <a:pt x="375" y="569"/>
                </a:lnTo>
                <a:lnTo>
                  <a:pt x="428" y="590"/>
                </a:lnTo>
                <a:lnTo>
                  <a:pt x="480" y="607"/>
                </a:lnTo>
                <a:lnTo>
                  <a:pt x="534" y="618"/>
                </a:lnTo>
                <a:lnTo>
                  <a:pt x="588" y="625"/>
                </a:lnTo>
                <a:lnTo>
                  <a:pt x="643" y="628"/>
                </a:lnTo>
                <a:lnTo>
                  <a:pt x="696" y="625"/>
                </a:lnTo>
                <a:lnTo>
                  <a:pt x="749" y="618"/>
                </a:lnTo>
                <a:lnTo>
                  <a:pt x="802" y="607"/>
                </a:lnTo>
                <a:lnTo>
                  <a:pt x="852" y="590"/>
                </a:lnTo>
                <a:lnTo>
                  <a:pt x="902" y="571"/>
                </a:lnTo>
                <a:lnTo>
                  <a:pt x="950" y="546"/>
                </a:lnTo>
                <a:lnTo>
                  <a:pt x="996" y="517"/>
                </a:lnTo>
                <a:lnTo>
                  <a:pt x="1039" y="485"/>
                </a:lnTo>
                <a:lnTo>
                  <a:pt x="1080" y="448"/>
                </a:lnTo>
                <a:lnTo>
                  <a:pt x="1118" y="408"/>
                </a:lnTo>
                <a:lnTo>
                  <a:pt x="1152" y="363"/>
                </a:lnTo>
                <a:lnTo>
                  <a:pt x="1183" y="316"/>
                </a:lnTo>
                <a:lnTo>
                  <a:pt x="1209" y="265"/>
                </a:lnTo>
                <a:lnTo>
                  <a:pt x="1229" y="213"/>
                </a:lnTo>
                <a:lnTo>
                  <a:pt x="1246" y="161"/>
                </a:lnTo>
                <a:lnTo>
                  <a:pt x="1257" y="107"/>
                </a:lnTo>
                <a:lnTo>
                  <a:pt x="1263" y="53"/>
                </a:lnTo>
                <a:lnTo>
                  <a:pt x="1265" y="0"/>
                </a:lnTo>
                <a:close/>
              </a:path>
            </a:pathLst>
          </a:custGeom>
          <a:solidFill>
            <a:srgbClr val="00B0F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9" name="文本框 28">
            <a:extLst>
              <a:ext uri="{FF2B5EF4-FFF2-40B4-BE49-F238E27FC236}">
                <a16:creationId xmlns:a16="http://schemas.microsoft.com/office/drawing/2014/main" id="{69BAD56E-7752-4CF9-AB4F-17E2A125D652}"/>
              </a:ext>
            </a:extLst>
          </p:cNvPr>
          <p:cNvSpPr txBox="1"/>
          <p:nvPr/>
        </p:nvSpPr>
        <p:spPr>
          <a:xfrm>
            <a:off x="416607" y="1461338"/>
            <a:ext cx="364202" cy="200055"/>
          </a:xfrm>
          <a:prstGeom prst="rect">
            <a:avLst/>
          </a:prstGeom>
          <a:noFill/>
        </p:spPr>
        <p:txBody>
          <a:bodyPr wrap="none" rtlCol="0">
            <a:spAutoFit/>
          </a:bodyPr>
          <a:lstStyle/>
          <a:p>
            <a:r>
              <a:rPr lang="zh-CN" altLang="en-US" sz="700" b="1" dirty="0">
                <a:solidFill>
                  <a:schemeClr val="bg1">
                    <a:alpha val="80000"/>
                  </a:schemeClr>
                </a:solidFill>
                <a:latin typeface="+mn-ea"/>
              </a:rPr>
              <a:t>型号</a:t>
            </a:r>
          </a:p>
        </p:txBody>
      </p:sp>
      <p:sp>
        <p:nvSpPr>
          <p:cNvPr id="30" name="文本框 29">
            <a:extLst>
              <a:ext uri="{FF2B5EF4-FFF2-40B4-BE49-F238E27FC236}">
                <a16:creationId xmlns:a16="http://schemas.microsoft.com/office/drawing/2014/main" id="{9F07F793-47A1-4723-9C8D-D0F248E2018C}"/>
              </a:ext>
            </a:extLst>
          </p:cNvPr>
          <p:cNvSpPr txBox="1"/>
          <p:nvPr/>
        </p:nvSpPr>
        <p:spPr>
          <a:xfrm>
            <a:off x="1353370" y="1461337"/>
            <a:ext cx="455574" cy="200055"/>
          </a:xfrm>
          <a:prstGeom prst="rect">
            <a:avLst/>
          </a:prstGeom>
          <a:noFill/>
        </p:spPr>
        <p:txBody>
          <a:bodyPr wrap="none" rtlCol="0">
            <a:spAutoFit/>
          </a:bodyPr>
          <a:lstStyle/>
          <a:p>
            <a:r>
              <a:rPr lang="en-US" altLang="zh-CN" sz="700" b="1" dirty="0">
                <a:solidFill>
                  <a:schemeClr val="bg1">
                    <a:alpha val="80000"/>
                  </a:schemeClr>
                </a:solidFill>
                <a:latin typeface="思源黑体 CN ExtraLight" panose="020B0200000000000000" pitchFamily="34" charset="-122"/>
                <a:ea typeface="思源黑体 CN ExtraLight" panose="020B0200000000000000" pitchFamily="34" charset="-122"/>
              </a:rPr>
              <a:t>RD-M4</a:t>
            </a:r>
            <a:endParaRPr lang="zh-CN" altLang="en-US" sz="700" b="1" dirty="0">
              <a:solidFill>
                <a:schemeClr val="bg1">
                  <a:alpha val="80000"/>
                </a:schemeClr>
              </a:solidFill>
              <a:latin typeface="思源黑体 CN ExtraLight" panose="020B0200000000000000" pitchFamily="34" charset="-122"/>
              <a:ea typeface="思源黑体 CN ExtraLight" panose="020B0200000000000000" pitchFamily="34" charset="-122"/>
            </a:endParaRPr>
          </a:p>
        </p:txBody>
      </p:sp>
      <p:sp>
        <p:nvSpPr>
          <p:cNvPr id="31" name="Freeform 74">
            <a:extLst>
              <a:ext uri="{FF2B5EF4-FFF2-40B4-BE49-F238E27FC236}">
                <a16:creationId xmlns:a16="http://schemas.microsoft.com/office/drawing/2014/main" id="{F548D4A7-E8A2-4C32-91F4-3A451566022F}"/>
              </a:ext>
            </a:extLst>
          </p:cNvPr>
          <p:cNvSpPr>
            <a:spLocks noEditPoints="1"/>
          </p:cNvSpPr>
          <p:nvPr/>
        </p:nvSpPr>
        <p:spPr bwMode="auto">
          <a:xfrm>
            <a:off x="276116" y="1263184"/>
            <a:ext cx="153977" cy="153977"/>
          </a:xfrm>
          <a:custGeom>
            <a:avLst/>
            <a:gdLst/>
            <a:ahLst/>
            <a:cxnLst>
              <a:cxn ang="0">
                <a:pos x="0" y="32"/>
              </a:cxn>
              <a:cxn ang="0">
                <a:pos x="64" y="32"/>
              </a:cxn>
              <a:cxn ang="0">
                <a:pos x="32" y="2"/>
              </a:cxn>
              <a:cxn ang="0">
                <a:pos x="32" y="62"/>
              </a:cxn>
              <a:cxn ang="0">
                <a:pos x="32" y="2"/>
              </a:cxn>
              <a:cxn ang="0">
                <a:pos x="8" y="45"/>
              </a:cxn>
              <a:cxn ang="0">
                <a:pos x="3" y="32"/>
              </a:cxn>
              <a:cxn ang="0">
                <a:pos x="8" y="19"/>
              </a:cxn>
              <a:cxn ang="0">
                <a:pos x="10" y="24"/>
              </a:cxn>
              <a:cxn ang="0">
                <a:pos x="10" y="40"/>
              </a:cxn>
              <a:cxn ang="0">
                <a:pos x="31" y="61"/>
              </a:cxn>
              <a:cxn ang="0">
                <a:pos x="9" y="46"/>
              </a:cxn>
              <a:cxn ang="0">
                <a:pos x="14" y="47"/>
              </a:cxn>
              <a:cxn ang="0">
                <a:pos x="27" y="58"/>
              </a:cxn>
              <a:cxn ang="0">
                <a:pos x="31" y="61"/>
              </a:cxn>
              <a:cxn ang="0">
                <a:pos x="27" y="6"/>
              </a:cxn>
              <a:cxn ang="0">
                <a:pos x="14" y="17"/>
              </a:cxn>
              <a:cxn ang="0">
                <a:pos x="9" y="18"/>
              </a:cxn>
              <a:cxn ang="0">
                <a:pos x="31" y="3"/>
              </a:cxn>
              <a:cxn ang="0">
                <a:pos x="41" y="29"/>
              </a:cxn>
              <a:cxn ang="0">
                <a:pos x="41" y="35"/>
              </a:cxn>
              <a:cxn ang="0">
                <a:pos x="45" y="44"/>
              </a:cxn>
              <a:cxn ang="0">
                <a:pos x="34" y="41"/>
              </a:cxn>
              <a:cxn ang="0">
                <a:pos x="32" y="50"/>
              </a:cxn>
              <a:cxn ang="0">
                <a:pos x="30" y="41"/>
              </a:cxn>
              <a:cxn ang="0">
                <a:pos x="18" y="44"/>
              </a:cxn>
              <a:cxn ang="0">
                <a:pos x="23" y="35"/>
              </a:cxn>
              <a:cxn ang="0">
                <a:pos x="23" y="29"/>
              </a:cxn>
              <a:cxn ang="0">
                <a:pos x="18" y="20"/>
              </a:cxn>
              <a:cxn ang="0">
                <a:pos x="30" y="23"/>
              </a:cxn>
              <a:cxn ang="0">
                <a:pos x="32" y="14"/>
              </a:cxn>
              <a:cxn ang="0">
                <a:pos x="34" y="23"/>
              </a:cxn>
              <a:cxn ang="0">
                <a:pos x="45" y="20"/>
              </a:cxn>
              <a:cxn ang="0">
                <a:pos x="41" y="29"/>
              </a:cxn>
              <a:cxn ang="0">
                <a:pos x="52" y="15"/>
              </a:cxn>
              <a:cxn ang="0">
                <a:pos x="36" y="9"/>
              </a:cxn>
              <a:cxn ang="0">
                <a:pos x="33" y="5"/>
              </a:cxn>
              <a:cxn ang="0">
                <a:pos x="56" y="17"/>
              </a:cxn>
              <a:cxn ang="0">
                <a:pos x="56" y="47"/>
              </a:cxn>
              <a:cxn ang="0">
                <a:pos x="33" y="58"/>
              </a:cxn>
              <a:cxn ang="0">
                <a:pos x="36" y="55"/>
              </a:cxn>
              <a:cxn ang="0">
                <a:pos x="52" y="49"/>
              </a:cxn>
              <a:cxn ang="0">
                <a:pos x="56" y="47"/>
              </a:cxn>
              <a:cxn ang="0">
                <a:pos x="55" y="45"/>
              </a:cxn>
              <a:cxn ang="0">
                <a:pos x="54" y="40"/>
              </a:cxn>
              <a:cxn ang="0">
                <a:pos x="54" y="24"/>
              </a:cxn>
              <a:cxn ang="0">
                <a:pos x="55" y="19"/>
              </a:cxn>
              <a:cxn ang="0">
                <a:pos x="61" y="32"/>
              </a:cxn>
            </a:cxnLst>
            <a:rect l="0" t="0" r="r" b="b"/>
            <a:pathLst>
              <a:path w="64" h="64">
                <a:moveTo>
                  <a:pt x="32" y="64"/>
                </a:moveTo>
                <a:cubicBezTo>
                  <a:pt x="14" y="64"/>
                  <a:pt x="0" y="50"/>
                  <a:pt x="0" y="32"/>
                </a:cubicBezTo>
                <a:cubicBezTo>
                  <a:pt x="0" y="14"/>
                  <a:pt x="14" y="0"/>
                  <a:pt x="32" y="0"/>
                </a:cubicBezTo>
                <a:cubicBezTo>
                  <a:pt x="49" y="0"/>
                  <a:pt x="64" y="14"/>
                  <a:pt x="64" y="32"/>
                </a:cubicBezTo>
                <a:cubicBezTo>
                  <a:pt x="64" y="50"/>
                  <a:pt x="49" y="64"/>
                  <a:pt x="32" y="64"/>
                </a:cubicBezTo>
                <a:close/>
                <a:moveTo>
                  <a:pt x="32" y="2"/>
                </a:moveTo>
                <a:cubicBezTo>
                  <a:pt x="15" y="2"/>
                  <a:pt x="1" y="15"/>
                  <a:pt x="1" y="32"/>
                </a:cubicBezTo>
                <a:cubicBezTo>
                  <a:pt x="1" y="49"/>
                  <a:pt x="15" y="62"/>
                  <a:pt x="32" y="62"/>
                </a:cubicBezTo>
                <a:cubicBezTo>
                  <a:pt x="49" y="62"/>
                  <a:pt x="62" y="49"/>
                  <a:pt x="62" y="32"/>
                </a:cubicBezTo>
                <a:cubicBezTo>
                  <a:pt x="62" y="15"/>
                  <a:pt x="49" y="2"/>
                  <a:pt x="32" y="2"/>
                </a:cubicBezTo>
                <a:close/>
                <a:moveTo>
                  <a:pt x="7" y="41"/>
                </a:moveTo>
                <a:cubicBezTo>
                  <a:pt x="7" y="42"/>
                  <a:pt x="8" y="43"/>
                  <a:pt x="8" y="45"/>
                </a:cubicBezTo>
                <a:cubicBezTo>
                  <a:pt x="6" y="46"/>
                  <a:pt x="6" y="46"/>
                  <a:pt x="6" y="46"/>
                </a:cubicBezTo>
                <a:cubicBezTo>
                  <a:pt x="4" y="42"/>
                  <a:pt x="3" y="37"/>
                  <a:pt x="3" y="32"/>
                </a:cubicBezTo>
                <a:cubicBezTo>
                  <a:pt x="3" y="27"/>
                  <a:pt x="4" y="22"/>
                  <a:pt x="6" y="18"/>
                </a:cubicBezTo>
                <a:cubicBezTo>
                  <a:pt x="8" y="19"/>
                  <a:pt x="8" y="19"/>
                  <a:pt x="8" y="19"/>
                </a:cubicBezTo>
                <a:cubicBezTo>
                  <a:pt x="8" y="21"/>
                  <a:pt x="7" y="22"/>
                  <a:pt x="7" y="23"/>
                </a:cubicBezTo>
                <a:cubicBezTo>
                  <a:pt x="10" y="24"/>
                  <a:pt x="10" y="24"/>
                  <a:pt x="10" y="24"/>
                </a:cubicBezTo>
                <a:cubicBezTo>
                  <a:pt x="9" y="27"/>
                  <a:pt x="8" y="29"/>
                  <a:pt x="8" y="32"/>
                </a:cubicBezTo>
                <a:cubicBezTo>
                  <a:pt x="8" y="35"/>
                  <a:pt x="9" y="37"/>
                  <a:pt x="10" y="40"/>
                </a:cubicBezTo>
                <a:lnTo>
                  <a:pt x="7" y="41"/>
                </a:lnTo>
                <a:close/>
                <a:moveTo>
                  <a:pt x="31" y="61"/>
                </a:moveTo>
                <a:cubicBezTo>
                  <a:pt x="21" y="61"/>
                  <a:pt x="12" y="55"/>
                  <a:pt x="7" y="47"/>
                </a:cubicBezTo>
                <a:cubicBezTo>
                  <a:pt x="9" y="46"/>
                  <a:pt x="9" y="46"/>
                  <a:pt x="9" y="46"/>
                </a:cubicBezTo>
                <a:cubicBezTo>
                  <a:pt x="10" y="47"/>
                  <a:pt x="11" y="48"/>
                  <a:pt x="12" y="49"/>
                </a:cubicBezTo>
                <a:cubicBezTo>
                  <a:pt x="14" y="47"/>
                  <a:pt x="14" y="47"/>
                  <a:pt x="14" y="47"/>
                </a:cubicBezTo>
                <a:cubicBezTo>
                  <a:pt x="17" y="51"/>
                  <a:pt x="22" y="54"/>
                  <a:pt x="27" y="55"/>
                </a:cubicBezTo>
                <a:cubicBezTo>
                  <a:pt x="27" y="58"/>
                  <a:pt x="27" y="58"/>
                  <a:pt x="27" y="58"/>
                </a:cubicBezTo>
                <a:cubicBezTo>
                  <a:pt x="28" y="58"/>
                  <a:pt x="30" y="58"/>
                  <a:pt x="31" y="58"/>
                </a:cubicBezTo>
                <a:lnTo>
                  <a:pt x="31" y="61"/>
                </a:lnTo>
                <a:close/>
                <a:moveTo>
                  <a:pt x="31" y="5"/>
                </a:moveTo>
                <a:cubicBezTo>
                  <a:pt x="30" y="5"/>
                  <a:pt x="28" y="6"/>
                  <a:pt x="27" y="6"/>
                </a:cubicBezTo>
                <a:cubicBezTo>
                  <a:pt x="27" y="9"/>
                  <a:pt x="27" y="9"/>
                  <a:pt x="27" y="9"/>
                </a:cubicBezTo>
                <a:cubicBezTo>
                  <a:pt x="22" y="10"/>
                  <a:pt x="17" y="13"/>
                  <a:pt x="14" y="17"/>
                </a:cubicBezTo>
                <a:cubicBezTo>
                  <a:pt x="12" y="15"/>
                  <a:pt x="12" y="15"/>
                  <a:pt x="12" y="15"/>
                </a:cubicBezTo>
                <a:cubicBezTo>
                  <a:pt x="11" y="16"/>
                  <a:pt x="10" y="17"/>
                  <a:pt x="9" y="18"/>
                </a:cubicBezTo>
                <a:cubicBezTo>
                  <a:pt x="7" y="17"/>
                  <a:pt x="7" y="17"/>
                  <a:pt x="7" y="17"/>
                </a:cubicBezTo>
                <a:cubicBezTo>
                  <a:pt x="12" y="9"/>
                  <a:pt x="21" y="3"/>
                  <a:pt x="31" y="3"/>
                </a:cubicBezTo>
                <a:lnTo>
                  <a:pt x="31" y="5"/>
                </a:lnTo>
                <a:close/>
                <a:moveTo>
                  <a:pt x="41" y="29"/>
                </a:moveTo>
                <a:cubicBezTo>
                  <a:pt x="41" y="30"/>
                  <a:pt x="41" y="31"/>
                  <a:pt x="41" y="32"/>
                </a:cubicBezTo>
                <a:cubicBezTo>
                  <a:pt x="41" y="33"/>
                  <a:pt x="41" y="34"/>
                  <a:pt x="41" y="35"/>
                </a:cubicBezTo>
                <a:cubicBezTo>
                  <a:pt x="49" y="38"/>
                  <a:pt x="49" y="38"/>
                  <a:pt x="49" y="38"/>
                </a:cubicBezTo>
                <a:cubicBezTo>
                  <a:pt x="48" y="40"/>
                  <a:pt x="47" y="42"/>
                  <a:pt x="45" y="44"/>
                </a:cubicBezTo>
                <a:cubicBezTo>
                  <a:pt x="39" y="38"/>
                  <a:pt x="39" y="38"/>
                  <a:pt x="39" y="38"/>
                </a:cubicBezTo>
                <a:cubicBezTo>
                  <a:pt x="37" y="40"/>
                  <a:pt x="36" y="41"/>
                  <a:pt x="34" y="41"/>
                </a:cubicBezTo>
                <a:cubicBezTo>
                  <a:pt x="35" y="50"/>
                  <a:pt x="35" y="50"/>
                  <a:pt x="35" y="50"/>
                </a:cubicBezTo>
                <a:cubicBezTo>
                  <a:pt x="34" y="50"/>
                  <a:pt x="33" y="50"/>
                  <a:pt x="32" y="50"/>
                </a:cubicBezTo>
                <a:cubicBezTo>
                  <a:pt x="31" y="50"/>
                  <a:pt x="29" y="50"/>
                  <a:pt x="28" y="50"/>
                </a:cubicBezTo>
                <a:cubicBezTo>
                  <a:pt x="30" y="41"/>
                  <a:pt x="30" y="41"/>
                  <a:pt x="30" y="41"/>
                </a:cubicBezTo>
                <a:cubicBezTo>
                  <a:pt x="28" y="41"/>
                  <a:pt x="26" y="40"/>
                  <a:pt x="25" y="38"/>
                </a:cubicBezTo>
                <a:cubicBezTo>
                  <a:pt x="18" y="44"/>
                  <a:pt x="18" y="44"/>
                  <a:pt x="18" y="44"/>
                </a:cubicBezTo>
                <a:cubicBezTo>
                  <a:pt x="17" y="42"/>
                  <a:pt x="15" y="40"/>
                  <a:pt x="15" y="38"/>
                </a:cubicBezTo>
                <a:cubicBezTo>
                  <a:pt x="23" y="35"/>
                  <a:pt x="23" y="35"/>
                  <a:pt x="23" y="35"/>
                </a:cubicBezTo>
                <a:cubicBezTo>
                  <a:pt x="23" y="34"/>
                  <a:pt x="22" y="33"/>
                  <a:pt x="22" y="32"/>
                </a:cubicBezTo>
                <a:cubicBezTo>
                  <a:pt x="22" y="31"/>
                  <a:pt x="23" y="30"/>
                  <a:pt x="23" y="29"/>
                </a:cubicBezTo>
                <a:cubicBezTo>
                  <a:pt x="15" y="26"/>
                  <a:pt x="15" y="26"/>
                  <a:pt x="15" y="26"/>
                </a:cubicBezTo>
                <a:cubicBezTo>
                  <a:pt x="15" y="24"/>
                  <a:pt x="17" y="22"/>
                  <a:pt x="18" y="20"/>
                </a:cubicBezTo>
                <a:cubicBezTo>
                  <a:pt x="25" y="26"/>
                  <a:pt x="25" y="26"/>
                  <a:pt x="25" y="26"/>
                </a:cubicBezTo>
                <a:cubicBezTo>
                  <a:pt x="26" y="24"/>
                  <a:pt x="28" y="23"/>
                  <a:pt x="30" y="23"/>
                </a:cubicBezTo>
                <a:cubicBezTo>
                  <a:pt x="28" y="14"/>
                  <a:pt x="28" y="14"/>
                  <a:pt x="28" y="14"/>
                </a:cubicBezTo>
                <a:cubicBezTo>
                  <a:pt x="29" y="14"/>
                  <a:pt x="31" y="14"/>
                  <a:pt x="32" y="14"/>
                </a:cubicBezTo>
                <a:cubicBezTo>
                  <a:pt x="33" y="14"/>
                  <a:pt x="34" y="14"/>
                  <a:pt x="35" y="14"/>
                </a:cubicBezTo>
                <a:cubicBezTo>
                  <a:pt x="34" y="23"/>
                  <a:pt x="34" y="23"/>
                  <a:pt x="34" y="23"/>
                </a:cubicBezTo>
                <a:cubicBezTo>
                  <a:pt x="36" y="23"/>
                  <a:pt x="37" y="24"/>
                  <a:pt x="39" y="26"/>
                </a:cubicBezTo>
                <a:cubicBezTo>
                  <a:pt x="45" y="20"/>
                  <a:pt x="45" y="20"/>
                  <a:pt x="45" y="20"/>
                </a:cubicBezTo>
                <a:cubicBezTo>
                  <a:pt x="47" y="22"/>
                  <a:pt x="48" y="24"/>
                  <a:pt x="49" y="26"/>
                </a:cubicBezTo>
                <a:lnTo>
                  <a:pt x="41" y="29"/>
                </a:lnTo>
                <a:close/>
                <a:moveTo>
                  <a:pt x="54" y="18"/>
                </a:moveTo>
                <a:cubicBezTo>
                  <a:pt x="54" y="17"/>
                  <a:pt x="53" y="16"/>
                  <a:pt x="52" y="15"/>
                </a:cubicBezTo>
                <a:cubicBezTo>
                  <a:pt x="49" y="17"/>
                  <a:pt x="49" y="17"/>
                  <a:pt x="49" y="17"/>
                </a:cubicBezTo>
                <a:cubicBezTo>
                  <a:pt x="46" y="13"/>
                  <a:pt x="41" y="10"/>
                  <a:pt x="36" y="9"/>
                </a:cubicBezTo>
                <a:cubicBezTo>
                  <a:pt x="37" y="6"/>
                  <a:pt x="37" y="6"/>
                  <a:pt x="37" y="6"/>
                </a:cubicBezTo>
                <a:cubicBezTo>
                  <a:pt x="35" y="6"/>
                  <a:pt x="34" y="5"/>
                  <a:pt x="33" y="5"/>
                </a:cubicBezTo>
                <a:cubicBezTo>
                  <a:pt x="33" y="3"/>
                  <a:pt x="33" y="3"/>
                  <a:pt x="33" y="3"/>
                </a:cubicBezTo>
                <a:cubicBezTo>
                  <a:pt x="43" y="3"/>
                  <a:pt x="51" y="9"/>
                  <a:pt x="56" y="17"/>
                </a:cubicBezTo>
                <a:lnTo>
                  <a:pt x="54" y="18"/>
                </a:lnTo>
                <a:close/>
                <a:moveTo>
                  <a:pt x="56" y="47"/>
                </a:moveTo>
                <a:cubicBezTo>
                  <a:pt x="51" y="55"/>
                  <a:pt x="43" y="61"/>
                  <a:pt x="33" y="61"/>
                </a:cubicBezTo>
                <a:cubicBezTo>
                  <a:pt x="33" y="58"/>
                  <a:pt x="33" y="58"/>
                  <a:pt x="33" y="58"/>
                </a:cubicBezTo>
                <a:cubicBezTo>
                  <a:pt x="34" y="58"/>
                  <a:pt x="35" y="58"/>
                  <a:pt x="37" y="58"/>
                </a:cubicBezTo>
                <a:cubicBezTo>
                  <a:pt x="36" y="55"/>
                  <a:pt x="36" y="55"/>
                  <a:pt x="36" y="55"/>
                </a:cubicBezTo>
                <a:cubicBezTo>
                  <a:pt x="41" y="54"/>
                  <a:pt x="46" y="51"/>
                  <a:pt x="49" y="47"/>
                </a:cubicBezTo>
                <a:cubicBezTo>
                  <a:pt x="52" y="49"/>
                  <a:pt x="52" y="49"/>
                  <a:pt x="52" y="49"/>
                </a:cubicBezTo>
                <a:cubicBezTo>
                  <a:pt x="53" y="48"/>
                  <a:pt x="54" y="47"/>
                  <a:pt x="54" y="46"/>
                </a:cubicBezTo>
                <a:lnTo>
                  <a:pt x="56" y="47"/>
                </a:lnTo>
                <a:close/>
                <a:moveTo>
                  <a:pt x="57" y="46"/>
                </a:moveTo>
                <a:cubicBezTo>
                  <a:pt x="55" y="45"/>
                  <a:pt x="55" y="45"/>
                  <a:pt x="55" y="45"/>
                </a:cubicBezTo>
                <a:cubicBezTo>
                  <a:pt x="56" y="43"/>
                  <a:pt x="56" y="42"/>
                  <a:pt x="57" y="41"/>
                </a:cubicBezTo>
                <a:cubicBezTo>
                  <a:pt x="54" y="40"/>
                  <a:pt x="54" y="40"/>
                  <a:pt x="54" y="40"/>
                </a:cubicBezTo>
                <a:cubicBezTo>
                  <a:pt x="55" y="37"/>
                  <a:pt x="55" y="35"/>
                  <a:pt x="55" y="32"/>
                </a:cubicBezTo>
                <a:cubicBezTo>
                  <a:pt x="55" y="29"/>
                  <a:pt x="55" y="27"/>
                  <a:pt x="54" y="24"/>
                </a:cubicBezTo>
                <a:cubicBezTo>
                  <a:pt x="57" y="23"/>
                  <a:pt x="57" y="23"/>
                  <a:pt x="57" y="23"/>
                </a:cubicBezTo>
                <a:cubicBezTo>
                  <a:pt x="56" y="22"/>
                  <a:pt x="56" y="21"/>
                  <a:pt x="55" y="19"/>
                </a:cubicBezTo>
                <a:cubicBezTo>
                  <a:pt x="57" y="18"/>
                  <a:pt x="57" y="18"/>
                  <a:pt x="57" y="18"/>
                </a:cubicBezTo>
                <a:cubicBezTo>
                  <a:pt x="59" y="22"/>
                  <a:pt x="61" y="27"/>
                  <a:pt x="61" y="32"/>
                </a:cubicBezTo>
                <a:cubicBezTo>
                  <a:pt x="61" y="37"/>
                  <a:pt x="59" y="42"/>
                  <a:pt x="57" y="46"/>
                </a:cubicBezTo>
                <a:close/>
              </a:path>
            </a:pathLst>
          </a:custGeom>
          <a:solidFill>
            <a:srgbClr val="00B0F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32" name="组合 31">
            <a:extLst>
              <a:ext uri="{FF2B5EF4-FFF2-40B4-BE49-F238E27FC236}">
                <a16:creationId xmlns:a16="http://schemas.microsoft.com/office/drawing/2014/main" id="{863ACB10-F2A6-434A-9A3B-4A58C699BBF7}"/>
              </a:ext>
            </a:extLst>
          </p:cNvPr>
          <p:cNvGrpSpPr/>
          <p:nvPr/>
        </p:nvGrpSpPr>
        <p:grpSpPr>
          <a:xfrm>
            <a:off x="251920" y="1979760"/>
            <a:ext cx="1516555" cy="1327"/>
            <a:chOff x="381130" y="1150925"/>
            <a:chExt cx="1516555" cy="1327"/>
          </a:xfrm>
        </p:grpSpPr>
        <p:cxnSp>
          <p:nvCxnSpPr>
            <p:cNvPr id="33" name="直接连接符 32">
              <a:extLst>
                <a:ext uri="{FF2B5EF4-FFF2-40B4-BE49-F238E27FC236}">
                  <a16:creationId xmlns:a16="http://schemas.microsoft.com/office/drawing/2014/main" id="{71790A65-8879-4A54-B29B-CBBE3E840377}"/>
                </a:ext>
              </a:extLst>
            </p:cNvPr>
            <p:cNvCxnSpPr>
              <a:cxnSpLocks/>
            </p:cNvCxnSpPr>
            <p:nvPr/>
          </p:nvCxnSpPr>
          <p:spPr>
            <a:xfrm>
              <a:off x="390590" y="1151198"/>
              <a:ext cx="1507095" cy="0"/>
            </a:xfrm>
            <a:prstGeom prst="line">
              <a:avLst/>
            </a:prstGeom>
            <a:ln w="3175">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703BC5BB-B23D-4092-AE1C-E63282F7C03B}"/>
                </a:ext>
              </a:extLst>
            </p:cNvPr>
            <p:cNvCxnSpPr>
              <a:cxnSpLocks/>
            </p:cNvCxnSpPr>
            <p:nvPr/>
          </p:nvCxnSpPr>
          <p:spPr>
            <a:xfrm>
              <a:off x="381130" y="1152252"/>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BA11D1F0-27D0-4DD6-AEDC-3B9C8A841F1E}"/>
                </a:ext>
              </a:extLst>
            </p:cNvPr>
            <p:cNvCxnSpPr>
              <a:cxnSpLocks/>
            </p:cNvCxnSpPr>
            <p:nvPr/>
          </p:nvCxnSpPr>
          <p:spPr>
            <a:xfrm>
              <a:off x="1864412" y="1150925"/>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grpSp>
      <p:sp>
        <p:nvSpPr>
          <p:cNvPr id="36" name="文本框 35">
            <a:extLst>
              <a:ext uri="{FF2B5EF4-FFF2-40B4-BE49-F238E27FC236}">
                <a16:creationId xmlns:a16="http://schemas.microsoft.com/office/drawing/2014/main" id="{FE938BAA-0B9C-42B1-98E4-61826ADC2BD8}"/>
              </a:ext>
            </a:extLst>
          </p:cNvPr>
          <p:cNvSpPr txBox="1"/>
          <p:nvPr/>
        </p:nvSpPr>
        <p:spPr>
          <a:xfrm>
            <a:off x="187296" y="2023614"/>
            <a:ext cx="1656016" cy="738664"/>
          </a:xfrm>
          <a:prstGeom prst="rect">
            <a:avLst/>
          </a:prstGeom>
          <a:noFill/>
        </p:spPr>
        <p:txBody>
          <a:bodyPr wrap="square" rtlCol="0">
            <a:spAutoFit/>
          </a:bodyPr>
          <a:lstStyle/>
          <a:p>
            <a:r>
              <a:rPr lang="zh-CN" altLang="en-US" sz="600" dirty="0">
                <a:solidFill>
                  <a:schemeClr val="bg1">
                    <a:alpha val="70000"/>
                  </a:schemeClr>
                </a:solidFill>
                <a:latin typeface="思源黑体 CN ExtraLight" panose="020B0200000000000000" pitchFamily="34" charset="-122"/>
                <a:ea typeface="思源黑体 CN ExtraLight" panose="020B0200000000000000" pitchFamily="34" charset="-122"/>
              </a:rPr>
              <a:t>人们认为纳迦法级无畏战舰的设计基于一种可追溯到远古时期的玛塔利飞船设计。 </a:t>
            </a:r>
            <a:endParaRPr lang="en-US" altLang="zh-CN" sz="600" dirty="0">
              <a:solidFill>
                <a:schemeClr val="bg1">
                  <a:alpha val="70000"/>
                </a:schemeClr>
              </a:solidFill>
              <a:latin typeface="思源黑体 CN ExtraLight" panose="020B0200000000000000" pitchFamily="34" charset="-122"/>
              <a:ea typeface="思源黑体 CN ExtraLight" panose="020B0200000000000000" pitchFamily="34" charset="-122"/>
            </a:endParaRPr>
          </a:p>
          <a:p>
            <a:r>
              <a:rPr lang="zh-CN" altLang="en-US" sz="600" dirty="0">
                <a:solidFill>
                  <a:schemeClr val="bg1">
                    <a:alpha val="70000"/>
                  </a:schemeClr>
                </a:solidFill>
                <a:latin typeface="思源黑体 CN ExtraLight" panose="020B0200000000000000" pitchFamily="34" charset="-122"/>
                <a:ea typeface="思源黑体 CN ExtraLight" panose="020B0200000000000000" pitchFamily="34" charset="-122"/>
              </a:rPr>
              <a:t>虽然没有记录可以清楚地说明其外形的发展过程，但它那如巨石一般粗犷的线条一次又一次出现在随风飘零的玛塔利传说中。 纳迦法级有多样的火力选择，能够应付各种规模的敌方战舰。</a:t>
            </a:r>
          </a:p>
        </p:txBody>
      </p:sp>
      <p:sp>
        <p:nvSpPr>
          <p:cNvPr id="37" name="文本框 36">
            <a:extLst>
              <a:ext uri="{FF2B5EF4-FFF2-40B4-BE49-F238E27FC236}">
                <a16:creationId xmlns:a16="http://schemas.microsoft.com/office/drawing/2014/main" id="{3855F76B-D00C-4887-A450-6658D0DBA122}"/>
              </a:ext>
            </a:extLst>
          </p:cNvPr>
          <p:cNvSpPr txBox="1"/>
          <p:nvPr/>
        </p:nvSpPr>
        <p:spPr>
          <a:xfrm>
            <a:off x="10245667" y="2347981"/>
            <a:ext cx="748923" cy="261610"/>
          </a:xfrm>
          <a:prstGeom prst="rect">
            <a:avLst/>
          </a:prstGeom>
          <a:noFill/>
        </p:spPr>
        <p:txBody>
          <a:bodyPr wrap="square" rtlCol="0">
            <a:spAutoFit/>
          </a:bodyPr>
          <a:lstStyle/>
          <a:p>
            <a:r>
              <a:rPr lang="zh-CN" altLang="en-US" sz="1100" b="1" dirty="0">
                <a:solidFill>
                  <a:schemeClr val="bg1"/>
                </a:solidFill>
              </a:rPr>
              <a:t>部件属性</a:t>
            </a:r>
          </a:p>
        </p:txBody>
      </p:sp>
      <p:grpSp>
        <p:nvGrpSpPr>
          <p:cNvPr id="38" name="组合 37">
            <a:extLst>
              <a:ext uri="{FF2B5EF4-FFF2-40B4-BE49-F238E27FC236}">
                <a16:creationId xmlns:a16="http://schemas.microsoft.com/office/drawing/2014/main" id="{665F63A4-777E-4CA0-8255-AD75FD2DA025}"/>
              </a:ext>
            </a:extLst>
          </p:cNvPr>
          <p:cNvGrpSpPr/>
          <p:nvPr/>
        </p:nvGrpSpPr>
        <p:grpSpPr>
          <a:xfrm>
            <a:off x="10280650" y="2606370"/>
            <a:ext cx="1726059" cy="4927"/>
            <a:chOff x="381130" y="1151055"/>
            <a:chExt cx="1516555" cy="143"/>
          </a:xfrm>
        </p:grpSpPr>
        <p:cxnSp>
          <p:nvCxnSpPr>
            <p:cNvPr id="39" name="直接连接符 38">
              <a:extLst>
                <a:ext uri="{FF2B5EF4-FFF2-40B4-BE49-F238E27FC236}">
                  <a16:creationId xmlns:a16="http://schemas.microsoft.com/office/drawing/2014/main" id="{4B9C7348-4CA6-43AA-A59B-0416B2FB533E}"/>
                </a:ext>
              </a:extLst>
            </p:cNvPr>
            <p:cNvCxnSpPr>
              <a:cxnSpLocks/>
            </p:cNvCxnSpPr>
            <p:nvPr/>
          </p:nvCxnSpPr>
          <p:spPr>
            <a:xfrm>
              <a:off x="390590" y="1151198"/>
              <a:ext cx="1507095" cy="0"/>
            </a:xfrm>
            <a:prstGeom prst="line">
              <a:avLst/>
            </a:prstGeom>
            <a:ln w="3175">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F4EFFB91-99A5-47AE-8A3B-DB12A951EF9A}"/>
                </a:ext>
              </a:extLst>
            </p:cNvPr>
            <p:cNvCxnSpPr>
              <a:cxnSpLocks/>
            </p:cNvCxnSpPr>
            <p:nvPr/>
          </p:nvCxnSpPr>
          <p:spPr>
            <a:xfrm>
              <a:off x="381130" y="1151055"/>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DAA41D09-7F18-44C5-950A-8D1EEC5F4A9F}"/>
                </a:ext>
              </a:extLst>
            </p:cNvPr>
            <p:cNvCxnSpPr>
              <a:cxnSpLocks/>
            </p:cNvCxnSpPr>
            <p:nvPr/>
          </p:nvCxnSpPr>
          <p:spPr>
            <a:xfrm>
              <a:off x="1864412" y="1151109"/>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grpSp>
      <p:grpSp>
        <p:nvGrpSpPr>
          <p:cNvPr id="42" name="组合 41">
            <a:extLst>
              <a:ext uri="{FF2B5EF4-FFF2-40B4-BE49-F238E27FC236}">
                <a16:creationId xmlns:a16="http://schemas.microsoft.com/office/drawing/2014/main" id="{A23A2A82-491A-413A-A451-4DC9D76F1398}"/>
              </a:ext>
            </a:extLst>
          </p:cNvPr>
          <p:cNvGrpSpPr/>
          <p:nvPr/>
        </p:nvGrpSpPr>
        <p:grpSpPr>
          <a:xfrm>
            <a:off x="10508020" y="3344869"/>
            <a:ext cx="1387101" cy="327097"/>
            <a:chOff x="10006572" y="6063856"/>
            <a:chExt cx="1679177" cy="358897"/>
          </a:xfrm>
        </p:grpSpPr>
        <p:grpSp>
          <p:nvGrpSpPr>
            <p:cNvPr id="43" name="组合 42">
              <a:extLst>
                <a:ext uri="{FF2B5EF4-FFF2-40B4-BE49-F238E27FC236}">
                  <a16:creationId xmlns:a16="http://schemas.microsoft.com/office/drawing/2014/main" id="{59ED0E4E-E2AE-4F18-BD3B-A1082F6DB940}"/>
                </a:ext>
              </a:extLst>
            </p:cNvPr>
            <p:cNvGrpSpPr/>
            <p:nvPr/>
          </p:nvGrpSpPr>
          <p:grpSpPr>
            <a:xfrm>
              <a:off x="10008778" y="6063856"/>
              <a:ext cx="79555" cy="79555"/>
              <a:chOff x="10008778" y="6063856"/>
              <a:chExt cx="79555" cy="79555"/>
            </a:xfrm>
          </p:grpSpPr>
          <p:sp>
            <p:nvSpPr>
              <p:cNvPr id="56" name="矩形 55">
                <a:extLst>
                  <a:ext uri="{FF2B5EF4-FFF2-40B4-BE49-F238E27FC236}">
                    <a16:creationId xmlns:a16="http://schemas.microsoft.com/office/drawing/2014/main" id="{68EFAD5B-7F16-47DC-AD43-5C8F8C133D69}"/>
                  </a:ext>
                </a:extLst>
              </p:cNvPr>
              <p:cNvSpPr/>
              <p:nvPr/>
            </p:nvSpPr>
            <p:spPr>
              <a:xfrm>
                <a:off x="10038088" y="6092203"/>
                <a:ext cx="45719" cy="45719"/>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半闭框 56">
                <a:extLst>
                  <a:ext uri="{FF2B5EF4-FFF2-40B4-BE49-F238E27FC236}">
                    <a16:creationId xmlns:a16="http://schemas.microsoft.com/office/drawing/2014/main" id="{FF370E7C-7906-42F6-BD02-4CF6282A77FC}"/>
                  </a:ext>
                </a:extLst>
              </p:cNvPr>
              <p:cNvSpPr/>
              <p:nvPr/>
            </p:nvSpPr>
            <p:spPr>
              <a:xfrm>
                <a:off x="10008778" y="6063856"/>
                <a:ext cx="79555" cy="79555"/>
              </a:xfrm>
              <a:prstGeom prst="halfFrame">
                <a:avLst>
                  <a:gd name="adj1" fmla="val 3105"/>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44" name="组合 43">
              <a:extLst>
                <a:ext uri="{FF2B5EF4-FFF2-40B4-BE49-F238E27FC236}">
                  <a16:creationId xmlns:a16="http://schemas.microsoft.com/office/drawing/2014/main" id="{8067DA74-107D-43FD-8A0A-48F81E951A21}"/>
                </a:ext>
              </a:extLst>
            </p:cNvPr>
            <p:cNvGrpSpPr/>
            <p:nvPr/>
          </p:nvGrpSpPr>
          <p:grpSpPr>
            <a:xfrm rot="5400000">
              <a:off x="11606194" y="6066551"/>
              <a:ext cx="79555" cy="79555"/>
              <a:chOff x="10008778" y="6063856"/>
              <a:chExt cx="79555" cy="79555"/>
            </a:xfrm>
          </p:grpSpPr>
          <p:sp>
            <p:nvSpPr>
              <p:cNvPr id="54" name="矩形 53">
                <a:extLst>
                  <a:ext uri="{FF2B5EF4-FFF2-40B4-BE49-F238E27FC236}">
                    <a16:creationId xmlns:a16="http://schemas.microsoft.com/office/drawing/2014/main" id="{B0B08451-3986-4C41-B58D-B7211A88A580}"/>
                  </a:ext>
                </a:extLst>
              </p:cNvPr>
              <p:cNvSpPr/>
              <p:nvPr/>
            </p:nvSpPr>
            <p:spPr>
              <a:xfrm>
                <a:off x="10038088" y="6092203"/>
                <a:ext cx="45719" cy="45719"/>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半闭框 54">
                <a:extLst>
                  <a:ext uri="{FF2B5EF4-FFF2-40B4-BE49-F238E27FC236}">
                    <a16:creationId xmlns:a16="http://schemas.microsoft.com/office/drawing/2014/main" id="{73EAD5F4-9D29-4BB4-85D9-98B11EA0753A}"/>
                  </a:ext>
                </a:extLst>
              </p:cNvPr>
              <p:cNvSpPr/>
              <p:nvPr/>
            </p:nvSpPr>
            <p:spPr>
              <a:xfrm>
                <a:off x="10008778" y="6063856"/>
                <a:ext cx="79555" cy="79555"/>
              </a:xfrm>
              <a:prstGeom prst="halfFrame">
                <a:avLst>
                  <a:gd name="adj1" fmla="val 3105"/>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45" name="组合 44">
              <a:extLst>
                <a:ext uri="{FF2B5EF4-FFF2-40B4-BE49-F238E27FC236}">
                  <a16:creationId xmlns:a16="http://schemas.microsoft.com/office/drawing/2014/main" id="{A8E9B984-8F60-4293-845D-087E3C99AF00}"/>
                </a:ext>
              </a:extLst>
            </p:cNvPr>
            <p:cNvGrpSpPr/>
            <p:nvPr/>
          </p:nvGrpSpPr>
          <p:grpSpPr>
            <a:xfrm rot="10800000">
              <a:off x="11606193" y="6341516"/>
              <a:ext cx="79555" cy="79555"/>
              <a:chOff x="10008778" y="6063856"/>
              <a:chExt cx="79555" cy="79555"/>
            </a:xfrm>
          </p:grpSpPr>
          <p:sp>
            <p:nvSpPr>
              <p:cNvPr id="52" name="矩形 51">
                <a:extLst>
                  <a:ext uri="{FF2B5EF4-FFF2-40B4-BE49-F238E27FC236}">
                    <a16:creationId xmlns:a16="http://schemas.microsoft.com/office/drawing/2014/main" id="{8A72A2F2-361C-437A-AB95-DE5EE8D2D092}"/>
                  </a:ext>
                </a:extLst>
              </p:cNvPr>
              <p:cNvSpPr/>
              <p:nvPr/>
            </p:nvSpPr>
            <p:spPr>
              <a:xfrm>
                <a:off x="10038088" y="6092203"/>
                <a:ext cx="45719" cy="45719"/>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半闭框 52">
                <a:extLst>
                  <a:ext uri="{FF2B5EF4-FFF2-40B4-BE49-F238E27FC236}">
                    <a16:creationId xmlns:a16="http://schemas.microsoft.com/office/drawing/2014/main" id="{2B6E46F4-5458-4D40-8903-1F7196254696}"/>
                  </a:ext>
                </a:extLst>
              </p:cNvPr>
              <p:cNvSpPr/>
              <p:nvPr/>
            </p:nvSpPr>
            <p:spPr>
              <a:xfrm>
                <a:off x="10008778" y="6063856"/>
                <a:ext cx="79555" cy="79555"/>
              </a:xfrm>
              <a:prstGeom prst="halfFrame">
                <a:avLst>
                  <a:gd name="adj1" fmla="val 3105"/>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46" name="组合 45">
              <a:extLst>
                <a:ext uri="{FF2B5EF4-FFF2-40B4-BE49-F238E27FC236}">
                  <a16:creationId xmlns:a16="http://schemas.microsoft.com/office/drawing/2014/main" id="{20FD2B6D-7202-4EC3-996F-924023AC2927}"/>
                </a:ext>
              </a:extLst>
            </p:cNvPr>
            <p:cNvGrpSpPr/>
            <p:nvPr/>
          </p:nvGrpSpPr>
          <p:grpSpPr>
            <a:xfrm rot="16200000">
              <a:off x="10006572" y="6343198"/>
              <a:ext cx="79555" cy="79555"/>
              <a:chOff x="10008778" y="6063856"/>
              <a:chExt cx="79555" cy="79555"/>
            </a:xfrm>
          </p:grpSpPr>
          <p:sp>
            <p:nvSpPr>
              <p:cNvPr id="50" name="矩形 49">
                <a:extLst>
                  <a:ext uri="{FF2B5EF4-FFF2-40B4-BE49-F238E27FC236}">
                    <a16:creationId xmlns:a16="http://schemas.microsoft.com/office/drawing/2014/main" id="{B9043A1E-4EF8-431C-A6F6-972289115089}"/>
                  </a:ext>
                </a:extLst>
              </p:cNvPr>
              <p:cNvSpPr/>
              <p:nvPr/>
            </p:nvSpPr>
            <p:spPr>
              <a:xfrm>
                <a:off x="10038088" y="6092203"/>
                <a:ext cx="45719" cy="45719"/>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半闭框 50">
                <a:extLst>
                  <a:ext uri="{FF2B5EF4-FFF2-40B4-BE49-F238E27FC236}">
                    <a16:creationId xmlns:a16="http://schemas.microsoft.com/office/drawing/2014/main" id="{C553B615-C267-402A-BE44-DAA839B5BB45}"/>
                  </a:ext>
                </a:extLst>
              </p:cNvPr>
              <p:cNvSpPr/>
              <p:nvPr/>
            </p:nvSpPr>
            <p:spPr>
              <a:xfrm>
                <a:off x="10008778" y="6063856"/>
                <a:ext cx="79555" cy="79555"/>
              </a:xfrm>
              <a:prstGeom prst="halfFrame">
                <a:avLst>
                  <a:gd name="adj1" fmla="val 3105"/>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47" name="组合 46">
              <a:extLst>
                <a:ext uri="{FF2B5EF4-FFF2-40B4-BE49-F238E27FC236}">
                  <a16:creationId xmlns:a16="http://schemas.microsoft.com/office/drawing/2014/main" id="{1214E0F9-8B1F-4B83-9F63-7D544039D6E1}"/>
                </a:ext>
              </a:extLst>
            </p:cNvPr>
            <p:cNvGrpSpPr/>
            <p:nvPr/>
          </p:nvGrpSpPr>
          <p:grpSpPr>
            <a:xfrm>
              <a:off x="10059221" y="6106479"/>
              <a:ext cx="1576203" cy="278602"/>
              <a:chOff x="10190586" y="6370757"/>
              <a:chExt cx="1576203" cy="278602"/>
            </a:xfrm>
          </p:grpSpPr>
          <p:sp>
            <p:nvSpPr>
              <p:cNvPr id="48" name="矩形 47">
                <a:extLst>
                  <a:ext uri="{FF2B5EF4-FFF2-40B4-BE49-F238E27FC236}">
                    <a16:creationId xmlns:a16="http://schemas.microsoft.com/office/drawing/2014/main" id="{42292570-1F9E-4EF3-91DA-BB27CF7AFD5C}"/>
                  </a:ext>
                </a:extLst>
              </p:cNvPr>
              <p:cNvSpPr/>
              <p:nvPr/>
            </p:nvSpPr>
            <p:spPr>
              <a:xfrm>
                <a:off x="10190586" y="6379341"/>
                <a:ext cx="1576203" cy="257496"/>
              </a:xfrm>
              <a:prstGeom prst="rect">
                <a:avLst/>
              </a:prstGeom>
              <a:solidFill>
                <a:srgbClr val="008DCC">
                  <a:alpha val="73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9" name="文本框 48">
                <a:extLst>
                  <a:ext uri="{FF2B5EF4-FFF2-40B4-BE49-F238E27FC236}">
                    <a16:creationId xmlns:a16="http://schemas.microsoft.com/office/drawing/2014/main" id="{0710CC45-EE73-4E77-99BA-13E894F132F1}"/>
                  </a:ext>
                </a:extLst>
              </p:cNvPr>
              <p:cNvSpPr txBox="1"/>
              <p:nvPr/>
            </p:nvSpPr>
            <p:spPr>
              <a:xfrm>
                <a:off x="10547220" y="6370757"/>
                <a:ext cx="942872" cy="278602"/>
              </a:xfrm>
              <a:prstGeom prst="rect">
                <a:avLst/>
              </a:prstGeom>
              <a:noFill/>
            </p:spPr>
            <p:txBody>
              <a:bodyPr wrap="square" rtlCol="0">
                <a:spAutoFit/>
              </a:bodyPr>
              <a:lstStyle/>
              <a:p>
                <a:r>
                  <a:rPr lang="zh-CN" altLang="en-US" sz="1050" b="1" dirty="0">
                    <a:solidFill>
                      <a:schemeClr val="bg1"/>
                    </a:solidFill>
                    <a:latin typeface="思源黑体 CN ExtraLight" panose="020B0200000000000000" pitchFamily="34" charset="-122"/>
                    <a:ea typeface="思源黑体 CN ExtraLight" panose="020B0200000000000000" pitchFamily="34" charset="-122"/>
                  </a:rPr>
                  <a:t>保存设计</a:t>
                </a:r>
              </a:p>
            </p:txBody>
          </p:sp>
        </p:grpSp>
      </p:grpSp>
      <p:sp>
        <p:nvSpPr>
          <p:cNvPr id="58" name="文本框 57">
            <a:extLst>
              <a:ext uri="{FF2B5EF4-FFF2-40B4-BE49-F238E27FC236}">
                <a16:creationId xmlns:a16="http://schemas.microsoft.com/office/drawing/2014/main" id="{5511AD58-A741-45C6-80C8-07EEE944E151}"/>
              </a:ext>
            </a:extLst>
          </p:cNvPr>
          <p:cNvSpPr txBox="1"/>
          <p:nvPr/>
        </p:nvSpPr>
        <p:spPr>
          <a:xfrm>
            <a:off x="192839" y="2801090"/>
            <a:ext cx="748923" cy="261610"/>
          </a:xfrm>
          <a:prstGeom prst="rect">
            <a:avLst/>
          </a:prstGeom>
          <a:noFill/>
        </p:spPr>
        <p:txBody>
          <a:bodyPr wrap="none" rtlCol="0">
            <a:spAutoFit/>
          </a:bodyPr>
          <a:lstStyle/>
          <a:p>
            <a:r>
              <a:rPr lang="zh-CN" altLang="en-US" sz="1100" b="1" dirty="0">
                <a:solidFill>
                  <a:schemeClr val="bg1"/>
                </a:solidFill>
              </a:rPr>
              <a:t>可装配于</a:t>
            </a:r>
          </a:p>
        </p:txBody>
      </p:sp>
      <p:grpSp>
        <p:nvGrpSpPr>
          <p:cNvPr id="59" name="组合 58">
            <a:extLst>
              <a:ext uri="{FF2B5EF4-FFF2-40B4-BE49-F238E27FC236}">
                <a16:creationId xmlns:a16="http://schemas.microsoft.com/office/drawing/2014/main" id="{87192A54-E02F-42DD-9C73-12FE29BEB623}"/>
              </a:ext>
            </a:extLst>
          </p:cNvPr>
          <p:cNvGrpSpPr/>
          <p:nvPr/>
        </p:nvGrpSpPr>
        <p:grpSpPr>
          <a:xfrm>
            <a:off x="259468" y="3036064"/>
            <a:ext cx="1516555" cy="1327"/>
            <a:chOff x="381130" y="1150925"/>
            <a:chExt cx="1516555" cy="1327"/>
          </a:xfrm>
        </p:grpSpPr>
        <p:cxnSp>
          <p:nvCxnSpPr>
            <p:cNvPr id="60" name="直接连接符 59">
              <a:extLst>
                <a:ext uri="{FF2B5EF4-FFF2-40B4-BE49-F238E27FC236}">
                  <a16:creationId xmlns:a16="http://schemas.microsoft.com/office/drawing/2014/main" id="{29BD7714-C23E-4EEF-887A-8D527439E780}"/>
                </a:ext>
              </a:extLst>
            </p:cNvPr>
            <p:cNvCxnSpPr>
              <a:cxnSpLocks/>
            </p:cNvCxnSpPr>
            <p:nvPr/>
          </p:nvCxnSpPr>
          <p:spPr>
            <a:xfrm>
              <a:off x="390590" y="1151198"/>
              <a:ext cx="1507095" cy="0"/>
            </a:xfrm>
            <a:prstGeom prst="line">
              <a:avLst/>
            </a:prstGeom>
            <a:ln w="3175">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FF8A9F91-9FF8-4400-BE50-CB0E5C15A6B7}"/>
                </a:ext>
              </a:extLst>
            </p:cNvPr>
            <p:cNvCxnSpPr>
              <a:cxnSpLocks/>
            </p:cNvCxnSpPr>
            <p:nvPr/>
          </p:nvCxnSpPr>
          <p:spPr>
            <a:xfrm>
              <a:off x="381130" y="1152252"/>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EF8D3A00-2871-4ACD-951A-D74C398E916B}"/>
                </a:ext>
              </a:extLst>
            </p:cNvPr>
            <p:cNvCxnSpPr>
              <a:cxnSpLocks/>
            </p:cNvCxnSpPr>
            <p:nvPr/>
          </p:nvCxnSpPr>
          <p:spPr>
            <a:xfrm>
              <a:off x="1864412" y="1150925"/>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grpSp>
      <p:grpSp>
        <p:nvGrpSpPr>
          <p:cNvPr id="77" name="组合 76">
            <a:extLst>
              <a:ext uri="{FF2B5EF4-FFF2-40B4-BE49-F238E27FC236}">
                <a16:creationId xmlns:a16="http://schemas.microsoft.com/office/drawing/2014/main" id="{19A9B74A-2E09-4C8D-8873-E04B0B2E16DC}"/>
              </a:ext>
            </a:extLst>
          </p:cNvPr>
          <p:cNvGrpSpPr/>
          <p:nvPr/>
        </p:nvGrpSpPr>
        <p:grpSpPr>
          <a:xfrm>
            <a:off x="275815" y="3085335"/>
            <a:ext cx="330152" cy="330152"/>
            <a:chOff x="273881" y="3085335"/>
            <a:chExt cx="330152" cy="330152"/>
          </a:xfrm>
        </p:grpSpPr>
        <p:sp>
          <p:nvSpPr>
            <p:cNvPr id="75" name="椭圆 74">
              <a:extLst>
                <a:ext uri="{FF2B5EF4-FFF2-40B4-BE49-F238E27FC236}">
                  <a16:creationId xmlns:a16="http://schemas.microsoft.com/office/drawing/2014/main" id="{7A06F23A-81AC-4437-9DD4-88496C8DB82A}"/>
                </a:ext>
              </a:extLst>
            </p:cNvPr>
            <p:cNvSpPr/>
            <p:nvPr/>
          </p:nvSpPr>
          <p:spPr>
            <a:xfrm>
              <a:off x="273881" y="3085335"/>
              <a:ext cx="330152" cy="330152"/>
            </a:xfrm>
            <a:prstGeom prst="ellips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a:extLst>
                <a:ext uri="{FF2B5EF4-FFF2-40B4-BE49-F238E27FC236}">
                  <a16:creationId xmlns:a16="http://schemas.microsoft.com/office/drawing/2014/main" id="{862BA1ED-64D3-442D-A391-0B9B13E6D522}"/>
                </a:ext>
              </a:extLst>
            </p:cNvPr>
            <p:cNvSpPr/>
            <p:nvPr/>
          </p:nvSpPr>
          <p:spPr>
            <a:xfrm>
              <a:off x="296085" y="3108745"/>
              <a:ext cx="283332" cy="283332"/>
            </a:xfrm>
            <a:prstGeom prst="ellipse">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8" name="文本框 77">
            <a:extLst>
              <a:ext uri="{FF2B5EF4-FFF2-40B4-BE49-F238E27FC236}">
                <a16:creationId xmlns:a16="http://schemas.microsoft.com/office/drawing/2014/main" id="{94928ABF-892D-4B38-83D5-EE7047DB9871}"/>
              </a:ext>
            </a:extLst>
          </p:cNvPr>
          <p:cNvSpPr txBox="1"/>
          <p:nvPr/>
        </p:nvSpPr>
        <p:spPr>
          <a:xfrm>
            <a:off x="268556" y="3334739"/>
            <a:ext cx="364202" cy="200055"/>
          </a:xfrm>
          <a:prstGeom prst="rect">
            <a:avLst/>
          </a:prstGeom>
          <a:noFill/>
        </p:spPr>
        <p:txBody>
          <a:bodyPr wrap="none" rtlCol="0">
            <a:spAutoFit/>
          </a:bodyPr>
          <a:lstStyle/>
          <a:p>
            <a:r>
              <a:rPr lang="zh-CN" altLang="en-US" sz="700" b="1" dirty="0">
                <a:solidFill>
                  <a:schemeClr val="bg1">
                    <a:alpha val="80000"/>
                  </a:schemeClr>
                </a:solidFill>
                <a:latin typeface="+mn-ea"/>
              </a:rPr>
              <a:t>舰船</a:t>
            </a:r>
          </a:p>
        </p:txBody>
      </p:sp>
      <p:grpSp>
        <p:nvGrpSpPr>
          <p:cNvPr id="84" name="组合 83">
            <a:extLst>
              <a:ext uri="{FF2B5EF4-FFF2-40B4-BE49-F238E27FC236}">
                <a16:creationId xmlns:a16="http://schemas.microsoft.com/office/drawing/2014/main" id="{265B89EF-50ED-4F24-B483-3DE11DD60156}"/>
              </a:ext>
            </a:extLst>
          </p:cNvPr>
          <p:cNvGrpSpPr/>
          <p:nvPr/>
        </p:nvGrpSpPr>
        <p:grpSpPr>
          <a:xfrm>
            <a:off x="339760" y="3151291"/>
            <a:ext cx="204170" cy="205146"/>
            <a:chOff x="250826" y="3930651"/>
            <a:chExt cx="331788" cy="333375"/>
          </a:xfrm>
          <a:solidFill>
            <a:schemeClr val="bg1"/>
          </a:solidFill>
        </p:grpSpPr>
        <p:sp>
          <p:nvSpPr>
            <p:cNvPr id="79" name="Freeform 856">
              <a:extLst>
                <a:ext uri="{FF2B5EF4-FFF2-40B4-BE49-F238E27FC236}">
                  <a16:creationId xmlns:a16="http://schemas.microsoft.com/office/drawing/2014/main" id="{55954E13-2115-42CF-B5F9-B85A44C18939}"/>
                </a:ext>
              </a:extLst>
            </p:cNvPr>
            <p:cNvSpPr>
              <a:spLocks/>
            </p:cNvSpPr>
            <p:nvPr/>
          </p:nvSpPr>
          <p:spPr bwMode="auto">
            <a:xfrm>
              <a:off x="412751" y="3932238"/>
              <a:ext cx="169863" cy="320675"/>
            </a:xfrm>
            <a:custGeom>
              <a:avLst/>
              <a:gdLst>
                <a:gd name="T0" fmla="*/ 0 w 107"/>
                <a:gd name="T1" fmla="*/ 111 h 202"/>
                <a:gd name="T2" fmla="*/ 27 w 107"/>
                <a:gd name="T3" fmla="*/ 202 h 202"/>
                <a:gd name="T4" fmla="*/ 107 w 107"/>
                <a:gd name="T5" fmla="*/ 0 h 202"/>
                <a:gd name="T6" fmla="*/ 0 w 107"/>
                <a:gd name="T7" fmla="*/ 111 h 202"/>
              </a:gdLst>
              <a:ahLst/>
              <a:cxnLst>
                <a:cxn ang="0">
                  <a:pos x="T0" y="T1"/>
                </a:cxn>
                <a:cxn ang="0">
                  <a:pos x="T2" y="T3"/>
                </a:cxn>
                <a:cxn ang="0">
                  <a:pos x="T4" y="T5"/>
                </a:cxn>
                <a:cxn ang="0">
                  <a:pos x="T6" y="T7"/>
                </a:cxn>
              </a:cxnLst>
              <a:rect l="0" t="0" r="r" b="b"/>
              <a:pathLst>
                <a:path w="107" h="202">
                  <a:moveTo>
                    <a:pt x="0" y="111"/>
                  </a:moveTo>
                  <a:lnTo>
                    <a:pt x="27" y="202"/>
                  </a:lnTo>
                  <a:lnTo>
                    <a:pt x="107" y="0"/>
                  </a:lnTo>
                  <a:lnTo>
                    <a:pt x="0"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857">
              <a:extLst>
                <a:ext uri="{FF2B5EF4-FFF2-40B4-BE49-F238E27FC236}">
                  <a16:creationId xmlns:a16="http://schemas.microsoft.com/office/drawing/2014/main" id="{EE517CD7-0AC5-42CA-A874-8DC13C2D2EED}"/>
                </a:ext>
              </a:extLst>
            </p:cNvPr>
            <p:cNvSpPr>
              <a:spLocks/>
            </p:cNvSpPr>
            <p:nvPr/>
          </p:nvSpPr>
          <p:spPr bwMode="auto">
            <a:xfrm>
              <a:off x="352426" y="4121151"/>
              <a:ext cx="90488" cy="142875"/>
            </a:xfrm>
            <a:custGeom>
              <a:avLst/>
              <a:gdLst>
                <a:gd name="T0" fmla="*/ 0 w 57"/>
                <a:gd name="T1" fmla="*/ 31 h 90"/>
                <a:gd name="T2" fmla="*/ 20 w 57"/>
                <a:gd name="T3" fmla="*/ 90 h 90"/>
                <a:gd name="T4" fmla="*/ 57 w 57"/>
                <a:gd name="T5" fmla="*/ 90 h 90"/>
                <a:gd name="T6" fmla="*/ 30 w 57"/>
                <a:gd name="T7" fmla="*/ 0 h 90"/>
                <a:gd name="T8" fmla="*/ 0 w 57"/>
                <a:gd name="T9" fmla="*/ 31 h 90"/>
              </a:gdLst>
              <a:ahLst/>
              <a:cxnLst>
                <a:cxn ang="0">
                  <a:pos x="T0" y="T1"/>
                </a:cxn>
                <a:cxn ang="0">
                  <a:pos x="T2" y="T3"/>
                </a:cxn>
                <a:cxn ang="0">
                  <a:pos x="T4" y="T5"/>
                </a:cxn>
                <a:cxn ang="0">
                  <a:pos x="T6" y="T7"/>
                </a:cxn>
                <a:cxn ang="0">
                  <a:pos x="T8" y="T9"/>
                </a:cxn>
              </a:cxnLst>
              <a:rect l="0" t="0" r="r" b="b"/>
              <a:pathLst>
                <a:path w="57" h="90">
                  <a:moveTo>
                    <a:pt x="0" y="31"/>
                  </a:moveTo>
                  <a:lnTo>
                    <a:pt x="20" y="90"/>
                  </a:lnTo>
                  <a:lnTo>
                    <a:pt x="57" y="90"/>
                  </a:lnTo>
                  <a:lnTo>
                    <a:pt x="30" y="0"/>
                  </a:lnTo>
                  <a:lnTo>
                    <a:pt x="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858">
              <a:extLst>
                <a:ext uri="{FF2B5EF4-FFF2-40B4-BE49-F238E27FC236}">
                  <a16:creationId xmlns:a16="http://schemas.microsoft.com/office/drawing/2014/main" id="{56A9AE5E-3B98-4508-8BF7-1245B870CBD5}"/>
                </a:ext>
              </a:extLst>
            </p:cNvPr>
            <p:cNvSpPr>
              <a:spLocks/>
            </p:cNvSpPr>
            <p:nvPr/>
          </p:nvSpPr>
          <p:spPr bwMode="auto">
            <a:xfrm>
              <a:off x="261938" y="3930651"/>
              <a:ext cx="319088" cy="171450"/>
            </a:xfrm>
            <a:custGeom>
              <a:avLst/>
              <a:gdLst>
                <a:gd name="T0" fmla="*/ 201 w 201"/>
                <a:gd name="T1" fmla="*/ 0 h 108"/>
                <a:gd name="T2" fmla="*/ 0 w 201"/>
                <a:gd name="T3" fmla="*/ 81 h 108"/>
                <a:gd name="T4" fmla="*/ 91 w 201"/>
                <a:gd name="T5" fmla="*/ 108 h 108"/>
                <a:gd name="T6" fmla="*/ 201 w 201"/>
                <a:gd name="T7" fmla="*/ 0 h 108"/>
              </a:gdLst>
              <a:ahLst/>
              <a:cxnLst>
                <a:cxn ang="0">
                  <a:pos x="T0" y="T1"/>
                </a:cxn>
                <a:cxn ang="0">
                  <a:pos x="T2" y="T3"/>
                </a:cxn>
                <a:cxn ang="0">
                  <a:pos x="T4" y="T5"/>
                </a:cxn>
                <a:cxn ang="0">
                  <a:pos x="T6" y="T7"/>
                </a:cxn>
              </a:cxnLst>
              <a:rect l="0" t="0" r="r" b="b"/>
              <a:pathLst>
                <a:path w="201" h="108">
                  <a:moveTo>
                    <a:pt x="201" y="0"/>
                  </a:moveTo>
                  <a:lnTo>
                    <a:pt x="0" y="81"/>
                  </a:lnTo>
                  <a:lnTo>
                    <a:pt x="91" y="108"/>
                  </a:lnTo>
                  <a:lnTo>
                    <a:pt x="20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859">
              <a:extLst>
                <a:ext uri="{FF2B5EF4-FFF2-40B4-BE49-F238E27FC236}">
                  <a16:creationId xmlns:a16="http://schemas.microsoft.com/office/drawing/2014/main" id="{3A8EB81E-7B72-4D97-95C4-8AE8C50CC720}"/>
                </a:ext>
              </a:extLst>
            </p:cNvPr>
            <p:cNvSpPr>
              <a:spLocks/>
            </p:cNvSpPr>
            <p:nvPr/>
          </p:nvSpPr>
          <p:spPr bwMode="auto">
            <a:xfrm>
              <a:off x="250826" y="4071938"/>
              <a:ext cx="142875" cy="90488"/>
            </a:xfrm>
            <a:custGeom>
              <a:avLst/>
              <a:gdLst>
                <a:gd name="T0" fmla="*/ 90 w 90"/>
                <a:gd name="T1" fmla="*/ 27 h 57"/>
                <a:gd name="T2" fmla="*/ 0 w 90"/>
                <a:gd name="T3" fmla="*/ 0 h 57"/>
                <a:gd name="T4" fmla="*/ 0 w 90"/>
                <a:gd name="T5" fmla="*/ 37 h 57"/>
                <a:gd name="T6" fmla="*/ 59 w 90"/>
                <a:gd name="T7" fmla="*/ 57 h 57"/>
                <a:gd name="T8" fmla="*/ 90 w 90"/>
                <a:gd name="T9" fmla="*/ 27 h 57"/>
              </a:gdLst>
              <a:ahLst/>
              <a:cxnLst>
                <a:cxn ang="0">
                  <a:pos x="T0" y="T1"/>
                </a:cxn>
                <a:cxn ang="0">
                  <a:pos x="T2" y="T3"/>
                </a:cxn>
                <a:cxn ang="0">
                  <a:pos x="T4" y="T5"/>
                </a:cxn>
                <a:cxn ang="0">
                  <a:pos x="T6" y="T7"/>
                </a:cxn>
                <a:cxn ang="0">
                  <a:pos x="T8" y="T9"/>
                </a:cxn>
              </a:cxnLst>
              <a:rect l="0" t="0" r="r" b="b"/>
              <a:pathLst>
                <a:path w="90" h="57">
                  <a:moveTo>
                    <a:pt x="90" y="27"/>
                  </a:moveTo>
                  <a:lnTo>
                    <a:pt x="0" y="0"/>
                  </a:lnTo>
                  <a:lnTo>
                    <a:pt x="0" y="37"/>
                  </a:lnTo>
                  <a:lnTo>
                    <a:pt x="59" y="57"/>
                  </a:lnTo>
                  <a:lnTo>
                    <a:pt x="9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860">
              <a:extLst>
                <a:ext uri="{FF2B5EF4-FFF2-40B4-BE49-F238E27FC236}">
                  <a16:creationId xmlns:a16="http://schemas.microsoft.com/office/drawing/2014/main" id="{20E9384B-9FA5-4AE2-BA94-A54E0269598F}"/>
                </a:ext>
              </a:extLst>
            </p:cNvPr>
            <p:cNvSpPr>
              <a:spLocks/>
            </p:cNvSpPr>
            <p:nvPr/>
          </p:nvSpPr>
          <p:spPr bwMode="auto">
            <a:xfrm>
              <a:off x="315913" y="4176713"/>
              <a:ext cx="31750" cy="50800"/>
            </a:xfrm>
            <a:custGeom>
              <a:avLst/>
              <a:gdLst>
                <a:gd name="T0" fmla="*/ 0 w 20"/>
                <a:gd name="T1" fmla="*/ 14 h 32"/>
                <a:gd name="T2" fmla="*/ 3 w 20"/>
                <a:gd name="T3" fmla="*/ 32 h 32"/>
                <a:gd name="T4" fmla="*/ 20 w 20"/>
                <a:gd name="T5" fmla="*/ 14 h 32"/>
                <a:gd name="T6" fmla="*/ 15 w 20"/>
                <a:gd name="T7" fmla="*/ 0 h 32"/>
                <a:gd name="T8" fmla="*/ 0 w 20"/>
                <a:gd name="T9" fmla="*/ 14 h 32"/>
              </a:gdLst>
              <a:ahLst/>
              <a:cxnLst>
                <a:cxn ang="0">
                  <a:pos x="T0" y="T1"/>
                </a:cxn>
                <a:cxn ang="0">
                  <a:pos x="T2" y="T3"/>
                </a:cxn>
                <a:cxn ang="0">
                  <a:pos x="T4" y="T5"/>
                </a:cxn>
                <a:cxn ang="0">
                  <a:pos x="T6" y="T7"/>
                </a:cxn>
                <a:cxn ang="0">
                  <a:pos x="T8" y="T9"/>
                </a:cxn>
              </a:cxnLst>
              <a:rect l="0" t="0" r="r" b="b"/>
              <a:pathLst>
                <a:path w="20" h="32">
                  <a:moveTo>
                    <a:pt x="0" y="14"/>
                  </a:moveTo>
                  <a:lnTo>
                    <a:pt x="3" y="32"/>
                  </a:lnTo>
                  <a:lnTo>
                    <a:pt x="20" y="14"/>
                  </a:lnTo>
                  <a:lnTo>
                    <a:pt x="15"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85" name="组合 84">
            <a:extLst>
              <a:ext uri="{FF2B5EF4-FFF2-40B4-BE49-F238E27FC236}">
                <a16:creationId xmlns:a16="http://schemas.microsoft.com/office/drawing/2014/main" id="{ACD9774B-08EF-4C54-8B8F-D9B27B3648F0}"/>
              </a:ext>
            </a:extLst>
          </p:cNvPr>
          <p:cNvGrpSpPr/>
          <p:nvPr/>
        </p:nvGrpSpPr>
        <p:grpSpPr>
          <a:xfrm>
            <a:off x="259468" y="3908884"/>
            <a:ext cx="1516555" cy="1327"/>
            <a:chOff x="381130" y="1150925"/>
            <a:chExt cx="1516555" cy="1327"/>
          </a:xfrm>
        </p:grpSpPr>
        <p:cxnSp>
          <p:nvCxnSpPr>
            <p:cNvPr id="86" name="直接连接符 85">
              <a:extLst>
                <a:ext uri="{FF2B5EF4-FFF2-40B4-BE49-F238E27FC236}">
                  <a16:creationId xmlns:a16="http://schemas.microsoft.com/office/drawing/2014/main" id="{A1D202A0-08E8-446D-9F5B-C0DBE7EABE5E}"/>
                </a:ext>
              </a:extLst>
            </p:cNvPr>
            <p:cNvCxnSpPr>
              <a:cxnSpLocks/>
            </p:cNvCxnSpPr>
            <p:nvPr/>
          </p:nvCxnSpPr>
          <p:spPr>
            <a:xfrm>
              <a:off x="390590" y="1151198"/>
              <a:ext cx="1507095" cy="0"/>
            </a:xfrm>
            <a:prstGeom prst="line">
              <a:avLst/>
            </a:prstGeom>
            <a:ln w="3175">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a:extLst>
                <a:ext uri="{FF2B5EF4-FFF2-40B4-BE49-F238E27FC236}">
                  <a16:creationId xmlns:a16="http://schemas.microsoft.com/office/drawing/2014/main" id="{87A12C9F-FA86-44A0-BA42-BCD27EEA9A74}"/>
                </a:ext>
              </a:extLst>
            </p:cNvPr>
            <p:cNvCxnSpPr>
              <a:cxnSpLocks/>
            </p:cNvCxnSpPr>
            <p:nvPr/>
          </p:nvCxnSpPr>
          <p:spPr>
            <a:xfrm>
              <a:off x="381130" y="1152252"/>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a:extLst>
                <a:ext uri="{FF2B5EF4-FFF2-40B4-BE49-F238E27FC236}">
                  <a16:creationId xmlns:a16="http://schemas.microsoft.com/office/drawing/2014/main" id="{1AC0BA2F-9179-4B84-BC41-AC9D00DD8121}"/>
                </a:ext>
              </a:extLst>
            </p:cNvPr>
            <p:cNvCxnSpPr>
              <a:cxnSpLocks/>
            </p:cNvCxnSpPr>
            <p:nvPr/>
          </p:nvCxnSpPr>
          <p:spPr>
            <a:xfrm>
              <a:off x="1864412" y="1150925"/>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grpSp>
      <p:sp>
        <p:nvSpPr>
          <p:cNvPr id="89" name="Freeform 313">
            <a:extLst>
              <a:ext uri="{FF2B5EF4-FFF2-40B4-BE49-F238E27FC236}">
                <a16:creationId xmlns:a16="http://schemas.microsoft.com/office/drawing/2014/main" id="{E9E8C84C-F884-4E46-B9A8-0080377CFFAC}"/>
              </a:ext>
            </a:extLst>
          </p:cNvPr>
          <p:cNvSpPr>
            <a:spLocks noEditPoints="1"/>
          </p:cNvSpPr>
          <p:nvPr/>
        </p:nvSpPr>
        <p:spPr bwMode="auto">
          <a:xfrm>
            <a:off x="273342" y="3723985"/>
            <a:ext cx="150813" cy="149319"/>
          </a:xfrm>
          <a:custGeom>
            <a:avLst/>
            <a:gdLst>
              <a:gd name="T0" fmla="*/ 32 w 50"/>
              <a:gd name="T1" fmla="*/ 25 h 50"/>
              <a:gd name="T2" fmla="*/ 30 w 50"/>
              <a:gd name="T3" fmla="*/ 30 h 50"/>
              <a:gd name="T4" fmla="*/ 20 w 50"/>
              <a:gd name="T5" fmla="*/ 30 h 50"/>
              <a:gd name="T6" fmla="*/ 20 w 50"/>
              <a:gd name="T7" fmla="*/ 20 h 50"/>
              <a:gd name="T8" fmla="*/ 30 w 50"/>
              <a:gd name="T9" fmla="*/ 20 h 50"/>
              <a:gd name="T10" fmla="*/ 46 w 50"/>
              <a:gd name="T11" fmla="*/ 11 h 50"/>
              <a:gd name="T12" fmla="*/ 49 w 50"/>
              <a:gd name="T13" fmla="*/ 13 h 50"/>
              <a:gd name="T14" fmla="*/ 41 w 50"/>
              <a:gd name="T15" fmla="*/ 21 h 50"/>
              <a:gd name="T16" fmla="*/ 42 w 50"/>
              <a:gd name="T17" fmla="*/ 25 h 50"/>
              <a:gd name="T18" fmla="*/ 41 w 50"/>
              <a:gd name="T19" fmla="*/ 29 h 50"/>
              <a:gd name="T20" fmla="*/ 49 w 50"/>
              <a:gd name="T21" fmla="*/ 37 h 50"/>
              <a:gd name="T22" fmla="*/ 46 w 50"/>
              <a:gd name="T23" fmla="*/ 40 h 50"/>
              <a:gd name="T24" fmla="*/ 38 w 50"/>
              <a:gd name="T25" fmla="*/ 31 h 50"/>
              <a:gd name="T26" fmla="*/ 38 w 50"/>
              <a:gd name="T27" fmla="*/ 27 h 50"/>
              <a:gd name="T28" fmla="*/ 38 w 50"/>
              <a:gd name="T29" fmla="*/ 23 h 50"/>
              <a:gd name="T30" fmla="*/ 38 w 50"/>
              <a:gd name="T31" fmla="*/ 19 h 50"/>
              <a:gd name="T32" fmla="*/ 46 w 50"/>
              <a:gd name="T33" fmla="*/ 11 h 50"/>
              <a:gd name="T34" fmla="*/ 39 w 50"/>
              <a:gd name="T35" fmla="*/ 47 h 50"/>
              <a:gd name="T36" fmla="*/ 36 w 50"/>
              <a:gd name="T37" fmla="*/ 50 h 50"/>
              <a:gd name="T38" fmla="*/ 29 w 50"/>
              <a:gd name="T39" fmla="*/ 42 h 50"/>
              <a:gd name="T40" fmla="*/ 25 w 50"/>
              <a:gd name="T41" fmla="*/ 43 h 50"/>
              <a:gd name="T42" fmla="*/ 20 w 50"/>
              <a:gd name="T43" fmla="*/ 42 h 50"/>
              <a:gd name="T44" fmla="*/ 13 w 50"/>
              <a:gd name="T45" fmla="*/ 50 h 50"/>
              <a:gd name="T46" fmla="*/ 10 w 50"/>
              <a:gd name="T47" fmla="*/ 47 h 50"/>
              <a:gd name="T48" fmla="*/ 18 w 50"/>
              <a:gd name="T49" fmla="*/ 38 h 50"/>
              <a:gd name="T50" fmla="*/ 20 w 50"/>
              <a:gd name="T51" fmla="*/ 38 h 50"/>
              <a:gd name="T52" fmla="*/ 25 w 50"/>
              <a:gd name="T53" fmla="*/ 39 h 50"/>
              <a:gd name="T54" fmla="*/ 29 w 50"/>
              <a:gd name="T55" fmla="*/ 38 h 50"/>
              <a:gd name="T56" fmla="*/ 35 w 50"/>
              <a:gd name="T57" fmla="*/ 43 h 50"/>
              <a:gd name="T58" fmla="*/ 3 w 50"/>
              <a:gd name="T59" fmla="*/ 40 h 50"/>
              <a:gd name="T60" fmla="*/ 0 w 50"/>
              <a:gd name="T61" fmla="*/ 40 h 50"/>
              <a:gd name="T62" fmla="*/ 4 w 50"/>
              <a:gd name="T63" fmla="*/ 33 h 50"/>
              <a:gd name="T64" fmla="*/ 8 w 50"/>
              <a:gd name="T65" fmla="*/ 28 h 50"/>
              <a:gd name="T66" fmla="*/ 8 w 50"/>
              <a:gd name="T67" fmla="*/ 22 h 50"/>
              <a:gd name="T68" fmla="*/ 4 w 50"/>
              <a:gd name="T69" fmla="*/ 18 h 50"/>
              <a:gd name="T70" fmla="*/ 0 w 50"/>
              <a:gd name="T71" fmla="*/ 11 h 50"/>
              <a:gd name="T72" fmla="*/ 7 w 50"/>
              <a:gd name="T73" fmla="*/ 15 h 50"/>
              <a:gd name="T74" fmla="*/ 12 w 50"/>
              <a:gd name="T75" fmla="*/ 21 h 50"/>
              <a:gd name="T76" fmla="*/ 11 w 50"/>
              <a:gd name="T77" fmla="*/ 25 h 50"/>
              <a:gd name="T78" fmla="*/ 12 w 50"/>
              <a:gd name="T79" fmla="*/ 29 h 50"/>
              <a:gd name="T80" fmla="*/ 7 w 50"/>
              <a:gd name="T81" fmla="*/ 36 h 50"/>
              <a:gd name="T82" fmla="*/ 10 w 50"/>
              <a:gd name="T83" fmla="*/ 4 h 50"/>
              <a:gd name="T84" fmla="*/ 10 w 50"/>
              <a:gd name="T85" fmla="*/ 1 h 50"/>
              <a:gd name="T86" fmla="*/ 17 w 50"/>
              <a:gd name="T87" fmla="*/ 5 h 50"/>
              <a:gd name="T88" fmla="*/ 17 w 50"/>
              <a:gd name="T89" fmla="*/ 5 h 50"/>
              <a:gd name="T90" fmla="*/ 22 w 50"/>
              <a:gd name="T91" fmla="*/ 8 h 50"/>
              <a:gd name="T92" fmla="*/ 27 w 50"/>
              <a:gd name="T93" fmla="*/ 8 h 50"/>
              <a:gd name="T94" fmla="*/ 32 w 50"/>
              <a:gd name="T95" fmla="*/ 5 h 50"/>
              <a:gd name="T96" fmla="*/ 36 w 50"/>
              <a:gd name="T97" fmla="*/ 1 h 50"/>
              <a:gd name="T98" fmla="*/ 39 w 50"/>
              <a:gd name="T99" fmla="*/ 4 h 50"/>
              <a:gd name="T100" fmla="*/ 35 w 50"/>
              <a:gd name="T101" fmla="*/ 8 h 50"/>
              <a:gd name="T102" fmla="*/ 29 w 50"/>
              <a:gd name="T103" fmla="*/ 12 h 50"/>
              <a:gd name="T104" fmla="*/ 25 w 50"/>
              <a:gd name="T105" fmla="*/ 12 h 50"/>
              <a:gd name="T106" fmla="*/ 21 w 50"/>
              <a:gd name="T107" fmla="*/ 12 h 50"/>
              <a:gd name="T108" fmla="*/ 14 w 50"/>
              <a:gd name="T109" fmla="*/ 8 h 50"/>
              <a:gd name="T110" fmla="*/ 10 w 50"/>
              <a:gd name="T111" fmla="*/ 4 h 50"/>
              <a:gd name="T112" fmla="*/ 29 w 50"/>
              <a:gd name="T113" fmla="*/ 25 h 50"/>
              <a:gd name="T114" fmla="*/ 25 w 50"/>
              <a:gd name="T115" fmla="*/ 20 h 50"/>
              <a:gd name="T116" fmla="*/ 20 w 50"/>
              <a:gd name="T117" fmla="*/ 25 h 50"/>
              <a:gd name="T118" fmla="*/ 25 w 50"/>
              <a:gd name="T119" fmla="*/ 30 h 50"/>
              <a:gd name="T120" fmla="*/ 29 w 50"/>
              <a:gd name="T121"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0" h="50">
                <a:moveTo>
                  <a:pt x="30" y="20"/>
                </a:moveTo>
                <a:cubicBezTo>
                  <a:pt x="31" y="22"/>
                  <a:pt x="32" y="23"/>
                  <a:pt x="32" y="25"/>
                </a:cubicBezTo>
                <a:cubicBezTo>
                  <a:pt x="32" y="27"/>
                  <a:pt x="31" y="29"/>
                  <a:pt x="30" y="30"/>
                </a:cubicBezTo>
                <a:cubicBezTo>
                  <a:pt x="30" y="30"/>
                  <a:pt x="30" y="30"/>
                  <a:pt x="30" y="30"/>
                </a:cubicBezTo>
                <a:cubicBezTo>
                  <a:pt x="28" y="32"/>
                  <a:pt x="26" y="32"/>
                  <a:pt x="25" y="32"/>
                </a:cubicBezTo>
                <a:cubicBezTo>
                  <a:pt x="23" y="32"/>
                  <a:pt x="21" y="32"/>
                  <a:pt x="20" y="30"/>
                </a:cubicBezTo>
                <a:cubicBezTo>
                  <a:pt x="18" y="29"/>
                  <a:pt x="17" y="27"/>
                  <a:pt x="17" y="25"/>
                </a:cubicBezTo>
                <a:cubicBezTo>
                  <a:pt x="17" y="23"/>
                  <a:pt x="18" y="22"/>
                  <a:pt x="20" y="20"/>
                </a:cubicBezTo>
                <a:cubicBezTo>
                  <a:pt x="21" y="19"/>
                  <a:pt x="23" y="18"/>
                  <a:pt x="25" y="18"/>
                </a:cubicBezTo>
                <a:cubicBezTo>
                  <a:pt x="26" y="18"/>
                  <a:pt x="28" y="19"/>
                  <a:pt x="30" y="20"/>
                </a:cubicBezTo>
                <a:close/>
                <a:moveTo>
                  <a:pt x="46" y="11"/>
                </a:moveTo>
                <a:cubicBezTo>
                  <a:pt x="46" y="11"/>
                  <a:pt x="46" y="11"/>
                  <a:pt x="46" y="11"/>
                </a:cubicBezTo>
                <a:cubicBezTo>
                  <a:pt x="47" y="10"/>
                  <a:pt x="48" y="10"/>
                  <a:pt x="49" y="11"/>
                </a:cubicBezTo>
                <a:cubicBezTo>
                  <a:pt x="50" y="11"/>
                  <a:pt x="50" y="13"/>
                  <a:pt x="49" y="13"/>
                </a:cubicBezTo>
                <a:cubicBezTo>
                  <a:pt x="45" y="18"/>
                  <a:pt x="45" y="18"/>
                  <a:pt x="45" y="18"/>
                </a:cubicBezTo>
                <a:cubicBezTo>
                  <a:pt x="41" y="21"/>
                  <a:pt x="41" y="21"/>
                  <a:pt x="41" y="21"/>
                </a:cubicBezTo>
                <a:cubicBezTo>
                  <a:pt x="42" y="21"/>
                  <a:pt x="42" y="22"/>
                  <a:pt x="42" y="22"/>
                </a:cubicBezTo>
                <a:cubicBezTo>
                  <a:pt x="42" y="23"/>
                  <a:pt x="42" y="24"/>
                  <a:pt x="42" y="25"/>
                </a:cubicBezTo>
                <a:cubicBezTo>
                  <a:pt x="42" y="26"/>
                  <a:pt x="42" y="27"/>
                  <a:pt x="42" y="28"/>
                </a:cubicBezTo>
                <a:cubicBezTo>
                  <a:pt x="42" y="28"/>
                  <a:pt x="42" y="29"/>
                  <a:pt x="41" y="29"/>
                </a:cubicBezTo>
                <a:cubicBezTo>
                  <a:pt x="45" y="33"/>
                  <a:pt x="45" y="33"/>
                  <a:pt x="45" y="33"/>
                </a:cubicBezTo>
                <a:cubicBezTo>
                  <a:pt x="49" y="37"/>
                  <a:pt x="49" y="37"/>
                  <a:pt x="49" y="37"/>
                </a:cubicBezTo>
                <a:cubicBezTo>
                  <a:pt x="50" y="38"/>
                  <a:pt x="50" y="39"/>
                  <a:pt x="49" y="40"/>
                </a:cubicBezTo>
                <a:cubicBezTo>
                  <a:pt x="48" y="40"/>
                  <a:pt x="47" y="40"/>
                  <a:pt x="46" y="40"/>
                </a:cubicBezTo>
                <a:cubicBezTo>
                  <a:pt x="42" y="36"/>
                  <a:pt x="42" y="36"/>
                  <a:pt x="42" y="36"/>
                </a:cubicBezTo>
                <a:cubicBezTo>
                  <a:pt x="38" y="31"/>
                  <a:pt x="38" y="31"/>
                  <a:pt x="38" y="31"/>
                </a:cubicBezTo>
                <a:cubicBezTo>
                  <a:pt x="37" y="31"/>
                  <a:pt x="37" y="30"/>
                  <a:pt x="37" y="29"/>
                </a:cubicBezTo>
                <a:cubicBezTo>
                  <a:pt x="38" y="29"/>
                  <a:pt x="38" y="28"/>
                  <a:pt x="38" y="27"/>
                </a:cubicBezTo>
                <a:cubicBezTo>
                  <a:pt x="38" y="27"/>
                  <a:pt x="38" y="26"/>
                  <a:pt x="38" y="25"/>
                </a:cubicBezTo>
                <a:cubicBezTo>
                  <a:pt x="38" y="24"/>
                  <a:pt x="38" y="24"/>
                  <a:pt x="38" y="23"/>
                </a:cubicBezTo>
                <a:cubicBezTo>
                  <a:pt x="38" y="22"/>
                  <a:pt x="38" y="22"/>
                  <a:pt x="37" y="21"/>
                </a:cubicBezTo>
                <a:cubicBezTo>
                  <a:pt x="37" y="20"/>
                  <a:pt x="37" y="20"/>
                  <a:pt x="38" y="19"/>
                </a:cubicBezTo>
                <a:cubicBezTo>
                  <a:pt x="42" y="15"/>
                  <a:pt x="42" y="15"/>
                  <a:pt x="42" y="15"/>
                </a:cubicBezTo>
                <a:cubicBezTo>
                  <a:pt x="46" y="11"/>
                  <a:pt x="46" y="11"/>
                  <a:pt x="46" y="11"/>
                </a:cubicBezTo>
                <a:close/>
                <a:moveTo>
                  <a:pt x="39" y="47"/>
                </a:moveTo>
                <a:cubicBezTo>
                  <a:pt x="39" y="47"/>
                  <a:pt x="39" y="47"/>
                  <a:pt x="39" y="47"/>
                </a:cubicBezTo>
                <a:cubicBezTo>
                  <a:pt x="40" y="48"/>
                  <a:pt x="40" y="49"/>
                  <a:pt x="39" y="50"/>
                </a:cubicBezTo>
                <a:cubicBezTo>
                  <a:pt x="38" y="50"/>
                  <a:pt x="37" y="50"/>
                  <a:pt x="36" y="50"/>
                </a:cubicBezTo>
                <a:cubicBezTo>
                  <a:pt x="32" y="45"/>
                  <a:pt x="32" y="45"/>
                  <a:pt x="32" y="45"/>
                </a:cubicBezTo>
                <a:cubicBezTo>
                  <a:pt x="29" y="42"/>
                  <a:pt x="29" y="42"/>
                  <a:pt x="29" y="42"/>
                </a:cubicBezTo>
                <a:cubicBezTo>
                  <a:pt x="28" y="42"/>
                  <a:pt x="28" y="42"/>
                  <a:pt x="27" y="42"/>
                </a:cubicBezTo>
                <a:cubicBezTo>
                  <a:pt x="26" y="42"/>
                  <a:pt x="26" y="43"/>
                  <a:pt x="25" y="43"/>
                </a:cubicBezTo>
                <a:cubicBezTo>
                  <a:pt x="24" y="43"/>
                  <a:pt x="23" y="42"/>
                  <a:pt x="22" y="42"/>
                </a:cubicBezTo>
                <a:cubicBezTo>
                  <a:pt x="21" y="42"/>
                  <a:pt x="21" y="42"/>
                  <a:pt x="20" y="42"/>
                </a:cubicBezTo>
                <a:cubicBezTo>
                  <a:pt x="17" y="45"/>
                  <a:pt x="17" y="45"/>
                  <a:pt x="17" y="45"/>
                </a:cubicBezTo>
                <a:cubicBezTo>
                  <a:pt x="13" y="50"/>
                  <a:pt x="13" y="50"/>
                  <a:pt x="13" y="50"/>
                </a:cubicBezTo>
                <a:cubicBezTo>
                  <a:pt x="12" y="50"/>
                  <a:pt x="11" y="50"/>
                  <a:pt x="10" y="50"/>
                </a:cubicBezTo>
                <a:cubicBezTo>
                  <a:pt x="9" y="49"/>
                  <a:pt x="9" y="48"/>
                  <a:pt x="10" y="47"/>
                </a:cubicBezTo>
                <a:cubicBezTo>
                  <a:pt x="14" y="43"/>
                  <a:pt x="14" y="43"/>
                  <a:pt x="14" y="43"/>
                </a:cubicBezTo>
                <a:cubicBezTo>
                  <a:pt x="18" y="38"/>
                  <a:pt x="18" y="38"/>
                  <a:pt x="18" y="38"/>
                </a:cubicBezTo>
                <a:cubicBezTo>
                  <a:pt x="18" y="38"/>
                  <a:pt x="18" y="38"/>
                  <a:pt x="18" y="38"/>
                </a:cubicBezTo>
                <a:cubicBezTo>
                  <a:pt x="19" y="38"/>
                  <a:pt x="20" y="38"/>
                  <a:pt x="20" y="38"/>
                </a:cubicBezTo>
                <a:cubicBezTo>
                  <a:pt x="21" y="38"/>
                  <a:pt x="22" y="38"/>
                  <a:pt x="22" y="39"/>
                </a:cubicBezTo>
                <a:cubicBezTo>
                  <a:pt x="23" y="39"/>
                  <a:pt x="24" y="39"/>
                  <a:pt x="25" y="39"/>
                </a:cubicBezTo>
                <a:cubicBezTo>
                  <a:pt x="25" y="39"/>
                  <a:pt x="26" y="39"/>
                  <a:pt x="27" y="39"/>
                </a:cubicBezTo>
                <a:cubicBezTo>
                  <a:pt x="27" y="38"/>
                  <a:pt x="28" y="38"/>
                  <a:pt x="29" y="38"/>
                </a:cubicBezTo>
                <a:cubicBezTo>
                  <a:pt x="29" y="38"/>
                  <a:pt x="30" y="38"/>
                  <a:pt x="31" y="38"/>
                </a:cubicBezTo>
                <a:cubicBezTo>
                  <a:pt x="35" y="43"/>
                  <a:pt x="35" y="43"/>
                  <a:pt x="35" y="43"/>
                </a:cubicBezTo>
                <a:cubicBezTo>
                  <a:pt x="39" y="47"/>
                  <a:pt x="39" y="47"/>
                  <a:pt x="39" y="47"/>
                </a:cubicBezTo>
                <a:close/>
                <a:moveTo>
                  <a:pt x="3" y="40"/>
                </a:moveTo>
                <a:cubicBezTo>
                  <a:pt x="3" y="40"/>
                  <a:pt x="3" y="40"/>
                  <a:pt x="3" y="40"/>
                </a:cubicBezTo>
                <a:cubicBezTo>
                  <a:pt x="2" y="40"/>
                  <a:pt x="1" y="40"/>
                  <a:pt x="0" y="40"/>
                </a:cubicBezTo>
                <a:cubicBezTo>
                  <a:pt x="0" y="39"/>
                  <a:pt x="0" y="38"/>
                  <a:pt x="0" y="37"/>
                </a:cubicBezTo>
                <a:cubicBezTo>
                  <a:pt x="4" y="33"/>
                  <a:pt x="4" y="33"/>
                  <a:pt x="4" y="33"/>
                </a:cubicBezTo>
                <a:cubicBezTo>
                  <a:pt x="8" y="29"/>
                  <a:pt x="8" y="29"/>
                  <a:pt x="8" y="29"/>
                </a:cubicBezTo>
                <a:cubicBezTo>
                  <a:pt x="8" y="29"/>
                  <a:pt x="8" y="28"/>
                  <a:pt x="8" y="28"/>
                </a:cubicBezTo>
                <a:cubicBezTo>
                  <a:pt x="7" y="27"/>
                  <a:pt x="7" y="26"/>
                  <a:pt x="7" y="25"/>
                </a:cubicBezTo>
                <a:cubicBezTo>
                  <a:pt x="7" y="24"/>
                  <a:pt x="7" y="23"/>
                  <a:pt x="8" y="22"/>
                </a:cubicBezTo>
                <a:cubicBezTo>
                  <a:pt x="8" y="22"/>
                  <a:pt x="8" y="21"/>
                  <a:pt x="8" y="21"/>
                </a:cubicBezTo>
                <a:cubicBezTo>
                  <a:pt x="4" y="18"/>
                  <a:pt x="4" y="18"/>
                  <a:pt x="4" y="18"/>
                </a:cubicBezTo>
                <a:cubicBezTo>
                  <a:pt x="0" y="13"/>
                  <a:pt x="0" y="13"/>
                  <a:pt x="0" y="13"/>
                </a:cubicBezTo>
                <a:cubicBezTo>
                  <a:pt x="0" y="13"/>
                  <a:pt x="0" y="11"/>
                  <a:pt x="0" y="11"/>
                </a:cubicBezTo>
                <a:cubicBezTo>
                  <a:pt x="1" y="10"/>
                  <a:pt x="2" y="10"/>
                  <a:pt x="3" y="11"/>
                </a:cubicBezTo>
                <a:cubicBezTo>
                  <a:pt x="7" y="15"/>
                  <a:pt x="7" y="15"/>
                  <a:pt x="7" y="15"/>
                </a:cubicBezTo>
                <a:cubicBezTo>
                  <a:pt x="11" y="19"/>
                  <a:pt x="11" y="19"/>
                  <a:pt x="11" y="19"/>
                </a:cubicBezTo>
                <a:cubicBezTo>
                  <a:pt x="12" y="20"/>
                  <a:pt x="12" y="20"/>
                  <a:pt x="12" y="21"/>
                </a:cubicBezTo>
                <a:cubicBezTo>
                  <a:pt x="12" y="22"/>
                  <a:pt x="11" y="22"/>
                  <a:pt x="11" y="23"/>
                </a:cubicBezTo>
                <a:cubicBezTo>
                  <a:pt x="11" y="24"/>
                  <a:pt x="11" y="24"/>
                  <a:pt x="11" y="25"/>
                </a:cubicBezTo>
                <a:cubicBezTo>
                  <a:pt x="11" y="26"/>
                  <a:pt x="11" y="27"/>
                  <a:pt x="11" y="27"/>
                </a:cubicBezTo>
                <a:cubicBezTo>
                  <a:pt x="11" y="28"/>
                  <a:pt x="12" y="29"/>
                  <a:pt x="12" y="29"/>
                </a:cubicBezTo>
                <a:cubicBezTo>
                  <a:pt x="12" y="30"/>
                  <a:pt x="12" y="31"/>
                  <a:pt x="11" y="31"/>
                </a:cubicBezTo>
                <a:cubicBezTo>
                  <a:pt x="7" y="36"/>
                  <a:pt x="7" y="36"/>
                  <a:pt x="7" y="36"/>
                </a:cubicBezTo>
                <a:cubicBezTo>
                  <a:pt x="3" y="40"/>
                  <a:pt x="3" y="40"/>
                  <a:pt x="3" y="40"/>
                </a:cubicBezTo>
                <a:close/>
                <a:moveTo>
                  <a:pt x="10" y="4"/>
                </a:moveTo>
                <a:cubicBezTo>
                  <a:pt x="10" y="4"/>
                  <a:pt x="10" y="4"/>
                  <a:pt x="10" y="4"/>
                </a:cubicBezTo>
                <a:cubicBezTo>
                  <a:pt x="9" y="3"/>
                  <a:pt x="9" y="2"/>
                  <a:pt x="10" y="1"/>
                </a:cubicBezTo>
                <a:cubicBezTo>
                  <a:pt x="11" y="0"/>
                  <a:pt x="12" y="0"/>
                  <a:pt x="13" y="1"/>
                </a:cubicBezTo>
                <a:cubicBezTo>
                  <a:pt x="17" y="5"/>
                  <a:pt x="17" y="5"/>
                  <a:pt x="17" y="5"/>
                </a:cubicBezTo>
                <a:cubicBezTo>
                  <a:pt x="17" y="5"/>
                  <a:pt x="17" y="5"/>
                  <a:pt x="17" y="5"/>
                </a:cubicBezTo>
                <a:cubicBezTo>
                  <a:pt x="17" y="5"/>
                  <a:pt x="17" y="5"/>
                  <a:pt x="17" y="5"/>
                </a:cubicBezTo>
                <a:cubicBezTo>
                  <a:pt x="20" y="8"/>
                  <a:pt x="20" y="8"/>
                  <a:pt x="20" y="8"/>
                </a:cubicBezTo>
                <a:cubicBezTo>
                  <a:pt x="21" y="8"/>
                  <a:pt x="21" y="8"/>
                  <a:pt x="22" y="8"/>
                </a:cubicBezTo>
                <a:cubicBezTo>
                  <a:pt x="23" y="8"/>
                  <a:pt x="24" y="8"/>
                  <a:pt x="25" y="8"/>
                </a:cubicBezTo>
                <a:cubicBezTo>
                  <a:pt x="26" y="8"/>
                  <a:pt x="26" y="8"/>
                  <a:pt x="27" y="8"/>
                </a:cubicBezTo>
                <a:cubicBezTo>
                  <a:pt x="28" y="8"/>
                  <a:pt x="28" y="8"/>
                  <a:pt x="29" y="8"/>
                </a:cubicBezTo>
                <a:cubicBezTo>
                  <a:pt x="32" y="5"/>
                  <a:pt x="32" y="5"/>
                  <a:pt x="32" y="5"/>
                </a:cubicBezTo>
                <a:cubicBezTo>
                  <a:pt x="32" y="5"/>
                  <a:pt x="32" y="5"/>
                  <a:pt x="32" y="5"/>
                </a:cubicBezTo>
                <a:cubicBezTo>
                  <a:pt x="36" y="1"/>
                  <a:pt x="36" y="1"/>
                  <a:pt x="36" y="1"/>
                </a:cubicBezTo>
                <a:cubicBezTo>
                  <a:pt x="37" y="0"/>
                  <a:pt x="38" y="0"/>
                  <a:pt x="39" y="1"/>
                </a:cubicBezTo>
                <a:cubicBezTo>
                  <a:pt x="40" y="2"/>
                  <a:pt x="40" y="3"/>
                  <a:pt x="39" y="4"/>
                </a:cubicBezTo>
                <a:cubicBezTo>
                  <a:pt x="35" y="8"/>
                  <a:pt x="35" y="8"/>
                  <a:pt x="35" y="8"/>
                </a:cubicBezTo>
                <a:cubicBezTo>
                  <a:pt x="35" y="8"/>
                  <a:pt x="35" y="8"/>
                  <a:pt x="35" y="8"/>
                </a:cubicBezTo>
                <a:cubicBezTo>
                  <a:pt x="31" y="12"/>
                  <a:pt x="31" y="12"/>
                  <a:pt x="31" y="12"/>
                </a:cubicBezTo>
                <a:cubicBezTo>
                  <a:pt x="30" y="12"/>
                  <a:pt x="30" y="13"/>
                  <a:pt x="29" y="12"/>
                </a:cubicBezTo>
                <a:cubicBezTo>
                  <a:pt x="28" y="12"/>
                  <a:pt x="27" y="12"/>
                  <a:pt x="27" y="12"/>
                </a:cubicBezTo>
                <a:cubicBezTo>
                  <a:pt x="26" y="12"/>
                  <a:pt x="25" y="12"/>
                  <a:pt x="25" y="12"/>
                </a:cubicBezTo>
                <a:cubicBezTo>
                  <a:pt x="24" y="12"/>
                  <a:pt x="23" y="12"/>
                  <a:pt x="22" y="12"/>
                </a:cubicBezTo>
                <a:cubicBezTo>
                  <a:pt x="22" y="12"/>
                  <a:pt x="21" y="12"/>
                  <a:pt x="21" y="12"/>
                </a:cubicBezTo>
                <a:cubicBezTo>
                  <a:pt x="20" y="13"/>
                  <a:pt x="19" y="13"/>
                  <a:pt x="18" y="12"/>
                </a:cubicBezTo>
                <a:cubicBezTo>
                  <a:pt x="14" y="8"/>
                  <a:pt x="14" y="8"/>
                  <a:pt x="14" y="8"/>
                </a:cubicBezTo>
                <a:cubicBezTo>
                  <a:pt x="14" y="8"/>
                  <a:pt x="14" y="8"/>
                  <a:pt x="14" y="8"/>
                </a:cubicBezTo>
                <a:cubicBezTo>
                  <a:pt x="10" y="4"/>
                  <a:pt x="10" y="4"/>
                  <a:pt x="10" y="4"/>
                </a:cubicBezTo>
                <a:close/>
                <a:moveTo>
                  <a:pt x="29" y="25"/>
                </a:moveTo>
                <a:cubicBezTo>
                  <a:pt x="29" y="25"/>
                  <a:pt x="29" y="25"/>
                  <a:pt x="29" y="25"/>
                </a:cubicBezTo>
                <a:cubicBezTo>
                  <a:pt x="29" y="24"/>
                  <a:pt x="29" y="23"/>
                  <a:pt x="28" y="22"/>
                </a:cubicBezTo>
                <a:cubicBezTo>
                  <a:pt x="27" y="21"/>
                  <a:pt x="26" y="20"/>
                  <a:pt x="25" y="20"/>
                </a:cubicBezTo>
                <a:cubicBezTo>
                  <a:pt x="23" y="20"/>
                  <a:pt x="22" y="21"/>
                  <a:pt x="21" y="22"/>
                </a:cubicBezTo>
                <a:cubicBezTo>
                  <a:pt x="20" y="23"/>
                  <a:pt x="20" y="24"/>
                  <a:pt x="20" y="25"/>
                </a:cubicBezTo>
                <a:cubicBezTo>
                  <a:pt x="20" y="26"/>
                  <a:pt x="20" y="28"/>
                  <a:pt x="21" y="29"/>
                </a:cubicBezTo>
                <a:cubicBezTo>
                  <a:pt x="22" y="30"/>
                  <a:pt x="23" y="30"/>
                  <a:pt x="25" y="30"/>
                </a:cubicBezTo>
                <a:cubicBezTo>
                  <a:pt x="26" y="30"/>
                  <a:pt x="27" y="30"/>
                  <a:pt x="28" y="29"/>
                </a:cubicBezTo>
                <a:cubicBezTo>
                  <a:pt x="29" y="28"/>
                  <a:pt x="29" y="26"/>
                  <a:pt x="29" y="25"/>
                </a:cubicBezTo>
                <a:close/>
              </a:path>
            </a:pathLst>
          </a:custGeom>
          <a:solidFill>
            <a:schemeClr val="accent4">
              <a:lumMod val="60000"/>
              <a:lumOff val="40000"/>
            </a:schemeClr>
          </a:solidFill>
          <a:ln>
            <a:noFill/>
          </a:ln>
          <a:effectLst/>
        </p:spPr>
        <p:txBody>
          <a:bodyPr/>
          <a:lstStyle/>
          <a:p>
            <a:endParaRPr lang="zh-CN" altLang="en-US"/>
          </a:p>
        </p:txBody>
      </p:sp>
      <p:sp>
        <p:nvSpPr>
          <p:cNvPr id="90" name="文本框 89">
            <a:extLst>
              <a:ext uri="{FF2B5EF4-FFF2-40B4-BE49-F238E27FC236}">
                <a16:creationId xmlns:a16="http://schemas.microsoft.com/office/drawing/2014/main" id="{AB8D97C7-C0AD-4200-8B83-FE98CA173638}"/>
              </a:ext>
            </a:extLst>
          </p:cNvPr>
          <p:cNvSpPr txBox="1"/>
          <p:nvPr/>
        </p:nvSpPr>
        <p:spPr>
          <a:xfrm>
            <a:off x="384940" y="3691865"/>
            <a:ext cx="595035" cy="215444"/>
          </a:xfrm>
          <a:prstGeom prst="rect">
            <a:avLst/>
          </a:prstGeom>
          <a:noFill/>
        </p:spPr>
        <p:txBody>
          <a:bodyPr wrap="none" rtlCol="0">
            <a:spAutoFit/>
          </a:bodyPr>
          <a:lstStyle/>
          <a:p>
            <a:r>
              <a:rPr lang="zh-CN" altLang="en-US" sz="800" b="1" dirty="0">
                <a:solidFill>
                  <a:schemeClr val="accent4">
                    <a:lumMod val="60000"/>
                    <a:lumOff val="40000"/>
                    <a:alpha val="80000"/>
                  </a:schemeClr>
                </a:solidFill>
                <a:latin typeface="+mn-ea"/>
              </a:rPr>
              <a:t>基础花费</a:t>
            </a:r>
          </a:p>
        </p:txBody>
      </p:sp>
      <p:grpSp>
        <p:nvGrpSpPr>
          <p:cNvPr id="91" name="组合 90">
            <a:extLst>
              <a:ext uri="{FF2B5EF4-FFF2-40B4-BE49-F238E27FC236}">
                <a16:creationId xmlns:a16="http://schemas.microsoft.com/office/drawing/2014/main" id="{CB5AA5D2-F3AB-4E44-8A40-B0AA22500B2F}"/>
              </a:ext>
            </a:extLst>
          </p:cNvPr>
          <p:cNvGrpSpPr/>
          <p:nvPr/>
        </p:nvGrpSpPr>
        <p:grpSpPr>
          <a:xfrm>
            <a:off x="172911" y="4024765"/>
            <a:ext cx="505167" cy="529772"/>
            <a:chOff x="1500178" y="4119286"/>
            <a:chExt cx="607551" cy="637143"/>
          </a:xfrm>
        </p:grpSpPr>
        <p:sp>
          <p:nvSpPr>
            <p:cNvPr id="92" name="椭圆 91">
              <a:extLst>
                <a:ext uri="{FF2B5EF4-FFF2-40B4-BE49-F238E27FC236}">
                  <a16:creationId xmlns:a16="http://schemas.microsoft.com/office/drawing/2014/main" id="{947CD661-E650-41C5-AD16-0322F43EC3DF}"/>
                </a:ext>
              </a:extLst>
            </p:cNvPr>
            <p:cNvSpPr/>
            <p:nvPr/>
          </p:nvSpPr>
          <p:spPr>
            <a:xfrm>
              <a:off x="1653600" y="4146812"/>
              <a:ext cx="317434" cy="317434"/>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93" name="组合 92">
              <a:extLst>
                <a:ext uri="{FF2B5EF4-FFF2-40B4-BE49-F238E27FC236}">
                  <a16:creationId xmlns:a16="http://schemas.microsoft.com/office/drawing/2014/main" id="{5679B4E1-071D-4D93-8971-F6003A853C26}"/>
                </a:ext>
              </a:extLst>
            </p:cNvPr>
            <p:cNvGrpSpPr/>
            <p:nvPr/>
          </p:nvGrpSpPr>
          <p:grpSpPr>
            <a:xfrm>
              <a:off x="1500178" y="4119286"/>
              <a:ext cx="607551" cy="637143"/>
              <a:chOff x="1500178" y="4119286"/>
              <a:chExt cx="607551" cy="637143"/>
            </a:xfrm>
          </p:grpSpPr>
          <p:sp>
            <p:nvSpPr>
              <p:cNvPr id="94" name="椭圆 93">
                <a:extLst>
                  <a:ext uri="{FF2B5EF4-FFF2-40B4-BE49-F238E27FC236}">
                    <a16:creationId xmlns:a16="http://schemas.microsoft.com/office/drawing/2014/main" id="{1D93BC11-F50F-4AAC-A483-A0FA385F93D9}"/>
                  </a:ext>
                </a:extLst>
              </p:cNvPr>
              <p:cNvSpPr/>
              <p:nvPr/>
            </p:nvSpPr>
            <p:spPr>
              <a:xfrm>
                <a:off x="1624753" y="4119286"/>
                <a:ext cx="375095" cy="375095"/>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5" name="文本框 94">
                <a:extLst>
                  <a:ext uri="{FF2B5EF4-FFF2-40B4-BE49-F238E27FC236}">
                    <a16:creationId xmlns:a16="http://schemas.microsoft.com/office/drawing/2014/main" id="{D63D511C-2FFE-457F-AF02-7099535DFEAC}"/>
                  </a:ext>
                </a:extLst>
              </p:cNvPr>
              <p:cNvSpPr txBox="1"/>
              <p:nvPr/>
            </p:nvSpPr>
            <p:spPr>
              <a:xfrm>
                <a:off x="1578843" y="4413533"/>
                <a:ext cx="457501" cy="247500"/>
              </a:xfrm>
              <a:prstGeom prst="rect">
                <a:avLst/>
              </a:prstGeom>
              <a:noFill/>
            </p:spPr>
            <p:txBody>
              <a:bodyPr wrap="none" rtlCol="0">
                <a:spAutoFit/>
              </a:bodyPr>
              <a:lstStyle/>
              <a:p>
                <a:pPr algn="ctr"/>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96" name="文本框 95">
                <a:extLst>
                  <a:ext uri="{FF2B5EF4-FFF2-40B4-BE49-F238E27FC236}">
                    <a16:creationId xmlns:a16="http://schemas.microsoft.com/office/drawing/2014/main" id="{4B7EDB38-358E-42AE-84F3-3BB2DC3CE036}"/>
                  </a:ext>
                </a:extLst>
              </p:cNvPr>
              <p:cNvSpPr txBox="1"/>
              <p:nvPr/>
            </p:nvSpPr>
            <p:spPr>
              <a:xfrm>
                <a:off x="1500178" y="4515828"/>
                <a:ext cx="607551" cy="240601"/>
              </a:xfrm>
              <a:prstGeom prst="rect">
                <a:avLst/>
              </a:prstGeom>
              <a:noFill/>
            </p:spPr>
            <p:txBody>
              <a:bodyPr wrap="square" rtlCol="0">
                <a:spAutoFit/>
              </a:bodyPr>
              <a:lstStyle/>
              <a:p>
                <a:pPr algn="ctr"/>
                <a:r>
                  <a:rPr lang="en-US" altLang="zh-CN" sz="700" b="1" dirty="0">
                    <a:solidFill>
                      <a:schemeClr val="bg1"/>
                    </a:solidFill>
                    <a:latin typeface="微软雅黑" panose="020B0503020204020204" pitchFamily="34" charset="-122"/>
                    <a:ea typeface="微软雅黑" panose="020B0503020204020204" pitchFamily="34" charset="-122"/>
                  </a:rPr>
                  <a:t> </a:t>
                </a:r>
                <a:r>
                  <a:rPr lang="en-US" altLang="zh-CN" sz="700" b="1" dirty="0">
                    <a:solidFill>
                      <a:schemeClr val="bg1"/>
                    </a:solidFill>
                    <a:latin typeface="Aldrich" panose="02000000000000000000" pitchFamily="2" charset="0"/>
                    <a:ea typeface="微软雅黑" panose="020B0503020204020204" pitchFamily="34" charset="-122"/>
                  </a:rPr>
                  <a:t>12000</a:t>
                </a:r>
                <a:endParaRPr lang="zh-CN" altLang="en-US" sz="700" b="1" dirty="0">
                  <a:solidFill>
                    <a:schemeClr val="bg1"/>
                  </a:solidFill>
                  <a:latin typeface="Aldrich" panose="02000000000000000000" pitchFamily="2" charset="0"/>
                  <a:ea typeface="微软雅黑" panose="020B0503020204020204" pitchFamily="34" charset="-122"/>
                </a:endParaRPr>
              </a:p>
            </p:txBody>
          </p:sp>
          <p:pic>
            <p:nvPicPr>
              <p:cNvPr id="97" name="Picture 4">
                <a:extLst>
                  <a:ext uri="{FF2B5EF4-FFF2-40B4-BE49-F238E27FC236}">
                    <a16:creationId xmlns:a16="http://schemas.microsoft.com/office/drawing/2014/main" id="{9DDE5462-6812-418D-916C-DC65BB1C4C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4499" y="4170869"/>
                <a:ext cx="329035" cy="269211"/>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98" name="组合 97">
            <a:extLst>
              <a:ext uri="{FF2B5EF4-FFF2-40B4-BE49-F238E27FC236}">
                <a16:creationId xmlns:a16="http://schemas.microsoft.com/office/drawing/2014/main" id="{F6595CE7-4F5F-4F62-9482-736147902FFC}"/>
              </a:ext>
            </a:extLst>
          </p:cNvPr>
          <p:cNvGrpSpPr/>
          <p:nvPr/>
        </p:nvGrpSpPr>
        <p:grpSpPr>
          <a:xfrm>
            <a:off x="571985" y="4023981"/>
            <a:ext cx="505167" cy="529772"/>
            <a:chOff x="1500178" y="4119286"/>
            <a:chExt cx="607551" cy="637143"/>
          </a:xfrm>
        </p:grpSpPr>
        <p:sp>
          <p:nvSpPr>
            <p:cNvPr id="99" name="椭圆 98">
              <a:extLst>
                <a:ext uri="{FF2B5EF4-FFF2-40B4-BE49-F238E27FC236}">
                  <a16:creationId xmlns:a16="http://schemas.microsoft.com/office/drawing/2014/main" id="{3F796F04-AFD3-4A1B-A6E1-9056C8815144}"/>
                </a:ext>
              </a:extLst>
            </p:cNvPr>
            <p:cNvSpPr/>
            <p:nvPr/>
          </p:nvSpPr>
          <p:spPr>
            <a:xfrm>
              <a:off x="1653600" y="4146812"/>
              <a:ext cx="317434" cy="317434"/>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00" name="组合 99">
              <a:extLst>
                <a:ext uri="{FF2B5EF4-FFF2-40B4-BE49-F238E27FC236}">
                  <a16:creationId xmlns:a16="http://schemas.microsoft.com/office/drawing/2014/main" id="{EA766821-7696-47C9-A8F3-767132FEE68D}"/>
                </a:ext>
              </a:extLst>
            </p:cNvPr>
            <p:cNvGrpSpPr/>
            <p:nvPr/>
          </p:nvGrpSpPr>
          <p:grpSpPr>
            <a:xfrm>
              <a:off x="1500178" y="4119286"/>
              <a:ext cx="607551" cy="637143"/>
              <a:chOff x="1500178" y="4119286"/>
              <a:chExt cx="607551" cy="637143"/>
            </a:xfrm>
          </p:grpSpPr>
          <p:sp>
            <p:nvSpPr>
              <p:cNvPr id="101" name="椭圆 100">
                <a:extLst>
                  <a:ext uri="{FF2B5EF4-FFF2-40B4-BE49-F238E27FC236}">
                    <a16:creationId xmlns:a16="http://schemas.microsoft.com/office/drawing/2014/main" id="{0D2D5AFA-DDA0-43C0-80BD-4165D25E0CA4}"/>
                  </a:ext>
                </a:extLst>
              </p:cNvPr>
              <p:cNvSpPr/>
              <p:nvPr/>
            </p:nvSpPr>
            <p:spPr>
              <a:xfrm>
                <a:off x="1624753" y="4119286"/>
                <a:ext cx="375095" cy="375095"/>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2" name="文本框 101">
                <a:extLst>
                  <a:ext uri="{FF2B5EF4-FFF2-40B4-BE49-F238E27FC236}">
                    <a16:creationId xmlns:a16="http://schemas.microsoft.com/office/drawing/2014/main" id="{867549C7-FB8F-46DC-9F3E-01BA1C503987}"/>
                  </a:ext>
                </a:extLst>
              </p:cNvPr>
              <p:cNvSpPr txBox="1"/>
              <p:nvPr/>
            </p:nvSpPr>
            <p:spPr>
              <a:xfrm>
                <a:off x="1578843" y="4413533"/>
                <a:ext cx="457501" cy="247500"/>
              </a:xfrm>
              <a:prstGeom prst="rect">
                <a:avLst/>
              </a:prstGeom>
              <a:noFill/>
            </p:spPr>
            <p:txBody>
              <a:bodyPr wrap="none" rtlCol="0">
                <a:spAutoFit/>
              </a:bodyPr>
              <a:lstStyle/>
              <a:p>
                <a:pPr algn="ctr"/>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103" name="文本框 102">
                <a:extLst>
                  <a:ext uri="{FF2B5EF4-FFF2-40B4-BE49-F238E27FC236}">
                    <a16:creationId xmlns:a16="http://schemas.microsoft.com/office/drawing/2014/main" id="{9BABFC14-DE92-4B0F-9A39-17E6650D553E}"/>
                  </a:ext>
                </a:extLst>
              </p:cNvPr>
              <p:cNvSpPr txBox="1"/>
              <p:nvPr/>
            </p:nvSpPr>
            <p:spPr>
              <a:xfrm>
                <a:off x="1500178" y="4515828"/>
                <a:ext cx="607551" cy="240601"/>
              </a:xfrm>
              <a:prstGeom prst="rect">
                <a:avLst/>
              </a:prstGeom>
              <a:noFill/>
            </p:spPr>
            <p:txBody>
              <a:bodyPr wrap="square" rtlCol="0">
                <a:spAutoFit/>
              </a:bodyPr>
              <a:lstStyle/>
              <a:p>
                <a:pPr algn="ctr"/>
                <a:r>
                  <a:rPr lang="en-US" altLang="zh-CN" sz="700" b="1" dirty="0">
                    <a:solidFill>
                      <a:schemeClr val="bg1"/>
                    </a:solidFill>
                    <a:latin typeface="微软雅黑" panose="020B0503020204020204" pitchFamily="34" charset="-122"/>
                    <a:ea typeface="微软雅黑" panose="020B0503020204020204" pitchFamily="34" charset="-122"/>
                  </a:rPr>
                  <a:t> </a:t>
                </a:r>
                <a:r>
                  <a:rPr lang="en-US" altLang="zh-CN" sz="700" b="1" dirty="0">
                    <a:solidFill>
                      <a:schemeClr val="bg1"/>
                    </a:solidFill>
                    <a:latin typeface="Aldrich" panose="02000000000000000000" pitchFamily="2" charset="0"/>
                    <a:ea typeface="微软雅黑" panose="020B0503020204020204" pitchFamily="34" charset="-122"/>
                  </a:rPr>
                  <a:t>12000</a:t>
                </a:r>
                <a:endParaRPr lang="zh-CN" altLang="en-US" sz="700" b="1" dirty="0">
                  <a:solidFill>
                    <a:schemeClr val="bg1"/>
                  </a:solidFill>
                  <a:latin typeface="Aldrich" panose="02000000000000000000" pitchFamily="2" charset="0"/>
                  <a:ea typeface="微软雅黑" panose="020B0503020204020204" pitchFamily="34" charset="-122"/>
                </a:endParaRPr>
              </a:p>
            </p:txBody>
          </p:sp>
          <p:pic>
            <p:nvPicPr>
              <p:cNvPr id="104" name="Picture 4">
                <a:extLst>
                  <a:ext uri="{FF2B5EF4-FFF2-40B4-BE49-F238E27FC236}">
                    <a16:creationId xmlns:a16="http://schemas.microsoft.com/office/drawing/2014/main" id="{DED845F3-9E11-4DAD-B5C2-97C2998BF5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4499" y="4170869"/>
                <a:ext cx="329035" cy="269211"/>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05" name="组合 104">
            <a:extLst>
              <a:ext uri="{FF2B5EF4-FFF2-40B4-BE49-F238E27FC236}">
                <a16:creationId xmlns:a16="http://schemas.microsoft.com/office/drawing/2014/main" id="{0726C659-B038-423E-BBBB-10A37009774E}"/>
              </a:ext>
            </a:extLst>
          </p:cNvPr>
          <p:cNvGrpSpPr/>
          <p:nvPr/>
        </p:nvGrpSpPr>
        <p:grpSpPr>
          <a:xfrm>
            <a:off x="963913" y="4023981"/>
            <a:ext cx="505167" cy="529772"/>
            <a:chOff x="1500178" y="4119286"/>
            <a:chExt cx="607551" cy="637143"/>
          </a:xfrm>
        </p:grpSpPr>
        <p:sp>
          <p:nvSpPr>
            <p:cNvPr id="106" name="椭圆 105">
              <a:extLst>
                <a:ext uri="{FF2B5EF4-FFF2-40B4-BE49-F238E27FC236}">
                  <a16:creationId xmlns:a16="http://schemas.microsoft.com/office/drawing/2014/main" id="{DF6D9638-AA0B-458C-8614-BDB6A84F8408}"/>
                </a:ext>
              </a:extLst>
            </p:cNvPr>
            <p:cNvSpPr/>
            <p:nvPr/>
          </p:nvSpPr>
          <p:spPr>
            <a:xfrm>
              <a:off x="1653600" y="4146812"/>
              <a:ext cx="317434" cy="317434"/>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07" name="组合 106">
              <a:extLst>
                <a:ext uri="{FF2B5EF4-FFF2-40B4-BE49-F238E27FC236}">
                  <a16:creationId xmlns:a16="http://schemas.microsoft.com/office/drawing/2014/main" id="{82E08C9D-204C-41A7-9CE3-45BA358E5E36}"/>
                </a:ext>
              </a:extLst>
            </p:cNvPr>
            <p:cNvGrpSpPr/>
            <p:nvPr/>
          </p:nvGrpSpPr>
          <p:grpSpPr>
            <a:xfrm>
              <a:off x="1500178" y="4119286"/>
              <a:ext cx="607551" cy="637143"/>
              <a:chOff x="1500178" y="4119286"/>
              <a:chExt cx="607551" cy="637143"/>
            </a:xfrm>
          </p:grpSpPr>
          <p:sp>
            <p:nvSpPr>
              <p:cNvPr id="108" name="椭圆 107">
                <a:extLst>
                  <a:ext uri="{FF2B5EF4-FFF2-40B4-BE49-F238E27FC236}">
                    <a16:creationId xmlns:a16="http://schemas.microsoft.com/office/drawing/2014/main" id="{13167FBF-DBA4-4FE0-820F-7C6EC60B0B7E}"/>
                  </a:ext>
                </a:extLst>
              </p:cNvPr>
              <p:cNvSpPr/>
              <p:nvPr/>
            </p:nvSpPr>
            <p:spPr>
              <a:xfrm>
                <a:off x="1624753" y="4119286"/>
                <a:ext cx="375095" cy="375095"/>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9" name="文本框 108">
                <a:extLst>
                  <a:ext uri="{FF2B5EF4-FFF2-40B4-BE49-F238E27FC236}">
                    <a16:creationId xmlns:a16="http://schemas.microsoft.com/office/drawing/2014/main" id="{0A92D4DD-3F15-4DCD-8C81-5B90E79756BF}"/>
                  </a:ext>
                </a:extLst>
              </p:cNvPr>
              <p:cNvSpPr txBox="1"/>
              <p:nvPr/>
            </p:nvSpPr>
            <p:spPr>
              <a:xfrm>
                <a:off x="1578843" y="4413533"/>
                <a:ext cx="457501" cy="247500"/>
              </a:xfrm>
              <a:prstGeom prst="rect">
                <a:avLst/>
              </a:prstGeom>
              <a:noFill/>
            </p:spPr>
            <p:txBody>
              <a:bodyPr wrap="none" rtlCol="0">
                <a:spAutoFit/>
              </a:bodyPr>
              <a:lstStyle/>
              <a:p>
                <a:pPr algn="ctr"/>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110" name="文本框 109">
                <a:extLst>
                  <a:ext uri="{FF2B5EF4-FFF2-40B4-BE49-F238E27FC236}">
                    <a16:creationId xmlns:a16="http://schemas.microsoft.com/office/drawing/2014/main" id="{65E7256B-A44A-49C8-8214-1B72531B8CA2}"/>
                  </a:ext>
                </a:extLst>
              </p:cNvPr>
              <p:cNvSpPr txBox="1"/>
              <p:nvPr/>
            </p:nvSpPr>
            <p:spPr>
              <a:xfrm>
                <a:off x="1500178" y="4515828"/>
                <a:ext cx="607551" cy="240601"/>
              </a:xfrm>
              <a:prstGeom prst="rect">
                <a:avLst/>
              </a:prstGeom>
              <a:noFill/>
            </p:spPr>
            <p:txBody>
              <a:bodyPr wrap="square" rtlCol="0">
                <a:spAutoFit/>
              </a:bodyPr>
              <a:lstStyle/>
              <a:p>
                <a:pPr algn="ctr"/>
                <a:r>
                  <a:rPr lang="en-US" altLang="zh-CN" sz="700" b="1" dirty="0">
                    <a:solidFill>
                      <a:schemeClr val="bg1"/>
                    </a:solidFill>
                    <a:latin typeface="微软雅黑" panose="020B0503020204020204" pitchFamily="34" charset="-122"/>
                    <a:ea typeface="微软雅黑" panose="020B0503020204020204" pitchFamily="34" charset="-122"/>
                  </a:rPr>
                  <a:t> </a:t>
                </a:r>
                <a:r>
                  <a:rPr lang="en-US" altLang="zh-CN" sz="700" b="1" dirty="0">
                    <a:solidFill>
                      <a:schemeClr val="bg1"/>
                    </a:solidFill>
                    <a:latin typeface="Aldrich" panose="02000000000000000000" pitchFamily="2" charset="0"/>
                    <a:ea typeface="微软雅黑" panose="020B0503020204020204" pitchFamily="34" charset="-122"/>
                  </a:rPr>
                  <a:t>12000</a:t>
                </a:r>
                <a:endParaRPr lang="zh-CN" altLang="en-US" sz="700" b="1" dirty="0">
                  <a:solidFill>
                    <a:schemeClr val="bg1"/>
                  </a:solidFill>
                  <a:latin typeface="Aldrich" panose="02000000000000000000" pitchFamily="2" charset="0"/>
                  <a:ea typeface="微软雅黑" panose="020B0503020204020204" pitchFamily="34" charset="-122"/>
                </a:endParaRPr>
              </a:p>
            </p:txBody>
          </p:sp>
          <p:pic>
            <p:nvPicPr>
              <p:cNvPr id="111" name="Picture 4">
                <a:extLst>
                  <a:ext uri="{FF2B5EF4-FFF2-40B4-BE49-F238E27FC236}">
                    <a16:creationId xmlns:a16="http://schemas.microsoft.com/office/drawing/2014/main" id="{241AEF4C-9431-4054-9117-83849EE434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4499" y="4170869"/>
                <a:ext cx="329035" cy="269211"/>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12" name="组合 111">
            <a:extLst>
              <a:ext uri="{FF2B5EF4-FFF2-40B4-BE49-F238E27FC236}">
                <a16:creationId xmlns:a16="http://schemas.microsoft.com/office/drawing/2014/main" id="{64268F9F-563F-4ABA-B452-37AB9062C25D}"/>
              </a:ext>
            </a:extLst>
          </p:cNvPr>
          <p:cNvGrpSpPr/>
          <p:nvPr/>
        </p:nvGrpSpPr>
        <p:grpSpPr>
          <a:xfrm>
            <a:off x="1352402" y="4025829"/>
            <a:ext cx="505167" cy="529772"/>
            <a:chOff x="1500178" y="4119286"/>
            <a:chExt cx="607551" cy="637143"/>
          </a:xfrm>
        </p:grpSpPr>
        <p:sp>
          <p:nvSpPr>
            <p:cNvPr id="113" name="椭圆 112">
              <a:extLst>
                <a:ext uri="{FF2B5EF4-FFF2-40B4-BE49-F238E27FC236}">
                  <a16:creationId xmlns:a16="http://schemas.microsoft.com/office/drawing/2014/main" id="{BB275A78-239D-4A09-89B2-A676472E9A1C}"/>
                </a:ext>
              </a:extLst>
            </p:cNvPr>
            <p:cNvSpPr/>
            <p:nvPr/>
          </p:nvSpPr>
          <p:spPr>
            <a:xfrm>
              <a:off x="1653600" y="4146812"/>
              <a:ext cx="317434" cy="317434"/>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14" name="组合 113">
              <a:extLst>
                <a:ext uri="{FF2B5EF4-FFF2-40B4-BE49-F238E27FC236}">
                  <a16:creationId xmlns:a16="http://schemas.microsoft.com/office/drawing/2014/main" id="{69F0739F-480C-4F62-BFC1-2D6456362F08}"/>
                </a:ext>
              </a:extLst>
            </p:cNvPr>
            <p:cNvGrpSpPr/>
            <p:nvPr/>
          </p:nvGrpSpPr>
          <p:grpSpPr>
            <a:xfrm>
              <a:off x="1500178" y="4119286"/>
              <a:ext cx="607551" cy="637143"/>
              <a:chOff x="1500178" y="4119286"/>
              <a:chExt cx="607551" cy="637143"/>
            </a:xfrm>
          </p:grpSpPr>
          <p:sp>
            <p:nvSpPr>
              <p:cNvPr id="115" name="椭圆 114">
                <a:extLst>
                  <a:ext uri="{FF2B5EF4-FFF2-40B4-BE49-F238E27FC236}">
                    <a16:creationId xmlns:a16="http://schemas.microsoft.com/office/drawing/2014/main" id="{BD000911-D685-405D-BEC7-1401FFB1F71F}"/>
                  </a:ext>
                </a:extLst>
              </p:cNvPr>
              <p:cNvSpPr/>
              <p:nvPr/>
            </p:nvSpPr>
            <p:spPr>
              <a:xfrm>
                <a:off x="1624753" y="4119286"/>
                <a:ext cx="375095" cy="375095"/>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6" name="文本框 115">
                <a:extLst>
                  <a:ext uri="{FF2B5EF4-FFF2-40B4-BE49-F238E27FC236}">
                    <a16:creationId xmlns:a16="http://schemas.microsoft.com/office/drawing/2014/main" id="{A6C0B4CB-FA7F-4FA4-9C30-4F2A012D271C}"/>
                  </a:ext>
                </a:extLst>
              </p:cNvPr>
              <p:cNvSpPr txBox="1"/>
              <p:nvPr/>
            </p:nvSpPr>
            <p:spPr>
              <a:xfrm>
                <a:off x="1578843" y="4413533"/>
                <a:ext cx="457501" cy="247500"/>
              </a:xfrm>
              <a:prstGeom prst="rect">
                <a:avLst/>
              </a:prstGeom>
              <a:noFill/>
            </p:spPr>
            <p:txBody>
              <a:bodyPr wrap="none" rtlCol="0">
                <a:spAutoFit/>
              </a:bodyPr>
              <a:lstStyle/>
              <a:p>
                <a:pPr algn="ctr"/>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117" name="文本框 116">
                <a:extLst>
                  <a:ext uri="{FF2B5EF4-FFF2-40B4-BE49-F238E27FC236}">
                    <a16:creationId xmlns:a16="http://schemas.microsoft.com/office/drawing/2014/main" id="{92089A15-4452-4A5F-ABC4-C32B137FE8CA}"/>
                  </a:ext>
                </a:extLst>
              </p:cNvPr>
              <p:cNvSpPr txBox="1"/>
              <p:nvPr/>
            </p:nvSpPr>
            <p:spPr>
              <a:xfrm>
                <a:off x="1500178" y="4515828"/>
                <a:ext cx="607551" cy="240601"/>
              </a:xfrm>
              <a:prstGeom prst="rect">
                <a:avLst/>
              </a:prstGeom>
              <a:noFill/>
            </p:spPr>
            <p:txBody>
              <a:bodyPr wrap="square" rtlCol="0">
                <a:spAutoFit/>
              </a:bodyPr>
              <a:lstStyle/>
              <a:p>
                <a:pPr algn="ctr"/>
                <a:r>
                  <a:rPr lang="en-US" altLang="zh-CN" sz="700" b="1" dirty="0">
                    <a:solidFill>
                      <a:schemeClr val="bg1"/>
                    </a:solidFill>
                    <a:latin typeface="微软雅黑" panose="020B0503020204020204" pitchFamily="34" charset="-122"/>
                    <a:ea typeface="微软雅黑" panose="020B0503020204020204" pitchFamily="34" charset="-122"/>
                  </a:rPr>
                  <a:t> </a:t>
                </a:r>
                <a:r>
                  <a:rPr lang="en-US" altLang="zh-CN" sz="700" b="1" dirty="0">
                    <a:solidFill>
                      <a:schemeClr val="bg1"/>
                    </a:solidFill>
                    <a:latin typeface="Aldrich" panose="02000000000000000000" pitchFamily="2" charset="0"/>
                    <a:ea typeface="微软雅黑" panose="020B0503020204020204" pitchFamily="34" charset="-122"/>
                  </a:rPr>
                  <a:t>12000</a:t>
                </a:r>
                <a:endParaRPr lang="zh-CN" altLang="en-US" sz="700" b="1" dirty="0">
                  <a:solidFill>
                    <a:schemeClr val="bg1"/>
                  </a:solidFill>
                  <a:latin typeface="Aldrich" panose="02000000000000000000" pitchFamily="2" charset="0"/>
                  <a:ea typeface="微软雅黑" panose="020B0503020204020204" pitchFamily="34" charset="-122"/>
                </a:endParaRPr>
              </a:p>
            </p:txBody>
          </p:sp>
          <p:pic>
            <p:nvPicPr>
              <p:cNvPr id="118" name="Picture 4">
                <a:extLst>
                  <a:ext uri="{FF2B5EF4-FFF2-40B4-BE49-F238E27FC236}">
                    <a16:creationId xmlns:a16="http://schemas.microsoft.com/office/drawing/2014/main" id="{ED15E09D-0818-4B2A-8A6D-AC65AA36A1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4499" y="4170869"/>
                <a:ext cx="329035" cy="269211"/>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119" name="Freeform 3">
            <a:extLst>
              <a:ext uri="{FF2B5EF4-FFF2-40B4-BE49-F238E27FC236}">
                <a16:creationId xmlns:a16="http://schemas.microsoft.com/office/drawing/2014/main" id="{450DE3EC-99B5-4EED-97C6-28E71EB34A04}"/>
              </a:ext>
            </a:extLst>
          </p:cNvPr>
          <p:cNvSpPr>
            <a:spLocks noEditPoints="1"/>
          </p:cNvSpPr>
          <p:nvPr/>
        </p:nvSpPr>
        <p:spPr bwMode="auto">
          <a:xfrm>
            <a:off x="1464567" y="3745926"/>
            <a:ext cx="109401" cy="107213"/>
          </a:xfrm>
          <a:custGeom>
            <a:avLst/>
            <a:gdLst>
              <a:gd name="T0" fmla="*/ 25 w 50"/>
              <a:gd name="T1" fmla="*/ 0 h 49"/>
              <a:gd name="T2" fmla="*/ 43 w 50"/>
              <a:gd name="T3" fmla="*/ 7 h 49"/>
              <a:gd name="T4" fmla="*/ 43 w 50"/>
              <a:gd name="T5" fmla="*/ 7 h 49"/>
              <a:gd name="T6" fmla="*/ 50 w 50"/>
              <a:gd name="T7" fmla="*/ 24 h 49"/>
              <a:gd name="T8" fmla="*/ 43 w 50"/>
              <a:gd name="T9" fmla="*/ 42 h 49"/>
              <a:gd name="T10" fmla="*/ 43 w 50"/>
              <a:gd name="T11" fmla="*/ 42 h 49"/>
              <a:gd name="T12" fmla="*/ 25 w 50"/>
              <a:gd name="T13" fmla="*/ 49 h 49"/>
              <a:gd name="T14" fmla="*/ 8 w 50"/>
              <a:gd name="T15" fmla="*/ 42 h 49"/>
              <a:gd name="T16" fmla="*/ 8 w 50"/>
              <a:gd name="T17" fmla="*/ 42 h 49"/>
              <a:gd name="T18" fmla="*/ 0 w 50"/>
              <a:gd name="T19" fmla="*/ 24 h 49"/>
              <a:gd name="T20" fmla="*/ 8 w 50"/>
              <a:gd name="T21" fmla="*/ 7 h 49"/>
              <a:gd name="T22" fmla="*/ 8 w 50"/>
              <a:gd name="T23" fmla="*/ 7 h 49"/>
              <a:gd name="T24" fmla="*/ 8 w 50"/>
              <a:gd name="T25" fmla="*/ 7 h 49"/>
              <a:gd name="T26" fmla="*/ 25 w 50"/>
              <a:gd name="T27" fmla="*/ 0 h 49"/>
              <a:gd name="T28" fmla="*/ 36 w 50"/>
              <a:gd name="T29" fmla="*/ 23 h 49"/>
              <a:gd name="T30" fmla="*/ 36 w 50"/>
              <a:gd name="T31" fmla="*/ 23 h 49"/>
              <a:gd name="T32" fmla="*/ 27 w 50"/>
              <a:gd name="T33" fmla="*/ 23 h 49"/>
              <a:gd name="T34" fmla="*/ 27 w 50"/>
              <a:gd name="T35" fmla="*/ 7 h 49"/>
              <a:gd name="T36" fmla="*/ 25 w 50"/>
              <a:gd name="T37" fmla="*/ 5 h 49"/>
              <a:gd name="T38" fmla="*/ 23 w 50"/>
              <a:gd name="T39" fmla="*/ 7 h 49"/>
              <a:gd name="T40" fmla="*/ 23 w 50"/>
              <a:gd name="T41" fmla="*/ 24 h 49"/>
              <a:gd name="T42" fmla="*/ 23 w 50"/>
              <a:gd name="T43" fmla="*/ 24 h 49"/>
              <a:gd name="T44" fmla="*/ 25 w 50"/>
              <a:gd name="T45" fmla="*/ 26 h 49"/>
              <a:gd name="T46" fmla="*/ 36 w 50"/>
              <a:gd name="T47" fmla="*/ 26 h 49"/>
              <a:gd name="T48" fmla="*/ 38 w 50"/>
              <a:gd name="T49" fmla="*/ 24 h 49"/>
              <a:gd name="T50" fmla="*/ 36 w 50"/>
              <a:gd name="T51" fmla="*/ 23 h 49"/>
              <a:gd name="T52" fmla="*/ 40 w 50"/>
              <a:gd name="T53" fmla="*/ 10 h 49"/>
              <a:gd name="T54" fmla="*/ 40 w 50"/>
              <a:gd name="T55" fmla="*/ 10 h 49"/>
              <a:gd name="T56" fmla="*/ 25 w 50"/>
              <a:gd name="T57" fmla="*/ 3 h 49"/>
              <a:gd name="T58" fmla="*/ 10 w 50"/>
              <a:gd name="T59" fmla="*/ 10 h 49"/>
              <a:gd name="T60" fmla="*/ 10 w 50"/>
              <a:gd name="T61" fmla="*/ 10 h 49"/>
              <a:gd name="T62" fmla="*/ 4 w 50"/>
              <a:gd name="T63" fmla="*/ 24 h 49"/>
              <a:gd name="T64" fmla="*/ 10 w 50"/>
              <a:gd name="T65" fmla="*/ 39 h 49"/>
              <a:gd name="T66" fmla="*/ 10 w 50"/>
              <a:gd name="T67" fmla="*/ 39 h 49"/>
              <a:gd name="T68" fmla="*/ 25 w 50"/>
              <a:gd name="T69" fmla="*/ 46 h 49"/>
              <a:gd name="T70" fmla="*/ 40 w 50"/>
              <a:gd name="T71" fmla="*/ 39 h 49"/>
              <a:gd name="T72" fmla="*/ 40 w 50"/>
              <a:gd name="T73" fmla="*/ 39 h 49"/>
              <a:gd name="T74" fmla="*/ 46 w 50"/>
              <a:gd name="T75" fmla="*/ 24 h 49"/>
              <a:gd name="T76" fmla="*/ 40 w 50"/>
              <a:gd name="T77" fmla="*/ 10 h 49"/>
              <a:gd name="T78" fmla="*/ 40 w 50"/>
              <a:gd name="T79" fmla="*/ 1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 h="49">
                <a:moveTo>
                  <a:pt x="25" y="0"/>
                </a:moveTo>
                <a:cubicBezTo>
                  <a:pt x="32" y="0"/>
                  <a:pt x="38" y="2"/>
                  <a:pt x="43" y="7"/>
                </a:cubicBezTo>
                <a:cubicBezTo>
                  <a:pt x="43" y="7"/>
                  <a:pt x="43" y="7"/>
                  <a:pt x="43" y="7"/>
                </a:cubicBezTo>
                <a:cubicBezTo>
                  <a:pt x="47" y="11"/>
                  <a:pt x="50" y="18"/>
                  <a:pt x="50" y="24"/>
                </a:cubicBezTo>
                <a:cubicBezTo>
                  <a:pt x="50" y="31"/>
                  <a:pt x="47" y="38"/>
                  <a:pt x="43" y="42"/>
                </a:cubicBezTo>
                <a:cubicBezTo>
                  <a:pt x="43" y="42"/>
                  <a:pt x="43" y="42"/>
                  <a:pt x="43" y="42"/>
                </a:cubicBezTo>
                <a:cubicBezTo>
                  <a:pt x="38" y="47"/>
                  <a:pt x="32" y="49"/>
                  <a:pt x="25" y="49"/>
                </a:cubicBezTo>
                <a:cubicBezTo>
                  <a:pt x="18" y="49"/>
                  <a:pt x="12" y="47"/>
                  <a:pt x="8" y="42"/>
                </a:cubicBezTo>
                <a:cubicBezTo>
                  <a:pt x="8" y="42"/>
                  <a:pt x="8" y="42"/>
                  <a:pt x="8" y="42"/>
                </a:cubicBezTo>
                <a:cubicBezTo>
                  <a:pt x="3" y="38"/>
                  <a:pt x="0" y="31"/>
                  <a:pt x="0" y="24"/>
                </a:cubicBezTo>
                <a:cubicBezTo>
                  <a:pt x="0" y="18"/>
                  <a:pt x="3" y="11"/>
                  <a:pt x="8" y="7"/>
                </a:cubicBezTo>
                <a:cubicBezTo>
                  <a:pt x="8" y="7"/>
                  <a:pt x="8" y="7"/>
                  <a:pt x="8" y="7"/>
                </a:cubicBezTo>
                <a:cubicBezTo>
                  <a:pt x="8" y="7"/>
                  <a:pt x="8" y="7"/>
                  <a:pt x="8" y="7"/>
                </a:cubicBezTo>
                <a:cubicBezTo>
                  <a:pt x="12" y="2"/>
                  <a:pt x="18" y="0"/>
                  <a:pt x="25" y="0"/>
                </a:cubicBezTo>
                <a:close/>
                <a:moveTo>
                  <a:pt x="36" y="23"/>
                </a:moveTo>
                <a:cubicBezTo>
                  <a:pt x="36" y="23"/>
                  <a:pt x="36" y="23"/>
                  <a:pt x="36" y="23"/>
                </a:cubicBezTo>
                <a:cubicBezTo>
                  <a:pt x="27" y="23"/>
                  <a:pt x="27" y="23"/>
                  <a:pt x="27" y="23"/>
                </a:cubicBezTo>
                <a:cubicBezTo>
                  <a:pt x="27" y="7"/>
                  <a:pt x="27" y="7"/>
                  <a:pt x="27" y="7"/>
                </a:cubicBezTo>
                <a:cubicBezTo>
                  <a:pt x="27" y="6"/>
                  <a:pt x="26" y="5"/>
                  <a:pt x="25" y="5"/>
                </a:cubicBezTo>
                <a:cubicBezTo>
                  <a:pt x="24" y="5"/>
                  <a:pt x="23" y="6"/>
                  <a:pt x="23" y="7"/>
                </a:cubicBezTo>
                <a:cubicBezTo>
                  <a:pt x="23" y="24"/>
                  <a:pt x="23" y="24"/>
                  <a:pt x="23" y="24"/>
                </a:cubicBezTo>
                <a:cubicBezTo>
                  <a:pt x="23" y="24"/>
                  <a:pt x="23" y="24"/>
                  <a:pt x="23" y="24"/>
                </a:cubicBezTo>
                <a:cubicBezTo>
                  <a:pt x="23" y="26"/>
                  <a:pt x="24" y="26"/>
                  <a:pt x="25" y="26"/>
                </a:cubicBezTo>
                <a:cubicBezTo>
                  <a:pt x="36" y="26"/>
                  <a:pt x="36" y="26"/>
                  <a:pt x="36" y="26"/>
                </a:cubicBezTo>
                <a:cubicBezTo>
                  <a:pt x="37" y="26"/>
                  <a:pt x="38" y="26"/>
                  <a:pt x="38" y="24"/>
                </a:cubicBezTo>
                <a:cubicBezTo>
                  <a:pt x="38" y="23"/>
                  <a:pt x="37" y="23"/>
                  <a:pt x="36" y="23"/>
                </a:cubicBezTo>
                <a:close/>
                <a:moveTo>
                  <a:pt x="40" y="10"/>
                </a:moveTo>
                <a:cubicBezTo>
                  <a:pt x="40" y="10"/>
                  <a:pt x="40" y="10"/>
                  <a:pt x="40" y="10"/>
                </a:cubicBezTo>
                <a:cubicBezTo>
                  <a:pt x="36" y="6"/>
                  <a:pt x="31" y="3"/>
                  <a:pt x="25" y="3"/>
                </a:cubicBezTo>
                <a:cubicBezTo>
                  <a:pt x="20" y="3"/>
                  <a:pt x="14" y="6"/>
                  <a:pt x="10" y="10"/>
                </a:cubicBezTo>
                <a:cubicBezTo>
                  <a:pt x="10" y="10"/>
                  <a:pt x="10" y="10"/>
                  <a:pt x="10" y="10"/>
                </a:cubicBezTo>
                <a:cubicBezTo>
                  <a:pt x="7" y="13"/>
                  <a:pt x="4" y="19"/>
                  <a:pt x="4" y="24"/>
                </a:cubicBezTo>
                <a:cubicBezTo>
                  <a:pt x="4" y="30"/>
                  <a:pt x="7" y="36"/>
                  <a:pt x="10" y="39"/>
                </a:cubicBezTo>
                <a:cubicBezTo>
                  <a:pt x="10" y="39"/>
                  <a:pt x="10" y="39"/>
                  <a:pt x="10" y="39"/>
                </a:cubicBezTo>
                <a:cubicBezTo>
                  <a:pt x="14" y="43"/>
                  <a:pt x="20" y="46"/>
                  <a:pt x="25" y="46"/>
                </a:cubicBezTo>
                <a:cubicBezTo>
                  <a:pt x="31" y="46"/>
                  <a:pt x="36" y="43"/>
                  <a:pt x="40" y="39"/>
                </a:cubicBezTo>
                <a:cubicBezTo>
                  <a:pt x="40" y="39"/>
                  <a:pt x="40" y="39"/>
                  <a:pt x="40" y="39"/>
                </a:cubicBezTo>
                <a:cubicBezTo>
                  <a:pt x="44" y="36"/>
                  <a:pt x="46" y="30"/>
                  <a:pt x="46" y="24"/>
                </a:cubicBezTo>
                <a:cubicBezTo>
                  <a:pt x="46" y="19"/>
                  <a:pt x="44" y="13"/>
                  <a:pt x="40" y="10"/>
                </a:cubicBezTo>
                <a:cubicBezTo>
                  <a:pt x="40" y="10"/>
                  <a:pt x="40" y="10"/>
                  <a:pt x="40" y="10"/>
                </a:cubicBezTo>
                <a:close/>
              </a:path>
            </a:pathLst>
          </a:custGeom>
          <a:solidFill>
            <a:schemeClr val="bg1">
              <a:alpha val="50000"/>
            </a:schemeClr>
          </a:solidFill>
          <a:ln>
            <a:noFill/>
          </a:ln>
          <a:effectLst/>
        </p:spPr>
        <p:txBody>
          <a:bodyPr/>
          <a:lstStyle/>
          <a:p>
            <a:endParaRPr lang="zh-CN" altLang="en-US"/>
          </a:p>
        </p:txBody>
      </p:sp>
      <p:sp>
        <p:nvSpPr>
          <p:cNvPr id="120" name="文本框 119">
            <a:extLst>
              <a:ext uri="{FF2B5EF4-FFF2-40B4-BE49-F238E27FC236}">
                <a16:creationId xmlns:a16="http://schemas.microsoft.com/office/drawing/2014/main" id="{C2270A8E-822F-4D79-B153-D1D1096A17DD}"/>
              </a:ext>
            </a:extLst>
          </p:cNvPr>
          <p:cNvSpPr txBox="1"/>
          <p:nvPr/>
        </p:nvSpPr>
        <p:spPr>
          <a:xfrm>
            <a:off x="1527479" y="3706981"/>
            <a:ext cx="340547" cy="200055"/>
          </a:xfrm>
          <a:prstGeom prst="rect">
            <a:avLst/>
          </a:prstGeom>
          <a:noFill/>
        </p:spPr>
        <p:txBody>
          <a:bodyPr wrap="square" rtlCol="0">
            <a:spAutoFit/>
          </a:bodyPr>
          <a:lstStyle/>
          <a:p>
            <a:pPr algn="ctr"/>
            <a:r>
              <a:rPr lang="en-US" altLang="zh-CN" sz="700" dirty="0">
                <a:solidFill>
                  <a:schemeClr val="bg1"/>
                </a:solidFill>
                <a:latin typeface="Aldrich" panose="02000000000000000000" pitchFamily="2" charset="0"/>
                <a:ea typeface="微软雅黑" panose="020B0503020204020204" pitchFamily="34" charset="-122"/>
              </a:rPr>
              <a:t> 50</a:t>
            </a:r>
            <a:endParaRPr lang="zh-CN" altLang="en-US" sz="700" dirty="0">
              <a:solidFill>
                <a:schemeClr val="bg1"/>
              </a:solidFill>
              <a:latin typeface="Aldrich" panose="02000000000000000000" pitchFamily="2" charset="0"/>
              <a:ea typeface="微软雅黑" panose="020B0503020204020204" pitchFamily="34" charset="-122"/>
            </a:endParaRPr>
          </a:p>
        </p:txBody>
      </p:sp>
      <p:grpSp>
        <p:nvGrpSpPr>
          <p:cNvPr id="134" name="组合 133">
            <a:extLst>
              <a:ext uri="{FF2B5EF4-FFF2-40B4-BE49-F238E27FC236}">
                <a16:creationId xmlns:a16="http://schemas.microsoft.com/office/drawing/2014/main" id="{A07EBA9D-CDD3-4A4A-8DBD-130EDFB3FF74}"/>
              </a:ext>
            </a:extLst>
          </p:cNvPr>
          <p:cNvGrpSpPr/>
          <p:nvPr/>
        </p:nvGrpSpPr>
        <p:grpSpPr>
          <a:xfrm rot="16200000">
            <a:off x="4466771" y="1541997"/>
            <a:ext cx="85725" cy="1724936"/>
            <a:chOff x="3397458" y="2615927"/>
            <a:chExt cx="85725" cy="1485388"/>
          </a:xfrm>
        </p:grpSpPr>
        <p:cxnSp>
          <p:nvCxnSpPr>
            <p:cNvPr id="135" name="直接连接符 134">
              <a:extLst>
                <a:ext uri="{FF2B5EF4-FFF2-40B4-BE49-F238E27FC236}">
                  <a16:creationId xmlns:a16="http://schemas.microsoft.com/office/drawing/2014/main" id="{1BE801B6-98A0-4E50-9FC8-96733EC427DB}"/>
                </a:ext>
              </a:extLst>
            </p:cNvPr>
            <p:cNvCxnSpPr>
              <a:cxnSpLocks/>
            </p:cNvCxnSpPr>
            <p:nvPr/>
          </p:nvCxnSpPr>
          <p:spPr>
            <a:xfrm rot="5400000">
              <a:off x="2735327" y="3318429"/>
              <a:ext cx="1405004"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136" name="椭圆 135">
              <a:extLst>
                <a:ext uri="{FF2B5EF4-FFF2-40B4-BE49-F238E27FC236}">
                  <a16:creationId xmlns:a16="http://schemas.microsoft.com/office/drawing/2014/main" id="{3386FFF0-6139-40D7-9E63-1F7CB0535522}"/>
                </a:ext>
              </a:extLst>
            </p:cNvPr>
            <p:cNvSpPr/>
            <p:nvPr/>
          </p:nvSpPr>
          <p:spPr>
            <a:xfrm>
              <a:off x="3397458" y="4031596"/>
              <a:ext cx="85725" cy="69719"/>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8" name="文本框 157">
            <a:extLst>
              <a:ext uri="{FF2B5EF4-FFF2-40B4-BE49-F238E27FC236}">
                <a16:creationId xmlns:a16="http://schemas.microsoft.com/office/drawing/2014/main" id="{516C6B6E-DBE8-404A-B829-A9489B6F3739}"/>
              </a:ext>
            </a:extLst>
          </p:cNvPr>
          <p:cNvSpPr txBox="1"/>
          <p:nvPr/>
        </p:nvSpPr>
        <p:spPr>
          <a:xfrm>
            <a:off x="3777809" y="2193615"/>
            <a:ext cx="595035" cy="215444"/>
          </a:xfrm>
          <a:prstGeom prst="rect">
            <a:avLst/>
          </a:prstGeom>
          <a:noFill/>
        </p:spPr>
        <p:txBody>
          <a:bodyPr wrap="none" rtlCol="0">
            <a:spAutoFit/>
          </a:bodyPr>
          <a:lstStyle/>
          <a:p>
            <a:r>
              <a:rPr lang="zh-CN" altLang="en-US" sz="800" b="1" dirty="0">
                <a:solidFill>
                  <a:schemeClr val="bg1">
                    <a:alpha val="80000"/>
                  </a:schemeClr>
                </a:solidFill>
                <a:latin typeface="+mn-ea"/>
              </a:rPr>
              <a:t>数控修正</a:t>
            </a:r>
          </a:p>
        </p:txBody>
      </p:sp>
      <p:grpSp>
        <p:nvGrpSpPr>
          <p:cNvPr id="162" name="组合 161">
            <a:extLst>
              <a:ext uri="{FF2B5EF4-FFF2-40B4-BE49-F238E27FC236}">
                <a16:creationId xmlns:a16="http://schemas.microsoft.com/office/drawing/2014/main" id="{465224A5-DBB2-4F31-B4F2-77DB0BF7775C}"/>
              </a:ext>
            </a:extLst>
          </p:cNvPr>
          <p:cNvGrpSpPr/>
          <p:nvPr/>
        </p:nvGrpSpPr>
        <p:grpSpPr>
          <a:xfrm>
            <a:off x="3667376" y="2233970"/>
            <a:ext cx="158408" cy="127632"/>
            <a:chOff x="6235700" y="5549901"/>
            <a:chExt cx="277813" cy="223838"/>
          </a:xfrm>
          <a:solidFill>
            <a:srgbClr val="00B0F0"/>
          </a:solidFill>
        </p:grpSpPr>
        <p:sp>
          <p:nvSpPr>
            <p:cNvPr id="159" name="Freeform 166">
              <a:extLst>
                <a:ext uri="{FF2B5EF4-FFF2-40B4-BE49-F238E27FC236}">
                  <a16:creationId xmlns:a16="http://schemas.microsoft.com/office/drawing/2014/main" id="{B7682789-87DE-4164-9E93-5C08FBCFF2AF}"/>
                </a:ext>
              </a:extLst>
            </p:cNvPr>
            <p:cNvSpPr>
              <a:spLocks/>
            </p:cNvSpPr>
            <p:nvPr/>
          </p:nvSpPr>
          <p:spPr bwMode="auto">
            <a:xfrm>
              <a:off x="6235700" y="5549901"/>
              <a:ext cx="84138" cy="223838"/>
            </a:xfrm>
            <a:custGeom>
              <a:avLst/>
              <a:gdLst>
                <a:gd name="T0" fmla="*/ 31 w 53"/>
                <a:gd name="T1" fmla="*/ 0 h 141"/>
                <a:gd name="T2" fmla="*/ 22 w 53"/>
                <a:gd name="T3" fmla="*/ 0 h 141"/>
                <a:gd name="T4" fmla="*/ 22 w 53"/>
                <a:gd name="T5" fmla="*/ 29 h 141"/>
                <a:gd name="T6" fmla="*/ 0 w 53"/>
                <a:gd name="T7" fmla="*/ 29 h 141"/>
                <a:gd name="T8" fmla="*/ 0 w 53"/>
                <a:gd name="T9" fmla="*/ 58 h 141"/>
                <a:gd name="T10" fmla="*/ 22 w 53"/>
                <a:gd name="T11" fmla="*/ 58 h 141"/>
                <a:gd name="T12" fmla="*/ 22 w 53"/>
                <a:gd name="T13" fmla="*/ 141 h 141"/>
                <a:gd name="T14" fmla="*/ 31 w 53"/>
                <a:gd name="T15" fmla="*/ 141 h 141"/>
                <a:gd name="T16" fmla="*/ 31 w 53"/>
                <a:gd name="T17" fmla="*/ 58 h 141"/>
                <a:gd name="T18" fmla="*/ 53 w 53"/>
                <a:gd name="T19" fmla="*/ 58 h 141"/>
                <a:gd name="T20" fmla="*/ 53 w 53"/>
                <a:gd name="T21" fmla="*/ 29 h 141"/>
                <a:gd name="T22" fmla="*/ 31 w 53"/>
                <a:gd name="T23" fmla="*/ 29 h 141"/>
                <a:gd name="T24" fmla="*/ 31 w 53"/>
                <a:gd name="T25"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141">
                  <a:moveTo>
                    <a:pt x="31" y="0"/>
                  </a:moveTo>
                  <a:lnTo>
                    <a:pt x="22" y="0"/>
                  </a:lnTo>
                  <a:lnTo>
                    <a:pt x="22" y="29"/>
                  </a:lnTo>
                  <a:lnTo>
                    <a:pt x="0" y="29"/>
                  </a:lnTo>
                  <a:lnTo>
                    <a:pt x="0" y="58"/>
                  </a:lnTo>
                  <a:lnTo>
                    <a:pt x="22" y="58"/>
                  </a:lnTo>
                  <a:lnTo>
                    <a:pt x="22" y="141"/>
                  </a:lnTo>
                  <a:lnTo>
                    <a:pt x="31" y="141"/>
                  </a:lnTo>
                  <a:lnTo>
                    <a:pt x="31" y="58"/>
                  </a:lnTo>
                  <a:lnTo>
                    <a:pt x="53" y="58"/>
                  </a:lnTo>
                  <a:lnTo>
                    <a:pt x="53" y="29"/>
                  </a:lnTo>
                  <a:lnTo>
                    <a:pt x="31" y="29"/>
                  </a:lnTo>
                  <a:lnTo>
                    <a:pt x="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167">
              <a:extLst>
                <a:ext uri="{FF2B5EF4-FFF2-40B4-BE49-F238E27FC236}">
                  <a16:creationId xmlns:a16="http://schemas.microsoft.com/office/drawing/2014/main" id="{18574D61-1D39-4B1F-BE33-C3BB718C46A0}"/>
                </a:ext>
              </a:extLst>
            </p:cNvPr>
            <p:cNvSpPr>
              <a:spLocks/>
            </p:cNvSpPr>
            <p:nvPr/>
          </p:nvSpPr>
          <p:spPr bwMode="auto">
            <a:xfrm>
              <a:off x="6332538" y="5549901"/>
              <a:ext cx="84138" cy="223838"/>
            </a:xfrm>
            <a:custGeom>
              <a:avLst/>
              <a:gdLst>
                <a:gd name="T0" fmla="*/ 31 w 53"/>
                <a:gd name="T1" fmla="*/ 0 h 141"/>
                <a:gd name="T2" fmla="*/ 22 w 53"/>
                <a:gd name="T3" fmla="*/ 0 h 141"/>
                <a:gd name="T4" fmla="*/ 22 w 53"/>
                <a:gd name="T5" fmla="*/ 83 h 141"/>
                <a:gd name="T6" fmla="*/ 0 w 53"/>
                <a:gd name="T7" fmla="*/ 83 h 141"/>
                <a:gd name="T8" fmla="*/ 0 w 53"/>
                <a:gd name="T9" fmla="*/ 112 h 141"/>
                <a:gd name="T10" fmla="*/ 22 w 53"/>
                <a:gd name="T11" fmla="*/ 112 h 141"/>
                <a:gd name="T12" fmla="*/ 22 w 53"/>
                <a:gd name="T13" fmla="*/ 141 h 141"/>
                <a:gd name="T14" fmla="*/ 31 w 53"/>
                <a:gd name="T15" fmla="*/ 141 h 141"/>
                <a:gd name="T16" fmla="*/ 31 w 53"/>
                <a:gd name="T17" fmla="*/ 112 h 141"/>
                <a:gd name="T18" fmla="*/ 53 w 53"/>
                <a:gd name="T19" fmla="*/ 112 h 141"/>
                <a:gd name="T20" fmla="*/ 53 w 53"/>
                <a:gd name="T21" fmla="*/ 83 h 141"/>
                <a:gd name="T22" fmla="*/ 31 w 53"/>
                <a:gd name="T23" fmla="*/ 83 h 141"/>
                <a:gd name="T24" fmla="*/ 31 w 53"/>
                <a:gd name="T25"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141">
                  <a:moveTo>
                    <a:pt x="31" y="0"/>
                  </a:moveTo>
                  <a:lnTo>
                    <a:pt x="22" y="0"/>
                  </a:lnTo>
                  <a:lnTo>
                    <a:pt x="22" y="83"/>
                  </a:lnTo>
                  <a:lnTo>
                    <a:pt x="0" y="83"/>
                  </a:lnTo>
                  <a:lnTo>
                    <a:pt x="0" y="112"/>
                  </a:lnTo>
                  <a:lnTo>
                    <a:pt x="22" y="112"/>
                  </a:lnTo>
                  <a:lnTo>
                    <a:pt x="22" y="141"/>
                  </a:lnTo>
                  <a:lnTo>
                    <a:pt x="31" y="141"/>
                  </a:lnTo>
                  <a:lnTo>
                    <a:pt x="31" y="112"/>
                  </a:lnTo>
                  <a:lnTo>
                    <a:pt x="53" y="112"/>
                  </a:lnTo>
                  <a:lnTo>
                    <a:pt x="53" y="83"/>
                  </a:lnTo>
                  <a:lnTo>
                    <a:pt x="31" y="83"/>
                  </a:lnTo>
                  <a:lnTo>
                    <a:pt x="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168">
              <a:extLst>
                <a:ext uri="{FF2B5EF4-FFF2-40B4-BE49-F238E27FC236}">
                  <a16:creationId xmlns:a16="http://schemas.microsoft.com/office/drawing/2014/main" id="{73370415-3520-4478-A5DD-DE79F0A48BE1}"/>
                </a:ext>
              </a:extLst>
            </p:cNvPr>
            <p:cNvSpPr>
              <a:spLocks/>
            </p:cNvSpPr>
            <p:nvPr/>
          </p:nvSpPr>
          <p:spPr bwMode="auto">
            <a:xfrm>
              <a:off x="6429375" y="5549901"/>
              <a:ext cx="84138" cy="223838"/>
            </a:xfrm>
            <a:custGeom>
              <a:avLst/>
              <a:gdLst>
                <a:gd name="T0" fmla="*/ 53 w 53"/>
                <a:gd name="T1" fmla="*/ 29 h 141"/>
                <a:gd name="T2" fmla="*/ 31 w 53"/>
                <a:gd name="T3" fmla="*/ 29 h 141"/>
                <a:gd name="T4" fmla="*/ 31 w 53"/>
                <a:gd name="T5" fmla="*/ 0 h 141"/>
                <a:gd name="T6" fmla="*/ 22 w 53"/>
                <a:gd name="T7" fmla="*/ 0 h 141"/>
                <a:gd name="T8" fmla="*/ 22 w 53"/>
                <a:gd name="T9" fmla="*/ 29 h 141"/>
                <a:gd name="T10" fmla="*/ 0 w 53"/>
                <a:gd name="T11" fmla="*/ 29 h 141"/>
                <a:gd name="T12" fmla="*/ 0 w 53"/>
                <a:gd name="T13" fmla="*/ 58 h 141"/>
                <a:gd name="T14" fmla="*/ 22 w 53"/>
                <a:gd name="T15" fmla="*/ 58 h 141"/>
                <a:gd name="T16" fmla="*/ 22 w 53"/>
                <a:gd name="T17" fmla="*/ 141 h 141"/>
                <a:gd name="T18" fmla="*/ 31 w 53"/>
                <a:gd name="T19" fmla="*/ 141 h 141"/>
                <a:gd name="T20" fmla="*/ 31 w 53"/>
                <a:gd name="T21" fmla="*/ 58 h 141"/>
                <a:gd name="T22" fmla="*/ 53 w 53"/>
                <a:gd name="T23" fmla="*/ 58 h 141"/>
                <a:gd name="T24" fmla="*/ 53 w 53"/>
                <a:gd name="T25" fmla="*/ 29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141">
                  <a:moveTo>
                    <a:pt x="53" y="29"/>
                  </a:moveTo>
                  <a:lnTo>
                    <a:pt x="31" y="29"/>
                  </a:lnTo>
                  <a:lnTo>
                    <a:pt x="31" y="0"/>
                  </a:lnTo>
                  <a:lnTo>
                    <a:pt x="22" y="0"/>
                  </a:lnTo>
                  <a:lnTo>
                    <a:pt x="22" y="29"/>
                  </a:lnTo>
                  <a:lnTo>
                    <a:pt x="0" y="29"/>
                  </a:lnTo>
                  <a:lnTo>
                    <a:pt x="0" y="58"/>
                  </a:lnTo>
                  <a:lnTo>
                    <a:pt x="22" y="58"/>
                  </a:lnTo>
                  <a:lnTo>
                    <a:pt x="22" y="141"/>
                  </a:lnTo>
                  <a:lnTo>
                    <a:pt x="31" y="141"/>
                  </a:lnTo>
                  <a:lnTo>
                    <a:pt x="31" y="58"/>
                  </a:lnTo>
                  <a:lnTo>
                    <a:pt x="53" y="58"/>
                  </a:lnTo>
                  <a:lnTo>
                    <a:pt x="53"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76" name="组合 175">
            <a:extLst>
              <a:ext uri="{FF2B5EF4-FFF2-40B4-BE49-F238E27FC236}">
                <a16:creationId xmlns:a16="http://schemas.microsoft.com/office/drawing/2014/main" id="{9DCD3B28-3570-4DE6-A214-C37D91634352}"/>
              </a:ext>
            </a:extLst>
          </p:cNvPr>
          <p:cNvGrpSpPr/>
          <p:nvPr/>
        </p:nvGrpSpPr>
        <p:grpSpPr>
          <a:xfrm>
            <a:off x="3647167" y="2478786"/>
            <a:ext cx="1040033" cy="323044"/>
            <a:chOff x="3647167" y="2886206"/>
            <a:chExt cx="1040033" cy="323044"/>
          </a:xfrm>
        </p:grpSpPr>
        <p:cxnSp>
          <p:nvCxnSpPr>
            <p:cNvPr id="165" name="直接连接符 164">
              <a:extLst>
                <a:ext uri="{FF2B5EF4-FFF2-40B4-BE49-F238E27FC236}">
                  <a16:creationId xmlns:a16="http://schemas.microsoft.com/office/drawing/2014/main" id="{86D0EC71-629F-49BD-879B-5A51DF1B757B}"/>
                </a:ext>
              </a:extLst>
            </p:cNvPr>
            <p:cNvCxnSpPr>
              <a:cxnSpLocks/>
            </p:cNvCxnSpPr>
            <p:nvPr/>
          </p:nvCxnSpPr>
          <p:spPr>
            <a:xfrm>
              <a:off x="3647167" y="2921000"/>
              <a:ext cx="1040033" cy="0"/>
            </a:xfrm>
            <a:prstGeom prst="line">
              <a:avLst/>
            </a:prstGeom>
            <a:ln w="28575">
              <a:solidFill>
                <a:schemeClr val="accent4">
                  <a:lumMod val="20000"/>
                  <a:lumOff val="80000"/>
                  <a:alpha val="50000"/>
                </a:schemeClr>
              </a:solidFill>
            </a:ln>
          </p:spPr>
          <p:style>
            <a:lnRef idx="1">
              <a:schemeClr val="accent1"/>
            </a:lnRef>
            <a:fillRef idx="0">
              <a:schemeClr val="accent1"/>
            </a:fillRef>
            <a:effectRef idx="0">
              <a:schemeClr val="accent1"/>
            </a:effectRef>
            <a:fontRef idx="minor">
              <a:schemeClr val="tx1"/>
            </a:fontRef>
          </p:style>
        </p:cxnSp>
        <p:sp>
          <p:nvSpPr>
            <p:cNvPr id="167" name="矩形 166">
              <a:extLst>
                <a:ext uri="{FF2B5EF4-FFF2-40B4-BE49-F238E27FC236}">
                  <a16:creationId xmlns:a16="http://schemas.microsoft.com/office/drawing/2014/main" id="{0572DFFE-A40E-47E9-BFEB-2B17CE90313E}"/>
                </a:ext>
              </a:extLst>
            </p:cNvPr>
            <p:cNvSpPr/>
            <p:nvPr/>
          </p:nvSpPr>
          <p:spPr>
            <a:xfrm>
              <a:off x="4131323" y="2886206"/>
              <a:ext cx="71720" cy="717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文本框 168">
              <a:extLst>
                <a:ext uri="{FF2B5EF4-FFF2-40B4-BE49-F238E27FC236}">
                  <a16:creationId xmlns:a16="http://schemas.microsoft.com/office/drawing/2014/main" id="{F776DFA7-54BA-4297-A1A4-F51CAB43E3A3}"/>
                </a:ext>
              </a:extLst>
            </p:cNvPr>
            <p:cNvSpPr txBox="1"/>
            <p:nvPr/>
          </p:nvSpPr>
          <p:spPr>
            <a:xfrm>
              <a:off x="3966334" y="2947640"/>
              <a:ext cx="415498" cy="261610"/>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5.8</a:t>
              </a:r>
              <a:endParaRPr lang="zh-CN" altLang="en-US" sz="1050" dirty="0">
                <a:solidFill>
                  <a:schemeClr val="accent4">
                    <a:lumMod val="20000"/>
                    <a:lumOff val="80000"/>
                  </a:schemeClr>
                </a:solidFill>
                <a:latin typeface="Aldrich" panose="02000000000000000000" pitchFamily="2" charset="0"/>
              </a:endParaRPr>
            </a:p>
          </p:txBody>
        </p:sp>
      </p:grpSp>
      <p:sp>
        <p:nvSpPr>
          <p:cNvPr id="171" name="文本框 170">
            <a:extLst>
              <a:ext uri="{FF2B5EF4-FFF2-40B4-BE49-F238E27FC236}">
                <a16:creationId xmlns:a16="http://schemas.microsoft.com/office/drawing/2014/main" id="{2331C606-3AE2-4300-97AF-E2B55EF393D3}"/>
              </a:ext>
            </a:extLst>
          </p:cNvPr>
          <p:cNvSpPr txBox="1"/>
          <p:nvPr/>
        </p:nvSpPr>
        <p:spPr>
          <a:xfrm>
            <a:off x="7810264" y="4851003"/>
            <a:ext cx="595035" cy="215444"/>
          </a:xfrm>
          <a:prstGeom prst="rect">
            <a:avLst/>
          </a:prstGeom>
          <a:noFill/>
        </p:spPr>
        <p:txBody>
          <a:bodyPr wrap="none" rtlCol="0">
            <a:spAutoFit/>
          </a:bodyPr>
          <a:lstStyle/>
          <a:p>
            <a:r>
              <a:rPr lang="zh-CN" altLang="en-US" sz="800" b="1" dirty="0">
                <a:solidFill>
                  <a:schemeClr val="bg1">
                    <a:alpha val="80000"/>
                  </a:schemeClr>
                </a:solidFill>
                <a:latin typeface="+mn-ea"/>
              </a:rPr>
              <a:t>推力修正</a:t>
            </a:r>
          </a:p>
        </p:txBody>
      </p:sp>
      <p:grpSp>
        <p:nvGrpSpPr>
          <p:cNvPr id="172" name="组合 171">
            <a:extLst>
              <a:ext uri="{FF2B5EF4-FFF2-40B4-BE49-F238E27FC236}">
                <a16:creationId xmlns:a16="http://schemas.microsoft.com/office/drawing/2014/main" id="{4F481AB8-E5EF-4143-A5EF-322BA6108673}"/>
              </a:ext>
            </a:extLst>
          </p:cNvPr>
          <p:cNvGrpSpPr/>
          <p:nvPr/>
        </p:nvGrpSpPr>
        <p:grpSpPr>
          <a:xfrm>
            <a:off x="7699831" y="4891358"/>
            <a:ext cx="158408" cy="127632"/>
            <a:chOff x="6235700" y="5549901"/>
            <a:chExt cx="277813" cy="223838"/>
          </a:xfrm>
          <a:solidFill>
            <a:srgbClr val="00B0F0"/>
          </a:solidFill>
        </p:grpSpPr>
        <p:sp>
          <p:nvSpPr>
            <p:cNvPr id="173" name="Freeform 166">
              <a:extLst>
                <a:ext uri="{FF2B5EF4-FFF2-40B4-BE49-F238E27FC236}">
                  <a16:creationId xmlns:a16="http://schemas.microsoft.com/office/drawing/2014/main" id="{00FE19DE-BCE9-4974-A538-AFB00046CE1C}"/>
                </a:ext>
              </a:extLst>
            </p:cNvPr>
            <p:cNvSpPr>
              <a:spLocks/>
            </p:cNvSpPr>
            <p:nvPr/>
          </p:nvSpPr>
          <p:spPr bwMode="auto">
            <a:xfrm>
              <a:off x="6235700" y="5549901"/>
              <a:ext cx="84138" cy="223838"/>
            </a:xfrm>
            <a:custGeom>
              <a:avLst/>
              <a:gdLst>
                <a:gd name="T0" fmla="*/ 31 w 53"/>
                <a:gd name="T1" fmla="*/ 0 h 141"/>
                <a:gd name="T2" fmla="*/ 22 w 53"/>
                <a:gd name="T3" fmla="*/ 0 h 141"/>
                <a:gd name="T4" fmla="*/ 22 w 53"/>
                <a:gd name="T5" fmla="*/ 29 h 141"/>
                <a:gd name="T6" fmla="*/ 0 w 53"/>
                <a:gd name="T7" fmla="*/ 29 h 141"/>
                <a:gd name="T8" fmla="*/ 0 w 53"/>
                <a:gd name="T9" fmla="*/ 58 h 141"/>
                <a:gd name="T10" fmla="*/ 22 w 53"/>
                <a:gd name="T11" fmla="*/ 58 h 141"/>
                <a:gd name="T12" fmla="*/ 22 w 53"/>
                <a:gd name="T13" fmla="*/ 141 h 141"/>
                <a:gd name="T14" fmla="*/ 31 w 53"/>
                <a:gd name="T15" fmla="*/ 141 h 141"/>
                <a:gd name="T16" fmla="*/ 31 w 53"/>
                <a:gd name="T17" fmla="*/ 58 h 141"/>
                <a:gd name="T18" fmla="*/ 53 w 53"/>
                <a:gd name="T19" fmla="*/ 58 h 141"/>
                <a:gd name="T20" fmla="*/ 53 w 53"/>
                <a:gd name="T21" fmla="*/ 29 h 141"/>
                <a:gd name="T22" fmla="*/ 31 w 53"/>
                <a:gd name="T23" fmla="*/ 29 h 141"/>
                <a:gd name="T24" fmla="*/ 31 w 53"/>
                <a:gd name="T25"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141">
                  <a:moveTo>
                    <a:pt x="31" y="0"/>
                  </a:moveTo>
                  <a:lnTo>
                    <a:pt x="22" y="0"/>
                  </a:lnTo>
                  <a:lnTo>
                    <a:pt x="22" y="29"/>
                  </a:lnTo>
                  <a:lnTo>
                    <a:pt x="0" y="29"/>
                  </a:lnTo>
                  <a:lnTo>
                    <a:pt x="0" y="58"/>
                  </a:lnTo>
                  <a:lnTo>
                    <a:pt x="22" y="58"/>
                  </a:lnTo>
                  <a:lnTo>
                    <a:pt x="22" y="141"/>
                  </a:lnTo>
                  <a:lnTo>
                    <a:pt x="31" y="141"/>
                  </a:lnTo>
                  <a:lnTo>
                    <a:pt x="31" y="58"/>
                  </a:lnTo>
                  <a:lnTo>
                    <a:pt x="53" y="58"/>
                  </a:lnTo>
                  <a:lnTo>
                    <a:pt x="53" y="29"/>
                  </a:lnTo>
                  <a:lnTo>
                    <a:pt x="31" y="29"/>
                  </a:lnTo>
                  <a:lnTo>
                    <a:pt x="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Freeform 167">
              <a:extLst>
                <a:ext uri="{FF2B5EF4-FFF2-40B4-BE49-F238E27FC236}">
                  <a16:creationId xmlns:a16="http://schemas.microsoft.com/office/drawing/2014/main" id="{D2CBBCDD-D518-4899-8E42-F311787CDA6B}"/>
                </a:ext>
              </a:extLst>
            </p:cNvPr>
            <p:cNvSpPr>
              <a:spLocks/>
            </p:cNvSpPr>
            <p:nvPr/>
          </p:nvSpPr>
          <p:spPr bwMode="auto">
            <a:xfrm>
              <a:off x="6332538" y="5549901"/>
              <a:ext cx="84138" cy="223838"/>
            </a:xfrm>
            <a:custGeom>
              <a:avLst/>
              <a:gdLst>
                <a:gd name="T0" fmla="*/ 31 w 53"/>
                <a:gd name="T1" fmla="*/ 0 h 141"/>
                <a:gd name="T2" fmla="*/ 22 w 53"/>
                <a:gd name="T3" fmla="*/ 0 h 141"/>
                <a:gd name="T4" fmla="*/ 22 w 53"/>
                <a:gd name="T5" fmla="*/ 83 h 141"/>
                <a:gd name="T6" fmla="*/ 0 w 53"/>
                <a:gd name="T7" fmla="*/ 83 h 141"/>
                <a:gd name="T8" fmla="*/ 0 w 53"/>
                <a:gd name="T9" fmla="*/ 112 h 141"/>
                <a:gd name="T10" fmla="*/ 22 w 53"/>
                <a:gd name="T11" fmla="*/ 112 h 141"/>
                <a:gd name="T12" fmla="*/ 22 w 53"/>
                <a:gd name="T13" fmla="*/ 141 h 141"/>
                <a:gd name="T14" fmla="*/ 31 w 53"/>
                <a:gd name="T15" fmla="*/ 141 h 141"/>
                <a:gd name="T16" fmla="*/ 31 w 53"/>
                <a:gd name="T17" fmla="*/ 112 h 141"/>
                <a:gd name="T18" fmla="*/ 53 w 53"/>
                <a:gd name="T19" fmla="*/ 112 h 141"/>
                <a:gd name="T20" fmla="*/ 53 w 53"/>
                <a:gd name="T21" fmla="*/ 83 h 141"/>
                <a:gd name="T22" fmla="*/ 31 w 53"/>
                <a:gd name="T23" fmla="*/ 83 h 141"/>
                <a:gd name="T24" fmla="*/ 31 w 53"/>
                <a:gd name="T25"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141">
                  <a:moveTo>
                    <a:pt x="31" y="0"/>
                  </a:moveTo>
                  <a:lnTo>
                    <a:pt x="22" y="0"/>
                  </a:lnTo>
                  <a:lnTo>
                    <a:pt x="22" y="83"/>
                  </a:lnTo>
                  <a:lnTo>
                    <a:pt x="0" y="83"/>
                  </a:lnTo>
                  <a:lnTo>
                    <a:pt x="0" y="112"/>
                  </a:lnTo>
                  <a:lnTo>
                    <a:pt x="22" y="112"/>
                  </a:lnTo>
                  <a:lnTo>
                    <a:pt x="22" y="141"/>
                  </a:lnTo>
                  <a:lnTo>
                    <a:pt x="31" y="141"/>
                  </a:lnTo>
                  <a:lnTo>
                    <a:pt x="31" y="112"/>
                  </a:lnTo>
                  <a:lnTo>
                    <a:pt x="53" y="112"/>
                  </a:lnTo>
                  <a:lnTo>
                    <a:pt x="53" y="83"/>
                  </a:lnTo>
                  <a:lnTo>
                    <a:pt x="31" y="83"/>
                  </a:lnTo>
                  <a:lnTo>
                    <a:pt x="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Freeform 168">
              <a:extLst>
                <a:ext uri="{FF2B5EF4-FFF2-40B4-BE49-F238E27FC236}">
                  <a16:creationId xmlns:a16="http://schemas.microsoft.com/office/drawing/2014/main" id="{35B490A4-5427-4443-8A88-E64ABDC88C0F}"/>
                </a:ext>
              </a:extLst>
            </p:cNvPr>
            <p:cNvSpPr>
              <a:spLocks/>
            </p:cNvSpPr>
            <p:nvPr/>
          </p:nvSpPr>
          <p:spPr bwMode="auto">
            <a:xfrm>
              <a:off x="6429375" y="5549901"/>
              <a:ext cx="84138" cy="223838"/>
            </a:xfrm>
            <a:custGeom>
              <a:avLst/>
              <a:gdLst>
                <a:gd name="T0" fmla="*/ 53 w 53"/>
                <a:gd name="T1" fmla="*/ 29 h 141"/>
                <a:gd name="T2" fmla="*/ 31 w 53"/>
                <a:gd name="T3" fmla="*/ 29 h 141"/>
                <a:gd name="T4" fmla="*/ 31 w 53"/>
                <a:gd name="T5" fmla="*/ 0 h 141"/>
                <a:gd name="T6" fmla="*/ 22 w 53"/>
                <a:gd name="T7" fmla="*/ 0 h 141"/>
                <a:gd name="T8" fmla="*/ 22 w 53"/>
                <a:gd name="T9" fmla="*/ 29 h 141"/>
                <a:gd name="T10" fmla="*/ 0 w 53"/>
                <a:gd name="T11" fmla="*/ 29 h 141"/>
                <a:gd name="T12" fmla="*/ 0 w 53"/>
                <a:gd name="T13" fmla="*/ 58 h 141"/>
                <a:gd name="T14" fmla="*/ 22 w 53"/>
                <a:gd name="T15" fmla="*/ 58 h 141"/>
                <a:gd name="T16" fmla="*/ 22 w 53"/>
                <a:gd name="T17" fmla="*/ 141 h 141"/>
                <a:gd name="T18" fmla="*/ 31 w 53"/>
                <a:gd name="T19" fmla="*/ 141 h 141"/>
                <a:gd name="T20" fmla="*/ 31 w 53"/>
                <a:gd name="T21" fmla="*/ 58 h 141"/>
                <a:gd name="T22" fmla="*/ 53 w 53"/>
                <a:gd name="T23" fmla="*/ 58 h 141"/>
                <a:gd name="T24" fmla="*/ 53 w 53"/>
                <a:gd name="T25" fmla="*/ 29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141">
                  <a:moveTo>
                    <a:pt x="53" y="29"/>
                  </a:moveTo>
                  <a:lnTo>
                    <a:pt x="31" y="29"/>
                  </a:lnTo>
                  <a:lnTo>
                    <a:pt x="31" y="0"/>
                  </a:lnTo>
                  <a:lnTo>
                    <a:pt x="22" y="0"/>
                  </a:lnTo>
                  <a:lnTo>
                    <a:pt x="22" y="29"/>
                  </a:lnTo>
                  <a:lnTo>
                    <a:pt x="0" y="29"/>
                  </a:lnTo>
                  <a:lnTo>
                    <a:pt x="0" y="58"/>
                  </a:lnTo>
                  <a:lnTo>
                    <a:pt x="22" y="58"/>
                  </a:lnTo>
                  <a:lnTo>
                    <a:pt x="22" y="141"/>
                  </a:lnTo>
                  <a:lnTo>
                    <a:pt x="31" y="141"/>
                  </a:lnTo>
                  <a:lnTo>
                    <a:pt x="31" y="58"/>
                  </a:lnTo>
                  <a:lnTo>
                    <a:pt x="53" y="58"/>
                  </a:lnTo>
                  <a:lnTo>
                    <a:pt x="53"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77" name="组合 176">
            <a:extLst>
              <a:ext uri="{FF2B5EF4-FFF2-40B4-BE49-F238E27FC236}">
                <a16:creationId xmlns:a16="http://schemas.microsoft.com/office/drawing/2014/main" id="{444CDEB1-7F73-4962-80FB-6FA4E119990F}"/>
              </a:ext>
            </a:extLst>
          </p:cNvPr>
          <p:cNvGrpSpPr/>
          <p:nvPr/>
        </p:nvGrpSpPr>
        <p:grpSpPr>
          <a:xfrm>
            <a:off x="7314234" y="5150200"/>
            <a:ext cx="1040033" cy="323044"/>
            <a:chOff x="3647167" y="2886206"/>
            <a:chExt cx="1040033" cy="323044"/>
          </a:xfrm>
        </p:grpSpPr>
        <p:cxnSp>
          <p:nvCxnSpPr>
            <p:cNvPr id="178" name="直接连接符 177">
              <a:extLst>
                <a:ext uri="{FF2B5EF4-FFF2-40B4-BE49-F238E27FC236}">
                  <a16:creationId xmlns:a16="http://schemas.microsoft.com/office/drawing/2014/main" id="{3DB47F13-F204-4F35-B9B6-EB560D18BFF3}"/>
                </a:ext>
              </a:extLst>
            </p:cNvPr>
            <p:cNvCxnSpPr>
              <a:cxnSpLocks/>
            </p:cNvCxnSpPr>
            <p:nvPr/>
          </p:nvCxnSpPr>
          <p:spPr>
            <a:xfrm>
              <a:off x="3647167" y="2921000"/>
              <a:ext cx="1040033" cy="0"/>
            </a:xfrm>
            <a:prstGeom prst="line">
              <a:avLst/>
            </a:prstGeom>
            <a:ln w="28575">
              <a:solidFill>
                <a:schemeClr val="accent4">
                  <a:lumMod val="20000"/>
                  <a:lumOff val="80000"/>
                  <a:alpha val="50000"/>
                </a:schemeClr>
              </a:solidFill>
            </a:ln>
          </p:spPr>
          <p:style>
            <a:lnRef idx="1">
              <a:schemeClr val="accent1"/>
            </a:lnRef>
            <a:fillRef idx="0">
              <a:schemeClr val="accent1"/>
            </a:fillRef>
            <a:effectRef idx="0">
              <a:schemeClr val="accent1"/>
            </a:effectRef>
            <a:fontRef idx="minor">
              <a:schemeClr val="tx1"/>
            </a:fontRef>
          </p:style>
        </p:cxnSp>
        <p:sp>
          <p:nvSpPr>
            <p:cNvPr id="179" name="矩形 178">
              <a:extLst>
                <a:ext uri="{FF2B5EF4-FFF2-40B4-BE49-F238E27FC236}">
                  <a16:creationId xmlns:a16="http://schemas.microsoft.com/office/drawing/2014/main" id="{2E0D2B9F-6003-4B2C-9171-C016D4499E6C}"/>
                </a:ext>
              </a:extLst>
            </p:cNvPr>
            <p:cNvSpPr/>
            <p:nvPr/>
          </p:nvSpPr>
          <p:spPr>
            <a:xfrm>
              <a:off x="4131323" y="2886206"/>
              <a:ext cx="71720" cy="717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文本框 179">
              <a:extLst>
                <a:ext uri="{FF2B5EF4-FFF2-40B4-BE49-F238E27FC236}">
                  <a16:creationId xmlns:a16="http://schemas.microsoft.com/office/drawing/2014/main" id="{443D71AF-B23A-4535-A1F2-2F62CC1C13B8}"/>
                </a:ext>
              </a:extLst>
            </p:cNvPr>
            <p:cNvSpPr txBox="1"/>
            <p:nvPr/>
          </p:nvSpPr>
          <p:spPr>
            <a:xfrm>
              <a:off x="3966334" y="2947640"/>
              <a:ext cx="415498" cy="261610"/>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5.8</a:t>
              </a:r>
              <a:endParaRPr lang="zh-CN" altLang="en-US" sz="1050" dirty="0">
                <a:solidFill>
                  <a:schemeClr val="accent4">
                    <a:lumMod val="20000"/>
                    <a:lumOff val="80000"/>
                  </a:schemeClr>
                </a:solidFill>
                <a:latin typeface="Aldrich" panose="02000000000000000000" pitchFamily="2" charset="0"/>
              </a:endParaRPr>
            </a:p>
          </p:txBody>
        </p:sp>
      </p:grpSp>
      <p:grpSp>
        <p:nvGrpSpPr>
          <p:cNvPr id="183" name="组合 182">
            <a:extLst>
              <a:ext uri="{FF2B5EF4-FFF2-40B4-BE49-F238E27FC236}">
                <a16:creationId xmlns:a16="http://schemas.microsoft.com/office/drawing/2014/main" id="{99323D0E-BAB9-4257-9D13-2977761FEE4A}"/>
              </a:ext>
            </a:extLst>
          </p:cNvPr>
          <p:cNvGrpSpPr/>
          <p:nvPr/>
        </p:nvGrpSpPr>
        <p:grpSpPr>
          <a:xfrm>
            <a:off x="6392070" y="4590487"/>
            <a:ext cx="1962846" cy="477194"/>
            <a:chOff x="6392070" y="4590487"/>
            <a:chExt cx="1962846" cy="477194"/>
          </a:xfrm>
        </p:grpSpPr>
        <p:cxnSp>
          <p:nvCxnSpPr>
            <p:cNvPr id="154" name="直接连接符 153">
              <a:extLst>
                <a:ext uri="{FF2B5EF4-FFF2-40B4-BE49-F238E27FC236}">
                  <a16:creationId xmlns:a16="http://schemas.microsoft.com/office/drawing/2014/main" id="{79786AD9-91A9-4A55-9406-DA33646A2118}"/>
                </a:ext>
              </a:extLst>
            </p:cNvPr>
            <p:cNvCxnSpPr>
              <a:cxnSpLocks/>
            </p:cNvCxnSpPr>
            <p:nvPr/>
          </p:nvCxnSpPr>
          <p:spPr>
            <a:xfrm flipH="1">
              <a:off x="6779074" y="5067680"/>
              <a:ext cx="1575842" cy="1"/>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155" name="椭圆 154">
              <a:extLst>
                <a:ext uri="{FF2B5EF4-FFF2-40B4-BE49-F238E27FC236}">
                  <a16:creationId xmlns:a16="http://schemas.microsoft.com/office/drawing/2014/main" id="{ED268C68-C183-44E3-820D-9729798E8DFD}"/>
                </a:ext>
              </a:extLst>
            </p:cNvPr>
            <p:cNvSpPr/>
            <p:nvPr/>
          </p:nvSpPr>
          <p:spPr>
            <a:xfrm rot="5400000">
              <a:off x="6392070" y="4590487"/>
              <a:ext cx="85725" cy="8572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1" name="直接连接符 180">
              <a:extLst>
                <a:ext uri="{FF2B5EF4-FFF2-40B4-BE49-F238E27FC236}">
                  <a16:creationId xmlns:a16="http://schemas.microsoft.com/office/drawing/2014/main" id="{D5655728-6333-4DD7-88EA-4714790F4ACD}"/>
                </a:ext>
              </a:extLst>
            </p:cNvPr>
            <p:cNvCxnSpPr>
              <a:cxnSpLocks/>
            </p:cNvCxnSpPr>
            <p:nvPr/>
          </p:nvCxnSpPr>
          <p:spPr>
            <a:xfrm>
              <a:off x="6463785" y="4675147"/>
              <a:ext cx="320845" cy="39130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grpSp>
        <p:nvGrpSpPr>
          <p:cNvPr id="184" name="组合 183">
            <a:extLst>
              <a:ext uri="{FF2B5EF4-FFF2-40B4-BE49-F238E27FC236}">
                <a16:creationId xmlns:a16="http://schemas.microsoft.com/office/drawing/2014/main" id="{9DEC5E01-F9A9-4F05-9AAE-5251738D1C77}"/>
              </a:ext>
            </a:extLst>
          </p:cNvPr>
          <p:cNvGrpSpPr/>
          <p:nvPr/>
        </p:nvGrpSpPr>
        <p:grpSpPr>
          <a:xfrm rot="5400000">
            <a:off x="7141730" y="2577080"/>
            <a:ext cx="85725" cy="2143848"/>
            <a:chOff x="3397459" y="2250056"/>
            <a:chExt cx="85725" cy="1846124"/>
          </a:xfrm>
        </p:grpSpPr>
        <p:cxnSp>
          <p:nvCxnSpPr>
            <p:cNvPr id="185" name="直接连接符 184">
              <a:extLst>
                <a:ext uri="{FF2B5EF4-FFF2-40B4-BE49-F238E27FC236}">
                  <a16:creationId xmlns:a16="http://schemas.microsoft.com/office/drawing/2014/main" id="{F286BE23-6218-48BB-969D-53F0265A2BB1}"/>
                </a:ext>
              </a:extLst>
            </p:cNvPr>
            <p:cNvCxnSpPr>
              <a:cxnSpLocks/>
            </p:cNvCxnSpPr>
            <p:nvPr/>
          </p:nvCxnSpPr>
          <p:spPr>
            <a:xfrm rot="16200000" flipH="1">
              <a:off x="2552393" y="3135493"/>
              <a:ext cx="1770874"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186" name="椭圆 185">
              <a:extLst>
                <a:ext uri="{FF2B5EF4-FFF2-40B4-BE49-F238E27FC236}">
                  <a16:creationId xmlns:a16="http://schemas.microsoft.com/office/drawing/2014/main" id="{12874E75-E084-40CD-853C-68BFF1FB81B1}"/>
                </a:ext>
              </a:extLst>
            </p:cNvPr>
            <p:cNvSpPr/>
            <p:nvPr/>
          </p:nvSpPr>
          <p:spPr>
            <a:xfrm>
              <a:off x="3397459" y="4029769"/>
              <a:ext cx="85725" cy="66411"/>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8" name="文本框 187">
            <a:extLst>
              <a:ext uri="{FF2B5EF4-FFF2-40B4-BE49-F238E27FC236}">
                <a16:creationId xmlns:a16="http://schemas.microsoft.com/office/drawing/2014/main" id="{82B354D3-ADBD-4094-850C-FD879D28D762}"/>
              </a:ext>
            </a:extLst>
          </p:cNvPr>
          <p:cNvSpPr txBox="1"/>
          <p:nvPr/>
        </p:nvSpPr>
        <p:spPr>
          <a:xfrm>
            <a:off x="7728193" y="3431052"/>
            <a:ext cx="595035" cy="215444"/>
          </a:xfrm>
          <a:prstGeom prst="rect">
            <a:avLst/>
          </a:prstGeom>
          <a:noFill/>
        </p:spPr>
        <p:txBody>
          <a:bodyPr wrap="none" rtlCol="0">
            <a:spAutoFit/>
          </a:bodyPr>
          <a:lstStyle/>
          <a:p>
            <a:r>
              <a:rPr lang="zh-CN" altLang="en-US" sz="800" b="1" dirty="0">
                <a:solidFill>
                  <a:schemeClr val="bg1">
                    <a:alpha val="80000"/>
                  </a:schemeClr>
                </a:solidFill>
                <a:latin typeface="+mn-ea"/>
              </a:rPr>
              <a:t>壳体修正</a:t>
            </a:r>
          </a:p>
        </p:txBody>
      </p:sp>
      <p:grpSp>
        <p:nvGrpSpPr>
          <p:cNvPr id="189" name="组合 188">
            <a:extLst>
              <a:ext uri="{FF2B5EF4-FFF2-40B4-BE49-F238E27FC236}">
                <a16:creationId xmlns:a16="http://schemas.microsoft.com/office/drawing/2014/main" id="{FB1A0E6B-4124-43F7-9424-D5CAB99A7FCB}"/>
              </a:ext>
            </a:extLst>
          </p:cNvPr>
          <p:cNvGrpSpPr/>
          <p:nvPr/>
        </p:nvGrpSpPr>
        <p:grpSpPr>
          <a:xfrm>
            <a:off x="7617760" y="3471407"/>
            <a:ext cx="158408" cy="127632"/>
            <a:chOff x="6235700" y="5549901"/>
            <a:chExt cx="277813" cy="223838"/>
          </a:xfrm>
          <a:solidFill>
            <a:srgbClr val="00B0F0"/>
          </a:solidFill>
        </p:grpSpPr>
        <p:sp>
          <p:nvSpPr>
            <p:cNvPr id="190" name="Freeform 166">
              <a:extLst>
                <a:ext uri="{FF2B5EF4-FFF2-40B4-BE49-F238E27FC236}">
                  <a16:creationId xmlns:a16="http://schemas.microsoft.com/office/drawing/2014/main" id="{A42D5C9D-9EF3-4C5F-8A2D-14CBD077CF23}"/>
                </a:ext>
              </a:extLst>
            </p:cNvPr>
            <p:cNvSpPr>
              <a:spLocks/>
            </p:cNvSpPr>
            <p:nvPr/>
          </p:nvSpPr>
          <p:spPr bwMode="auto">
            <a:xfrm>
              <a:off x="6235700" y="5549901"/>
              <a:ext cx="84138" cy="223838"/>
            </a:xfrm>
            <a:custGeom>
              <a:avLst/>
              <a:gdLst>
                <a:gd name="T0" fmla="*/ 31 w 53"/>
                <a:gd name="T1" fmla="*/ 0 h 141"/>
                <a:gd name="T2" fmla="*/ 22 w 53"/>
                <a:gd name="T3" fmla="*/ 0 h 141"/>
                <a:gd name="T4" fmla="*/ 22 w 53"/>
                <a:gd name="T5" fmla="*/ 29 h 141"/>
                <a:gd name="T6" fmla="*/ 0 w 53"/>
                <a:gd name="T7" fmla="*/ 29 h 141"/>
                <a:gd name="T8" fmla="*/ 0 w 53"/>
                <a:gd name="T9" fmla="*/ 58 h 141"/>
                <a:gd name="T10" fmla="*/ 22 w 53"/>
                <a:gd name="T11" fmla="*/ 58 h 141"/>
                <a:gd name="T12" fmla="*/ 22 w 53"/>
                <a:gd name="T13" fmla="*/ 141 h 141"/>
                <a:gd name="T14" fmla="*/ 31 w 53"/>
                <a:gd name="T15" fmla="*/ 141 h 141"/>
                <a:gd name="T16" fmla="*/ 31 w 53"/>
                <a:gd name="T17" fmla="*/ 58 h 141"/>
                <a:gd name="T18" fmla="*/ 53 w 53"/>
                <a:gd name="T19" fmla="*/ 58 h 141"/>
                <a:gd name="T20" fmla="*/ 53 w 53"/>
                <a:gd name="T21" fmla="*/ 29 h 141"/>
                <a:gd name="T22" fmla="*/ 31 w 53"/>
                <a:gd name="T23" fmla="*/ 29 h 141"/>
                <a:gd name="T24" fmla="*/ 31 w 53"/>
                <a:gd name="T25"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141">
                  <a:moveTo>
                    <a:pt x="31" y="0"/>
                  </a:moveTo>
                  <a:lnTo>
                    <a:pt x="22" y="0"/>
                  </a:lnTo>
                  <a:lnTo>
                    <a:pt x="22" y="29"/>
                  </a:lnTo>
                  <a:lnTo>
                    <a:pt x="0" y="29"/>
                  </a:lnTo>
                  <a:lnTo>
                    <a:pt x="0" y="58"/>
                  </a:lnTo>
                  <a:lnTo>
                    <a:pt x="22" y="58"/>
                  </a:lnTo>
                  <a:lnTo>
                    <a:pt x="22" y="141"/>
                  </a:lnTo>
                  <a:lnTo>
                    <a:pt x="31" y="141"/>
                  </a:lnTo>
                  <a:lnTo>
                    <a:pt x="31" y="58"/>
                  </a:lnTo>
                  <a:lnTo>
                    <a:pt x="53" y="58"/>
                  </a:lnTo>
                  <a:lnTo>
                    <a:pt x="53" y="29"/>
                  </a:lnTo>
                  <a:lnTo>
                    <a:pt x="31" y="29"/>
                  </a:lnTo>
                  <a:lnTo>
                    <a:pt x="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1" name="Freeform 167">
              <a:extLst>
                <a:ext uri="{FF2B5EF4-FFF2-40B4-BE49-F238E27FC236}">
                  <a16:creationId xmlns:a16="http://schemas.microsoft.com/office/drawing/2014/main" id="{2D827B8B-7D02-4E37-8165-727A6D893856}"/>
                </a:ext>
              </a:extLst>
            </p:cNvPr>
            <p:cNvSpPr>
              <a:spLocks/>
            </p:cNvSpPr>
            <p:nvPr/>
          </p:nvSpPr>
          <p:spPr bwMode="auto">
            <a:xfrm>
              <a:off x="6332538" y="5549901"/>
              <a:ext cx="84138" cy="223838"/>
            </a:xfrm>
            <a:custGeom>
              <a:avLst/>
              <a:gdLst>
                <a:gd name="T0" fmla="*/ 31 w 53"/>
                <a:gd name="T1" fmla="*/ 0 h 141"/>
                <a:gd name="T2" fmla="*/ 22 w 53"/>
                <a:gd name="T3" fmla="*/ 0 h 141"/>
                <a:gd name="T4" fmla="*/ 22 w 53"/>
                <a:gd name="T5" fmla="*/ 83 h 141"/>
                <a:gd name="T6" fmla="*/ 0 w 53"/>
                <a:gd name="T7" fmla="*/ 83 h 141"/>
                <a:gd name="T8" fmla="*/ 0 w 53"/>
                <a:gd name="T9" fmla="*/ 112 h 141"/>
                <a:gd name="T10" fmla="*/ 22 w 53"/>
                <a:gd name="T11" fmla="*/ 112 h 141"/>
                <a:gd name="T12" fmla="*/ 22 w 53"/>
                <a:gd name="T13" fmla="*/ 141 h 141"/>
                <a:gd name="T14" fmla="*/ 31 w 53"/>
                <a:gd name="T15" fmla="*/ 141 h 141"/>
                <a:gd name="T16" fmla="*/ 31 w 53"/>
                <a:gd name="T17" fmla="*/ 112 h 141"/>
                <a:gd name="T18" fmla="*/ 53 w 53"/>
                <a:gd name="T19" fmla="*/ 112 h 141"/>
                <a:gd name="T20" fmla="*/ 53 w 53"/>
                <a:gd name="T21" fmla="*/ 83 h 141"/>
                <a:gd name="T22" fmla="*/ 31 w 53"/>
                <a:gd name="T23" fmla="*/ 83 h 141"/>
                <a:gd name="T24" fmla="*/ 31 w 53"/>
                <a:gd name="T25"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141">
                  <a:moveTo>
                    <a:pt x="31" y="0"/>
                  </a:moveTo>
                  <a:lnTo>
                    <a:pt x="22" y="0"/>
                  </a:lnTo>
                  <a:lnTo>
                    <a:pt x="22" y="83"/>
                  </a:lnTo>
                  <a:lnTo>
                    <a:pt x="0" y="83"/>
                  </a:lnTo>
                  <a:lnTo>
                    <a:pt x="0" y="112"/>
                  </a:lnTo>
                  <a:lnTo>
                    <a:pt x="22" y="112"/>
                  </a:lnTo>
                  <a:lnTo>
                    <a:pt x="22" y="141"/>
                  </a:lnTo>
                  <a:lnTo>
                    <a:pt x="31" y="141"/>
                  </a:lnTo>
                  <a:lnTo>
                    <a:pt x="31" y="112"/>
                  </a:lnTo>
                  <a:lnTo>
                    <a:pt x="53" y="112"/>
                  </a:lnTo>
                  <a:lnTo>
                    <a:pt x="53" y="83"/>
                  </a:lnTo>
                  <a:lnTo>
                    <a:pt x="31" y="83"/>
                  </a:lnTo>
                  <a:lnTo>
                    <a:pt x="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2" name="Freeform 168">
              <a:extLst>
                <a:ext uri="{FF2B5EF4-FFF2-40B4-BE49-F238E27FC236}">
                  <a16:creationId xmlns:a16="http://schemas.microsoft.com/office/drawing/2014/main" id="{6B9B7CD6-0A05-46A1-9B75-537030D22512}"/>
                </a:ext>
              </a:extLst>
            </p:cNvPr>
            <p:cNvSpPr>
              <a:spLocks/>
            </p:cNvSpPr>
            <p:nvPr/>
          </p:nvSpPr>
          <p:spPr bwMode="auto">
            <a:xfrm>
              <a:off x="6429375" y="5549901"/>
              <a:ext cx="84138" cy="223838"/>
            </a:xfrm>
            <a:custGeom>
              <a:avLst/>
              <a:gdLst>
                <a:gd name="T0" fmla="*/ 53 w 53"/>
                <a:gd name="T1" fmla="*/ 29 h 141"/>
                <a:gd name="T2" fmla="*/ 31 w 53"/>
                <a:gd name="T3" fmla="*/ 29 h 141"/>
                <a:gd name="T4" fmla="*/ 31 w 53"/>
                <a:gd name="T5" fmla="*/ 0 h 141"/>
                <a:gd name="T6" fmla="*/ 22 w 53"/>
                <a:gd name="T7" fmla="*/ 0 h 141"/>
                <a:gd name="T8" fmla="*/ 22 w 53"/>
                <a:gd name="T9" fmla="*/ 29 h 141"/>
                <a:gd name="T10" fmla="*/ 0 w 53"/>
                <a:gd name="T11" fmla="*/ 29 h 141"/>
                <a:gd name="T12" fmla="*/ 0 w 53"/>
                <a:gd name="T13" fmla="*/ 58 h 141"/>
                <a:gd name="T14" fmla="*/ 22 w 53"/>
                <a:gd name="T15" fmla="*/ 58 h 141"/>
                <a:gd name="T16" fmla="*/ 22 w 53"/>
                <a:gd name="T17" fmla="*/ 141 h 141"/>
                <a:gd name="T18" fmla="*/ 31 w 53"/>
                <a:gd name="T19" fmla="*/ 141 h 141"/>
                <a:gd name="T20" fmla="*/ 31 w 53"/>
                <a:gd name="T21" fmla="*/ 58 h 141"/>
                <a:gd name="T22" fmla="*/ 53 w 53"/>
                <a:gd name="T23" fmla="*/ 58 h 141"/>
                <a:gd name="T24" fmla="*/ 53 w 53"/>
                <a:gd name="T25" fmla="*/ 29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141">
                  <a:moveTo>
                    <a:pt x="53" y="29"/>
                  </a:moveTo>
                  <a:lnTo>
                    <a:pt x="31" y="29"/>
                  </a:lnTo>
                  <a:lnTo>
                    <a:pt x="31" y="0"/>
                  </a:lnTo>
                  <a:lnTo>
                    <a:pt x="22" y="0"/>
                  </a:lnTo>
                  <a:lnTo>
                    <a:pt x="22" y="29"/>
                  </a:lnTo>
                  <a:lnTo>
                    <a:pt x="0" y="29"/>
                  </a:lnTo>
                  <a:lnTo>
                    <a:pt x="0" y="58"/>
                  </a:lnTo>
                  <a:lnTo>
                    <a:pt x="22" y="58"/>
                  </a:lnTo>
                  <a:lnTo>
                    <a:pt x="22" y="141"/>
                  </a:lnTo>
                  <a:lnTo>
                    <a:pt x="31" y="141"/>
                  </a:lnTo>
                  <a:lnTo>
                    <a:pt x="31" y="58"/>
                  </a:lnTo>
                  <a:lnTo>
                    <a:pt x="53" y="58"/>
                  </a:lnTo>
                  <a:lnTo>
                    <a:pt x="53"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93" name="组合 192">
            <a:extLst>
              <a:ext uri="{FF2B5EF4-FFF2-40B4-BE49-F238E27FC236}">
                <a16:creationId xmlns:a16="http://schemas.microsoft.com/office/drawing/2014/main" id="{71A5BBEC-75BD-41B9-B78B-D70752CCFD4A}"/>
              </a:ext>
            </a:extLst>
          </p:cNvPr>
          <p:cNvGrpSpPr/>
          <p:nvPr/>
        </p:nvGrpSpPr>
        <p:grpSpPr>
          <a:xfrm>
            <a:off x="7216484" y="3681290"/>
            <a:ext cx="1040033" cy="323044"/>
            <a:chOff x="3647167" y="2886206"/>
            <a:chExt cx="1040033" cy="323044"/>
          </a:xfrm>
        </p:grpSpPr>
        <p:cxnSp>
          <p:nvCxnSpPr>
            <p:cNvPr id="194" name="直接连接符 193">
              <a:extLst>
                <a:ext uri="{FF2B5EF4-FFF2-40B4-BE49-F238E27FC236}">
                  <a16:creationId xmlns:a16="http://schemas.microsoft.com/office/drawing/2014/main" id="{C4411EFF-0743-4766-B7E5-9A0C72B14429}"/>
                </a:ext>
              </a:extLst>
            </p:cNvPr>
            <p:cNvCxnSpPr>
              <a:cxnSpLocks/>
            </p:cNvCxnSpPr>
            <p:nvPr/>
          </p:nvCxnSpPr>
          <p:spPr>
            <a:xfrm>
              <a:off x="3647167" y="2921000"/>
              <a:ext cx="1040033" cy="0"/>
            </a:xfrm>
            <a:prstGeom prst="line">
              <a:avLst/>
            </a:prstGeom>
            <a:ln w="28575">
              <a:solidFill>
                <a:schemeClr val="accent4">
                  <a:lumMod val="20000"/>
                  <a:lumOff val="80000"/>
                  <a:alpha val="50000"/>
                </a:schemeClr>
              </a:solidFill>
            </a:ln>
          </p:spPr>
          <p:style>
            <a:lnRef idx="1">
              <a:schemeClr val="accent1"/>
            </a:lnRef>
            <a:fillRef idx="0">
              <a:schemeClr val="accent1"/>
            </a:fillRef>
            <a:effectRef idx="0">
              <a:schemeClr val="accent1"/>
            </a:effectRef>
            <a:fontRef idx="minor">
              <a:schemeClr val="tx1"/>
            </a:fontRef>
          </p:style>
        </p:cxnSp>
        <p:sp>
          <p:nvSpPr>
            <p:cNvPr id="195" name="矩形 194">
              <a:extLst>
                <a:ext uri="{FF2B5EF4-FFF2-40B4-BE49-F238E27FC236}">
                  <a16:creationId xmlns:a16="http://schemas.microsoft.com/office/drawing/2014/main" id="{D5E8FCB4-F721-499D-BB25-5AD5E0FA3EE3}"/>
                </a:ext>
              </a:extLst>
            </p:cNvPr>
            <p:cNvSpPr/>
            <p:nvPr/>
          </p:nvSpPr>
          <p:spPr>
            <a:xfrm>
              <a:off x="4131323" y="2886206"/>
              <a:ext cx="71720" cy="717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6" name="文本框 195">
              <a:extLst>
                <a:ext uri="{FF2B5EF4-FFF2-40B4-BE49-F238E27FC236}">
                  <a16:creationId xmlns:a16="http://schemas.microsoft.com/office/drawing/2014/main" id="{ED3DE84B-8D1F-4BC1-A17F-2F4B9A59DB13}"/>
                </a:ext>
              </a:extLst>
            </p:cNvPr>
            <p:cNvSpPr txBox="1"/>
            <p:nvPr/>
          </p:nvSpPr>
          <p:spPr>
            <a:xfrm>
              <a:off x="3966334" y="2947640"/>
              <a:ext cx="415498" cy="261610"/>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5.8</a:t>
              </a:r>
              <a:endParaRPr lang="zh-CN" altLang="en-US" sz="1050" dirty="0">
                <a:solidFill>
                  <a:schemeClr val="accent4">
                    <a:lumMod val="20000"/>
                    <a:lumOff val="80000"/>
                  </a:schemeClr>
                </a:solidFill>
                <a:latin typeface="Aldrich" panose="02000000000000000000" pitchFamily="2" charset="0"/>
              </a:endParaRPr>
            </a:p>
          </p:txBody>
        </p:sp>
      </p:grpSp>
      <p:sp>
        <p:nvSpPr>
          <p:cNvPr id="198" name="文本框 197">
            <a:extLst>
              <a:ext uri="{FF2B5EF4-FFF2-40B4-BE49-F238E27FC236}">
                <a16:creationId xmlns:a16="http://schemas.microsoft.com/office/drawing/2014/main" id="{BB561984-DBA4-4B4D-BC89-E281A6D66D7B}"/>
              </a:ext>
            </a:extLst>
          </p:cNvPr>
          <p:cNvSpPr txBox="1"/>
          <p:nvPr/>
        </p:nvSpPr>
        <p:spPr>
          <a:xfrm>
            <a:off x="10436462" y="2668488"/>
            <a:ext cx="595035" cy="215444"/>
          </a:xfrm>
          <a:prstGeom prst="rect">
            <a:avLst/>
          </a:prstGeom>
          <a:noFill/>
        </p:spPr>
        <p:txBody>
          <a:bodyPr wrap="square" rtlCol="0">
            <a:spAutoFit/>
          </a:bodyPr>
          <a:lstStyle/>
          <a:p>
            <a:r>
              <a:rPr lang="zh-CN" altLang="en-US" sz="800" b="1" dirty="0">
                <a:solidFill>
                  <a:schemeClr val="bg1">
                    <a:alpha val="80000"/>
                  </a:schemeClr>
                </a:solidFill>
                <a:latin typeface="+mn-ea"/>
              </a:rPr>
              <a:t>推力等级</a:t>
            </a:r>
          </a:p>
        </p:txBody>
      </p:sp>
      <p:sp>
        <p:nvSpPr>
          <p:cNvPr id="199" name="文本框 198">
            <a:extLst>
              <a:ext uri="{FF2B5EF4-FFF2-40B4-BE49-F238E27FC236}">
                <a16:creationId xmlns:a16="http://schemas.microsoft.com/office/drawing/2014/main" id="{3E8C2858-8838-433C-8399-546620670BDA}"/>
              </a:ext>
            </a:extLst>
          </p:cNvPr>
          <p:cNvSpPr txBox="1"/>
          <p:nvPr/>
        </p:nvSpPr>
        <p:spPr>
          <a:xfrm>
            <a:off x="11292163" y="2649252"/>
            <a:ext cx="899837" cy="253916"/>
          </a:xfrm>
          <a:prstGeom prst="rect">
            <a:avLst/>
          </a:prstGeom>
          <a:noFill/>
        </p:spPr>
        <p:txBody>
          <a:bodyPr wrap="square" rtlCol="0">
            <a:spAutoFit/>
          </a:bodyPr>
          <a:lstStyle/>
          <a:p>
            <a:r>
              <a:rPr lang="en-US" altLang="zh-CN" sz="1050" dirty="0">
                <a:solidFill>
                  <a:schemeClr val="accent4">
                    <a:lumMod val="20000"/>
                    <a:lumOff val="80000"/>
                  </a:schemeClr>
                </a:solidFill>
                <a:latin typeface="Aldrich" panose="02000000000000000000" pitchFamily="2" charset="0"/>
              </a:rPr>
              <a:t>1.8 ~ 6.3</a:t>
            </a:r>
            <a:endParaRPr lang="zh-CN" altLang="en-US" sz="1050" dirty="0">
              <a:solidFill>
                <a:schemeClr val="accent4">
                  <a:lumMod val="20000"/>
                  <a:lumOff val="80000"/>
                </a:schemeClr>
              </a:solidFill>
              <a:latin typeface="Aldrich" panose="02000000000000000000" pitchFamily="2" charset="0"/>
            </a:endParaRPr>
          </a:p>
        </p:txBody>
      </p:sp>
      <p:sp>
        <p:nvSpPr>
          <p:cNvPr id="141" name="Freeform 361">
            <a:extLst>
              <a:ext uri="{FF2B5EF4-FFF2-40B4-BE49-F238E27FC236}">
                <a16:creationId xmlns:a16="http://schemas.microsoft.com/office/drawing/2014/main" id="{8DD77125-21C8-436B-926E-2AA91BFF6D57}"/>
              </a:ext>
            </a:extLst>
          </p:cNvPr>
          <p:cNvSpPr>
            <a:spLocks noEditPoints="1"/>
          </p:cNvSpPr>
          <p:nvPr/>
        </p:nvSpPr>
        <p:spPr bwMode="auto">
          <a:xfrm>
            <a:off x="10333015" y="2705130"/>
            <a:ext cx="143727" cy="143022"/>
          </a:xfrm>
          <a:custGeom>
            <a:avLst/>
            <a:gdLst>
              <a:gd name="T0" fmla="*/ 1342 w 3261"/>
              <a:gd name="T1" fmla="*/ 2596 h 3249"/>
              <a:gd name="T2" fmla="*/ 1556 w 3261"/>
              <a:gd name="T3" fmla="*/ 2635 h 3249"/>
              <a:gd name="T4" fmla="*/ 1778 w 3261"/>
              <a:gd name="T5" fmla="*/ 2627 h 3249"/>
              <a:gd name="T6" fmla="*/ 1987 w 3261"/>
              <a:gd name="T7" fmla="*/ 2574 h 3249"/>
              <a:gd name="T8" fmla="*/ 2337 w 3261"/>
              <a:gd name="T9" fmla="*/ 3087 h 3249"/>
              <a:gd name="T10" fmla="*/ 2087 w 3261"/>
              <a:gd name="T11" fmla="*/ 3184 h 3249"/>
              <a:gd name="T12" fmla="*/ 1818 w 3261"/>
              <a:gd name="T13" fmla="*/ 3238 h 3249"/>
              <a:gd name="T14" fmla="*/ 1537 w 3261"/>
              <a:gd name="T15" fmla="*/ 3246 h 3249"/>
              <a:gd name="T16" fmla="*/ 1263 w 3261"/>
              <a:gd name="T17" fmla="*/ 3207 h 3249"/>
              <a:gd name="T18" fmla="*/ 1005 w 3261"/>
              <a:gd name="T19" fmla="*/ 3125 h 3249"/>
              <a:gd name="T20" fmla="*/ 1208 w 3261"/>
              <a:gd name="T21" fmla="*/ 2546 h 3249"/>
              <a:gd name="T22" fmla="*/ 613 w 3261"/>
              <a:gd name="T23" fmla="*/ 1561 h 3249"/>
              <a:gd name="T24" fmla="*/ 623 w 3261"/>
              <a:gd name="T25" fmla="*/ 1775 h 3249"/>
              <a:gd name="T26" fmla="*/ 682 w 3261"/>
              <a:gd name="T27" fmla="*/ 1994 h 3249"/>
              <a:gd name="T28" fmla="*/ 787 w 3261"/>
              <a:gd name="T29" fmla="*/ 2191 h 3249"/>
              <a:gd name="T30" fmla="*/ 515 w 3261"/>
              <a:gd name="T31" fmla="*/ 2807 h 3249"/>
              <a:gd name="T32" fmla="*/ 328 w 3261"/>
              <a:gd name="T33" fmla="*/ 2600 h 3249"/>
              <a:gd name="T34" fmla="*/ 180 w 3261"/>
              <a:gd name="T35" fmla="*/ 2363 h 3249"/>
              <a:gd name="T36" fmla="*/ 72 w 3261"/>
              <a:gd name="T37" fmla="*/ 2100 h 3249"/>
              <a:gd name="T38" fmla="*/ 12 w 3261"/>
              <a:gd name="T39" fmla="*/ 1817 h 3249"/>
              <a:gd name="T40" fmla="*/ 2 w 3261"/>
              <a:gd name="T41" fmla="*/ 1541 h 3249"/>
              <a:gd name="T42" fmla="*/ 29 w 3261"/>
              <a:gd name="T43" fmla="*/ 1313 h 3249"/>
              <a:gd name="T44" fmla="*/ 3254 w 3261"/>
              <a:gd name="T45" fmla="*/ 1464 h 3249"/>
              <a:gd name="T46" fmla="*/ 3258 w 3261"/>
              <a:gd name="T47" fmla="*/ 1718 h 3249"/>
              <a:gd name="T48" fmla="*/ 3215 w 3261"/>
              <a:gd name="T49" fmla="*/ 2008 h 3249"/>
              <a:gd name="T50" fmla="*/ 3122 w 3261"/>
              <a:gd name="T51" fmla="*/ 2277 h 3249"/>
              <a:gd name="T52" fmla="*/ 2987 w 3261"/>
              <a:gd name="T53" fmla="*/ 2523 h 3249"/>
              <a:gd name="T54" fmla="*/ 2812 w 3261"/>
              <a:gd name="T55" fmla="*/ 2742 h 3249"/>
              <a:gd name="T56" fmla="*/ 2430 w 3261"/>
              <a:gd name="T57" fmla="*/ 2250 h 3249"/>
              <a:gd name="T58" fmla="*/ 2548 w 3261"/>
              <a:gd name="T59" fmla="*/ 2063 h 3249"/>
              <a:gd name="T60" fmla="*/ 2624 w 3261"/>
              <a:gd name="T61" fmla="*/ 1850 h 3249"/>
              <a:gd name="T62" fmla="*/ 2650 w 3261"/>
              <a:gd name="T63" fmla="*/ 1618 h 3249"/>
              <a:gd name="T64" fmla="*/ 3232 w 3261"/>
              <a:gd name="T65" fmla="*/ 1312 h 3249"/>
              <a:gd name="T66" fmla="*/ 2029 w 3261"/>
              <a:gd name="T67" fmla="*/ 37 h 3249"/>
              <a:gd name="T68" fmla="*/ 2305 w 3261"/>
              <a:gd name="T69" fmla="*/ 134 h 3249"/>
              <a:gd name="T70" fmla="*/ 2555 w 3261"/>
              <a:gd name="T71" fmla="*/ 275 h 3249"/>
              <a:gd name="T72" fmla="*/ 2776 w 3261"/>
              <a:gd name="T73" fmla="*/ 458 h 3249"/>
              <a:gd name="T74" fmla="*/ 2961 w 3261"/>
              <a:gd name="T75" fmla="*/ 677 h 3249"/>
              <a:gd name="T76" fmla="*/ 3106 w 3261"/>
              <a:gd name="T77" fmla="*/ 925 h 3249"/>
              <a:gd name="T78" fmla="*/ 2438 w 3261"/>
              <a:gd name="T79" fmla="*/ 996 h 3249"/>
              <a:gd name="T80" fmla="*/ 2288 w 3261"/>
              <a:gd name="T81" fmla="*/ 840 h 3249"/>
              <a:gd name="T82" fmla="*/ 2110 w 3261"/>
              <a:gd name="T83" fmla="*/ 719 h 3249"/>
              <a:gd name="T84" fmla="*/ 1907 w 3261"/>
              <a:gd name="T85" fmla="*/ 638 h 3249"/>
              <a:gd name="T86" fmla="*/ 1426 w 3261"/>
              <a:gd name="T87" fmla="*/ 0 h 3249"/>
              <a:gd name="T88" fmla="*/ 1285 w 3261"/>
              <a:gd name="T89" fmla="*/ 660 h 3249"/>
              <a:gd name="T90" fmla="*/ 1089 w 3261"/>
              <a:gd name="T91" fmla="*/ 755 h 3249"/>
              <a:gd name="T92" fmla="*/ 919 w 3261"/>
              <a:gd name="T93" fmla="*/ 888 h 3249"/>
              <a:gd name="T94" fmla="*/ 782 w 3261"/>
              <a:gd name="T95" fmla="*/ 1054 h 3249"/>
              <a:gd name="T96" fmla="*/ 199 w 3261"/>
              <a:gd name="T97" fmla="*/ 838 h 3249"/>
              <a:gd name="T98" fmla="*/ 357 w 3261"/>
              <a:gd name="T99" fmla="*/ 600 h 3249"/>
              <a:gd name="T100" fmla="*/ 555 w 3261"/>
              <a:gd name="T101" fmla="*/ 394 h 3249"/>
              <a:gd name="T102" fmla="*/ 786 w 3261"/>
              <a:gd name="T103" fmla="*/ 224 h 3249"/>
              <a:gd name="T104" fmla="*/ 1045 w 3261"/>
              <a:gd name="T105" fmla="*/ 97 h 3249"/>
              <a:gd name="T106" fmla="*/ 1328 w 3261"/>
              <a:gd name="T107" fmla="*/ 16 h 3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61" h="3249">
                <a:moveTo>
                  <a:pt x="1208" y="2546"/>
                </a:moveTo>
                <a:lnTo>
                  <a:pt x="1274" y="2574"/>
                </a:lnTo>
                <a:lnTo>
                  <a:pt x="1342" y="2596"/>
                </a:lnTo>
                <a:lnTo>
                  <a:pt x="1411" y="2614"/>
                </a:lnTo>
                <a:lnTo>
                  <a:pt x="1482" y="2627"/>
                </a:lnTo>
                <a:lnTo>
                  <a:pt x="1556" y="2635"/>
                </a:lnTo>
                <a:lnTo>
                  <a:pt x="1631" y="2638"/>
                </a:lnTo>
                <a:lnTo>
                  <a:pt x="1705" y="2635"/>
                </a:lnTo>
                <a:lnTo>
                  <a:pt x="1778" y="2627"/>
                </a:lnTo>
                <a:lnTo>
                  <a:pt x="1850" y="2614"/>
                </a:lnTo>
                <a:lnTo>
                  <a:pt x="1920" y="2596"/>
                </a:lnTo>
                <a:lnTo>
                  <a:pt x="1987" y="2574"/>
                </a:lnTo>
                <a:lnTo>
                  <a:pt x="2052" y="2546"/>
                </a:lnTo>
                <a:lnTo>
                  <a:pt x="2417" y="3047"/>
                </a:lnTo>
                <a:lnTo>
                  <a:pt x="2337" y="3087"/>
                </a:lnTo>
                <a:lnTo>
                  <a:pt x="2256" y="3125"/>
                </a:lnTo>
                <a:lnTo>
                  <a:pt x="2173" y="3157"/>
                </a:lnTo>
                <a:lnTo>
                  <a:pt x="2087" y="3184"/>
                </a:lnTo>
                <a:lnTo>
                  <a:pt x="1999" y="3207"/>
                </a:lnTo>
                <a:lnTo>
                  <a:pt x="1909" y="3225"/>
                </a:lnTo>
                <a:lnTo>
                  <a:pt x="1818" y="3238"/>
                </a:lnTo>
                <a:lnTo>
                  <a:pt x="1725" y="3246"/>
                </a:lnTo>
                <a:lnTo>
                  <a:pt x="1631" y="3249"/>
                </a:lnTo>
                <a:lnTo>
                  <a:pt x="1537" y="3246"/>
                </a:lnTo>
                <a:lnTo>
                  <a:pt x="1443" y="3238"/>
                </a:lnTo>
                <a:lnTo>
                  <a:pt x="1352" y="3225"/>
                </a:lnTo>
                <a:lnTo>
                  <a:pt x="1263" y="3207"/>
                </a:lnTo>
                <a:lnTo>
                  <a:pt x="1174" y="3184"/>
                </a:lnTo>
                <a:lnTo>
                  <a:pt x="1089" y="3157"/>
                </a:lnTo>
                <a:lnTo>
                  <a:pt x="1005" y="3125"/>
                </a:lnTo>
                <a:lnTo>
                  <a:pt x="923" y="3087"/>
                </a:lnTo>
                <a:lnTo>
                  <a:pt x="844" y="3047"/>
                </a:lnTo>
                <a:lnTo>
                  <a:pt x="1208" y="2546"/>
                </a:lnTo>
                <a:close/>
                <a:moveTo>
                  <a:pt x="29" y="1313"/>
                </a:moveTo>
                <a:lnTo>
                  <a:pt x="618" y="1504"/>
                </a:lnTo>
                <a:lnTo>
                  <a:pt x="613" y="1561"/>
                </a:lnTo>
                <a:lnTo>
                  <a:pt x="611" y="1618"/>
                </a:lnTo>
                <a:lnTo>
                  <a:pt x="614" y="1697"/>
                </a:lnTo>
                <a:lnTo>
                  <a:pt x="623" y="1775"/>
                </a:lnTo>
                <a:lnTo>
                  <a:pt x="638" y="1850"/>
                </a:lnTo>
                <a:lnTo>
                  <a:pt x="657" y="1923"/>
                </a:lnTo>
                <a:lnTo>
                  <a:pt x="682" y="1994"/>
                </a:lnTo>
                <a:lnTo>
                  <a:pt x="713" y="2063"/>
                </a:lnTo>
                <a:lnTo>
                  <a:pt x="748" y="2128"/>
                </a:lnTo>
                <a:lnTo>
                  <a:pt x="787" y="2191"/>
                </a:lnTo>
                <a:lnTo>
                  <a:pt x="831" y="2250"/>
                </a:lnTo>
                <a:lnTo>
                  <a:pt x="879" y="2307"/>
                </a:lnTo>
                <a:lnTo>
                  <a:pt x="515" y="2807"/>
                </a:lnTo>
                <a:lnTo>
                  <a:pt x="449" y="2742"/>
                </a:lnTo>
                <a:lnTo>
                  <a:pt x="386" y="2673"/>
                </a:lnTo>
                <a:lnTo>
                  <a:pt x="328" y="2600"/>
                </a:lnTo>
                <a:lnTo>
                  <a:pt x="274" y="2523"/>
                </a:lnTo>
                <a:lnTo>
                  <a:pt x="225" y="2444"/>
                </a:lnTo>
                <a:lnTo>
                  <a:pt x="180" y="2363"/>
                </a:lnTo>
                <a:lnTo>
                  <a:pt x="139" y="2277"/>
                </a:lnTo>
                <a:lnTo>
                  <a:pt x="102" y="2190"/>
                </a:lnTo>
                <a:lnTo>
                  <a:pt x="72" y="2100"/>
                </a:lnTo>
                <a:lnTo>
                  <a:pt x="46" y="2008"/>
                </a:lnTo>
                <a:lnTo>
                  <a:pt x="26" y="1913"/>
                </a:lnTo>
                <a:lnTo>
                  <a:pt x="12" y="1817"/>
                </a:lnTo>
                <a:lnTo>
                  <a:pt x="3" y="1718"/>
                </a:lnTo>
                <a:lnTo>
                  <a:pt x="0" y="1618"/>
                </a:lnTo>
                <a:lnTo>
                  <a:pt x="2" y="1541"/>
                </a:lnTo>
                <a:lnTo>
                  <a:pt x="7" y="1464"/>
                </a:lnTo>
                <a:lnTo>
                  <a:pt x="16" y="1387"/>
                </a:lnTo>
                <a:lnTo>
                  <a:pt x="29" y="1313"/>
                </a:lnTo>
                <a:close/>
                <a:moveTo>
                  <a:pt x="3232" y="1312"/>
                </a:moveTo>
                <a:lnTo>
                  <a:pt x="3245" y="1387"/>
                </a:lnTo>
                <a:lnTo>
                  <a:pt x="3254" y="1464"/>
                </a:lnTo>
                <a:lnTo>
                  <a:pt x="3259" y="1541"/>
                </a:lnTo>
                <a:lnTo>
                  <a:pt x="3261" y="1618"/>
                </a:lnTo>
                <a:lnTo>
                  <a:pt x="3258" y="1718"/>
                </a:lnTo>
                <a:lnTo>
                  <a:pt x="3249" y="1817"/>
                </a:lnTo>
                <a:lnTo>
                  <a:pt x="3235" y="1913"/>
                </a:lnTo>
                <a:lnTo>
                  <a:pt x="3215" y="2008"/>
                </a:lnTo>
                <a:lnTo>
                  <a:pt x="3189" y="2100"/>
                </a:lnTo>
                <a:lnTo>
                  <a:pt x="3158" y="2189"/>
                </a:lnTo>
                <a:lnTo>
                  <a:pt x="3122" y="2277"/>
                </a:lnTo>
                <a:lnTo>
                  <a:pt x="3082" y="2362"/>
                </a:lnTo>
                <a:lnTo>
                  <a:pt x="3037" y="2444"/>
                </a:lnTo>
                <a:lnTo>
                  <a:pt x="2987" y="2523"/>
                </a:lnTo>
                <a:lnTo>
                  <a:pt x="2933" y="2600"/>
                </a:lnTo>
                <a:lnTo>
                  <a:pt x="2874" y="2673"/>
                </a:lnTo>
                <a:lnTo>
                  <a:pt x="2812" y="2742"/>
                </a:lnTo>
                <a:lnTo>
                  <a:pt x="2746" y="2807"/>
                </a:lnTo>
                <a:lnTo>
                  <a:pt x="2383" y="2307"/>
                </a:lnTo>
                <a:lnTo>
                  <a:pt x="2430" y="2250"/>
                </a:lnTo>
                <a:lnTo>
                  <a:pt x="2474" y="2191"/>
                </a:lnTo>
                <a:lnTo>
                  <a:pt x="2513" y="2128"/>
                </a:lnTo>
                <a:lnTo>
                  <a:pt x="2548" y="2063"/>
                </a:lnTo>
                <a:lnTo>
                  <a:pt x="2578" y="1993"/>
                </a:lnTo>
                <a:lnTo>
                  <a:pt x="2603" y="1923"/>
                </a:lnTo>
                <a:lnTo>
                  <a:pt x="2624" y="1850"/>
                </a:lnTo>
                <a:lnTo>
                  <a:pt x="2638" y="1775"/>
                </a:lnTo>
                <a:lnTo>
                  <a:pt x="2647" y="1697"/>
                </a:lnTo>
                <a:lnTo>
                  <a:pt x="2650" y="1618"/>
                </a:lnTo>
                <a:lnTo>
                  <a:pt x="2648" y="1561"/>
                </a:lnTo>
                <a:lnTo>
                  <a:pt x="2644" y="1504"/>
                </a:lnTo>
                <a:lnTo>
                  <a:pt x="3232" y="1312"/>
                </a:lnTo>
                <a:close/>
                <a:moveTo>
                  <a:pt x="1835" y="0"/>
                </a:moveTo>
                <a:lnTo>
                  <a:pt x="1933" y="16"/>
                </a:lnTo>
                <a:lnTo>
                  <a:pt x="2029" y="37"/>
                </a:lnTo>
                <a:lnTo>
                  <a:pt x="2124" y="63"/>
                </a:lnTo>
                <a:lnTo>
                  <a:pt x="2216" y="97"/>
                </a:lnTo>
                <a:lnTo>
                  <a:pt x="2305" y="134"/>
                </a:lnTo>
                <a:lnTo>
                  <a:pt x="2392" y="176"/>
                </a:lnTo>
                <a:lnTo>
                  <a:pt x="2475" y="224"/>
                </a:lnTo>
                <a:lnTo>
                  <a:pt x="2555" y="275"/>
                </a:lnTo>
                <a:lnTo>
                  <a:pt x="2633" y="332"/>
                </a:lnTo>
                <a:lnTo>
                  <a:pt x="2706" y="394"/>
                </a:lnTo>
                <a:lnTo>
                  <a:pt x="2776" y="458"/>
                </a:lnTo>
                <a:lnTo>
                  <a:pt x="2841" y="527"/>
                </a:lnTo>
                <a:lnTo>
                  <a:pt x="2904" y="600"/>
                </a:lnTo>
                <a:lnTo>
                  <a:pt x="2961" y="677"/>
                </a:lnTo>
                <a:lnTo>
                  <a:pt x="3014" y="756"/>
                </a:lnTo>
                <a:lnTo>
                  <a:pt x="3063" y="838"/>
                </a:lnTo>
                <a:lnTo>
                  <a:pt x="3106" y="925"/>
                </a:lnTo>
                <a:lnTo>
                  <a:pt x="2517" y="1116"/>
                </a:lnTo>
                <a:lnTo>
                  <a:pt x="2479" y="1054"/>
                </a:lnTo>
                <a:lnTo>
                  <a:pt x="2438" y="996"/>
                </a:lnTo>
                <a:lnTo>
                  <a:pt x="2392" y="941"/>
                </a:lnTo>
                <a:lnTo>
                  <a:pt x="2341" y="888"/>
                </a:lnTo>
                <a:lnTo>
                  <a:pt x="2288" y="840"/>
                </a:lnTo>
                <a:lnTo>
                  <a:pt x="2232" y="796"/>
                </a:lnTo>
                <a:lnTo>
                  <a:pt x="2172" y="755"/>
                </a:lnTo>
                <a:lnTo>
                  <a:pt x="2110" y="719"/>
                </a:lnTo>
                <a:lnTo>
                  <a:pt x="2044" y="687"/>
                </a:lnTo>
                <a:lnTo>
                  <a:pt x="1977" y="660"/>
                </a:lnTo>
                <a:lnTo>
                  <a:pt x="1907" y="638"/>
                </a:lnTo>
                <a:lnTo>
                  <a:pt x="1835" y="619"/>
                </a:lnTo>
                <a:lnTo>
                  <a:pt x="1835" y="0"/>
                </a:lnTo>
                <a:close/>
                <a:moveTo>
                  <a:pt x="1426" y="0"/>
                </a:moveTo>
                <a:lnTo>
                  <a:pt x="1426" y="619"/>
                </a:lnTo>
                <a:lnTo>
                  <a:pt x="1355" y="638"/>
                </a:lnTo>
                <a:lnTo>
                  <a:pt x="1285" y="660"/>
                </a:lnTo>
                <a:lnTo>
                  <a:pt x="1216" y="687"/>
                </a:lnTo>
                <a:lnTo>
                  <a:pt x="1151" y="719"/>
                </a:lnTo>
                <a:lnTo>
                  <a:pt x="1089" y="755"/>
                </a:lnTo>
                <a:lnTo>
                  <a:pt x="1029" y="796"/>
                </a:lnTo>
                <a:lnTo>
                  <a:pt x="973" y="840"/>
                </a:lnTo>
                <a:lnTo>
                  <a:pt x="919" y="888"/>
                </a:lnTo>
                <a:lnTo>
                  <a:pt x="869" y="941"/>
                </a:lnTo>
                <a:lnTo>
                  <a:pt x="824" y="996"/>
                </a:lnTo>
                <a:lnTo>
                  <a:pt x="782" y="1054"/>
                </a:lnTo>
                <a:lnTo>
                  <a:pt x="744" y="1116"/>
                </a:lnTo>
                <a:lnTo>
                  <a:pt x="155" y="925"/>
                </a:lnTo>
                <a:lnTo>
                  <a:pt x="199" y="838"/>
                </a:lnTo>
                <a:lnTo>
                  <a:pt x="247" y="756"/>
                </a:lnTo>
                <a:lnTo>
                  <a:pt x="300" y="677"/>
                </a:lnTo>
                <a:lnTo>
                  <a:pt x="357" y="600"/>
                </a:lnTo>
                <a:lnTo>
                  <a:pt x="420" y="527"/>
                </a:lnTo>
                <a:lnTo>
                  <a:pt x="485" y="458"/>
                </a:lnTo>
                <a:lnTo>
                  <a:pt x="555" y="394"/>
                </a:lnTo>
                <a:lnTo>
                  <a:pt x="628" y="332"/>
                </a:lnTo>
                <a:lnTo>
                  <a:pt x="706" y="275"/>
                </a:lnTo>
                <a:lnTo>
                  <a:pt x="786" y="224"/>
                </a:lnTo>
                <a:lnTo>
                  <a:pt x="869" y="176"/>
                </a:lnTo>
                <a:lnTo>
                  <a:pt x="955" y="134"/>
                </a:lnTo>
                <a:lnTo>
                  <a:pt x="1045" y="97"/>
                </a:lnTo>
                <a:lnTo>
                  <a:pt x="1137" y="63"/>
                </a:lnTo>
                <a:lnTo>
                  <a:pt x="1231" y="37"/>
                </a:lnTo>
                <a:lnTo>
                  <a:pt x="1328" y="16"/>
                </a:lnTo>
                <a:lnTo>
                  <a:pt x="1426" y="0"/>
                </a:lnTo>
                <a:close/>
              </a:path>
            </a:pathLst>
          </a:custGeom>
          <a:solidFill>
            <a:schemeClr val="accent4">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dirty="0"/>
          </a:p>
        </p:txBody>
      </p:sp>
    </p:spTree>
    <p:extLst>
      <p:ext uri="{BB962C8B-B14F-4D97-AF65-F5344CB8AC3E}">
        <p14:creationId xmlns:p14="http://schemas.microsoft.com/office/powerpoint/2010/main" val="451196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0CADCE0-A83A-4F21-B83A-0EBB90DB591E}"/>
              </a:ext>
            </a:extLst>
          </p:cNvPr>
          <p:cNvSpPr/>
          <p:nvPr/>
        </p:nvSpPr>
        <p:spPr>
          <a:xfrm>
            <a:off x="2102638" y="1547602"/>
            <a:ext cx="7963734" cy="4208722"/>
          </a:xfrm>
          <a:prstGeom prst="rect">
            <a:avLst/>
          </a:prstGeom>
          <a:solidFill>
            <a:schemeClr val="bg2">
              <a:lumMod val="10000"/>
              <a:alpha val="88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半闭框 4">
            <a:extLst>
              <a:ext uri="{FF2B5EF4-FFF2-40B4-BE49-F238E27FC236}">
                <a16:creationId xmlns:a16="http://schemas.microsoft.com/office/drawing/2014/main" id="{04DD7F36-7764-480C-B431-DECA7270F649}"/>
              </a:ext>
            </a:extLst>
          </p:cNvPr>
          <p:cNvSpPr/>
          <p:nvPr/>
        </p:nvSpPr>
        <p:spPr>
          <a:xfrm rot="10800000">
            <a:off x="9801220" y="5491171"/>
            <a:ext cx="265152" cy="265152"/>
          </a:xfrm>
          <a:prstGeom prst="halfFrame">
            <a:avLst>
              <a:gd name="adj1" fmla="val 6697"/>
              <a:gd name="adj2" fmla="val 6463"/>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半闭框 5">
            <a:extLst>
              <a:ext uri="{FF2B5EF4-FFF2-40B4-BE49-F238E27FC236}">
                <a16:creationId xmlns:a16="http://schemas.microsoft.com/office/drawing/2014/main" id="{1771D2F4-3E5F-4E58-9F39-026F8E9B68D1}"/>
              </a:ext>
            </a:extLst>
          </p:cNvPr>
          <p:cNvSpPr/>
          <p:nvPr/>
        </p:nvSpPr>
        <p:spPr>
          <a:xfrm rot="16200000">
            <a:off x="2125627" y="5491172"/>
            <a:ext cx="265152" cy="265152"/>
          </a:xfrm>
          <a:prstGeom prst="halfFrame">
            <a:avLst>
              <a:gd name="adj1" fmla="val 6697"/>
              <a:gd name="adj2" fmla="val 6463"/>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半闭框 6">
            <a:extLst>
              <a:ext uri="{FF2B5EF4-FFF2-40B4-BE49-F238E27FC236}">
                <a16:creationId xmlns:a16="http://schemas.microsoft.com/office/drawing/2014/main" id="{D9F4723E-60A4-480F-A382-BBEB96BD3636}"/>
              </a:ext>
            </a:extLst>
          </p:cNvPr>
          <p:cNvSpPr/>
          <p:nvPr/>
        </p:nvSpPr>
        <p:spPr>
          <a:xfrm>
            <a:off x="2125627" y="1598066"/>
            <a:ext cx="265152" cy="265152"/>
          </a:xfrm>
          <a:prstGeom prst="halfFrame">
            <a:avLst>
              <a:gd name="adj1" fmla="val 6697"/>
              <a:gd name="adj2" fmla="val 6463"/>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半闭框 7">
            <a:extLst>
              <a:ext uri="{FF2B5EF4-FFF2-40B4-BE49-F238E27FC236}">
                <a16:creationId xmlns:a16="http://schemas.microsoft.com/office/drawing/2014/main" id="{D19BC57A-F3E7-409C-968E-FD85A5B8F211}"/>
              </a:ext>
            </a:extLst>
          </p:cNvPr>
          <p:cNvSpPr/>
          <p:nvPr/>
        </p:nvSpPr>
        <p:spPr>
          <a:xfrm rot="5400000">
            <a:off x="9801220" y="1598066"/>
            <a:ext cx="265152" cy="265152"/>
          </a:xfrm>
          <a:prstGeom prst="halfFrame">
            <a:avLst>
              <a:gd name="adj1" fmla="val 6697"/>
              <a:gd name="adj2" fmla="val 6463"/>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9" name="直接连接符 8">
            <a:extLst>
              <a:ext uri="{FF2B5EF4-FFF2-40B4-BE49-F238E27FC236}">
                <a16:creationId xmlns:a16="http://schemas.microsoft.com/office/drawing/2014/main" id="{B064EE9D-067E-451B-9FEB-F2C9F54B94E1}"/>
              </a:ext>
            </a:extLst>
          </p:cNvPr>
          <p:cNvCxnSpPr/>
          <p:nvPr/>
        </p:nvCxnSpPr>
        <p:spPr>
          <a:xfrm>
            <a:off x="3966209" y="1526081"/>
            <a:ext cx="4259580" cy="0"/>
          </a:xfrm>
          <a:prstGeom prst="line">
            <a:avLst/>
          </a:prstGeom>
          <a:ln w="12700">
            <a:gradFill>
              <a:gsLst>
                <a:gs pos="0">
                  <a:schemeClr val="accent1">
                    <a:lumMod val="5000"/>
                    <a:lumOff val="95000"/>
                    <a:alpha val="0"/>
                  </a:schemeClr>
                </a:gs>
                <a:gs pos="53000">
                  <a:srgbClr val="DEE6F4">
                    <a:alpha val="18000"/>
                  </a:srgbClr>
                </a:gs>
                <a:gs pos="100000">
                  <a:schemeClr val="accent1">
                    <a:lumMod val="30000"/>
                    <a:lumOff val="70000"/>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7D398FDD-2A2A-4532-9A91-737715516441}"/>
              </a:ext>
            </a:extLst>
          </p:cNvPr>
          <p:cNvSpPr txBox="1"/>
          <p:nvPr/>
        </p:nvSpPr>
        <p:spPr>
          <a:xfrm>
            <a:off x="5490705" y="1204901"/>
            <a:ext cx="1005403" cy="338554"/>
          </a:xfrm>
          <a:prstGeom prst="rect">
            <a:avLst/>
          </a:prstGeom>
          <a:noFill/>
        </p:spPr>
        <p:txBody>
          <a:bodyPr wrap="non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舰船选择</a:t>
            </a:r>
          </a:p>
        </p:txBody>
      </p:sp>
      <p:grpSp>
        <p:nvGrpSpPr>
          <p:cNvPr id="93" name="组合 92">
            <a:extLst>
              <a:ext uri="{FF2B5EF4-FFF2-40B4-BE49-F238E27FC236}">
                <a16:creationId xmlns:a16="http://schemas.microsoft.com/office/drawing/2014/main" id="{8E2371C5-1AE6-4B27-B71F-FC538878A4BE}"/>
              </a:ext>
            </a:extLst>
          </p:cNvPr>
          <p:cNvGrpSpPr/>
          <p:nvPr/>
        </p:nvGrpSpPr>
        <p:grpSpPr>
          <a:xfrm>
            <a:off x="2476500" y="1869061"/>
            <a:ext cx="7299383" cy="1491025"/>
            <a:chOff x="2476500" y="1869061"/>
            <a:chExt cx="7299383" cy="1491025"/>
          </a:xfrm>
        </p:grpSpPr>
        <p:pic>
          <p:nvPicPr>
            <p:cNvPr id="11" name="图片 10">
              <a:extLst>
                <a:ext uri="{FF2B5EF4-FFF2-40B4-BE49-F238E27FC236}">
                  <a16:creationId xmlns:a16="http://schemas.microsoft.com/office/drawing/2014/main" id="{40099426-8B26-402A-9662-D63E1A61C3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6311" y="1984375"/>
              <a:ext cx="2782365" cy="1368172"/>
            </a:xfrm>
            <a:prstGeom prst="rect">
              <a:avLst/>
            </a:prstGeom>
          </p:spPr>
        </p:pic>
        <p:sp>
          <p:nvSpPr>
            <p:cNvPr id="12" name="矩形 11">
              <a:extLst>
                <a:ext uri="{FF2B5EF4-FFF2-40B4-BE49-F238E27FC236}">
                  <a16:creationId xmlns:a16="http://schemas.microsoft.com/office/drawing/2014/main" id="{88D9584A-47EC-4888-AF15-BABC9736698C}"/>
                </a:ext>
              </a:extLst>
            </p:cNvPr>
            <p:cNvSpPr/>
            <p:nvPr/>
          </p:nvSpPr>
          <p:spPr>
            <a:xfrm>
              <a:off x="2540000" y="1926718"/>
              <a:ext cx="7175500" cy="1368172"/>
            </a:xfrm>
            <a:prstGeom prst="rect">
              <a:avLst/>
            </a:prstGeom>
            <a:noFill/>
            <a:ln w="9525">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F4F30C70-9186-4A64-B40B-0121ECE9229F}"/>
                </a:ext>
              </a:extLst>
            </p:cNvPr>
            <p:cNvSpPr/>
            <p:nvPr/>
          </p:nvSpPr>
          <p:spPr>
            <a:xfrm>
              <a:off x="2476500" y="1869061"/>
              <a:ext cx="63500" cy="6350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0A04D279-11AA-45CC-8C13-A6B8B308FD47}"/>
                </a:ext>
              </a:extLst>
            </p:cNvPr>
            <p:cNvSpPr/>
            <p:nvPr/>
          </p:nvSpPr>
          <p:spPr>
            <a:xfrm>
              <a:off x="9712381" y="1869061"/>
              <a:ext cx="63501" cy="63501"/>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ECDEC3B8-2FF3-4590-9C38-D0E8E1DE070E}"/>
                </a:ext>
              </a:extLst>
            </p:cNvPr>
            <p:cNvSpPr/>
            <p:nvPr/>
          </p:nvSpPr>
          <p:spPr>
            <a:xfrm>
              <a:off x="9710687" y="3294890"/>
              <a:ext cx="65196" cy="65196"/>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E7A5E529-D47D-4BC2-AB6E-C4E468321E1A}"/>
                </a:ext>
              </a:extLst>
            </p:cNvPr>
            <p:cNvSpPr/>
            <p:nvPr/>
          </p:nvSpPr>
          <p:spPr>
            <a:xfrm>
              <a:off x="2476500" y="3294890"/>
              <a:ext cx="65196" cy="65196"/>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a:extLst>
                <a:ext uri="{FF2B5EF4-FFF2-40B4-BE49-F238E27FC236}">
                  <a16:creationId xmlns:a16="http://schemas.microsoft.com/office/drawing/2014/main" id="{D74B5ECD-A92E-4429-A762-D32058740BF7}"/>
                </a:ext>
              </a:extLst>
            </p:cNvPr>
            <p:cNvCxnSpPr>
              <a:cxnSpLocks/>
            </p:cNvCxnSpPr>
            <p:nvPr/>
          </p:nvCxnSpPr>
          <p:spPr>
            <a:xfrm>
              <a:off x="2540000" y="3294890"/>
              <a:ext cx="717068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85C3C733-750A-46C7-8D28-AC2407AF2AC4}"/>
                </a:ext>
              </a:extLst>
            </p:cNvPr>
            <p:cNvSpPr txBox="1"/>
            <p:nvPr/>
          </p:nvSpPr>
          <p:spPr>
            <a:xfrm>
              <a:off x="2508250" y="1977021"/>
              <a:ext cx="1457450" cy="276999"/>
            </a:xfrm>
            <a:prstGeom prst="rect">
              <a:avLst/>
            </a:prstGeom>
            <a:noFill/>
          </p:spPr>
          <p:txBody>
            <a:bodyPr wrap="none" rtlCol="0">
              <a:spAutoFit/>
            </a:bodyPr>
            <a:lstStyle/>
            <a:p>
              <a:r>
                <a:rPr lang="zh-CN" altLang="en-US" sz="1200" dirty="0">
                  <a:solidFill>
                    <a:schemeClr val="bg1"/>
                  </a:solidFill>
                  <a:latin typeface="思源黑体 CN Heavy" panose="020B0A00000000000000" pitchFamily="34" charset="-122"/>
                  <a:ea typeface="思源黑体 CN Heavy" panose="020B0A00000000000000" pitchFamily="34" charset="-122"/>
                </a:rPr>
                <a:t>纳迦法级</a:t>
              </a:r>
              <a:r>
                <a:rPr lang="en-US" altLang="zh-CN" sz="1200" dirty="0">
                  <a:solidFill>
                    <a:schemeClr val="bg1"/>
                  </a:solidFill>
                  <a:latin typeface="思源黑体 CN Heavy" panose="020B0A00000000000000" pitchFamily="34" charset="-122"/>
                  <a:ea typeface="思源黑体 CN Heavy" panose="020B0A00000000000000" pitchFamily="34" charset="-122"/>
                </a:rPr>
                <a:t>– </a:t>
              </a:r>
              <a:r>
                <a:rPr lang="zh-CN" altLang="en-US" sz="1200" dirty="0">
                  <a:solidFill>
                    <a:schemeClr val="bg1"/>
                  </a:solidFill>
                  <a:latin typeface="思源黑体 CN Heavy" panose="020B0A00000000000000" pitchFamily="34" charset="-122"/>
                  <a:ea typeface="思源黑体 CN Heavy" panose="020B0A00000000000000" pitchFamily="34" charset="-122"/>
                </a:rPr>
                <a:t>企业号</a:t>
              </a:r>
              <a:r>
                <a:rPr lang="en-US" altLang="zh-CN" sz="1200" dirty="0">
                  <a:solidFill>
                    <a:schemeClr val="bg1"/>
                  </a:solidFill>
                  <a:latin typeface="思源黑体 CN Heavy" panose="020B0A00000000000000" pitchFamily="34" charset="-122"/>
                  <a:ea typeface="思源黑体 CN Heavy" panose="020B0A00000000000000" pitchFamily="34" charset="-122"/>
                </a:rPr>
                <a:t> </a:t>
              </a:r>
              <a:endParaRPr lang="zh-CN" altLang="en-US" sz="1200" dirty="0">
                <a:solidFill>
                  <a:schemeClr val="bg1"/>
                </a:solidFill>
                <a:latin typeface="思源黑体 CN Heavy" panose="020B0A00000000000000" pitchFamily="34" charset="-122"/>
                <a:ea typeface="思源黑体 CN Heavy" panose="020B0A00000000000000" pitchFamily="34" charset="-122"/>
              </a:endParaRPr>
            </a:p>
          </p:txBody>
        </p:sp>
        <p:sp>
          <p:nvSpPr>
            <p:cNvPr id="23" name="Freeform 142">
              <a:extLst>
                <a:ext uri="{FF2B5EF4-FFF2-40B4-BE49-F238E27FC236}">
                  <a16:creationId xmlns:a16="http://schemas.microsoft.com/office/drawing/2014/main" id="{F779D7D2-EEF8-4D21-A3E9-5B8679476557}"/>
                </a:ext>
              </a:extLst>
            </p:cNvPr>
            <p:cNvSpPr>
              <a:spLocks noEditPoints="1"/>
            </p:cNvSpPr>
            <p:nvPr/>
          </p:nvSpPr>
          <p:spPr bwMode="auto">
            <a:xfrm>
              <a:off x="2583043" y="2232813"/>
              <a:ext cx="164497" cy="157728"/>
            </a:xfrm>
            <a:custGeom>
              <a:avLst/>
              <a:gdLst>
                <a:gd name="T0" fmla="*/ 68 w 113"/>
                <a:gd name="T1" fmla="*/ 54 h 108"/>
                <a:gd name="T2" fmla="*/ 45 w 113"/>
                <a:gd name="T3" fmla="*/ 54 h 108"/>
                <a:gd name="T4" fmla="*/ 48 w 113"/>
                <a:gd name="T5" fmla="*/ 32 h 108"/>
                <a:gd name="T6" fmla="*/ 0 w 113"/>
                <a:gd name="T7" fmla="*/ 54 h 108"/>
                <a:gd name="T8" fmla="*/ 17 w 113"/>
                <a:gd name="T9" fmla="*/ 93 h 108"/>
                <a:gd name="T10" fmla="*/ 62 w 113"/>
                <a:gd name="T11" fmla="*/ 78 h 108"/>
                <a:gd name="T12" fmla="*/ 38 w 113"/>
                <a:gd name="T13" fmla="*/ 84 h 108"/>
                <a:gd name="T14" fmla="*/ 26 w 113"/>
                <a:gd name="T15" fmla="*/ 73 h 108"/>
                <a:gd name="T16" fmla="*/ 57 w 113"/>
                <a:gd name="T17" fmla="*/ 76 h 108"/>
                <a:gd name="T18" fmla="*/ 79 w 113"/>
                <a:gd name="T19" fmla="*/ 82 h 108"/>
                <a:gd name="T20" fmla="*/ 64 w 113"/>
                <a:gd name="T21" fmla="*/ 89 h 108"/>
                <a:gd name="T22" fmla="*/ 52 w 113"/>
                <a:gd name="T23" fmla="*/ 89 h 108"/>
                <a:gd name="T24" fmla="*/ 80 w 113"/>
                <a:gd name="T25" fmla="*/ 105 h 108"/>
                <a:gd name="T26" fmla="*/ 86 w 113"/>
                <a:gd name="T27" fmla="*/ 73 h 108"/>
                <a:gd name="T28" fmla="*/ 113 w 113"/>
                <a:gd name="T29" fmla="*/ 54 h 108"/>
                <a:gd name="T30" fmla="*/ 70 w 113"/>
                <a:gd name="T31" fmla="*/ 32 h 108"/>
                <a:gd name="T32" fmla="*/ 76 w 113"/>
                <a:gd name="T33" fmla="*/ 23 h 108"/>
                <a:gd name="T34" fmla="*/ 88 w 113"/>
                <a:gd name="T35" fmla="*/ 33 h 108"/>
                <a:gd name="T36" fmla="*/ 96 w 113"/>
                <a:gd name="T37" fmla="*/ 14 h 108"/>
                <a:gd name="T38" fmla="*/ 63 w 113"/>
                <a:gd name="T39" fmla="*/ 20 h 108"/>
                <a:gd name="T40" fmla="*/ 33 w 113"/>
                <a:gd name="T41" fmla="*/ 3 h 108"/>
                <a:gd name="T42" fmla="*/ 26 w 113"/>
                <a:gd name="T43" fmla="*/ 29 h 108"/>
                <a:gd name="T44" fmla="*/ 34 w 113"/>
                <a:gd name="T45" fmla="*/ 25 h 108"/>
                <a:gd name="T46" fmla="*/ 49 w 113"/>
                <a:gd name="T47" fmla="*/ 18 h 108"/>
                <a:gd name="T48" fmla="*/ 48 w 113"/>
                <a:gd name="T49" fmla="*/ 32 h 108"/>
                <a:gd name="T50" fmla="*/ 92 w 113"/>
                <a:gd name="T51" fmla="*/ 45 h 108"/>
                <a:gd name="T52" fmla="*/ 92 w 113"/>
                <a:gd name="T53" fmla="*/ 62 h 108"/>
                <a:gd name="T54" fmla="*/ 77 w 113"/>
                <a:gd name="T55" fmla="*/ 44 h 108"/>
                <a:gd name="T56" fmla="*/ 75 w 113"/>
                <a:gd name="T57" fmla="*/ 66 h 108"/>
                <a:gd name="T58" fmla="*/ 65 w 113"/>
                <a:gd name="T59" fmla="*/ 41 h 108"/>
                <a:gd name="T60" fmla="*/ 51 w 113"/>
                <a:gd name="T61" fmla="*/ 41 h 108"/>
                <a:gd name="T62" fmla="*/ 47 w 113"/>
                <a:gd name="T63" fmla="*/ 44 h 108"/>
                <a:gd name="T64" fmla="*/ 57 w 113"/>
                <a:gd name="T65" fmla="*/ 67 h 108"/>
                <a:gd name="T66" fmla="*/ 22 w 113"/>
                <a:gd name="T67" fmla="*/ 62 h 108"/>
                <a:gd name="T68" fmla="*/ 9 w 113"/>
                <a:gd name="T69" fmla="*/ 54 h 108"/>
                <a:gd name="T70" fmla="*/ 37 w 113"/>
                <a:gd name="T71" fmla="*/ 42 h 108"/>
                <a:gd name="T72" fmla="*/ 64 w 113"/>
                <a:gd name="T73" fmla="*/ 50 h 108"/>
                <a:gd name="T74" fmla="*/ 64 w 113"/>
                <a:gd name="T75" fmla="*/ 50 h 108"/>
                <a:gd name="T76" fmla="*/ 50 w 113"/>
                <a:gd name="T77" fmla="*/ 53 h 108"/>
                <a:gd name="T78" fmla="*/ 49 w 113"/>
                <a:gd name="T79" fmla="*/ 57 h 108"/>
                <a:gd name="T80" fmla="*/ 51 w 113"/>
                <a:gd name="T81" fmla="*/ 52 h 108"/>
                <a:gd name="T82" fmla="*/ 56 w 113"/>
                <a:gd name="T83" fmla="*/ 45 h 108"/>
                <a:gd name="T84" fmla="*/ 58 w 113"/>
                <a:gd name="T85" fmla="*/ 45 h 108"/>
                <a:gd name="T86" fmla="*/ 60 w 113"/>
                <a:gd name="T87" fmla="*/ 4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3" h="108">
                  <a:moveTo>
                    <a:pt x="57" y="42"/>
                  </a:moveTo>
                  <a:cubicBezTo>
                    <a:pt x="63" y="42"/>
                    <a:pt x="68" y="47"/>
                    <a:pt x="68" y="54"/>
                  </a:cubicBezTo>
                  <a:cubicBezTo>
                    <a:pt x="68" y="60"/>
                    <a:pt x="63" y="65"/>
                    <a:pt x="57" y="65"/>
                  </a:cubicBezTo>
                  <a:cubicBezTo>
                    <a:pt x="50" y="65"/>
                    <a:pt x="45" y="60"/>
                    <a:pt x="45" y="54"/>
                  </a:cubicBezTo>
                  <a:cubicBezTo>
                    <a:pt x="45" y="47"/>
                    <a:pt x="50" y="42"/>
                    <a:pt x="57" y="42"/>
                  </a:cubicBezTo>
                  <a:close/>
                  <a:moveTo>
                    <a:pt x="48" y="32"/>
                  </a:moveTo>
                  <a:cubicBezTo>
                    <a:pt x="36" y="32"/>
                    <a:pt x="26" y="34"/>
                    <a:pt x="19" y="37"/>
                  </a:cubicBezTo>
                  <a:cubicBezTo>
                    <a:pt x="7" y="41"/>
                    <a:pt x="0" y="47"/>
                    <a:pt x="0" y="54"/>
                  </a:cubicBezTo>
                  <a:cubicBezTo>
                    <a:pt x="0" y="60"/>
                    <a:pt x="7" y="66"/>
                    <a:pt x="17" y="70"/>
                  </a:cubicBezTo>
                  <a:cubicBezTo>
                    <a:pt x="13" y="80"/>
                    <a:pt x="12" y="89"/>
                    <a:pt x="17" y="93"/>
                  </a:cubicBezTo>
                  <a:cubicBezTo>
                    <a:pt x="22" y="98"/>
                    <a:pt x="31" y="98"/>
                    <a:pt x="42" y="92"/>
                  </a:cubicBezTo>
                  <a:cubicBezTo>
                    <a:pt x="48" y="89"/>
                    <a:pt x="55" y="84"/>
                    <a:pt x="62" y="78"/>
                  </a:cubicBezTo>
                  <a:cubicBezTo>
                    <a:pt x="48" y="78"/>
                    <a:pt x="48" y="78"/>
                    <a:pt x="48" y="78"/>
                  </a:cubicBezTo>
                  <a:cubicBezTo>
                    <a:pt x="44" y="81"/>
                    <a:pt x="41" y="83"/>
                    <a:pt x="38" y="84"/>
                  </a:cubicBezTo>
                  <a:cubicBezTo>
                    <a:pt x="31" y="88"/>
                    <a:pt x="25" y="89"/>
                    <a:pt x="23" y="87"/>
                  </a:cubicBezTo>
                  <a:cubicBezTo>
                    <a:pt x="21" y="85"/>
                    <a:pt x="23" y="80"/>
                    <a:pt x="26" y="73"/>
                  </a:cubicBezTo>
                  <a:cubicBezTo>
                    <a:pt x="26" y="73"/>
                    <a:pt x="26" y="73"/>
                    <a:pt x="26" y="73"/>
                  </a:cubicBezTo>
                  <a:cubicBezTo>
                    <a:pt x="35" y="75"/>
                    <a:pt x="45" y="76"/>
                    <a:pt x="57" y="76"/>
                  </a:cubicBezTo>
                  <a:cubicBezTo>
                    <a:pt x="64" y="76"/>
                    <a:pt x="71" y="75"/>
                    <a:pt x="77" y="74"/>
                  </a:cubicBezTo>
                  <a:cubicBezTo>
                    <a:pt x="78" y="77"/>
                    <a:pt x="78" y="80"/>
                    <a:pt x="79" y="82"/>
                  </a:cubicBezTo>
                  <a:cubicBezTo>
                    <a:pt x="79" y="90"/>
                    <a:pt x="79" y="95"/>
                    <a:pt x="76" y="96"/>
                  </a:cubicBezTo>
                  <a:cubicBezTo>
                    <a:pt x="74" y="98"/>
                    <a:pt x="69" y="95"/>
                    <a:pt x="64" y="89"/>
                  </a:cubicBezTo>
                  <a:cubicBezTo>
                    <a:pt x="62" y="88"/>
                    <a:pt x="61" y="86"/>
                    <a:pt x="60" y="84"/>
                  </a:cubicBezTo>
                  <a:cubicBezTo>
                    <a:pt x="52" y="89"/>
                    <a:pt x="52" y="89"/>
                    <a:pt x="52" y="89"/>
                  </a:cubicBezTo>
                  <a:cubicBezTo>
                    <a:pt x="54" y="91"/>
                    <a:pt x="56" y="93"/>
                    <a:pt x="57" y="95"/>
                  </a:cubicBezTo>
                  <a:cubicBezTo>
                    <a:pt x="65" y="104"/>
                    <a:pt x="74" y="108"/>
                    <a:pt x="80" y="105"/>
                  </a:cubicBezTo>
                  <a:cubicBezTo>
                    <a:pt x="86" y="102"/>
                    <a:pt x="89" y="93"/>
                    <a:pt x="88" y="81"/>
                  </a:cubicBezTo>
                  <a:cubicBezTo>
                    <a:pt x="87" y="79"/>
                    <a:pt x="87" y="76"/>
                    <a:pt x="86" y="73"/>
                  </a:cubicBezTo>
                  <a:cubicBezTo>
                    <a:pt x="89" y="72"/>
                    <a:pt x="92" y="71"/>
                    <a:pt x="95" y="70"/>
                  </a:cubicBezTo>
                  <a:cubicBezTo>
                    <a:pt x="106" y="67"/>
                    <a:pt x="113" y="61"/>
                    <a:pt x="113" y="54"/>
                  </a:cubicBezTo>
                  <a:cubicBezTo>
                    <a:pt x="113" y="47"/>
                    <a:pt x="106" y="41"/>
                    <a:pt x="95" y="37"/>
                  </a:cubicBezTo>
                  <a:cubicBezTo>
                    <a:pt x="88" y="35"/>
                    <a:pt x="80" y="33"/>
                    <a:pt x="70" y="32"/>
                  </a:cubicBezTo>
                  <a:cubicBezTo>
                    <a:pt x="69" y="31"/>
                    <a:pt x="69" y="29"/>
                    <a:pt x="68" y="28"/>
                  </a:cubicBezTo>
                  <a:cubicBezTo>
                    <a:pt x="70" y="26"/>
                    <a:pt x="73" y="24"/>
                    <a:pt x="76" y="23"/>
                  </a:cubicBezTo>
                  <a:cubicBezTo>
                    <a:pt x="83" y="20"/>
                    <a:pt x="88" y="18"/>
                    <a:pt x="90" y="20"/>
                  </a:cubicBezTo>
                  <a:cubicBezTo>
                    <a:pt x="92" y="22"/>
                    <a:pt x="91" y="27"/>
                    <a:pt x="88" y="33"/>
                  </a:cubicBezTo>
                  <a:cubicBezTo>
                    <a:pt x="97" y="35"/>
                    <a:pt x="97" y="35"/>
                    <a:pt x="97" y="35"/>
                  </a:cubicBezTo>
                  <a:cubicBezTo>
                    <a:pt x="101" y="26"/>
                    <a:pt x="101" y="18"/>
                    <a:pt x="96" y="14"/>
                  </a:cubicBezTo>
                  <a:cubicBezTo>
                    <a:pt x="91" y="9"/>
                    <a:pt x="82" y="10"/>
                    <a:pt x="72" y="15"/>
                  </a:cubicBezTo>
                  <a:cubicBezTo>
                    <a:pt x="69" y="16"/>
                    <a:pt x="66" y="18"/>
                    <a:pt x="63" y="20"/>
                  </a:cubicBezTo>
                  <a:cubicBezTo>
                    <a:pt x="60" y="17"/>
                    <a:pt x="58" y="15"/>
                    <a:pt x="56" y="12"/>
                  </a:cubicBezTo>
                  <a:cubicBezTo>
                    <a:pt x="48" y="4"/>
                    <a:pt x="39" y="0"/>
                    <a:pt x="33" y="3"/>
                  </a:cubicBezTo>
                  <a:cubicBezTo>
                    <a:pt x="27" y="6"/>
                    <a:pt x="24" y="14"/>
                    <a:pt x="26" y="26"/>
                  </a:cubicBezTo>
                  <a:cubicBezTo>
                    <a:pt x="26" y="27"/>
                    <a:pt x="26" y="28"/>
                    <a:pt x="26" y="29"/>
                  </a:cubicBezTo>
                  <a:cubicBezTo>
                    <a:pt x="35" y="29"/>
                    <a:pt x="35" y="29"/>
                    <a:pt x="35" y="29"/>
                  </a:cubicBezTo>
                  <a:cubicBezTo>
                    <a:pt x="35" y="27"/>
                    <a:pt x="35" y="26"/>
                    <a:pt x="34" y="25"/>
                  </a:cubicBezTo>
                  <a:cubicBezTo>
                    <a:pt x="34" y="17"/>
                    <a:pt x="34" y="12"/>
                    <a:pt x="37" y="11"/>
                  </a:cubicBezTo>
                  <a:cubicBezTo>
                    <a:pt x="39" y="10"/>
                    <a:pt x="44" y="13"/>
                    <a:pt x="49" y="18"/>
                  </a:cubicBezTo>
                  <a:cubicBezTo>
                    <a:pt x="51" y="20"/>
                    <a:pt x="53" y="23"/>
                    <a:pt x="55" y="25"/>
                  </a:cubicBezTo>
                  <a:cubicBezTo>
                    <a:pt x="53" y="27"/>
                    <a:pt x="50" y="30"/>
                    <a:pt x="48" y="32"/>
                  </a:cubicBezTo>
                  <a:close/>
                  <a:moveTo>
                    <a:pt x="75" y="42"/>
                  </a:moveTo>
                  <a:cubicBezTo>
                    <a:pt x="82" y="43"/>
                    <a:pt x="87" y="44"/>
                    <a:pt x="92" y="45"/>
                  </a:cubicBezTo>
                  <a:cubicBezTo>
                    <a:pt x="99" y="48"/>
                    <a:pt x="104" y="51"/>
                    <a:pt x="104" y="54"/>
                  </a:cubicBezTo>
                  <a:cubicBezTo>
                    <a:pt x="104" y="56"/>
                    <a:pt x="99" y="59"/>
                    <a:pt x="92" y="62"/>
                  </a:cubicBezTo>
                  <a:cubicBezTo>
                    <a:pt x="89" y="63"/>
                    <a:pt x="87" y="63"/>
                    <a:pt x="84" y="64"/>
                  </a:cubicBezTo>
                  <a:cubicBezTo>
                    <a:pt x="82" y="58"/>
                    <a:pt x="80" y="51"/>
                    <a:pt x="77" y="44"/>
                  </a:cubicBezTo>
                  <a:cubicBezTo>
                    <a:pt x="76" y="44"/>
                    <a:pt x="76" y="43"/>
                    <a:pt x="75" y="42"/>
                  </a:cubicBezTo>
                  <a:close/>
                  <a:moveTo>
                    <a:pt x="75" y="66"/>
                  </a:moveTo>
                  <a:cubicBezTo>
                    <a:pt x="73" y="60"/>
                    <a:pt x="71" y="54"/>
                    <a:pt x="69" y="48"/>
                  </a:cubicBezTo>
                  <a:cubicBezTo>
                    <a:pt x="67" y="46"/>
                    <a:pt x="66" y="43"/>
                    <a:pt x="65" y="41"/>
                  </a:cubicBezTo>
                  <a:cubicBezTo>
                    <a:pt x="62" y="41"/>
                    <a:pt x="59" y="41"/>
                    <a:pt x="57" y="41"/>
                  </a:cubicBezTo>
                  <a:cubicBezTo>
                    <a:pt x="55" y="41"/>
                    <a:pt x="53" y="41"/>
                    <a:pt x="51" y="41"/>
                  </a:cubicBezTo>
                  <a:cubicBezTo>
                    <a:pt x="50" y="42"/>
                    <a:pt x="49" y="43"/>
                    <a:pt x="47" y="44"/>
                  </a:cubicBezTo>
                  <a:cubicBezTo>
                    <a:pt x="47" y="44"/>
                    <a:pt x="47" y="44"/>
                    <a:pt x="47" y="44"/>
                  </a:cubicBezTo>
                  <a:cubicBezTo>
                    <a:pt x="41" y="51"/>
                    <a:pt x="35" y="58"/>
                    <a:pt x="31" y="64"/>
                  </a:cubicBezTo>
                  <a:cubicBezTo>
                    <a:pt x="38" y="66"/>
                    <a:pt x="47" y="67"/>
                    <a:pt x="57" y="67"/>
                  </a:cubicBezTo>
                  <a:cubicBezTo>
                    <a:pt x="63" y="67"/>
                    <a:pt x="69" y="66"/>
                    <a:pt x="75" y="66"/>
                  </a:cubicBezTo>
                  <a:close/>
                  <a:moveTo>
                    <a:pt x="22" y="62"/>
                  </a:moveTo>
                  <a:cubicBezTo>
                    <a:pt x="22" y="62"/>
                    <a:pt x="22" y="62"/>
                    <a:pt x="22" y="62"/>
                  </a:cubicBezTo>
                  <a:cubicBezTo>
                    <a:pt x="14" y="59"/>
                    <a:pt x="9" y="56"/>
                    <a:pt x="9" y="54"/>
                  </a:cubicBezTo>
                  <a:cubicBezTo>
                    <a:pt x="9" y="51"/>
                    <a:pt x="14" y="48"/>
                    <a:pt x="22" y="45"/>
                  </a:cubicBezTo>
                  <a:cubicBezTo>
                    <a:pt x="26" y="44"/>
                    <a:pt x="31" y="43"/>
                    <a:pt x="37" y="42"/>
                  </a:cubicBezTo>
                  <a:cubicBezTo>
                    <a:pt x="31" y="49"/>
                    <a:pt x="26" y="56"/>
                    <a:pt x="22" y="62"/>
                  </a:cubicBezTo>
                  <a:close/>
                  <a:moveTo>
                    <a:pt x="64" y="50"/>
                  </a:moveTo>
                  <a:cubicBezTo>
                    <a:pt x="63" y="55"/>
                    <a:pt x="61" y="59"/>
                    <a:pt x="57" y="62"/>
                  </a:cubicBezTo>
                  <a:cubicBezTo>
                    <a:pt x="63" y="62"/>
                    <a:pt x="66" y="55"/>
                    <a:pt x="64" y="50"/>
                  </a:cubicBezTo>
                  <a:close/>
                  <a:moveTo>
                    <a:pt x="49" y="57"/>
                  </a:moveTo>
                  <a:cubicBezTo>
                    <a:pt x="49" y="55"/>
                    <a:pt x="50" y="54"/>
                    <a:pt x="50" y="53"/>
                  </a:cubicBezTo>
                  <a:cubicBezTo>
                    <a:pt x="49" y="52"/>
                    <a:pt x="49" y="52"/>
                    <a:pt x="49" y="52"/>
                  </a:cubicBezTo>
                  <a:cubicBezTo>
                    <a:pt x="48" y="54"/>
                    <a:pt x="48" y="55"/>
                    <a:pt x="49" y="57"/>
                  </a:cubicBezTo>
                  <a:close/>
                  <a:moveTo>
                    <a:pt x="49" y="50"/>
                  </a:moveTo>
                  <a:cubicBezTo>
                    <a:pt x="51" y="52"/>
                    <a:pt x="51" y="52"/>
                    <a:pt x="51" y="52"/>
                  </a:cubicBezTo>
                  <a:cubicBezTo>
                    <a:pt x="53" y="50"/>
                    <a:pt x="55" y="49"/>
                    <a:pt x="57" y="47"/>
                  </a:cubicBezTo>
                  <a:cubicBezTo>
                    <a:pt x="56" y="45"/>
                    <a:pt x="56" y="45"/>
                    <a:pt x="56" y="45"/>
                  </a:cubicBezTo>
                  <a:cubicBezTo>
                    <a:pt x="53" y="45"/>
                    <a:pt x="50" y="47"/>
                    <a:pt x="49" y="50"/>
                  </a:cubicBezTo>
                  <a:close/>
                  <a:moveTo>
                    <a:pt x="58" y="45"/>
                  </a:moveTo>
                  <a:cubicBezTo>
                    <a:pt x="58" y="47"/>
                    <a:pt x="58" y="47"/>
                    <a:pt x="58" y="47"/>
                  </a:cubicBezTo>
                  <a:cubicBezTo>
                    <a:pt x="59" y="46"/>
                    <a:pt x="59" y="46"/>
                    <a:pt x="60" y="46"/>
                  </a:cubicBezTo>
                  <a:cubicBezTo>
                    <a:pt x="59" y="45"/>
                    <a:pt x="58" y="45"/>
                    <a:pt x="58" y="45"/>
                  </a:cubicBezTo>
                  <a:close/>
                </a:path>
              </a:pathLst>
            </a:custGeom>
            <a:solidFill>
              <a:srgbClr val="00B0F0">
                <a:alpha val="70000"/>
              </a:srgb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4" name="文本框 23">
              <a:extLst>
                <a:ext uri="{FF2B5EF4-FFF2-40B4-BE49-F238E27FC236}">
                  <a16:creationId xmlns:a16="http://schemas.microsoft.com/office/drawing/2014/main" id="{376BDB42-DD25-4F18-A092-63D825F0D513}"/>
                </a:ext>
              </a:extLst>
            </p:cNvPr>
            <p:cNvSpPr txBox="1"/>
            <p:nvPr/>
          </p:nvSpPr>
          <p:spPr>
            <a:xfrm>
              <a:off x="2697499" y="2218524"/>
              <a:ext cx="463588" cy="200055"/>
            </a:xfrm>
            <a:prstGeom prst="rect">
              <a:avLst/>
            </a:prstGeom>
            <a:noFill/>
          </p:spPr>
          <p:txBody>
            <a:bodyPr wrap="none" rtlCol="0">
              <a:spAutoFit/>
            </a:bodyPr>
            <a:lstStyle/>
            <a:p>
              <a:r>
                <a:rPr lang="zh-CN" altLang="en-US" sz="700" b="1" dirty="0">
                  <a:solidFill>
                    <a:schemeClr val="bg1">
                      <a:alpha val="80000"/>
                    </a:schemeClr>
                  </a:solidFill>
                  <a:latin typeface="思源黑体 CN ExtraLight" panose="020B0200000000000000" pitchFamily="34" charset="-122"/>
                  <a:ea typeface="思源黑体 CN ExtraLight" panose="020B0200000000000000" pitchFamily="34" charset="-122"/>
                </a:rPr>
                <a:t>探索舰</a:t>
              </a:r>
            </a:p>
          </p:txBody>
        </p:sp>
        <p:sp>
          <p:nvSpPr>
            <p:cNvPr id="3" name="矩形 2">
              <a:extLst>
                <a:ext uri="{FF2B5EF4-FFF2-40B4-BE49-F238E27FC236}">
                  <a16:creationId xmlns:a16="http://schemas.microsoft.com/office/drawing/2014/main" id="{F05816A1-7F62-4B0D-9A78-0D43286F5C28}"/>
                </a:ext>
              </a:extLst>
            </p:cNvPr>
            <p:cNvSpPr/>
            <p:nvPr/>
          </p:nvSpPr>
          <p:spPr>
            <a:xfrm>
              <a:off x="7917180" y="1932561"/>
              <a:ext cx="1793507" cy="1362328"/>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a:extLst>
                <a:ext uri="{FF2B5EF4-FFF2-40B4-BE49-F238E27FC236}">
                  <a16:creationId xmlns:a16="http://schemas.microsoft.com/office/drawing/2014/main" id="{739F797D-A0D0-441E-982D-C0669F7C6456}"/>
                </a:ext>
              </a:extLst>
            </p:cNvPr>
            <p:cNvGrpSpPr/>
            <p:nvPr/>
          </p:nvGrpSpPr>
          <p:grpSpPr>
            <a:xfrm>
              <a:off x="5998997" y="1969738"/>
              <a:ext cx="1361081" cy="253916"/>
              <a:chOff x="6033291" y="1964608"/>
              <a:chExt cx="1361081" cy="253916"/>
            </a:xfrm>
          </p:grpSpPr>
          <p:sp>
            <p:nvSpPr>
              <p:cNvPr id="30" name="文本框 29">
                <a:extLst>
                  <a:ext uri="{FF2B5EF4-FFF2-40B4-BE49-F238E27FC236}">
                    <a16:creationId xmlns:a16="http://schemas.microsoft.com/office/drawing/2014/main" id="{5BC7293E-A68B-4992-B7A6-E278CD1F2E86}"/>
                  </a:ext>
                </a:extLst>
              </p:cNvPr>
              <p:cNvSpPr txBox="1"/>
              <p:nvPr/>
            </p:nvSpPr>
            <p:spPr>
              <a:xfrm>
                <a:off x="6112925" y="1971681"/>
                <a:ext cx="595035" cy="215444"/>
              </a:xfrm>
              <a:prstGeom prst="rect">
                <a:avLst/>
              </a:prstGeom>
              <a:noFill/>
            </p:spPr>
            <p:txBody>
              <a:bodyPr wrap="none" rtlCol="0">
                <a:spAutoFit/>
              </a:bodyPr>
              <a:lstStyle/>
              <a:p>
                <a:r>
                  <a:rPr lang="zh-CN" altLang="en-US" sz="800" b="1" dirty="0">
                    <a:solidFill>
                      <a:schemeClr val="bg1">
                        <a:alpha val="80000"/>
                      </a:schemeClr>
                    </a:solidFill>
                    <a:latin typeface="+mn-ea"/>
                  </a:rPr>
                  <a:t>乘员配置</a:t>
                </a:r>
              </a:p>
            </p:txBody>
          </p:sp>
          <p:sp>
            <p:nvSpPr>
              <p:cNvPr id="34" name="文本框 33">
                <a:extLst>
                  <a:ext uri="{FF2B5EF4-FFF2-40B4-BE49-F238E27FC236}">
                    <a16:creationId xmlns:a16="http://schemas.microsoft.com/office/drawing/2014/main" id="{3C0F16F5-B9BD-4E1F-AF63-3445FB166346}"/>
                  </a:ext>
                </a:extLst>
              </p:cNvPr>
              <p:cNvSpPr txBox="1"/>
              <p:nvPr/>
            </p:nvSpPr>
            <p:spPr>
              <a:xfrm>
                <a:off x="6969256" y="1964608"/>
                <a:ext cx="425116" cy="253916"/>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5/6</a:t>
                </a:r>
                <a:endParaRPr lang="zh-CN" altLang="en-US" sz="1050" dirty="0">
                  <a:solidFill>
                    <a:schemeClr val="accent4">
                      <a:lumMod val="20000"/>
                      <a:lumOff val="80000"/>
                    </a:schemeClr>
                  </a:solidFill>
                  <a:latin typeface="Aldrich" panose="02000000000000000000" pitchFamily="2" charset="0"/>
                </a:endParaRPr>
              </a:p>
            </p:txBody>
          </p:sp>
          <p:sp>
            <p:nvSpPr>
              <p:cNvPr id="35" name="Freeform 157">
                <a:extLst>
                  <a:ext uri="{FF2B5EF4-FFF2-40B4-BE49-F238E27FC236}">
                    <a16:creationId xmlns:a16="http://schemas.microsoft.com/office/drawing/2014/main" id="{D57C11D6-0129-4C5C-A256-79F39BD0C572}"/>
                  </a:ext>
                </a:extLst>
              </p:cNvPr>
              <p:cNvSpPr>
                <a:spLocks noEditPoints="1"/>
              </p:cNvSpPr>
              <p:nvPr/>
            </p:nvSpPr>
            <p:spPr bwMode="auto">
              <a:xfrm>
                <a:off x="6033291" y="2013439"/>
                <a:ext cx="120457" cy="133398"/>
              </a:xfrm>
              <a:custGeom>
                <a:avLst/>
                <a:gdLst/>
                <a:ahLst/>
                <a:cxnLst>
                  <a:cxn ang="0">
                    <a:pos x="46" y="62"/>
                  </a:cxn>
                  <a:cxn ang="0">
                    <a:pos x="10" y="62"/>
                  </a:cxn>
                  <a:cxn ang="0">
                    <a:pos x="0" y="52"/>
                  </a:cxn>
                  <a:cxn ang="0">
                    <a:pos x="14" y="29"/>
                  </a:cxn>
                  <a:cxn ang="0">
                    <a:pos x="28" y="34"/>
                  </a:cxn>
                  <a:cxn ang="0">
                    <a:pos x="42" y="29"/>
                  </a:cxn>
                  <a:cxn ang="0">
                    <a:pos x="56" y="52"/>
                  </a:cxn>
                  <a:cxn ang="0">
                    <a:pos x="46" y="62"/>
                  </a:cxn>
                  <a:cxn ang="0">
                    <a:pos x="28" y="31"/>
                  </a:cxn>
                  <a:cxn ang="0">
                    <a:pos x="13" y="16"/>
                  </a:cxn>
                  <a:cxn ang="0">
                    <a:pos x="28" y="0"/>
                  </a:cxn>
                  <a:cxn ang="0">
                    <a:pos x="43" y="16"/>
                  </a:cxn>
                  <a:cxn ang="0">
                    <a:pos x="28" y="31"/>
                  </a:cxn>
                </a:cxnLst>
                <a:rect l="0" t="0" r="r" b="b"/>
                <a:pathLst>
                  <a:path w="56" h="62">
                    <a:moveTo>
                      <a:pt x="46" y="62"/>
                    </a:moveTo>
                    <a:cubicBezTo>
                      <a:pt x="10" y="62"/>
                      <a:pt x="10" y="62"/>
                      <a:pt x="10" y="62"/>
                    </a:cubicBezTo>
                    <a:cubicBezTo>
                      <a:pt x="4" y="62"/>
                      <a:pt x="0" y="58"/>
                      <a:pt x="0" y="52"/>
                    </a:cubicBezTo>
                    <a:cubicBezTo>
                      <a:pt x="0" y="43"/>
                      <a:pt x="2" y="29"/>
                      <a:pt x="14" y="29"/>
                    </a:cubicBezTo>
                    <a:cubicBezTo>
                      <a:pt x="15" y="29"/>
                      <a:pt x="20" y="34"/>
                      <a:pt x="28" y="34"/>
                    </a:cubicBezTo>
                    <a:cubicBezTo>
                      <a:pt x="36" y="34"/>
                      <a:pt x="41" y="29"/>
                      <a:pt x="42" y="29"/>
                    </a:cubicBezTo>
                    <a:cubicBezTo>
                      <a:pt x="54" y="29"/>
                      <a:pt x="56" y="43"/>
                      <a:pt x="56" y="52"/>
                    </a:cubicBezTo>
                    <a:cubicBezTo>
                      <a:pt x="56" y="58"/>
                      <a:pt x="52" y="62"/>
                      <a:pt x="46" y="62"/>
                    </a:cubicBezTo>
                    <a:close/>
                    <a:moveTo>
                      <a:pt x="28" y="31"/>
                    </a:moveTo>
                    <a:cubicBezTo>
                      <a:pt x="20" y="31"/>
                      <a:pt x="13" y="24"/>
                      <a:pt x="13" y="16"/>
                    </a:cubicBezTo>
                    <a:cubicBezTo>
                      <a:pt x="13" y="7"/>
                      <a:pt x="20" y="0"/>
                      <a:pt x="28" y="0"/>
                    </a:cubicBezTo>
                    <a:cubicBezTo>
                      <a:pt x="37" y="0"/>
                      <a:pt x="43" y="7"/>
                      <a:pt x="43" y="16"/>
                    </a:cubicBezTo>
                    <a:cubicBezTo>
                      <a:pt x="43" y="24"/>
                      <a:pt x="37" y="31"/>
                      <a:pt x="28" y="31"/>
                    </a:cubicBez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2" name="组合 21">
              <a:extLst>
                <a:ext uri="{FF2B5EF4-FFF2-40B4-BE49-F238E27FC236}">
                  <a16:creationId xmlns:a16="http://schemas.microsoft.com/office/drawing/2014/main" id="{F5D7959F-9A42-4A5F-BC16-7408DF028D77}"/>
                </a:ext>
              </a:extLst>
            </p:cNvPr>
            <p:cNvGrpSpPr/>
            <p:nvPr/>
          </p:nvGrpSpPr>
          <p:grpSpPr>
            <a:xfrm>
              <a:off x="8010502" y="1969738"/>
              <a:ext cx="1598455" cy="1090536"/>
              <a:chOff x="8010502" y="1950407"/>
              <a:chExt cx="1598455" cy="1090536"/>
            </a:xfrm>
          </p:grpSpPr>
          <p:sp>
            <p:nvSpPr>
              <p:cNvPr id="25" name="文本框 24">
                <a:extLst>
                  <a:ext uri="{FF2B5EF4-FFF2-40B4-BE49-F238E27FC236}">
                    <a16:creationId xmlns:a16="http://schemas.microsoft.com/office/drawing/2014/main" id="{A59F2FA8-0964-48B3-BDF8-7C4CC3C602E6}"/>
                  </a:ext>
                </a:extLst>
              </p:cNvPr>
              <p:cNvSpPr txBox="1"/>
              <p:nvPr/>
            </p:nvSpPr>
            <p:spPr>
              <a:xfrm>
                <a:off x="8104122" y="1960352"/>
                <a:ext cx="389850" cy="215444"/>
              </a:xfrm>
              <a:prstGeom prst="rect">
                <a:avLst/>
              </a:prstGeom>
              <a:noFill/>
            </p:spPr>
            <p:txBody>
              <a:bodyPr wrap="none" rtlCol="0">
                <a:spAutoFit/>
              </a:bodyPr>
              <a:lstStyle/>
              <a:p>
                <a:r>
                  <a:rPr lang="zh-CN" altLang="en-US" sz="800" b="1" dirty="0">
                    <a:solidFill>
                      <a:schemeClr val="bg1">
                        <a:alpha val="80000"/>
                      </a:schemeClr>
                    </a:solidFill>
                    <a:latin typeface="+mn-ea"/>
                  </a:rPr>
                  <a:t>耐久</a:t>
                </a:r>
              </a:p>
            </p:txBody>
          </p:sp>
          <p:sp>
            <p:nvSpPr>
              <p:cNvPr id="26" name="文本框 25">
                <a:extLst>
                  <a:ext uri="{FF2B5EF4-FFF2-40B4-BE49-F238E27FC236}">
                    <a16:creationId xmlns:a16="http://schemas.microsoft.com/office/drawing/2014/main" id="{195ABCE4-7F19-4CED-8810-082F0E28965E}"/>
                  </a:ext>
                </a:extLst>
              </p:cNvPr>
              <p:cNvSpPr txBox="1"/>
              <p:nvPr/>
            </p:nvSpPr>
            <p:spPr>
              <a:xfrm>
                <a:off x="9046603" y="1950407"/>
                <a:ext cx="554960" cy="253916"/>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5666</a:t>
                </a:r>
                <a:endParaRPr lang="zh-CN" altLang="en-US" sz="1050" dirty="0">
                  <a:solidFill>
                    <a:schemeClr val="accent4">
                      <a:lumMod val="20000"/>
                      <a:lumOff val="80000"/>
                    </a:schemeClr>
                  </a:solidFill>
                  <a:latin typeface="Aldrich" panose="02000000000000000000" pitchFamily="2" charset="0"/>
                </a:endParaRPr>
              </a:p>
            </p:txBody>
          </p:sp>
          <p:sp>
            <p:nvSpPr>
              <p:cNvPr id="27" name="文本框 26">
                <a:extLst>
                  <a:ext uri="{FF2B5EF4-FFF2-40B4-BE49-F238E27FC236}">
                    <a16:creationId xmlns:a16="http://schemas.microsoft.com/office/drawing/2014/main" id="{94648BC6-ED57-4007-87A6-C201BAF04DC5}"/>
                  </a:ext>
                </a:extLst>
              </p:cNvPr>
              <p:cNvSpPr txBox="1"/>
              <p:nvPr/>
            </p:nvSpPr>
            <p:spPr>
              <a:xfrm>
                <a:off x="8104122" y="2159945"/>
                <a:ext cx="595035" cy="215444"/>
              </a:xfrm>
              <a:prstGeom prst="rect">
                <a:avLst/>
              </a:prstGeom>
              <a:noFill/>
            </p:spPr>
            <p:txBody>
              <a:bodyPr wrap="none" rtlCol="0">
                <a:spAutoFit/>
              </a:bodyPr>
              <a:lstStyle/>
              <a:p>
                <a:r>
                  <a:rPr lang="zh-CN" altLang="en-US" sz="800" b="1" dirty="0">
                    <a:solidFill>
                      <a:schemeClr val="bg1">
                        <a:alpha val="80000"/>
                      </a:schemeClr>
                    </a:solidFill>
                    <a:latin typeface="+mn-ea"/>
                  </a:rPr>
                  <a:t>平均速度</a:t>
                </a:r>
              </a:p>
            </p:txBody>
          </p:sp>
          <p:sp>
            <p:nvSpPr>
              <p:cNvPr id="28" name="文本框 27">
                <a:extLst>
                  <a:ext uri="{FF2B5EF4-FFF2-40B4-BE49-F238E27FC236}">
                    <a16:creationId xmlns:a16="http://schemas.microsoft.com/office/drawing/2014/main" id="{8B5CADA6-055E-401E-B87C-19F0B54359C8}"/>
                  </a:ext>
                </a:extLst>
              </p:cNvPr>
              <p:cNvSpPr txBox="1"/>
              <p:nvPr/>
            </p:nvSpPr>
            <p:spPr>
              <a:xfrm>
                <a:off x="8104122" y="2371951"/>
                <a:ext cx="389850" cy="215444"/>
              </a:xfrm>
              <a:prstGeom prst="rect">
                <a:avLst/>
              </a:prstGeom>
              <a:noFill/>
            </p:spPr>
            <p:txBody>
              <a:bodyPr wrap="none" rtlCol="0">
                <a:spAutoFit/>
              </a:bodyPr>
              <a:lstStyle/>
              <a:p>
                <a:r>
                  <a:rPr lang="zh-CN" altLang="en-US" sz="800" b="1" dirty="0">
                    <a:solidFill>
                      <a:schemeClr val="bg1">
                        <a:alpha val="80000"/>
                      </a:schemeClr>
                    </a:solidFill>
                    <a:latin typeface="+mn-ea"/>
                  </a:rPr>
                  <a:t>火力</a:t>
                </a:r>
              </a:p>
            </p:txBody>
          </p:sp>
          <p:sp>
            <p:nvSpPr>
              <p:cNvPr id="29" name="文本框 28">
                <a:extLst>
                  <a:ext uri="{FF2B5EF4-FFF2-40B4-BE49-F238E27FC236}">
                    <a16:creationId xmlns:a16="http://schemas.microsoft.com/office/drawing/2014/main" id="{CC9FA5C0-EA42-4FC3-B099-7C4505E70CAD}"/>
                  </a:ext>
                </a:extLst>
              </p:cNvPr>
              <p:cNvSpPr txBox="1"/>
              <p:nvPr/>
            </p:nvSpPr>
            <p:spPr>
              <a:xfrm>
                <a:off x="8104122" y="2596317"/>
                <a:ext cx="389850" cy="215444"/>
              </a:xfrm>
              <a:prstGeom prst="rect">
                <a:avLst/>
              </a:prstGeom>
              <a:noFill/>
            </p:spPr>
            <p:txBody>
              <a:bodyPr wrap="none" rtlCol="0">
                <a:spAutoFit/>
              </a:bodyPr>
              <a:lstStyle/>
              <a:p>
                <a:r>
                  <a:rPr lang="zh-CN" altLang="en-US" sz="800" b="1" dirty="0">
                    <a:solidFill>
                      <a:schemeClr val="bg1">
                        <a:alpha val="80000"/>
                      </a:schemeClr>
                    </a:solidFill>
                    <a:latin typeface="+mn-ea"/>
                  </a:rPr>
                  <a:t>探测</a:t>
                </a:r>
              </a:p>
            </p:txBody>
          </p:sp>
          <p:sp>
            <p:nvSpPr>
              <p:cNvPr id="31" name="文本框 30">
                <a:extLst>
                  <a:ext uri="{FF2B5EF4-FFF2-40B4-BE49-F238E27FC236}">
                    <a16:creationId xmlns:a16="http://schemas.microsoft.com/office/drawing/2014/main" id="{CEE2B1FF-5C2E-4427-8AC2-C78ADEED2BBA}"/>
                  </a:ext>
                </a:extLst>
              </p:cNvPr>
              <p:cNvSpPr txBox="1"/>
              <p:nvPr/>
            </p:nvSpPr>
            <p:spPr>
              <a:xfrm>
                <a:off x="9317094" y="2142364"/>
                <a:ext cx="277640" cy="253916"/>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8</a:t>
                </a:r>
                <a:endParaRPr lang="zh-CN" altLang="en-US" sz="1050" dirty="0">
                  <a:solidFill>
                    <a:schemeClr val="accent4">
                      <a:lumMod val="20000"/>
                      <a:lumOff val="80000"/>
                    </a:schemeClr>
                  </a:solidFill>
                  <a:latin typeface="Aldrich" panose="02000000000000000000" pitchFamily="2" charset="0"/>
                </a:endParaRPr>
              </a:p>
            </p:txBody>
          </p:sp>
          <p:sp>
            <p:nvSpPr>
              <p:cNvPr id="32" name="文本框 31">
                <a:extLst>
                  <a:ext uri="{FF2B5EF4-FFF2-40B4-BE49-F238E27FC236}">
                    <a16:creationId xmlns:a16="http://schemas.microsoft.com/office/drawing/2014/main" id="{15733A8F-F991-4F2A-893A-1ABAE2C8BEB0}"/>
                  </a:ext>
                </a:extLst>
              </p:cNvPr>
              <p:cNvSpPr txBox="1"/>
              <p:nvPr/>
            </p:nvSpPr>
            <p:spPr>
              <a:xfrm>
                <a:off x="9340337" y="2344253"/>
                <a:ext cx="231154" cy="253916"/>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1</a:t>
                </a:r>
                <a:endParaRPr lang="zh-CN" altLang="en-US" sz="1050" dirty="0">
                  <a:solidFill>
                    <a:schemeClr val="accent4">
                      <a:lumMod val="20000"/>
                      <a:lumOff val="80000"/>
                    </a:schemeClr>
                  </a:solidFill>
                  <a:latin typeface="Aldrich" panose="02000000000000000000" pitchFamily="2" charset="0"/>
                </a:endParaRPr>
              </a:p>
            </p:txBody>
          </p:sp>
          <p:sp>
            <p:nvSpPr>
              <p:cNvPr id="33" name="文本框 32">
                <a:extLst>
                  <a:ext uri="{FF2B5EF4-FFF2-40B4-BE49-F238E27FC236}">
                    <a16:creationId xmlns:a16="http://schemas.microsoft.com/office/drawing/2014/main" id="{EEA127F8-35AE-472C-8638-938F51D8046D}"/>
                  </a:ext>
                </a:extLst>
              </p:cNvPr>
              <p:cNvSpPr txBox="1"/>
              <p:nvPr/>
            </p:nvSpPr>
            <p:spPr>
              <a:xfrm>
                <a:off x="9137558" y="2560229"/>
                <a:ext cx="457176" cy="253916"/>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305</a:t>
                </a:r>
                <a:endParaRPr lang="zh-CN" altLang="en-US" sz="1050" dirty="0">
                  <a:solidFill>
                    <a:schemeClr val="accent4">
                      <a:lumMod val="20000"/>
                      <a:lumOff val="80000"/>
                    </a:schemeClr>
                  </a:solidFill>
                  <a:latin typeface="Aldrich" panose="02000000000000000000" pitchFamily="2" charset="0"/>
                </a:endParaRPr>
              </a:p>
            </p:txBody>
          </p:sp>
          <p:sp>
            <p:nvSpPr>
              <p:cNvPr id="36" name="Freeform 68">
                <a:extLst>
                  <a:ext uri="{FF2B5EF4-FFF2-40B4-BE49-F238E27FC236}">
                    <a16:creationId xmlns:a16="http://schemas.microsoft.com/office/drawing/2014/main" id="{BC4E3AD8-59FA-48F8-9CB4-F4C6AC3992B0}"/>
                  </a:ext>
                </a:extLst>
              </p:cNvPr>
              <p:cNvSpPr>
                <a:spLocks noEditPoints="1"/>
              </p:cNvSpPr>
              <p:nvPr/>
            </p:nvSpPr>
            <p:spPr bwMode="auto">
              <a:xfrm>
                <a:off x="8014965" y="2412642"/>
                <a:ext cx="147720" cy="147720"/>
              </a:xfrm>
              <a:custGeom>
                <a:avLst/>
                <a:gdLst/>
                <a:ahLst/>
                <a:cxnLst>
                  <a:cxn ang="0">
                    <a:pos x="62" y="34"/>
                  </a:cxn>
                  <a:cxn ang="0">
                    <a:pos x="60" y="36"/>
                  </a:cxn>
                  <a:cxn ang="0">
                    <a:pos x="54" y="36"/>
                  </a:cxn>
                  <a:cxn ang="0">
                    <a:pos x="36" y="54"/>
                  </a:cxn>
                  <a:cxn ang="0">
                    <a:pos x="36" y="60"/>
                  </a:cxn>
                  <a:cxn ang="0">
                    <a:pos x="34" y="62"/>
                  </a:cxn>
                  <a:cxn ang="0">
                    <a:pos x="29" y="62"/>
                  </a:cxn>
                  <a:cxn ang="0">
                    <a:pos x="26" y="60"/>
                  </a:cxn>
                  <a:cxn ang="0">
                    <a:pos x="26" y="54"/>
                  </a:cxn>
                  <a:cxn ang="0">
                    <a:pos x="9" y="36"/>
                  </a:cxn>
                  <a:cxn ang="0">
                    <a:pos x="3" y="36"/>
                  </a:cxn>
                  <a:cxn ang="0">
                    <a:pos x="0" y="34"/>
                  </a:cxn>
                  <a:cxn ang="0">
                    <a:pos x="0" y="29"/>
                  </a:cxn>
                  <a:cxn ang="0">
                    <a:pos x="3" y="26"/>
                  </a:cxn>
                  <a:cxn ang="0">
                    <a:pos x="9" y="26"/>
                  </a:cxn>
                  <a:cxn ang="0">
                    <a:pos x="26" y="9"/>
                  </a:cxn>
                  <a:cxn ang="0">
                    <a:pos x="26" y="3"/>
                  </a:cxn>
                  <a:cxn ang="0">
                    <a:pos x="29" y="0"/>
                  </a:cxn>
                  <a:cxn ang="0">
                    <a:pos x="34" y="0"/>
                  </a:cxn>
                  <a:cxn ang="0">
                    <a:pos x="36" y="3"/>
                  </a:cxn>
                  <a:cxn ang="0">
                    <a:pos x="36" y="9"/>
                  </a:cxn>
                  <a:cxn ang="0">
                    <a:pos x="54" y="26"/>
                  </a:cxn>
                  <a:cxn ang="0">
                    <a:pos x="60" y="26"/>
                  </a:cxn>
                  <a:cxn ang="0">
                    <a:pos x="62" y="29"/>
                  </a:cxn>
                  <a:cxn ang="0">
                    <a:pos x="62" y="34"/>
                  </a:cxn>
                  <a:cxn ang="0">
                    <a:pos x="44" y="36"/>
                  </a:cxn>
                  <a:cxn ang="0">
                    <a:pos x="42" y="34"/>
                  </a:cxn>
                  <a:cxn ang="0">
                    <a:pos x="42" y="29"/>
                  </a:cxn>
                  <a:cxn ang="0">
                    <a:pos x="44" y="26"/>
                  </a:cxn>
                  <a:cxn ang="0">
                    <a:pos x="49" y="26"/>
                  </a:cxn>
                  <a:cxn ang="0">
                    <a:pos x="36" y="14"/>
                  </a:cxn>
                  <a:cxn ang="0">
                    <a:pos x="36" y="18"/>
                  </a:cxn>
                  <a:cxn ang="0">
                    <a:pos x="34" y="21"/>
                  </a:cxn>
                  <a:cxn ang="0">
                    <a:pos x="29" y="21"/>
                  </a:cxn>
                  <a:cxn ang="0">
                    <a:pos x="26" y="18"/>
                  </a:cxn>
                  <a:cxn ang="0">
                    <a:pos x="26" y="14"/>
                  </a:cxn>
                  <a:cxn ang="0">
                    <a:pos x="14" y="26"/>
                  </a:cxn>
                  <a:cxn ang="0">
                    <a:pos x="18" y="26"/>
                  </a:cxn>
                  <a:cxn ang="0">
                    <a:pos x="21" y="29"/>
                  </a:cxn>
                  <a:cxn ang="0">
                    <a:pos x="21" y="34"/>
                  </a:cxn>
                  <a:cxn ang="0">
                    <a:pos x="18" y="36"/>
                  </a:cxn>
                  <a:cxn ang="0">
                    <a:pos x="14" y="36"/>
                  </a:cxn>
                  <a:cxn ang="0">
                    <a:pos x="26" y="49"/>
                  </a:cxn>
                  <a:cxn ang="0">
                    <a:pos x="26" y="44"/>
                  </a:cxn>
                  <a:cxn ang="0">
                    <a:pos x="29" y="42"/>
                  </a:cxn>
                  <a:cxn ang="0">
                    <a:pos x="34" y="42"/>
                  </a:cxn>
                  <a:cxn ang="0">
                    <a:pos x="36" y="44"/>
                  </a:cxn>
                  <a:cxn ang="0">
                    <a:pos x="36" y="49"/>
                  </a:cxn>
                  <a:cxn ang="0">
                    <a:pos x="49" y="36"/>
                  </a:cxn>
                  <a:cxn ang="0">
                    <a:pos x="44" y="36"/>
                  </a:cxn>
                </a:cxnLst>
                <a:rect l="0" t="0" r="r" b="b"/>
                <a:pathLst>
                  <a:path w="62" h="62">
                    <a:moveTo>
                      <a:pt x="62" y="34"/>
                    </a:moveTo>
                    <a:cubicBezTo>
                      <a:pt x="62" y="35"/>
                      <a:pt x="61" y="36"/>
                      <a:pt x="60" y="36"/>
                    </a:cubicBezTo>
                    <a:cubicBezTo>
                      <a:pt x="54" y="36"/>
                      <a:pt x="54" y="36"/>
                      <a:pt x="54" y="36"/>
                    </a:cubicBezTo>
                    <a:cubicBezTo>
                      <a:pt x="52" y="45"/>
                      <a:pt x="45" y="52"/>
                      <a:pt x="36" y="54"/>
                    </a:cubicBezTo>
                    <a:cubicBezTo>
                      <a:pt x="36" y="60"/>
                      <a:pt x="36" y="60"/>
                      <a:pt x="36" y="60"/>
                    </a:cubicBezTo>
                    <a:cubicBezTo>
                      <a:pt x="36" y="61"/>
                      <a:pt x="35" y="62"/>
                      <a:pt x="34" y="62"/>
                    </a:cubicBezTo>
                    <a:cubicBezTo>
                      <a:pt x="29" y="62"/>
                      <a:pt x="29" y="62"/>
                      <a:pt x="29" y="62"/>
                    </a:cubicBezTo>
                    <a:cubicBezTo>
                      <a:pt x="27" y="62"/>
                      <a:pt x="26" y="61"/>
                      <a:pt x="26" y="60"/>
                    </a:cubicBezTo>
                    <a:cubicBezTo>
                      <a:pt x="26" y="54"/>
                      <a:pt x="26" y="54"/>
                      <a:pt x="26" y="54"/>
                    </a:cubicBezTo>
                    <a:cubicBezTo>
                      <a:pt x="18" y="52"/>
                      <a:pt x="11" y="45"/>
                      <a:pt x="9" y="36"/>
                    </a:cubicBezTo>
                    <a:cubicBezTo>
                      <a:pt x="3" y="36"/>
                      <a:pt x="3" y="36"/>
                      <a:pt x="3" y="36"/>
                    </a:cubicBezTo>
                    <a:cubicBezTo>
                      <a:pt x="2" y="36"/>
                      <a:pt x="0" y="35"/>
                      <a:pt x="0" y="34"/>
                    </a:cubicBezTo>
                    <a:cubicBezTo>
                      <a:pt x="0" y="29"/>
                      <a:pt x="0" y="29"/>
                      <a:pt x="0" y="29"/>
                    </a:cubicBezTo>
                    <a:cubicBezTo>
                      <a:pt x="0" y="27"/>
                      <a:pt x="2" y="26"/>
                      <a:pt x="3" y="26"/>
                    </a:cubicBezTo>
                    <a:cubicBezTo>
                      <a:pt x="9" y="26"/>
                      <a:pt x="9" y="26"/>
                      <a:pt x="9" y="26"/>
                    </a:cubicBezTo>
                    <a:cubicBezTo>
                      <a:pt x="11" y="18"/>
                      <a:pt x="18" y="11"/>
                      <a:pt x="26" y="9"/>
                    </a:cubicBezTo>
                    <a:cubicBezTo>
                      <a:pt x="26" y="3"/>
                      <a:pt x="26" y="3"/>
                      <a:pt x="26" y="3"/>
                    </a:cubicBezTo>
                    <a:cubicBezTo>
                      <a:pt x="26" y="2"/>
                      <a:pt x="27" y="0"/>
                      <a:pt x="29" y="0"/>
                    </a:cubicBezTo>
                    <a:cubicBezTo>
                      <a:pt x="34" y="0"/>
                      <a:pt x="34" y="0"/>
                      <a:pt x="34" y="0"/>
                    </a:cubicBezTo>
                    <a:cubicBezTo>
                      <a:pt x="35" y="0"/>
                      <a:pt x="36" y="2"/>
                      <a:pt x="36" y="3"/>
                    </a:cubicBezTo>
                    <a:cubicBezTo>
                      <a:pt x="36" y="9"/>
                      <a:pt x="36" y="9"/>
                      <a:pt x="36" y="9"/>
                    </a:cubicBezTo>
                    <a:cubicBezTo>
                      <a:pt x="45" y="11"/>
                      <a:pt x="52" y="18"/>
                      <a:pt x="54" y="26"/>
                    </a:cubicBezTo>
                    <a:cubicBezTo>
                      <a:pt x="60" y="26"/>
                      <a:pt x="60" y="26"/>
                      <a:pt x="60" y="26"/>
                    </a:cubicBezTo>
                    <a:cubicBezTo>
                      <a:pt x="61" y="26"/>
                      <a:pt x="62" y="27"/>
                      <a:pt x="62" y="29"/>
                    </a:cubicBezTo>
                    <a:lnTo>
                      <a:pt x="62" y="34"/>
                    </a:lnTo>
                    <a:close/>
                    <a:moveTo>
                      <a:pt x="44" y="36"/>
                    </a:moveTo>
                    <a:cubicBezTo>
                      <a:pt x="43" y="36"/>
                      <a:pt x="42" y="35"/>
                      <a:pt x="42" y="34"/>
                    </a:cubicBezTo>
                    <a:cubicBezTo>
                      <a:pt x="42" y="29"/>
                      <a:pt x="42" y="29"/>
                      <a:pt x="42" y="29"/>
                    </a:cubicBezTo>
                    <a:cubicBezTo>
                      <a:pt x="42" y="27"/>
                      <a:pt x="43" y="26"/>
                      <a:pt x="44" y="26"/>
                    </a:cubicBezTo>
                    <a:cubicBezTo>
                      <a:pt x="49" y="26"/>
                      <a:pt x="49" y="26"/>
                      <a:pt x="49" y="26"/>
                    </a:cubicBezTo>
                    <a:cubicBezTo>
                      <a:pt x="47" y="20"/>
                      <a:pt x="42" y="16"/>
                      <a:pt x="36" y="14"/>
                    </a:cubicBezTo>
                    <a:cubicBezTo>
                      <a:pt x="36" y="18"/>
                      <a:pt x="36" y="18"/>
                      <a:pt x="36" y="18"/>
                    </a:cubicBezTo>
                    <a:cubicBezTo>
                      <a:pt x="36" y="20"/>
                      <a:pt x="35" y="21"/>
                      <a:pt x="34" y="21"/>
                    </a:cubicBezTo>
                    <a:cubicBezTo>
                      <a:pt x="29" y="21"/>
                      <a:pt x="29" y="21"/>
                      <a:pt x="29" y="21"/>
                    </a:cubicBezTo>
                    <a:cubicBezTo>
                      <a:pt x="27" y="21"/>
                      <a:pt x="26" y="20"/>
                      <a:pt x="26" y="18"/>
                    </a:cubicBezTo>
                    <a:cubicBezTo>
                      <a:pt x="26" y="14"/>
                      <a:pt x="26" y="14"/>
                      <a:pt x="26" y="14"/>
                    </a:cubicBezTo>
                    <a:cubicBezTo>
                      <a:pt x="20" y="16"/>
                      <a:pt x="16" y="20"/>
                      <a:pt x="14" y="26"/>
                    </a:cubicBezTo>
                    <a:cubicBezTo>
                      <a:pt x="18" y="26"/>
                      <a:pt x="18" y="26"/>
                      <a:pt x="18" y="26"/>
                    </a:cubicBezTo>
                    <a:cubicBezTo>
                      <a:pt x="20" y="26"/>
                      <a:pt x="21" y="27"/>
                      <a:pt x="21" y="29"/>
                    </a:cubicBezTo>
                    <a:cubicBezTo>
                      <a:pt x="21" y="34"/>
                      <a:pt x="21" y="34"/>
                      <a:pt x="21" y="34"/>
                    </a:cubicBezTo>
                    <a:cubicBezTo>
                      <a:pt x="21" y="35"/>
                      <a:pt x="20" y="36"/>
                      <a:pt x="18" y="36"/>
                    </a:cubicBezTo>
                    <a:cubicBezTo>
                      <a:pt x="14" y="36"/>
                      <a:pt x="14" y="36"/>
                      <a:pt x="14" y="36"/>
                    </a:cubicBezTo>
                    <a:cubicBezTo>
                      <a:pt x="16" y="42"/>
                      <a:pt x="20" y="47"/>
                      <a:pt x="26" y="49"/>
                    </a:cubicBezTo>
                    <a:cubicBezTo>
                      <a:pt x="26" y="44"/>
                      <a:pt x="26" y="44"/>
                      <a:pt x="26" y="44"/>
                    </a:cubicBezTo>
                    <a:cubicBezTo>
                      <a:pt x="26" y="43"/>
                      <a:pt x="27" y="42"/>
                      <a:pt x="29" y="42"/>
                    </a:cubicBezTo>
                    <a:cubicBezTo>
                      <a:pt x="34" y="42"/>
                      <a:pt x="34" y="42"/>
                      <a:pt x="34" y="42"/>
                    </a:cubicBezTo>
                    <a:cubicBezTo>
                      <a:pt x="35" y="42"/>
                      <a:pt x="36" y="43"/>
                      <a:pt x="36" y="44"/>
                    </a:cubicBezTo>
                    <a:cubicBezTo>
                      <a:pt x="36" y="49"/>
                      <a:pt x="36" y="49"/>
                      <a:pt x="36" y="49"/>
                    </a:cubicBezTo>
                    <a:cubicBezTo>
                      <a:pt x="42" y="47"/>
                      <a:pt x="47" y="42"/>
                      <a:pt x="49" y="36"/>
                    </a:cubicBezTo>
                    <a:lnTo>
                      <a:pt x="44" y="36"/>
                    </a:ln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95">
                <a:extLst>
                  <a:ext uri="{FF2B5EF4-FFF2-40B4-BE49-F238E27FC236}">
                    <a16:creationId xmlns:a16="http://schemas.microsoft.com/office/drawing/2014/main" id="{0C3DF19E-3160-4F26-A68C-707E6247E8D7}"/>
                  </a:ext>
                </a:extLst>
              </p:cNvPr>
              <p:cNvSpPr>
                <a:spLocks/>
              </p:cNvSpPr>
              <p:nvPr/>
            </p:nvSpPr>
            <p:spPr bwMode="auto">
              <a:xfrm>
                <a:off x="8015717" y="2013608"/>
                <a:ext cx="143727" cy="123458"/>
              </a:xfrm>
              <a:custGeom>
                <a:avLst/>
                <a:gdLst/>
                <a:ahLst/>
                <a:cxnLst>
                  <a:cxn ang="0">
                    <a:pos x="35" y="61"/>
                  </a:cxn>
                  <a:cxn ang="0">
                    <a:pos x="10" y="37"/>
                  </a:cxn>
                  <a:cxn ang="0">
                    <a:pos x="0" y="19"/>
                  </a:cxn>
                  <a:cxn ang="0">
                    <a:pos x="20" y="0"/>
                  </a:cxn>
                  <a:cxn ang="0">
                    <a:pos x="36" y="9"/>
                  </a:cxn>
                  <a:cxn ang="0">
                    <a:pos x="53" y="0"/>
                  </a:cxn>
                  <a:cxn ang="0">
                    <a:pos x="72" y="19"/>
                  </a:cxn>
                  <a:cxn ang="0">
                    <a:pos x="63" y="37"/>
                  </a:cxn>
                  <a:cxn ang="0">
                    <a:pos x="38" y="61"/>
                  </a:cxn>
                  <a:cxn ang="0">
                    <a:pos x="36" y="62"/>
                  </a:cxn>
                  <a:cxn ang="0">
                    <a:pos x="35" y="61"/>
                  </a:cxn>
                </a:cxnLst>
                <a:rect l="0" t="0" r="r" b="b"/>
                <a:pathLst>
                  <a:path w="72" h="62">
                    <a:moveTo>
                      <a:pt x="35" y="61"/>
                    </a:moveTo>
                    <a:cubicBezTo>
                      <a:pt x="10" y="37"/>
                      <a:pt x="10" y="37"/>
                      <a:pt x="10" y="37"/>
                    </a:cubicBezTo>
                    <a:cubicBezTo>
                      <a:pt x="9" y="37"/>
                      <a:pt x="0" y="29"/>
                      <a:pt x="0" y="19"/>
                    </a:cubicBezTo>
                    <a:cubicBezTo>
                      <a:pt x="0" y="7"/>
                      <a:pt x="8" y="0"/>
                      <a:pt x="20" y="0"/>
                    </a:cubicBezTo>
                    <a:cubicBezTo>
                      <a:pt x="27" y="0"/>
                      <a:pt x="33" y="6"/>
                      <a:pt x="36" y="9"/>
                    </a:cubicBezTo>
                    <a:cubicBezTo>
                      <a:pt x="40" y="6"/>
                      <a:pt x="46" y="0"/>
                      <a:pt x="53" y="0"/>
                    </a:cubicBezTo>
                    <a:cubicBezTo>
                      <a:pt x="65" y="0"/>
                      <a:pt x="72" y="7"/>
                      <a:pt x="72" y="19"/>
                    </a:cubicBezTo>
                    <a:cubicBezTo>
                      <a:pt x="72" y="29"/>
                      <a:pt x="64" y="37"/>
                      <a:pt x="63" y="37"/>
                    </a:cubicBezTo>
                    <a:cubicBezTo>
                      <a:pt x="38" y="61"/>
                      <a:pt x="38" y="61"/>
                      <a:pt x="38" y="61"/>
                    </a:cubicBezTo>
                    <a:cubicBezTo>
                      <a:pt x="38" y="62"/>
                      <a:pt x="37" y="62"/>
                      <a:pt x="36" y="62"/>
                    </a:cubicBezTo>
                    <a:cubicBezTo>
                      <a:pt x="36" y="62"/>
                      <a:pt x="35" y="62"/>
                      <a:pt x="35" y="61"/>
                    </a:cubicBez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137">
                <a:extLst>
                  <a:ext uri="{FF2B5EF4-FFF2-40B4-BE49-F238E27FC236}">
                    <a16:creationId xmlns:a16="http://schemas.microsoft.com/office/drawing/2014/main" id="{DE6E1972-4892-4DF0-BDB4-D26D5B7C598A}"/>
                  </a:ext>
                </a:extLst>
              </p:cNvPr>
              <p:cNvSpPr>
                <a:spLocks noEditPoints="1"/>
              </p:cNvSpPr>
              <p:nvPr/>
            </p:nvSpPr>
            <p:spPr bwMode="auto">
              <a:xfrm>
                <a:off x="8010502" y="2192345"/>
                <a:ext cx="147113" cy="150643"/>
              </a:xfrm>
              <a:custGeom>
                <a:avLst/>
                <a:gdLst/>
                <a:ahLst/>
                <a:cxnLst>
                  <a:cxn ang="0">
                    <a:pos x="46" y="30"/>
                  </a:cxn>
                  <a:cxn ang="0">
                    <a:pos x="39" y="36"/>
                  </a:cxn>
                  <a:cxn ang="0">
                    <a:pos x="39" y="50"/>
                  </a:cxn>
                  <a:cxn ang="0">
                    <a:pos x="38" y="50"/>
                  </a:cxn>
                  <a:cxn ang="0">
                    <a:pos x="24" y="58"/>
                  </a:cxn>
                  <a:cxn ang="0">
                    <a:pos x="24" y="59"/>
                  </a:cxn>
                  <a:cxn ang="0">
                    <a:pos x="23" y="58"/>
                  </a:cxn>
                  <a:cxn ang="0">
                    <a:pos x="21" y="56"/>
                  </a:cxn>
                  <a:cxn ang="0">
                    <a:pos x="21" y="55"/>
                  </a:cxn>
                  <a:cxn ang="0">
                    <a:pos x="24" y="45"/>
                  </a:cxn>
                  <a:cxn ang="0">
                    <a:pos x="14" y="35"/>
                  </a:cxn>
                  <a:cxn ang="0">
                    <a:pos x="4" y="38"/>
                  </a:cxn>
                  <a:cxn ang="0">
                    <a:pos x="3" y="38"/>
                  </a:cxn>
                  <a:cxn ang="0">
                    <a:pos x="3" y="38"/>
                  </a:cxn>
                  <a:cxn ang="0">
                    <a:pos x="0" y="35"/>
                  </a:cxn>
                  <a:cxn ang="0">
                    <a:pos x="0" y="34"/>
                  </a:cxn>
                  <a:cxn ang="0">
                    <a:pos x="8" y="20"/>
                  </a:cxn>
                  <a:cxn ang="0">
                    <a:pos x="9" y="20"/>
                  </a:cxn>
                  <a:cxn ang="0">
                    <a:pos x="23" y="19"/>
                  </a:cxn>
                  <a:cxn ang="0">
                    <a:pos x="29" y="12"/>
                  </a:cxn>
                  <a:cxn ang="0">
                    <a:pos x="57" y="0"/>
                  </a:cxn>
                  <a:cxn ang="0">
                    <a:pos x="58" y="1"/>
                  </a:cxn>
                  <a:cxn ang="0">
                    <a:pos x="46" y="30"/>
                  </a:cxn>
                  <a:cxn ang="0">
                    <a:pos x="47" y="8"/>
                  </a:cxn>
                  <a:cxn ang="0">
                    <a:pos x="43" y="12"/>
                  </a:cxn>
                  <a:cxn ang="0">
                    <a:pos x="47" y="15"/>
                  </a:cxn>
                  <a:cxn ang="0">
                    <a:pos x="50" y="12"/>
                  </a:cxn>
                  <a:cxn ang="0">
                    <a:pos x="47" y="8"/>
                  </a:cxn>
                </a:cxnLst>
                <a:rect l="0" t="0" r="r" b="b"/>
                <a:pathLst>
                  <a:path w="58" h="59">
                    <a:moveTo>
                      <a:pt x="46" y="30"/>
                    </a:moveTo>
                    <a:cubicBezTo>
                      <a:pt x="44" y="32"/>
                      <a:pt x="42" y="34"/>
                      <a:pt x="39" y="36"/>
                    </a:cubicBezTo>
                    <a:cubicBezTo>
                      <a:pt x="39" y="50"/>
                      <a:pt x="39" y="50"/>
                      <a:pt x="39" y="50"/>
                    </a:cubicBezTo>
                    <a:cubicBezTo>
                      <a:pt x="39" y="50"/>
                      <a:pt x="39" y="50"/>
                      <a:pt x="38" y="50"/>
                    </a:cubicBezTo>
                    <a:cubicBezTo>
                      <a:pt x="24" y="58"/>
                      <a:pt x="24" y="58"/>
                      <a:pt x="24" y="58"/>
                    </a:cubicBezTo>
                    <a:cubicBezTo>
                      <a:pt x="24" y="59"/>
                      <a:pt x="24" y="59"/>
                      <a:pt x="24" y="59"/>
                    </a:cubicBezTo>
                    <a:cubicBezTo>
                      <a:pt x="24" y="59"/>
                      <a:pt x="23" y="58"/>
                      <a:pt x="23" y="58"/>
                    </a:cubicBezTo>
                    <a:cubicBezTo>
                      <a:pt x="21" y="56"/>
                      <a:pt x="21" y="56"/>
                      <a:pt x="21" y="56"/>
                    </a:cubicBezTo>
                    <a:cubicBezTo>
                      <a:pt x="21" y="56"/>
                      <a:pt x="20" y="55"/>
                      <a:pt x="21" y="55"/>
                    </a:cubicBezTo>
                    <a:cubicBezTo>
                      <a:pt x="24" y="45"/>
                      <a:pt x="24" y="45"/>
                      <a:pt x="24" y="45"/>
                    </a:cubicBezTo>
                    <a:cubicBezTo>
                      <a:pt x="14" y="35"/>
                      <a:pt x="14" y="35"/>
                      <a:pt x="14" y="35"/>
                    </a:cubicBezTo>
                    <a:cubicBezTo>
                      <a:pt x="4" y="38"/>
                      <a:pt x="4" y="38"/>
                      <a:pt x="4" y="38"/>
                    </a:cubicBezTo>
                    <a:cubicBezTo>
                      <a:pt x="4" y="38"/>
                      <a:pt x="3" y="38"/>
                      <a:pt x="3" y="38"/>
                    </a:cubicBezTo>
                    <a:cubicBezTo>
                      <a:pt x="3" y="38"/>
                      <a:pt x="3" y="38"/>
                      <a:pt x="3" y="38"/>
                    </a:cubicBezTo>
                    <a:cubicBezTo>
                      <a:pt x="0" y="35"/>
                      <a:pt x="0" y="35"/>
                      <a:pt x="0" y="35"/>
                    </a:cubicBezTo>
                    <a:cubicBezTo>
                      <a:pt x="0" y="35"/>
                      <a:pt x="0" y="34"/>
                      <a:pt x="0" y="34"/>
                    </a:cubicBezTo>
                    <a:cubicBezTo>
                      <a:pt x="8" y="20"/>
                      <a:pt x="8" y="20"/>
                      <a:pt x="8" y="20"/>
                    </a:cubicBezTo>
                    <a:cubicBezTo>
                      <a:pt x="8" y="20"/>
                      <a:pt x="9" y="20"/>
                      <a:pt x="9" y="20"/>
                    </a:cubicBezTo>
                    <a:cubicBezTo>
                      <a:pt x="23" y="19"/>
                      <a:pt x="23" y="19"/>
                      <a:pt x="23" y="19"/>
                    </a:cubicBezTo>
                    <a:cubicBezTo>
                      <a:pt x="25" y="17"/>
                      <a:pt x="27" y="14"/>
                      <a:pt x="29" y="12"/>
                    </a:cubicBezTo>
                    <a:cubicBezTo>
                      <a:pt x="38" y="3"/>
                      <a:pt x="45" y="0"/>
                      <a:pt x="57" y="0"/>
                    </a:cubicBezTo>
                    <a:cubicBezTo>
                      <a:pt x="58" y="0"/>
                      <a:pt x="58" y="1"/>
                      <a:pt x="58" y="1"/>
                    </a:cubicBezTo>
                    <a:cubicBezTo>
                      <a:pt x="58" y="13"/>
                      <a:pt x="55" y="21"/>
                      <a:pt x="46" y="30"/>
                    </a:cubicBezTo>
                    <a:close/>
                    <a:moveTo>
                      <a:pt x="47" y="8"/>
                    </a:moveTo>
                    <a:cubicBezTo>
                      <a:pt x="45" y="8"/>
                      <a:pt x="43" y="10"/>
                      <a:pt x="43" y="12"/>
                    </a:cubicBezTo>
                    <a:cubicBezTo>
                      <a:pt x="43" y="14"/>
                      <a:pt x="45" y="15"/>
                      <a:pt x="47" y="15"/>
                    </a:cubicBezTo>
                    <a:cubicBezTo>
                      <a:pt x="49" y="15"/>
                      <a:pt x="50" y="14"/>
                      <a:pt x="50" y="12"/>
                    </a:cubicBezTo>
                    <a:cubicBezTo>
                      <a:pt x="50" y="10"/>
                      <a:pt x="49" y="8"/>
                      <a:pt x="47" y="8"/>
                    </a:cubicBez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00">
                <a:extLst>
                  <a:ext uri="{FF2B5EF4-FFF2-40B4-BE49-F238E27FC236}">
                    <a16:creationId xmlns:a16="http://schemas.microsoft.com/office/drawing/2014/main" id="{AB17A9F2-02DF-456C-8E59-7DADB4D66F41}"/>
                  </a:ext>
                </a:extLst>
              </p:cNvPr>
              <p:cNvSpPr>
                <a:spLocks noEditPoints="1"/>
              </p:cNvSpPr>
              <p:nvPr/>
            </p:nvSpPr>
            <p:spPr bwMode="auto">
              <a:xfrm>
                <a:off x="8018456" y="2628445"/>
                <a:ext cx="139877" cy="139877"/>
              </a:xfrm>
              <a:custGeom>
                <a:avLst/>
                <a:gdLst>
                  <a:gd name="T0" fmla="*/ 30 w 50"/>
                  <a:gd name="T1" fmla="*/ 21 h 50"/>
                  <a:gd name="T2" fmla="*/ 30 w 50"/>
                  <a:gd name="T3" fmla="*/ 21 h 50"/>
                  <a:gd name="T4" fmla="*/ 33 w 50"/>
                  <a:gd name="T5" fmla="*/ 22 h 50"/>
                  <a:gd name="T6" fmla="*/ 33 w 50"/>
                  <a:gd name="T7" fmla="*/ 28 h 50"/>
                  <a:gd name="T8" fmla="*/ 30 w 50"/>
                  <a:gd name="T9" fmla="*/ 29 h 50"/>
                  <a:gd name="T10" fmla="*/ 30 w 50"/>
                  <a:gd name="T11" fmla="*/ 29 h 50"/>
                  <a:gd name="T12" fmla="*/ 21 w 50"/>
                  <a:gd name="T13" fmla="*/ 29 h 50"/>
                  <a:gd name="T14" fmla="*/ 21 w 50"/>
                  <a:gd name="T15" fmla="*/ 21 h 50"/>
                  <a:gd name="T16" fmla="*/ 8 w 50"/>
                  <a:gd name="T17" fmla="*/ 37 h 50"/>
                  <a:gd name="T18" fmla="*/ 9 w 50"/>
                  <a:gd name="T19" fmla="*/ 37 h 50"/>
                  <a:gd name="T20" fmla="*/ 13 w 50"/>
                  <a:gd name="T21" fmla="*/ 42 h 50"/>
                  <a:gd name="T22" fmla="*/ 46 w 50"/>
                  <a:gd name="T23" fmla="*/ 25 h 50"/>
                  <a:gd name="T24" fmla="*/ 4 w 50"/>
                  <a:gd name="T25" fmla="*/ 25 h 50"/>
                  <a:gd name="T26" fmla="*/ 11 w 50"/>
                  <a:gd name="T27" fmla="*/ 45 h 50"/>
                  <a:gd name="T28" fmla="*/ 9 w 50"/>
                  <a:gd name="T29" fmla="*/ 45 h 50"/>
                  <a:gd name="T30" fmla="*/ 5 w 50"/>
                  <a:gd name="T31" fmla="*/ 40 h 50"/>
                  <a:gd name="T32" fmla="*/ 25 w 50"/>
                  <a:gd name="T33" fmla="*/ 0 h 50"/>
                  <a:gd name="T34" fmla="*/ 25 w 50"/>
                  <a:gd name="T35" fmla="*/ 50 h 50"/>
                  <a:gd name="T36" fmla="*/ 8 w 50"/>
                  <a:gd name="T37" fmla="*/ 40 h 50"/>
                  <a:gd name="T38" fmla="*/ 8 w 50"/>
                  <a:gd name="T39" fmla="*/ 40 h 50"/>
                  <a:gd name="T40" fmla="*/ 9 w 50"/>
                  <a:gd name="T41" fmla="*/ 43 h 50"/>
                  <a:gd name="T42" fmla="*/ 10 w 50"/>
                  <a:gd name="T43" fmla="*/ 43 h 50"/>
                  <a:gd name="T44" fmla="*/ 9 w 50"/>
                  <a:gd name="T45" fmla="*/ 39 h 50"/>
                  <a:gd name="T46" fmla="*/ 15 w 50"/>
                  <a:gd name="T47" fmla="*/ 11 h 50"/>
                  <a:gd name="T48" fmla="*/ 18 w 50"/>
                  <a:gd name="T49" fmla="*/ 12 h 50"/>
                  <a:gd name="T50" fmla="*/ 40 w 50"/>
                  <a:gd name="T51" fmla="*/ 25 h 50"/>
                  <a:gd name="T52" fmla="*/ 15 w 50"/>
                  <a:gd name="T53" fmla="*/ 36 h 50"/>
                  <a:gd name="T54" fmla="*/ 12 w 50"/>
                  <a:gd name="T55" fmla="*/ 18 h 50"/>
                  <a:gd name="T56" fmla="*/ 15 w 50"/>
                  <a:gd name="T57" fmla="*/ 11 h 50"/>
                  <a:gd name="T58" fmla="*/ 19 w 50"/>
                  <a:gd name="T59" fmla="*/ 14 h 50"/>
                  <a:gd name="T60" fmla="*/ 18 w 50"/>
                  <a:gd name="T61" fmla="*/ 18 h 50"/>
                  <a:gd name="T62" fmla="*/ 14 w 50"/>
                  <a:gd name="T63" fmla="*/ 19 h 50"/>
                  <a:gd name="T64" fmla="*/ 16 w 50"/>
                  <a:gd name="T65" fmla="*/ 34 h 50"/>
                  <a:gd name="T66" fmla="*/ 38 w 50"/>
                  <a:gd name="T67" fmla="*/ 25 h 50"/>
                  <a:gd name="T68" fmla="*/ 19 w 50"/>
                  <a:gd name="T69" fmla="*/ 14 h 50"/>
                  <a:gd name="T70" fmla="*/ 15 w 50"/>
                  <a:gd name="T71" fmla="*/ 13 h 50"/>
                  <a:gd name="T72" fmla="*/ 13 w 50"/>
                  <a:gd name="T73" fmla="*/ 15 h 50"/>
                  <a:gd name="T74" fmla="*/ 15 w 50"/>
                  <a:gd name="T75" fmla="*/ 17 h 50"/>
                  <a:gd name="T76" fmla="*/ 17 w 50"/>
                  <a:gd name="T77" fmla="*/ 15 h 50"/>
                  <a:gd name="T78" fmla="*/ 15 w 50"/>
                  <a:gd name="T79" fmla="*/ 13 h 50"/>
                  <a:gd name="T80" fmla="*/ 27 w 50"/>
                  <a:gd name="T81" fmla="*/ 22 h 50"/>
                  <a:gd name="T82" fmla="*/ 23 w 50"/>
                  <a:gd name="T83" fmla="*/ 22 h 50"/>
                  <a:gd name="T84" fmla="*/ 23 w 50"/>
                  <a:gd name="T85" fmla="*/ 28 h 50"/>
                  <a:gd name="T86" fmla="*/ 27 w 50"/>
                  <a:gd name="T87" fmla="*/ 28 h 50"/>
                  <a:gd name="T88" fmla="*/ 26 w 50"/>
                  <a:gd name="T89" fmla="*/ 25 h 50"/>
                  <a:gd name="T90" fmla="*/ 27 w 50"/>
                  <a:gd name="T91" fmla="*/ 22 h 50"/>
                  <a:gd name="T92" fmla="*/ 29 w 50"/>
                  <a:gd name="T93" fmla="*/ 24 h 50"/>
                  <a:gd name="T94" fmla="*/ 29 w 50"/>
                  <a:gd name="T95" fmla="*/ 26 h 50"/>
                  <a:gd name="T96" fmla="*/ 32 w 50"/>
                  <a:gd name="T97" fmla="*/ 26 h 50"/>
                  <a:gd name="T98" fmla="*/ 32 w 50"/>
                  <a:gd name="T99" fmla="*/ 26 h 50"/>
                  <a:gd name="T100" fmla="*/ 32 w 50"/>
                  <a:gd name="T101" fmla="*/ 24 h 50"/>
                  <a:gd name="T102" fmla="*/ 30 w 50"/>
                  <a:gd name="T103" fmla="*/ 2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0" h="50">
                    <a:moveTo>
                      <a:pt x="25" y="19"/>
                    </a:moveTo>
                    <a:cubicBezTo>
                      <a:pt x="27" y="19"/>
                      <a:pt x="29" y="20"/>
                      <a:pt x="30" y="21"/>
                    </a:cubicBezTo>
                    <a:cubicBezTo>
                      <a:pt x="30" y="21"/>
                      <a:pt x="30" y="21"/>
                      <a:pt x="30" y="21"/>
                    </a:cubicBezTo>
                    <a:cubicBezTo>
                      <a:pt x="30" y="21"/>
                      <a:pt x="30" y="21"/>
                      <a:pt x="30" y="21"/>
                    </a:cubicBezTo>
                    <a:cubicBezTo>
                      <a:pt x="31" y="21"/>
                      <a:pt x="32" y="21"/>
                      <a:pt x="33" y="22"/>
                    </a:cubicBezTo>
                    <a:cubicBezTo>
                      <a:pt x="33" y="22"/>
                      <a:pt x="33" y="22"/>
                      <a:pt x="33" y="22"/>
                    </a:cubicBezTo>
                    <a:cubicBezTo>
                      <a:pt x="34" y="23"/>
                      <a:pt x="34" y="24"/>
                      <a:pt x="34" y="25"/>
                    </a:cubicBezTo>
                    <a:cubicBezTo>
                      <a:pt x="34" y="26"/>
                      <a:pt x="34" y="27"/>
                      <a:pt x="33" y="28"/>
                    </a:cubicBezTo>
                    <a:cubicBezTo>
                      <a:pt x="32" y="29"/>
                      <a:pt x="31" y="29"/>
                      <a:pt x="30" y="29"/>
                    </a:cubicBezTo>
                    <a:cubicBezTo>
                      <a:pt x="30" y="29"/>
                      <a:pt x="30" y="29"/>
                      <a:pt x="30" y="29"/>
                    </a:cubicBezTo>
                    <a:cubicBezTo>
                      <a:pt x="30" y="29"/>
                      <a:pt x="30" y="29"/>
                      <a:pt x="30" y="29"/>
                    </a:cubicBezTo>
                    <a:cubicBezTo>
                      <a:pt x="30" y="29"/>
                      <a:pt x="30" y="29"/>
                      <a:pt x="30" y="29"/>
                    </a:cubicBezTo>
                    <a:cubicBezTo>
                      <a:pt x="29" y="30"/>
                      <a:pt x="27" y="31"/>
                      <a:pt x="25" y="31"/>
                    </a:cubicBezTo>
                    <a:cubicBezTo>
                      <a:pt x="24" y="31"/>
                      <a:pt x="22" y="30"/>
                      <a:pt x="21" y="29"/>
                    </a:cubicBezTo>
                    <a:cubicBezTo>
                      <a:pt x="20" y="28"/>
                      <a:pt x="19" y="27"/>
                      <a:pt x="19" y="25"/>
                    </a:cubicBezTo>
                    <a:cubicBezTo>
                      <a:pt x="19" y="23"/>
                      <a:pt x="20" y="22"/>
                      <a:pt x="21" y="21"/>
                    </a:cubicBezTo>
                    <a:cubicBezTo>
                      <a:pt x="22" y="20"/>
                      <a:pt x="24" y="19"/>
                      <a:pt x="25" y="19"/>
                    </a:cubicBezTo>
                    <a:close/>
                    <a:moveTo>
                      <a:pt x="8" y="37"/>
                    </a:moveTo>
                    <a:cubicBezTo>
                      <a:pt x="8" y="37"/>
                      <a:pt x="8" y="37"/>
                      <a:pt x="8" y="37"/>
                    </a:cubicBezTo>
                    <a:cubicBezTo>
                      <a:pt x="8" y="37"/>
                      <a:pt x="9" y="37"/>
                      <a:pt x="9" y="37"/>
                    </a:cubicBezTo>
                    <a:cubicBezTo>
                      <a:pt x="11" y="37"/>
                      <a:pt x="13" y="39"/>
                      <a:pt x="13" y="41"/>
                    </a:cubicBezTo>
                    <a:cubicBezTo>
                      <a:pt x="13" y="42"/>
                      <a:pt x="13" y="42"/>
                      <a:pt x="13" y="42"/>
                    </a:cubicBezTo>
                    <a:cubicBezTo>
                      <a:pt x="17" y="45"/>
                      <a:pt x="21" y="46"/>
                      <a:pt x="25" y="46"/>
                    </a:cubicBezTo>
                    <a:cubicBezTo>
                      <a:pt x="37" y="46"/>
                      <a:pt x="46" y="37"/>
                      <a:pt x="46" y="25"/>
                    </a:cubicBezTo>
                    <a:cubicBezTo>
                      <a:pt x="46" y="13"/>
                      <a:pt x="37" y="4"/>
                      <a:pt x="25" y="4"/>
                    </a:cubicBezTo>
                    <a:cubicBezTo>
                      <a:pt x="14" y="4"/>
                      <a:pt x="4" y="13"/>
                      <a:pt x="4" y="25"/>
                    </a:cubicBezTo>
                    <a:cubicBezTo>
                      <a:pt x="4" y="29"/>
                      <a:pt x="6" y="34"/>
                      <a:pt x="8" y="37"/>
                    </a:cubicBezTo>
                    <a:close/>
                    <a:moveTo>
                      <a:pt x="11" y="45"/>
                    </a:moveTo>
                    <a:cubicBezTo>
                      <a:pt x="11" y="45"/>
                      <a:pt x="11" y="45"/>
                      <a:pt x="11" y="45"/>
                    </a:cubicBezTo>
                    <a:cubicBezTo>
                      <a:pt x="10" y="45"/>
                      <a:pt x="10" y="45"/>
                      <a:pt x="9" y="45"/>
                    </a:cubicBezTo>
                    <a:cubicBezTo>
                      <a:pt x="7" y="45"/>
                      <a:pt x="5" y="44"/>
                      <a:pt x="5" y="41"/>
                    </a:cubicBezTo>
                    <a:cubicBezTo>
                      <a:pt x="5" y="41"/>
                      <a:pt x="5" y="40"/>
                      <a:pt x="5" y="40"/>
                    </a:cubicBezTo>
                    <a:cubicBezTo>
                      <a:pt x="2" y="35"/>
                      <a:pt x="0" y="30"/>
                      <a:pt x="0" y="25"/>
                    </a:cubicBezTo>
                    <a:cubicBezTo>
                      <a:pt x="0" y="11"/>
                      <a:pt x="12" y="0"/>
                      <a:pt x="25" y="0"/>
                    </a:cubicBezTo>
                    <a:cubicBezTo>
                      <a:pt x="39" y="0"/>
                      <a:pt x="50" y="11"/>
                      <a:pt x="50" y="25"/>
                    </a:cubicBezTo>
                    <a:cubicBezTo>
                      <a:pt x="50" y="39"/>
                      <a:pt x="39" y="50"/>
                      <a:pt x="25" y="50"/>
                    </a:cubicBezTo>
                    <a:cubicBezTo>
                      <a:pt x="20" y="50"/>
                      <a:pt x="15" y="48"/>
                      <a:pt x="11" y="45"/>
                    </a:cubicBezTo>
                    <a:close/>
                    <a:moveTo>
                      <a:pt x="8" y="40"/>
                    </a:moveTo>
                    <a:cubicBezTo>
                      <a:pt x="8" y="40"/>
                      <a:pt x="8" y="40"/>
                      <a:pt x="8" y="40"/>
                    </a:cubicBezTo>
                    <a:cubicBezTo>
                      <a:pt x="8" y="40"/>
                      <a:pt x="8" y="40"/>
                      <a:pt x="8" y="40"/>
                    </a:cubicBezTo>
                    <a:cubicBezTo>
                      <a:pt x="7" y="40"/>
                      <a:pt x="7" y="41"/>
                      <a:pt x="7" y="41"/>
                    </a:cubicBezTo>
                    <a:cubicBezTo>
                      <a:pt x="7" y="42"/>
                      <a:pt x="8" y="43"/>
                      <a:pt x="9" y="43"/>
                    </a:cubicBezTo>
                    <a:cubicBezTo>
                      <a:pt x="10" y="43"/>
                      <a:pt x="10" y="43"/>
                      <a:pt x="10" y="43"/>
                    </a:cubicBezTo>
                    <a:cubicBezTo>
                      <a:pt x="10" y="43"/>
                      <a:pt x="10" y="43"/>
                      <a:pt x="10" y="43"/>
                    </a:cubicBezTo>
                    <a:cubicBezTo>
                      <a:pt x="11" y="42"/>
                      <a:pt x="11" y="42"/>
                      <a:pt x="11" y="41"/>
                    </a:cubicBezTo>
                    <a:cubicBezTo>
                      <a:pt x="11" y="40"/>
                      <a:pt x="10" y="39"/>
                      <a:pt x="9" y="39"/>
                    </a:cubicBezTo>
                    <a:cubicBezTo>
                      <a:pt x="9" y="39"/>
                      <a:pt x="8" y="39"/>
                      <a:pt x="8" y="40"/>
                    </a:cubicBezTo>
                    <a:close/>
                    <a:moveTo>
                      <a:pt x="15" y="11"/>
                    </a:moveTo>
                    <a:cubicBezTo>
                      <a:pt x="15" y="11"/>
                      <a:pt x="15" y="11"/>
                      <a:pt x="15" y="11"/>
                    </a:cubicBezTo>
                    <a:cubicBezTo>
                      <a:pt x="16" y="11"/>
                      <a:pt x="17" y="11"/>
                      <a:pt x="18" y="12"/>
                    </a:cubicBezTo>
                    <a:cubicBezTo>
                      <a:pt x="20" y="11"/>
                      <a:pt x="23" y="10"/>
                      <a:pt x="25" y="10"/>
                    </a:cubicBezTo>
                    <a:cubicBezTo>
                      <a:pt x="34" y="10"/>
                      <a:pt x="40" y="17"/>
                      <a:pt x="40" y="25"/>
                    </a:cubicBezTo>
                    <a:cubicBezTo>
                      <a:pt x="40" y="33"/>
                      <a:pt x="34" y="40"/>
                      <a:pt x="25" y="40"/>
                    </a:cubicBezTo>
                    <a:cubicBezTo>
                      <a:pt x="21" y="40"/>
                      <a:pt x="17" y="38"/>
                      <a:pt x="15" y="36"/>
                    </a:cubicBezTo>
                    <a:cubicBezTo>
                      <a:pt x="12" y="33"/>
                      <a:pt x="10" y="29"/>
                      <a:pt x="10" y="25"/>
                    </a:cubicBezTo>
                    <a:cubicBezTo>
                      <a:pt x="10" y="22"/>
                      <a:pt x="11" y="20"/>
                      <a:pt x="12" y="18"/>
                    </a:cubicBezTo>
                    <a:cubicBezTo>
                      <a:pt x="11" y="17"/>
                      <a:pt x="11" y="16"/>
                      <a:pt x="11" y="15"/>
                    </a:cubicBezTo>
                    <a:cubicBezTo>
                      <a:pt x="11" y="13"/>
                      <a:pt x="13" y="11"/>
                      <a:pt x="15" y="11"/>
                    </a:cubicBezTo>
                    <a:close/>
                    <a:moveTo>
                      <a:pt x="19" y="14"/>
                    </a:moveTo>
                    <a:cubicBezTo>
                      <a:pt x="19" y="14"/>
                      <a:pt x="19" y="14"/>
                      <a:pt x="19" y="14"/>
                    </a:cubicBezTo>
                    <a:cubicBezTo>
                      <a:pt x="20" y="14"/>
                      <a:pt x="20" y="15"/>
                      <a:pt x="20" y="15"/>
                    </a:cubicBezTo>
                    <a:cubicBezTo>
                      <a:pt x="20" y="16"/>
                      <a:pt x="19" y="17"/>
                      <a:pt x="18" y="18"/>
                    </a:cubicBezTo>
                    <a:cubicBezTo>
                      <a:pt x="18" y="19"/>
                      <a:pt x="16" y="19"/>
                      <a:pt x="15" y="19"/>
                    </a:cubicBezTo>
                    <a:cubicBezTo>
                      <a:pt x="15" y="19"/>
                      <a:pt x="14" y="19"/>
                      <a:pt x="14" y="19"/>
                    </a:cubicBezTo>
                    <a:cubicBezTo>
                      <a:pt x="13" y="21"/>
                      <a:pt x="12" y="23"/>
                      <a:pt x="12" y="25"/>
                    </a:cubicBezTo>
                    <a:cubicBezTo>
                      <a:pt x="12" y="29"/>
                      <a:pt x="14" y="32"/>
                      <a:pt x="16" y="34"/>
                    </a:cubicBezTo>
                    <a:cubicBezTo>
                      <a:pt x="19" y="36"/>
                      <a:pt x="22" y="38"/>
                      <a:pt x="25" y="38"/>
                    </a:cubicBezTo>
                    <a:cubicBezTo>
                      <a:pt x="32" y="38"/>
                      <a:pt x="38" y="32"/>
                      <a:pt x="38" y="25"/>
                    </a:cubicBezTo>
                    <a:cubicBezTo>
                      <a:pt x="38" y="18"/>
                      <a:pt x="32" y="12"/>
                      <a:pt x="25" y="12"/>
                    </a:cubicBezTo>
                    <a:cubicBezTo>
                      <a:pt x="23" y="12"/>
                      <a:pt x="21" y="13"/>
                      <a:pt x="19" y="14"/>
                    </a:cubicBezTo>
                    <a:close/>
                    <a:moveTo>
                      <a:pt x="15" y="13"/>
                    </a:moveTo>
                    <a:cubicBezTo>
                      <a:pt x="15" y="13"/>
                      <a:pt x="15" y="13"/>
                      <a:pt x="15" y="13"/>
                    </a:cubicBezTo>
                    <a:cubicBezTo>
                      <a:pt x="15" y="13"/>
                      <a:pt x="14" y="13"/>
                      <a:pt x="14" y="14"/>
                    </a:cubicBezTo>
                    <a:cubicBezTo>
                      <a:pt x="14" y="14"/>
                      <a:pt x="13" y="15"/>
                      <a:pt x="13" y="15"/>
                    </a:cubicBezTo>
                    <a:cubicBezTo>
                      <a:pt x="13" y="16"/>
                      <a:pt x="14" y="16"/>
                      <a:pt x="14" y="16"/>
                    </a:cubicBezTo>
                    <a:cubicBezTo>
                      <a:pt x="14" y="17"/>
                      <a:pt x="15" y="17"/>
                      <a:pt x="15" y="17"/>
                    </a:cubicBezTo>
                    <a:cubicBezTo>
                      <a:pt x="16" y="17"/>
                      <a:pt x="16" y="17"/>
                      <a:pt x="17" y="16"/>
                    </a:cubicBezTo>
                    <a:cubicBezTo>
                      <a:pt x="17" y="16"/>
                      <a:pt x="17" y="16"/>
                      <a:pt x="17" y="15"/>
                    </a:cubicBezTo>
                    <a:cubicBezTo>
                      <a:pt x="17" y="15"/>
                      <a:pt x="17" y="14"/>
                      <a:pt x="17" y="14"/>
                    </a:cubicBezTo>
                    <a:cubicBezTo>
                      <a:pt x="16" y="13"/>
                      <a:pt x="16" y="13"/>
                      <a:pt x="15" y="13"/>
                    </a:cubicBezTo>
                    <a:close/>
                    <a:moveTo>
                      <a:pt x="27" y="22"/>
                    </a:moveTo>
                    <a:cubicBezTo>
                      <a:pt x="27" y="22"/>
                      <a:pt x="27" y="22"/>
                      <a:pt x="27" y="22"/>
                    </a:cubicBezTo>
                    <a:cubicBezTo>
                      <a:pt x="27" y="21"/>
                      <a:pt x="26" y="21"/>
                      <a:pt x="25" y="21"/>
                    </a:cubicBezTo>
                    <a:cubicBezTo>
                      <a:pt x="24" y="21"/>
                      <a:pt x="23" y="22"/>
                      <a:pt x="23" y="22"/>
                    </a:cubicBezTo>
                    <a:cubicBezTo>
                      <a:pt x="22" y="23"/>
                      <a:pt x="21" y="24"/>
                      <a:pt x="21" y="25"/>
                    </a:cubicBezTo>
                    <a:cubicBezTo>
                      <a:pt x="21" y="26"/>
                      <a:pt x="22" y="27"/>
                      <a:pt x="23" y="28"/>
                    </a:cubicBezTo>
                    <a:cubicBezTo>
                      <a:pt x="23" y="28"/>
                      <a:pt x="24" y="29"/>
                      <a:pt x="25" y="29"/>
                    </a:cubicBezTo>
                    <a:cubicBezTo>
                      <a:pt x="26" y="29"/>
                      <a:pt x="27" y="29"/>
                      <a:pt x="27" y="28"/>
                    </a:cubicBezTo>
                    <a:cubicBezTo>
                      <a:pt x="27" y="28"/>
                      <a:pt x="27" y="28"/>
                      <a:pt x="27" y="28"/>
                    </a:cubicBezTo>
                    <a:cubicBezTo>
                      <a:pt x="27" y="27"/>
                      <a:pt x="26" y="26"/>
                      <a:pt x="26" y="25"/>
                    </a:cubicBezTo>
                    <a:cubicBezTo>
                      <a:pt x="26" y="24"/>
                      <a:pt x="27" y="23"/>
                      <a:pt x="27" y="22"/>
                    </a:cubicBezTo>
                    <a:cubicBezTo>
                      <a:pt x="27" y="22"/>
                      <a:pt x="27" y="22"/>
                      <a:pt x="27" y="22"/>
                    </a:cubicBezTo>
                    <a:close/>
                    <a:moveTo>
                      <a:pt x="29" y="24"/>
                    </a:moveTo>
                    <a:cubicBezTo>
                      <a:pt x="29" y="24"/>
                      <a:pt x="29" y="24"/>
                      <a:pt x="29" y="24"/>
                    </a:cubicBezTo>
                    <a:cubicBezTo>
                      <a:pt x="29" y="24"/>
                      <a:pt x="28" y="24"/>
                      <a:pt x="28" y="25"/>
                    </a:cubicBezTo>
                    <a:cubicBezTo>
                      <a:pt x="28" y="25"/>
                      <a:pt x="29" y="26"/>
                      <a:pt x="29" y="26"/>
                    </a:cubicBezTo>
                    <a:cubicBezTo>
                      <a:pt x="29" y="27"/>
                      <a:pt x="30" y="27"/>
                      <a:pt x="30" y="27"/>
                    </a:cubicBezTo>
                    <a:cubicBezTo>
                      <a:pt x="31" y="27"/>
                      <a:pt x="31" y="27"/>
                      <a:pt x="32" y="26"/>
                    </a:cubicBezTo>
                    <a:cubicBezTo>
                      <a:pt x="32" y="26"/>
                      <a:pt x="32" y="26"/>
                      <a:pt x="32" y="26"/>
                    </a:cubicBezTo>
                    <a:cubicBezTo>
                      <a:pt x="32" y="26"/>
                      <a:pt x="32" y="26"/>
                      <a:pt x="32" y="26"/>
                    </a:cubicBezTo>
                    <a:cubicBezTo>
                      <a:pt x="32" y="26"/>
                      <a:pt x="32" y="25"/>
                      <a:pt x="32" y="25"/>
                    </a:cubicBezTo>
                    <a:cubicBezTo>
                      <a:pt x="32" y="24"/>
                      <a:pt x="32" y="24"/>
                      <a:pt x="32" y="24"/>
                    </a:cubicBezTo>
                    <a:cubicBezTo>
                      <a:pt x="32" y="24"/>
                      <a:pt x="32" y="24"/>
                      <a:pt x="32" y="24"/>
                    </a:cubicBezTo>
                    <a:cubicBezTo>
                      <a:pt x="31" y="23"/>
                      <a:pt x="31" y="23"/>
                      <a:pt x="30" y="23"/>
                    </a:cubicBezTo>
                    <a:cubicBezTo>
                      <a:pt x="30" y="23"/>
                      <a:pt x="29" y="23"/>
                      <a:pt x="29" y="24"/>
                    </a:cubicBezTo>
                    <a:close/>
                  </a:path>
                </a:pathLst>
              </a:custGeom>
              <a:solidFill>
                <a:schemeClr val="accent4">
                  <a:lumMod val="20000"/>
                  <a:lumOff val="80000"/>
                </a:schemeClr>
              </a:solidFill>
              <a:ln>
                <a:noFill/>
              </a:ln>
              <a:effectLst/>
            </p:spPr>
            <p:txBody>
              <a:bodyPr/>
              <a:lstStyle/>
              <a:p>
                <a:endParaRPr lang="zh-CN" altLang="en-US"/>
              </a:p>
            </p:txBody>
          </p:sp>
          <p:sp>
            <p:nvSpPr>
              <p:cNvPr id="40" name="文本框 39">
                <a:extLst>
                  <a:ext uri="{FF2B5EF4-FFF2-40B4-BE49-F238E27FC236}">
                    <a16:creationId xmlns:a16="http://schemas.microsoft.com/office/drawing/2014/main" id="{09EBA109-7880-4C33-8B4E-48F436377C18}"/>
                  </a:ext>
                </a:extLst>
              </p:cNvPr>
              <p:cNvSpPr txBox="1"/>
              <p:nvPr/>
            </p:nvSpPr>
            <p:spPr>
              <a:xfrm>
                <a:off x="8101467" y="2811793"/>
                <a:ext cx="595035" cy="215444"/>
              </a:xfrm>
              <a:prstGeom prst="rect">
                <a:avLst/>
              </a:prstGeom>
              <a:noFill/>
            </p:spPr>
            <p:txBody>
              <a:bodyPr wrap="none" rtlCol="0">
                <a:spAutoFit/>
              </a:bodyPr>
              <a:lstStyle/>
              <a:p>
                <a:r>
                  <a:rPr lang="zh-CN" altLang="en-US" sz="800" b="1" dirty="0">
                    <a:solidFill>
                      <a:schemeClr val="bg1">
                        <a:alpha val="80000"/>
                      </a:schemeClr>
                    </a:solidFill>
                    <a:latin typeface="+mn-ea"/>
                  </a:rPr>
                  <a:t>货仓容量</a:t>
                </a:r>
              </a:p>
            </p:txBody>
          </p:sp>
          <p:sp>
            <p:nvSpPr>
              <p:cNvPr id="41" name="文本框 40">
                <a:extLst>
                  <a:ext uri="{FF2B5EF4-FFF2-40B4-BE49-F238E27FC236}">
                    <a16:creationId xmlns:a16="http://schemas.microsoft.com/office/drawing/2014/main" id="{00F97066-0073-4106-BF44-E632FD0FF268}"/>
                  </a:ext>
                </a:extLst>
              </p:cNvPr>
              <p:cNvSpPr txBox="1"/>
              <p:nvPr/>
            </p:nvSpPr>
            <p:spPr>
              <a:xfrm>
                <a:off x="9251167" y="2787027"/>
                <a:ext cx="357790" cy="253916"/>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55</a:t>
                </a:r>
                <a:endParaRPr lang="zh-CN" altLang="en-US" sz="1050" dirty="0">
                  <a:solidFill>
                    <a:schemeClr val="accent4">
                      <a:lumMod val="20000"/>
                      <a:lumOff val="80000"/>
                    </a:schemeClr>
                  </a:solidFill>
                  <a:latin typeface="Aldrich" panose="02000000000000000000" pitchFamily="2" charset="0"/>
                </a:endParaRPr>
              </a:p>
            </p:txBody>
          </p:sp>
          <p:sp>
            <p:nvSpPr>
              <p:cNvPr id="42" name="Freeform 64">
                <a:extLst>
                  <a:ext uri="{FF2B5EF4-FFF2-40B4-BE49-F238E27FC236}">
                    <a16:creationId xmlns:a16="http://schemas.microsoft.com/office/drawing/2014/main" id="{33C729FC-5D59-429C-80D3-73AA7E66C46E}"/>
                  </a:ext>
                </a:extLst>
              </p:cNvPr>
              <p:cNvSpPr>
                <a:spLocks noEditPoints="1"/>
              </p:cNvSpPr>
              <p:nvPr/>
            </p:nvSpPr>
            <p:spPr bwMode="auto">
              <a:xfrm>
                <a:off x="8014965" y="2842945"/>
                <a:ext cx="147720" cy="148634"/>
              </a:xfrm>
              <a:custGeom>
                <a:avLst/>
                <a:gdLst/>
                <a:ahLst/>
                <a:cxnLst>
                  <a:cxn ang="0">
                    <a:pos x="77" y="51"/>
                  </a:cxn>
                  <a:cxn ang="0">
                    <a:pos x="75" y="55"/>
                  </a:cxn>
                  <a:cxn ang="0">
                    <a:pos x="59" y="63"/>
                  </a:cxn>
                  <a:cxn ang="0">
                    <a:pos x="57" y="64"/>
                  </a:cxn>
                  <a:cxn ang="0">
                    <a:pos x="55" y="63"/>
                  </a:cxn>
                  <a:cxn ang="0">
                    <a:pos x="39" y="55"/>
                  </a:cxn>
                  <a:cxn ang="0">
                    <a:pos x="39" y="55"/>
                  </a:cxn>
                  <a:cxn ang="0">
                    <a:pos x="38" y="55"/>
                  </a:cxn>
                  <a:cxn ang="0">
                    <a:pos x="22" y="63"/>
                  </a:cxn>
                  <a:cxn ang="0">
                    <a:pos x="20" y="64"/>
                  </a:cxn>
                  <a:cxn ang="0">
                    <a:pos x="18" y="63"/>
                  </a:cxn>
                  <a:cxn ang="0">
                    <a:pos x="2" y="55"/>
                  </a:cxn>
                  <a:cxn ang="0">
                    <a:pos x="0" y="51"/>
                  </a:cxn>
                  <a:cxn ang="0">
                    <a:pos x="0" y="37"/>
                  </a:cxn>
                  <a:cxn ang="0">
                    <a:pos x="3" y="32"/>
                  </a:cxn>
                  <a:cxn ang="0">
                    <a:pos x="18" y="26"/>
                  </a:cxn>
                  <a:cxn ang="0">
                    <a:pos x="18" y="11"/>
                  </a:cxn>
                  <a:cxn ang="0">
                    <a:pos x="21" y="7"/>
                  </a:cxn>
                  <a:cxn ang="0">
                    <a:pos x="37" y="0"/>
                  </a:cxn>
                  <a:cxn ang="0">
                    <a:pos x="39" y="0"/>
                  </a:cxn>
                  <a:cxn ang="0">
                    <a:pos x="40" y="0"/>
                  </a:cxn>
                  <a:cxn ang="0">
                    <a:pos x="56" y="7"/>
                  </a:cxn>
                  <a:cxn ang="0">
                    <a:pos x="59" y="11"/>
                  </a:cxn>
                  <a:cxn ang="0">
                    <a:pos x="59" y="26"/>
                  </a:cxn>
                  <a:cxn ang="0">
                    <a:pos x="75" y="32"/>
                  </a:cxn>
                  <a:cxn ang="0">
                    <a:pos x="77" y="37"/>
                  </a:cxn>
                  <a:cxn ang="0">
                    <a:pos x="77" y="51"/>
                  </a:cxn>
                  <a:cxn ang="0">
                    <a:pos x="35" y="36"/>
                  </a:cxn>
                  <a:cxn ang="0">
                    <a:pos x="20" y="30"/>
                  </a:cxn>
                  <a:cxn ang="0">
                    <a:pos x="6" y="36"/>
                  </a:cxn>
                  <a:cxn ang="0">
                    <a:pos x="20" y="42"/>
                  </a:cxn>
                  <a:cxn ang="0">
                    <a:pos x="35" y="36"/>
                  </a:cxn>
                  <a:cxn ang="0">
                    <a:pos x="36" y="51"/>
                  </a:cxn>
                  <a:cxn ang="0">
                    <a:pos x="36" y="40"/>
                  </a:cxn>
                  <a:cxn ang="0">
                    <a:pos x="23" y="46"/>
                  </a:cxn>
                  <a:cxn ang="0">
                    <a:pos x="23" y="58"/>
                  </a:cxn>
                  <a:cxn ang="0">
                    <a:pos x="36" y="51"/>
                  </a:cxn>
                  <a:cxn ang="0">
                    <a:pos x="54" y="11"/>
                  </a:cxn>
                  <a:cxn ang="0">
                    <a:pos x="39" y="5"/>
                  </a:cxn>
                  <a:cxn ang="0">
                    <a:pos x="23" y="11"/>
                  </a:cxn>
                  <a:cxn ang="0">
                    <a:pos x="39" y="18"/>
                  </a:cxn>
                  <a:cxn ang="0">
                    <a:pos x="54" y="11"/>
                  </a:cxn>
                  <a:cxn ang="0">
                    <a:pos x="55" y="26"/>
                  </a:cxn>
                  <a:cxn ang="0">
                    <a:pos x="55" y="16"/>
                  </a:cxn>
                  <a:cxn ang="0">
                    <a:pos x="41" y="22"/>
                  </a:cxn>
                  <a:cxn ang="0">
                    <a:pos x="41" y="32"/>
                  </a:cxn>
                  <a:cxn ang="0">
                    <a:pos x="55" y="26"/>
                  </a:cxn>
                  <a:cxn ang="0">
                    <a:pos x="71" y="36"/>
                  </a:cxn>
                  <a:cxn ang="0">
                    <a:pos x="57" y="30"/>
                  </a:cxn>
                  <a:cxn ang="0">
                    <a:pos x="42" y="36"/>
                  </a:cxn>
                  <a:cxn ang="0">
                    <a:pos x="57" y="42"/>
                  </a:cxn>
                  <a:cxn ang="0">
                    <a:pos x="71" y="36"/>
                  </a:cxn>
                  <a:cxn ang="0">
                    <a:pos x="73" y="51"/>
                  </a:cxn>
                  <a:cxn ang="0">
                    <a:pos x="73" y="40"/>
                  </a:cxn>
                  <a:cxn ang="0">
                    <a:pos x="59" y="46"/>
                  </a:cxn>
                  <a:cxn ang="0">
                    <a:pos x="59" y="58"/>
                  </a:cxn>
                  <a:cxn ang="0">
                    <a:pos x="73" y="51"/>
                  </a:cxn>
                </a:cxnLst>
                <a:rect l="0" t="0" r="r" b="b"/>
                <a:pathLst>
                  <a:path w="77" h="64">
                    <a:moveTo>
                      <a:pt x="77" y="51"/>
                    </a:moveTo>
                    <a:cubicBezTo>
                      <a:pt x="77" y="53"/>
                      <a:pt x="76" y="55"/>
                      <a:pt x="75" y="55"/>
                    </a:cubicBezTo>
                    <a:cubicBezTo>
                      <a:pt x="59" y="63"/>
                      <a:pt x="59" y="63"/>
                      <a:pt x="59" y="63"/>
                    </a:cubicBezTo>
                    <a:cubicBezTo>
                      <a:pt x="58" y="64"/>
                      <a:pt x="58" y="64"/>
                      <a:pt x="57" y="64"/>
                    </a:cubicBezTo>
                    <a:cubicBezTo>
                      <a:pt x="56" y="64"/>
                      <a:pt x="55" y="64"/>
                      <a:pt x="55" y="63"/>
                    </a:cubicBezTo>
                    <a:cubicBezTo>
                      <a:pt x="39" y="55"/>
                      <a:pt x="39" y="55"/>
                      <a:pt x="39" y="55"/>
                    </a:cubicBezTo>
                    <a:cubicBezTo>
                      <a:pt x="39" y="55"/>
                      <a:pt x="39" y="55"/>
                      <a:pt x="39" y="55"/>
                    </a:cubicBezTo>
                    <a:cubicBezTo>
                      <a:pt x="39" y="55"/>
                      <a:pt x="38" y="55"/>
                      <a:pt x="38" y="55"/>
                    </a:cubicBezTo>
                    <a:cubicBezTo>
                      <a:pt x="22" y="63"/>
                      <a:pt x="22" y="63"/>
                      <a:pt x="22" y="63"/>
                    </a:cubicBezTo>
                    <a:cubicBezTo>
                      <a:pt x="22" y="64"/>
                      <a:pt x="21" y="64"/>
                      <a:pt x="20" y="64"/>
                    </a:cubicBezTo>
                    <a:cubicBezTo>
                      <a:pt x="20" y="64"/>
                      <a:pt x="19" y="64"/>
                      <a:pt x="18" y="63"/>
                    </a:cubicBezTo>
                    <a:cubicBezTo>
                      <a:pt x="2" y="55"/>
                      <a:pt x="2" y="55"/>
                      <a:pt x="2" y="55"/>
                    </a:cubicBezTo>
                    <a:cubicBezTo>
                      <a:pt x="1" y="55"/>
                      <a:pt x="0" y="53"/>
                      <a:pt x="0" y="51"/>
                    </a:cubicBezTo>
                    <a:cubicBezTo>
                      <a:pt x="0" y="37"/>
                      <a:pt x="0" y="37"/>
                      <a:pt x="0" y="37"/>
                    </a:cubicBezTo>
                    <a:cubicBezTo>
                      <a:pt x="0" y="35"/>
                      <a:pt x="1" y="33"/>
                      <a:pt x="3" y="32"/>
                    </a:cubicBezTo>
                    <a:cubicBezTo>
                      <a:pt x="18" y="26"/>
                      <a:pt x="18" y="26"/>
                      <a:pt x="18" y="26"/>
                    </a:cubicBezTo>
                    <a:cubicBezTo>
                      <a:pt x="18" y="11"/>
                      <a:pt x="18" y="11"/>
                      <a:pt x="18" y="11"/>
                    </a:cubicBezTo>
                    <a:cubicBezTo>
                      <a:pt x="18" y="10"/>
                      <a:pt x="19" y="8"/>
                      <a:pt x="21" y="7"/>
                    </a:cubicBezTo>
                    <a:cubicBezTo>
                      <a:pt x="37" y="0"/>
                      <a:pt x="37" y="0"/>
                      <a:pt x="37" y="0"/>
                    </a:cubicBezTo>
                    <a:cubicBezTo>
                      <a:pt x="37" y="0"/>
                      <a:pt x="38" y="0"/>
                      <a:pt x="39" y="0"/>
                    </a:cubicBezTo>
                    <a:cubicBezTo>
                      <a:pt x="39" y="0"/>
                      <a:pt x="40" y="0"/>
                      <a:pt x="40" y="0"/>
                    </a:cubicBezTo>
                    <a:cubicBezTo>
                      <a:pt x="56" y="7"/>
                      <a:pt x="56" y="7"/>
                      <a:pt x="56" y="7"/>
                    </a:cubicBezTo>
                    <a:cubicBezTo>
                      <a:pt x="58" y="8"/>
                      <a:pt x="59" y="10"/>
                      <a:pt x="59" y="11"/>
                    </a:cubicBezTo>
                    <a:cubicBezTo>
                      <a:pt x="59" y="26"/>
                      <a:pt x="59" y="26"/>
                      <a:pt x="59" y="26"/>
                    </a:cubicBezTo>
                    <a:cubicBezTo>
                      <a:pt x="75" y="32"/>
                      <a:pt x="75" y="32"/>
                      <a:pt x="75" y="32"/>
                    </a:cubicBezTo>
                    <a:cubicBezTo>
                      <a:pt x="76" y="33"/>
                      <a:pt x="77" y="35"/>
                      <a:pt x="77" y="37"/>
                    </a:cubicBezTo>
                    <a:lnTo>
                      <a:pt x="77" y="51"/>
                    </a:lnTo>
                    <a:close/>
                    <a:moveTo>
                      <a:pt x="35" y="36"/>
                    </a:moveTo>
                    <a:cubicBezTo>
                      <a:pt x="20" y="30"/>
                      <a:pt x="20" y="30"/>
                      <a:pt x="20" y="30"/>
                    </a:cubicBezTo>
                    <a:cubicBezTo>
                      <a:pt x="6" y="36"/>
                      <a:pt x="6" y="36"/>
                      <a:pt x="6" y="36"/>
                    </a:cubicBezTo>
                    <a:cubicBezTo>
                      <a:pt x="20" y="42"/>
                      <a:pt x="20" y="42"/>
                      <a:pt x="20" y="42"/>
                    </a:cubicBezTo>
                    <a:lnTo>
                      <a:pt x="35" y="36"/>
                    </a:lnTo>
                    <a:close/>
                    <a:moveTo>
                      <a:pt x="36" y="51"/>
                    </a:moveTo>
                    <a:cubicBezTo>
                      <a:pt x="36" y="40"/>
                      <a:pt x="36" y="40"/>
                      <a:pt x="36" y="40"/>
                    </a:cubicBezTo>
                    <a:cubicBezTo>
                      <a:pt x="23" y="46"/>
                      <a:pt x="23" y="46"/>
                      <a:pt x="23" y="46"/>
                    </a:cubicBezTo>
                    <a:cubicBezTo>
                      <a:pt x="23" y="58"/>
                      <a:pt x="23" y="58"/>
                      <a:pt x="23" y="58"/>
                    </a:cubicBezTo>
                    <a:lnTo>
                      <a:pt x="36" y="51"/>
                    </a:lnTo>
                    <a:close/>
                    <a:moveTo>
                      <a:pt x="54" y="11"/>
                    </a:moveTo>
                    <a:cubicBezTo>
                      <a:pt x="39" y="5"/>
                      <a:pt x="39" y="5"/>
                      <a:pt x="39" y="5"/>
                    </a:cubicBezTo>
                    <a:cubicBezTo>
                      <a:pt x="23" y="11"/>
                      <a:pt x="23" y="11"/>
                      <a:pt x="23" y="11"/>
                    </a:cubicBezTo>
                    <a:cubicBezTo>
                      <a:pt x="39" y="18"/>
                      <a:pt x="39" y="18"/>
                      <a:pt x="39" y="18"/>
                    </a:cubicBezTo>
                    <a:lnTo>
                      <a:pt x="54" y="11"/>
                    </a:lnTo>
                    <a:close/>
                    <a:moveTo>
                      <a:pt x="55" y="26"/>
                    </a:moveTo>
                    <a:cubicBezTo>
                      <a:pt x="55" y="16"/>
                      <a:pt x="55" y="16"/>
                      <a:pt x="55" y="16"/>
                    </a:cubicBezTo>
                    <a:cubicBezTo>
                      <a:pt x="41" y="22"/>
                      <a:pt x="41" y="22"/>
                      <a:pt x="41" y="22"/>
                    </a:cubicBezTo>
                    <a:cubicBezTo>
                      <a:pt x="41" y="32"/>
                      <a:pt x="41" y="32"/>
                      <a:pt x="41" y="32"/>
                    </a:cubicBezTo>
                    <a:lnTo>
                      <a:pt x="55" y="26"/>
                    </a:lnTo>
                    <a:close/>
                    <a:moveTo>
                      <a:pt x="71" y="36"/>
                    </a:moveTo>
                    <a:cubicBezTo>
                      <a:pt x="57" y="30"/>
                      <a:pt x="57" y="30"/>
                      <a:pt x="57" y="30"/>
                    </a:cubicBezTo>
                    <a:cubicBezTo>
                      <a:pt x="42" y="36"/>
                      <a:pt x="42" y="36"/>
                      <a:pt x="42" y="36"/>
                    </a:cubicBezTo>
                    <a:cubicBezTo>
                      <a:pt x="57" y="42"/>
                      <a:pt x="57" y="42"/>
                      <a:pt x="57" y="42"/>
                    </a:cubicBezTo>
                    <a:lnTo>
                      <a:pt x="71" y="36"/>
                    </a:lnTo>
                    <a:close/>
                    <a:moveTo>
                      <a:pt x="73" y="51"/>
                    </a:moveTo>
                    <a:cubicBezTo>
                      <a:pt x="73" y="40"/>
                      <a:pt x="73" y="40"/>
                      <a:pt x="73" y="40"/>
                    </a:cubicBezTo>
                    <a:cubicBezTo>
                      <a:pt x="59" y="46"/>
                      <a:pt x="59" y="46"/>
                      <a:pt x="59" y="46"/>
                    </a:cubicBezTo>
                    <a:cubicBezTo>
                      <a:pt x="59" y="58"/>
                      <a:pt x="59" y="58"/>
                      <a:pt x="59" y="58"/>
                    </a:cubicBezTo>
                    <a:lnTo>
                      <a:pt x="73" y="51"/>
                    </a:ln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0" name="组合 19">
              <a:extLst>
                <a:ext uri="{FF2B5EF4-FFF2-40B4-BE49-F238E27FC236}">
                  <a16:creationId xmlns:a16="http://schemas.microsoft.com/office/drawing/2014/main" id="{61DDDE95-A23C-4132-B3BC-330AC915FB25}"/>
                </a:ext>
              </a:extLst>
            </p:cNvPr>
            <p:cNvGrpSpPr/>
            <p:nvPr/>
          </p:nvGrpSpPr>
          <p:grpSpPr>
            <a:xfrm>
              <a:off x="5999254" y="2173487"/>
              <a:ext cx="682629" cy="368432"/>
              <a:chOff x="6138400" y="2265685"/>
              <a:chExt cx="753788" cy="406838"/>
            </a:xfrm>
          </p:grpSpPr>
          <p:grpSp>
            <p:nvGrpSpPr>
              <p:cNvPr id="51" name="组合 50">
                <a:extLst>
                  <a:ext uri="{FF2B5EF4-FFF2-40B4-BE49-F238E27FC236}">
                    <a16:creationId xmlns:a16="http://schemas.microsoft.com/office/drawing/2014/main" id="{60FD8C90-397A-45D9-A251-E539EECEB95A}"/>
                  </a:ext>
                </a:extLst>
              </p:cNvPr>
              <p:cNvGrpSpPr/>
              <p:nvPr/>
            </p:nvGrpSpPr>
            <p:grpSpPr>
              <a:xfrm>
                <a:off x="6138400" y="2312018"/>
                <a:ext cx="316426" cy="316427"/>
                <a:chOff x="9604656" y="3420156"/>
                <a:chExt cx="493960" cy="493960"/>
              </a:xfrm>
            </p:grpSpPr>
            <p:sp>
              <p:nvSpPr>
                <p:cNvPr id="58" name="矩形 57">
                  <a:extLst>
                    <a:ext uri="{FF2B5EF4-FFF2-40B4-BE49-F238E27FC236}">
                      <a16:creationId xmlns:a16="http://schemas.microsoft.com/office/drawing/2014/main" id="{E5E432F8-1D77-4E98-8868-2760435D5AD2}"/>
                    </a:ext>
                  </a:extLst>
                </p:cNvPr>
                <p:cNvSpPr/>
                <p:nvPr/>
              </p:nvSpPr>
              <p:spPr>
                <a:xfrm>
                  <a:off x="9604656" y="3420156"/>
                  <a:ext cx="493960" cy="493960"/>
                </a:xfrm>
                <a:prstGeom prst="rect">
                  <a:avLst/>
                </a:prstGeom>
                <a:solidFill>
                  <a:schemeClr val="bg1">
                    <a:alpha val="5000"/>
                  </a:schemeClr>
                </a:solidFill>
                <a:ln w="3175">
                  <a:solidFill>
                    <a:schemeClr val="bg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Freeform 181">
                  <a:extLst>
                    <a:ext uri="{FF2B5EF4-FFF2-40B4-BE49-F238E27FC236}">
                      <a16:creationId xmlns:a16="http://schemas.microsoft.com/office/drawing/2014/main" id="{BF92E208-5EEF-4719-A669-511E0D214BB9}"/>
                    </a:ext>
                  </a:extLst>
                </p:cNvPr>
                <p:cNvSpPr>
                  <a:spLocks/>
                </p:cNvSpPr>
                <p:nvPr/>
              </p:nvSpPr>
              <p:spPr bwMode="auto">
                <a:xfrm>
                  <a:off x="9746967" y="3554618"/>
                  <a:ext cx="216623" cy="217341"/>
                </a:xfrm>
                <a:custGeom>
                  <a:avLst/>
                  <a:gdLst>
                    <a:gd name="T0" fmla="*/ 126 w 128"/>
                    <a:gd name="T1" fmla="*/ 62 h 128"/>
                    <a:gd name="T2" fmla="*/ 66 w 128"/>
                    <a:gd name="T3" fmla="*/ 62 h 128"/>
                    <a:gd name="T4" fmla="*/ 66 w 128"/>
                    <a:gd name="T5" fmla="*/ 2 h 128"/>
                    <a:gd name="T6" fmla="*/ 64 w 128"/>
                    <a:gd name="T7" fmla="*/ 0 h 128"/>
                    <a:gd name="T8" fmla="*/ 62 w 128"/>
                    <a:gd name="T9" fmla="*/ 2 h 128"/>
                    <a:gd name="T10" fmla="*/ 62 w 128"/>
                    <a:gd name="T11" fmla="*/ 62 h 128"/>
                    <a:gd name="T12" fmla="*/ 2 w 128"/>
                    <a:gd name="T13" fmla="*/ 62 h 128"/>
                    <a:gd name="T14" fmla="*/ 0 w 128"/>
                    <a:gd name="T15" fmla="*/ 64 h 128"/>
                    <a:gd name="T16" fmla="*/ 2 w 128"/>
                    <a:gd name="T17" fmla="*/ 66 h 128"/>
                    <a:gd name="T18" fmla="*/ 62 w 128"/>
                    <a:gd name="T19" fmla="*/ 66 h 128"/>
                    <a:gd name="T20" fmla="*/ 62 w 128"/>
                    <a:gd name="T21" fmla="*/ 126 h 128"/>
                    <a:gd name="T22" fmla="*/ 64 w 128"/>
                    <a:gd name="T23" fmla="*/ 128 h 128"/>
                    <a:gd name="T24" fmla="*/ 66 w 128"/>
                    <a:gd name="T25" fmla="*/ 126 h 128"/>
                    <a:gd name="T26" fmla="*/ 66 w 128"/>
                    <a:gd name="T27" fmla="*/ 66 h 128"/>
                    <a:gd name="T28" fmla="*/ 126 w 128"/>
                    <a:gd name="T29" fmla="*/ 66 h 128"/>
                    <a:gd name="T30" fmla="*/ 128 w 128"/>
                    <a:gd name="T31" fmla="*/ 64 h 128"/>
                    <a:gd name="T32" fmla="*/ 126 w 128"/>
                    <a:gd name="T33" fmla="*/ 6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 h="128">
                      <a:moveTo>
                        <a:pt x="126" y="62"/>
                      </a:moveTo>
                      <a:cubicBezTo>
                        <a:pt x="66" y="62"/>
                        <a:pt x="66" y="62"/>
                        <a:pt x="66" y="62"/>
                      </a:cubicBezTo>
                      <a:cubicBezTo>
                        <a:pt x="66" y="2"/>
                        <a:pt x="66" y="2"/>
                        <a:pt x="66" y="2"/>
                      </a:cubicBezTo>
                      <a:cubicBezTo>
                        <a:pt x="66" y="1"/>
                        <a:pt x="65" y="0"/>
                        <a:pt x="64" y="0"/>
                      </a:cubicBezTo>
                      <a:cubicBezTo>
                        <a:pt x="63" y="0"/>
                        <a:pt x="62" y="1"/>
                        <a:pt x="62" y="2"/>
                      </a:cubicBezTo>
                      <a:cubicBezTo>
                        <a:pt x="62" y="62"/>
                        <a:pt x="62" y="62"/>
                        <a:pt x="62" y="62"/>
                      </a:cubicBezTo>
                      <a:cubicBezTo>
                        <a:pt x="2" y="62"/>
                        <a:pt x="2" y="62"/>
                        <a:pt x="2" y="62"/>
                      </a:cubicBezTo>
                      <a:cubicBezTo>
                        <a:pt x="1" y="62"/>
                        <a:pt x="0" y="63"/>
                        <a:pt x="0" y="64"/>
                      </a:cubicBezTo>
                      <a:cubicBezTo>
                        <a:pt x="0" y="65"/>
                        <a:pt x="1" y="66"/>
                        <a:pt x="2" y="66"/>
                      </a:cubicBezTo>
                      <a:cubicBezTo>
                        <a:pt x="62" y="66"/>
                        <a:pt x="62" y="66"/>
                        <a:pt x="62" y="66"/>
                      </a:cubicBezTo>
                      <a:cubicBezTo>
                        <a:pt x="62" y="126"/>
                        <a:pt x="62" y="126"/>
                        <a:pt x="62" y="126"/>
                      </a:cubicBezTo>
                      <a:cubicBezTo>
                        <a:pt x="62" y="127"/>
                        <a:pt x="63" y="128"/>
                        <a:pt x="64" y="128"/>
                      </a:cubicBezTo>
                      <a:cubicBezTo>
                        <a:pt x="65" y="128"/>
                        <a:pt x="66" y="127"/>
                        <a:pt x="66" y="126"/>
                      </a:cubicBezTo>
                      <a:cubicBezTo>
                        <a:pt x="66" y="66"/>
                        <a:pt x="66" y="66"/>
                        <a:pt x="66" y="66"/>
                      </a:cubicBezTo>
                      <a:cubicBezTo>
                        <a:pt x="126" y="66"/>
                        <a:pt x="126" y="66"/>
                        <a:pt x="126" y="66"/>
                      </a:cubicBezTo>
                      <a:cubicBezTo>
                        <a:pt x="127" y="66"/>
                        <a:pt x="128" y="65"/>
                        <a:pt x="128" y="64"/>
                      </a:cubicBezTo>
                      <a:cubicBezTo>
                        <a:pt x="128" y="63"/>
                        <a:pt x="127" y="62"/>
                        <a:pt x="126" y="6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61" name="文本框 60">
                <a:extLst>
                  <a:ext uri="{FF2B5EF4-FFF2-40B4-BE49-F238E27FC236}">
                    <a16:creationId xmlns:a16="http://schemas.microsoft.com/office/drawing/2014/main" id="{C40D620D-3BAF-4B33-8384-7EEAB79A4661}"/>
                  </a:ext>
                </a:extLst>
              </p:cNvPr>
              <p:cNvSpPr txBox="1"/>
              <p:nvPr/>
            </p:nvSpPr>
            <p:spPr>
              <a:xfrm>
                <a:off x="6438218" y="2265685"/>
                <a:ext cx="453970" cy="200055"/>
              </a:xfrm>
              <a:prstGeom prst="rect">
                <a:avLst/>
              </a:prstGeom>
              <a:noFill/>
            </p:spPr>
            <p:txBody>
              <a:bodyPr wrap="none" rtlCol="0">
                <a:spAutoFit/>
              </a:bodyPr>
              <a:lstStyle/>
              <a:p>
                <a:r>
                  <a:rPr lang="zh-CN" altLang="en-US" sz="700" dirty="0">
                    <a:solidFill>
                      <a:schemeClr val="bg1"/>
                    </a:solidFill>
                    <a:latin typeface="微软雅黑" panose="020B0503020204020204" pitchFamily="34" charset="-122"/>
                    <a:ea typeface="微软雅黑" panose="020B0503020204020204" pitchFamily="34" charset="-122"/>
                  </a:rPr>
                  <a:t>领航员</a:t>
                </a:r>
              </a:p>
            </p:txBody>
          </p:sp>
          <p:sp>
            <p:nvSpPr>
              <p:cNvPr id="62" name="文本框 61">
                <a:extLst>
                  <a:ext uri="{FF2B5EF4-FFF2-40B4-BE49-F238E27FC236}">
                    <a16:creationId xmlns:a16="http://schemas.microsoft.com/office/drawing/2014/main" id="{5EA541F4-E769-4918-B2B7-0890B2FB511F}"/>
                  </a:ext>
                </a:extLst>
              </p:cNvPr>
              <p:cNvSpPr txBox="1"/>
              <p:nvPr/>
            </p:nvSpPr>
            <p:spPr>
              <a:xfrm>
                <a:off x="6438136" y="2426302"/>
                <a:ext cx="378630" cy="246221"/>
              </a:xfrm>
              <a:prstGeom prst="rect">
                <a:avLst/>
              </a:prstGeom>
              <a:noFill/>
            </p:spPr>
            <p:txBody>
              <a:bodyPr wrap="none" rtlCol="0">
                <a:spAutoFit/>
              </a:bodyPr>
              <a:lstStyle/>
              <a:p>
                <a:r>
                  <a:rPr lang="en-US" altLang="zh-CN" sz="1000" dirty="0">
                    <a:solidFill>
                      <a:schemeClr val="bg1"/>
                    </a:solidFill>
                    <a:latin typeface="Aldrich" panose="02000000000000000000" pitchFamily="2" charset="0"/>
                    <a:ea typeface="微软雅黑" panose="020B0503020204020204" pitchFamily="34" charset="-122"/>
                  </a:rPr>
                  <a:t>0/1</a:t>
                </a:r>
                <a:endParaRPr lang="zh-CN" altLang="en-US" sz="1000" dirty="0">
                  <a:solidFill>
                    <a:schemeClr val="bg1"/>
                  </a:solidFill>
                  <a:latin typeface="Aldrich" panose="02000000000000000000" pitchFamily="2" charset="0"/>
                  <a:ea typeface="微软雅黑" panose="020B0503020204020204" pitchFamily="34" charset="-122"/>
                </a:endParaRPr>
              </a:p>
            </p:txBody>
          </p:sp>
        </p:grpSp>
        <p:grpSp>
          <p:nvGrpSpPr>
            <p:cNvPr id="81" name="组合 80">
              <a:extLst>
                <a:ext uri="{FF2B5EF4-FFF2-40B4-BE49-F238E27FC236}">
                  <a16:creationId xmlns:a16="http://schemas.microsoft.com/office/drawing/2014/main" id="{CB1624C7-584C-40F5-8B84-C8013A04FFCD}"/>
                </a:ext>
              </a:extLst>
            </p:cNvPr>
            <p:cNvGrpSpPr/>
            <p:nvPr/>
          </p:nvGrpSpPr>
          <p:grpSpPr>
            <a:xfrm>
              <a:off x="6002156" y="2521403"/>
              <a:ext cx="725487" cy="391676"/>
              <a:chOff x="6138400" y="2265685"/>
              <a:chExt cx="801114" cy="432505"/>
            </a:xfrm>
          </p:grpSpPr>
          <p:grpSp>
            <p:nvGrpSpPr>
              <p:cNvPr id="82" name="组合 81">
                <a:extLst>
                  <a:ext uri="{FF2B5EF4-FFF2-40B4-BE49-F238E27FC236}">
                    <a16:creationId xmlns:a16="http://schemas.microsoft.com/office/drawing/2014/main" id="{905868DC-92DF-43EE-B22B-533DCB506350}"/>
                  </a:ext>
                </a:extLst>
              </p:cNvPr>
              <p:cNvGrpSpPr/>
              <p:nvPr/>
            </p:nvGrpSpPr>
            <p:grpSpPr>
              <a:xfrm>
                <a:off x="6138400" y="2312018"/>
                <a:ext cx="316426" cy="316427"/>
                <a:chOff x="9604656" y="3420156"/>
                <a:chExt cx="493960" cy="493960"/>
              </a:xfrm>
            </p:grpSpPr>
            <p:sp>
              <p:nvSpPr>
                <p:cNvPr id="85" name="矩形 84">
                  <a:extLst>
                    <a:ext uri="{FF2B5EF4-FFF2-40B4-BE49-F238E27FC236}">
                      <a16:creationId xmlns:a16="http://schemas.microsoft.com/office/drawing/2014/main" id="{7748FBF3-313E-421D-9473-DCF47969674F}"/>
                    </a:ext>
                  </a:extLst>
                </p:cNvPr>
                <p:cNvSpPr/>
                <p:nvPr/>
              </p:nvSpPr>
              <p:spPr>
                <a:xfrm>
                  <a:off x="9604656" y="3420156"/>
                  <a:ext cx="493960" cy="493960"/>
                </a:xfrm>
                <a:prstGeom prst="rect">
                  <a:avLst/>
                </a:prstGeom>
                <a:solidFill>
                  <a:schemeClr val="bg1">
                    <a:alpha val="5000"/>
                  </a:schemeClr>
                </a:solidFill>
                <a:ln w="3175">
                  <a:solidFill>
                    <a:schemeClr val="bg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Freeform 181">
                  <a:extLst>
                    <a:ext uri="{FF2B5EF4-FFF2-40B4-BE49-F238E27FC236}">
                      <a16:creationId xmlns:a16="http://schemas.microsoft.com/office/drawing/2014/main" id="{36134370-7AB9-487C-A4B4-CEAEA77BCF46}"/>
                    </a:ext>
                  </a:extLst>
                </p:cNvPr>
                <p:cNvSpPr>
                  <a:spLocks/>
                </p:cNvSpPr>
                <p:nvPr/>
              </p:nvSpPr>
              <p:spPr bwMode="auto">
                <a:xfrm>
                  <a:off x="9746967" y="3554618"/>
                  <a:ext cx="216623" cy="217341"/>
                </a:xfrm>
                <a:custGeom>
                  <a:avLst/>
                  <a:gdLst>
                    <a:gd name="T0" fmla="*/ 126 w 128"/>
                    <a:gd name="T1" fmla="*/ 62 h 128"/>
                    <a:gd name="T2" fmla="*/ 66 w 128"/>
                    <a:gd name="T3" fmla="*/ 62 h 128"/>
                    <a:gd name="T4" fmla="*/ 66 w 128"/>
                    <a:gd name="T5" fmla="*/ 2 h 128"/>
                    <a:gd name="T6" fmla="*/ 64 w 128"/>
                    <a:gd name="T7" fmla="*/ 0 h 128"/>
                    <a:gd name="T8" fmla="*/ 62 w 128"/>
                    <a:gd name="T9" fmla="*/ 2 h 128"/>
                    <a:gd name="T10" fmla="*/ 62 w 128"/>
                    <a:gd name="T11" fmla="*/ 62 h 128"/>
                    <a:gd name="T12" fmla="*/ 2 w 128"/>
                    <a:gd name="T13" fmla="*/ 62 h 128"/>
                    <a:gd name="T14" fmla="*/ 0 w 128"/>
                    <a:gd name="T15" fmla="*/ 64 h 128"/>
                    <a:gd name="T16" fmla="*/ 2 w 128"/>
                    <a:gd name="T17" fmla="*/ 66 h 128"/>
                    <a:gd name="T18" fmla="*/ 62 w 128"/>
                    <a:gd name="T19" fmla="*/ 66 h 128"/>
                    <a:gd name="T20" fmla="*/ 62 w 128"/>
                    <a:gd name="T21" fmla="*/ 126 h 128"/>
                    <a:gd name="T22" fmla="*/ 64 w 128"/>
                    <a:gd name="T23" fmla="*/ 128 h 128"/>
                    <a:gd name="T24" fmla="*/ 66 w 128"/>
                    <a:gd name="T25" fmla="*/ 126 h 128"/>
                    <a:gd name="T26" fmla="*/ 66 w 128"/>
                    <a:gd name="T27" fmla="*/ 66 h 128"/>
                    <a:gd name="T28" fmla="*/ 126 w 128"/>
                    <a:gd name="T29" fmla="*/ 66 h 128"/>
                    <a:gd name="T30" fmla="*/ 128 w 128"/>
                    <a:gd name="T31" fmla="*/ 64 h 128"/>
                    <a:gd name="T32" fmla="*/ 126 w 128"/>
                    <a:gd name="T33" fmla="*/ 6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 h="128">
                      <a:moveTo>
                        <a:pt x="126" y="62"/>
                      </a:moveTo>
                      <a:cubicBezTo>
                        <a:pt x="66" y="62"/>
                        <a:pt x="66" y="62"/>
                        <a:pt x="66" y="62"/>
                      </a:cubicBezTo>
                      <a:cubicBezTo>
                        <a:pt x="66" y="2"/>
                        <a:pt x="66" y="2"/>
                        <a:pt x="66" y="2"/>
                      </a:cubicBezTo>
                      <a:cubicBezTo>
                        <a:pt x="66" y="1"/>
                        <a:pt x="65" y="0"/>
                        <a:pt x="64" y="0"/>
                      </a:cubicBezTo>
                      <a:cubicBezTo>
                        <a:pt x="63" y="0"/>
                        <a:pt x="62" y="1"/>
                        <a:pt x="62" y="2"/>
                      </a:cubicBezTo>
                      <a:cubicBezTo>
                        <a:pt x="62" y="62"/>
                        <a:pt x="62" y="62"/>
                        <a:pt x="62" y="62"/>
                      </a:cubicBezTo>
                      <a:cubicBezTo>
                        <a:pt x="2" y="62"/>
                        <a:pt x="2" y="62"/>
                        <a:pt x="2" y="62"/>
                      </a:cubicBezTo>
                      <a:cubicBezTo>
                        <a:pt x="1" y="62"/>
                        <a:pt x="0" y="63"/>
                        <a:pt x="0" y="64"/>
                      </a:cubicBezTo>
                      <a:cubicBezTo>
                        <a:pt x="0" y="65"/>
                        <a:pt x="1" y="66"/>
                        <a:pt x="2" y="66"/>
                      </a:cubicBezTo>
                      <a:cubicBezTo>
                        <a:pt x="62" y="66"/>
                        <a:pt x="62" y="66"/>
                        <a:pt x="62" y="66"/>
                      </a:cubicBezTo>
                      <a:cubicBezTo>
                        <a:pt x="62" y="126"/>
                        <a:pt x="62" y="126"/>
                        <a:pt x="62" y="126"/>
                      </a:cubicBezTo>
                      <a:cubicBezTo>
                        <a:pt x="62" y="127"/>
                        <a:pt x="63" y="128"/>
                        <a:pt x="64" y="128"/>
                      </a:cubicBezTo>
                      <a:cubicBezTo>
                        <a:pt x="65" y="128"/>
                        <a:pt x="66" y="127"/>
                        <a:pt x="66" y="126"/>
                      </a:cubicBezTo>
                      <a:cubicBezTo>
                        <a:pt x="66" y="66"/>
                        <a:pt x="66" y="66"/>
                        <a:pt x="66" y="66"/>
                      </a:cubicBezTo>
                      <a:cubicBezTo>
                        <a:pt x="126" y="66"/>
                        <a:pt x="126" y="66"/>
                        <a:pt x="126" y="66"/>
                      </a:cubicBezTo>
                      <a:cubicBezTo>
                        <a:pt x="127" y="66"/>
                        <a:pt x="128" y="65"/>
                        <a:pt x="128" y="64"/>
                      </a:cubicBezTo>
                      <a:cubicBezTo>
                        <a:pt x="128" y="63"/>
                        <a:pt x="127" y="62"/>
                        <a:pt x="126" y="6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83" name="文本框 82">
                <a:extLst>
                  <a:ext uri="{FF2B5EF4-FFF2-40B4-BE49-F238E27FC236}">
                    <a16:creationId xmlns:a16="http://schemas.microsoft.com/office/drawing/2014/main" id="{826316F7-6BC8-4010-AC3B-80AA6ABAE659}"/>
                  </a:ext>
                </a:extLst>
              </p:cNvPr>
              <p:cNvSpPr txBox="1"/>
              <p:nvPr/>
            </p:nvSpPr>
            <p:spPr>
              <a:xfrm>
                <a:off x="6438221" y="2265685"/>
                <a:ext cx="501293" cy="220909"/>
              </a:xfrm>
              <a:prstGeom prst="rect">
                <a:avLst/>
              </a:prstGeom>
              <a:noFill/>
            </p:spPr>
            <p:txBody>
              <a:bodyPr wrap="none" rtlCol="0">
                <a:spAutoFit/>
              </a:bodyPr>
              <a:lstStyle/>
              <a:p>
                <a:r>
                  <a:rPr lang="zh-CN" altLang="en-US" sz="700" dirty="0">
                    <a:solidFill>
                      <a:schemeClr val="bg1"/>
                    </a:solidFill>
                    <a:latin typeface="微软雅黑" panose="020B0503020204020204" pitchFamily="34" charset="-122"/>
                    <a:ea typeface="微软雅黑" panose="020B0503020204020204" pitchFamily="34" charset="-122"/>
                  </a:rPr>
                  <a:t>探索者</a:t>
                </a:r>
              </a:p>
            </p:txBody>
          </p:sp>
          <p:sp>
            <p:nvSpPr>
              <p:cNvPr id="84" name="文本框 83">
                <a:extLst>
                  <a:ext uri="{FF2B5EF4-FFF2-40B4-BE49-F238E27FC236}">
                    <a16:creationId xmlns:a16="http://schemas.microsoft.com/office/drawing/2014/main" id="{A09700B3-903A-4A21-A9E0-16E26EEB20E0}"/>
                  </a:ext>
                </a:extLst>
              </p:cNvPr>
              <p:cNvSpPr txBox="1"/>
              <p:nvPr/>
            </p:nvSpPr>
            <p:spPr>
              <a:xfrm>
                <a:off x="6438136" y="2426302"/>
                <a:ext cx="455271" cy="271888"/>
              </a:xfrm>
              <a:prstGeom prst="rect">
                <a:avLst/>
              </a:prstGeom>
              <a:noFill/>
            </p:spPr>
            <p:txBody>
              <a:bodyPr wrap="none" rtlCol="0">
                <a:spAutoFit/>
              </a:bodyPr>
              <a:lstStyle/>
              <a:p>
                <a:r>
                  <a:rPr lang="en-US" altLang="zh-CN" sz="1000" dirty="0">
                    <a:solidFill>
                      <a:schemeClr val="bg1"/>
                    </a:solidFill>
                    <a:latin typeface="Aldrich" panose="02000000000000000000" pitchFamily="2" charset="0"/>
                    <a:ea typeface="微软雅黑" panose="020B0503020204020204" pitchFamily="34" charset="-122"/>
                  </a:rPr>
                  <a:t>0/4</a:t>
                </a:r>
                <a:endParaRPr lang="zh-CN" altLang="en-US" sz="1000" dirty="0">
                  <a:solidFill>
                    <a:schemeClr val="bg1"/>
                  </a:solidFill>
                  <a:latin typeface="Aldrich" panose="02000000000000000000" pitchFamily="2" charset="0"/>
                  <a:ea typeface="微软雅黑" panose="020B0503020204020204" pitchFamily="34" charset="-122"/>
                </a:endParaRPr>
              </a:p>
            </p:txBody>
          </p:sp>
        </p:grpSp>
        <p:grpSp>
          <p:nvGrpSpPr>
            <p:cNvPr id="87" name="组合 86">
              <a:extLst>
                <a:ext uri="{FF2B5EF4-FFF2-40B4-BE49-F238E27FC236}">
                  <a16:creationId xmlns:a16="http://schemas.microsoft.com/office/drawing/2014/main" id="{B9B11499-1384-46C3-BF97-BF892443DBC8}"/>
                </a:ext>
              </a:extLst>
            </p:cNvPr>
            <p:cNvGrpSpPr/>
            <p:nvPr/>
          </p:nvGrpSpPr>
          <p:grpSpPr>
            <a:xfrm>
              <a:off x="5997870" y="2871067"/>
              <a:ext cx="693350" cy="391676"/>
              <a:chOff x="6138400" y="2265685"/>
              <a:chExt cx="765628" cy="432505"/>
            </a:xfrm>
          </p:grpSpPr>
          <p:grpSp>
            <p:nvGrpSpPr>
              <p:cNvPr id="88" name="组合 87">
                <a:extLst>
                  <a:ext uri="{FF2B5EF4-FFF2-40B4-BE49-F238E27FC236}">
                    <a16:creationId xmlns:a16="http://schemas.microsoft.com/office/drawing/2014/main" id="{5D6F690A-758E-4EB6-AD5F-B801F2A4DABC}"/>
                  </a:ext>
                </a:extLst>
              </p:cNvPr>
              <p:cNvGrpSpPr/>
              <p:nvPr/>
            </p:nvGrpSpPr>
            <p:grpSpPr>
              <a:xfrm>
                <a:off x="6138400" y="2312018"/>
                <a:ext cx="316426" cy="316427"/>
                <a:chOff x="9604656" y="3420156"/>
                <a:chExt cx="493960" cy="493960"/>
              </a:xfrm>
            </p:grpSpPr>
            <p:sp>
              <p:nvSpPr>
                <p:cNvPr id="91" name="矩形 90">
                  <a:extLst>
                    <a:ext uri="{FF2B5EF4-FFF2-40B4-BE49-F238E27FC236}">
                      <a16:creationId xmlns:a16="http://schemas.microsoft.com/office/drawing/2014/main" id="{31DEDD00-521B-4CB7-AB6B-DB523FE93855}"/>
                    </a:ext>
                  </a:extLst>
                </p:cNvPr>
                <p:cNvSpPr/>
                <p:nvPr/>
              </p:nvSpPr>
              <p:spPr>
                <a:xfrm>
                  <a:off x="9604656" y="3420156"/>
                  <a:ext cx="493960" cy="493960"/>
                </a:xfrm>
                <a:prstGeom prst="rect">
                  <a:avLst/>
                </a:prstGeom>
                <a:solidFill>
                  <a:schemeClr val="bg1">
                    <a:alpha val="5000"/>
                  </a:schemeClr>
                </a:solidFill>
                <a:ln w="3175">
                  <a:solidFill>
                    <a:schemeClr val="bg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Freeform 181">
                  <a:extLst>
                    <a:ext uri="{FF2B5EF4-FFF2-40B4-BE49-F238E27FC236}">
                      <a16:creationId xmlns:a16="http://schemas.microsoft.com/office/drawing/2014/main" id="{5D9D18EF-5EED-4A2E-A3D1-F9FF57C72F2D}"/>
                    </a:ext>
                  </a:extLst>
                </p:cNvPr>
                <p:cNvSpPr>
                  <a:spLocks/>
                </p:cNvSpPr>
                <p:nvPr/>
              </p:nvSpPr>
              <p:spPr bwMode="auto">
                <a:xfrm>
                  <a:off x="9746967" y="3554618"/>
                  <a:ext cx="216623" cy="217341"/>
                </a:xfrm>
                <a:custGeom>
                  <a:avLst/>
                  <a:gdLst>
                    <a:gd name="T0" fmla="*/ 126 w 128"/>
                    <a:gd name="T1" fmla="*/ 62 h 128"/>
                    <a:gd name="T2" fmla="*/ 66 w 128"/>
                    <a:gd name="T3" fmla="*/ 62 h 128"/>
                    <a:gd name="T4" fmla="*/ 66 w 128"/>
                    <a:gd name="T5" fmla="*/ 2 h 128"/>
                    <a:gd name="T6" fmla="*/ 64 w 128"/>
                    <a:gd name="T7" fmla="*/ 0 h 128"/>
                    <a:gd name="T8" fmla="*/ 62 w 128"/>
                    <a:gd name="T9" fmla="*/ 2 h 128"/>
                    <a:gd name="T10" fmla="*/ 62 w 128"/>
                    <a:gd name="T11" fmla="*/ 62 h 128"/>
                    <a:gd name="T12" fmla="*/ 2 w 128"/>
                    <a:gd name="T13" fmla="*/ 62 h 128"/>
                    <a:gd name="T14" fmla="*/ 0 w 128"/>
                    <a:gd name="T15" fmla="*/ 64 h 128"/>
                    <a:gd name="T16" fmla="*/ 2 w 128"/>
                    <a:gd name="T17" fmla="*/ 66 h 128"/>
                    <a:gd name="T18" fmla="*/ 62 w 128"/>
                    <a:gd name="T19" fmla="*/ 66 h 128"/>
                    <a:gd name="T20" fmla="*/ 62 w 128"/>
                    <a:gd name="T21" fmla="*/ 126 h 128"/>
                    <a:gd name="T22" fmla="*/ 64 w 128"/>
                    <a:gd name="T23" fmla="*/ 128 h 128"/>
                    <a:gd name="T24" fmla="*/ 66 w 128"/>
                    <a:gd name="T25" fmla="*/ 126 h 128"/>
                    <a:gd name="T26" fmla="*/ 66 w 128"/>
                    <a:gd name="T27" fmla="*/ 66 h 128"/>
                    <a:gd name="T28" fmla="*/ 126 w 128"/>
                    <a:gd name="T29" fmla="*/ 66 h 128"/>
                    <a:gd name="T30" fmla="*/ 128 w 128"/>
                    <a:gd name="T31" fmla="*/ 64 h 128"/>
                    <a:gd name="T32" fmla="*/ 126 w 128"/>
                    <a:gd name="T33" fmla="*/ 6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 h="128">
                      <a:moveTo>
                        <a:pt x="126" y="62"/>
                      </a:moveTo>
                      <a:cubicBezTo>
                        <a:pt x="66" y="62"/>
                        <a:pt x="66" y="62"/>
                        <a:pt x="66" y="62"/>
                      </a:cubicBezTo>
                      <a:cubicBezTo>
                        <a:pt x="66" y="2"/>
                        <a:pt x="66" y="2"/>
                        <a:pt x="66" y="2"/>
                      </a:cubicBezTo>
                      <a:cubicBezTo>
                        <a:pt x="66" y="1"/>
                        <a:pt x="65" y="0"/>
                        <a:pt x="64" y="0"/>
                      </a:cubicBezTo>
                      <a:cubicBezTo>
                        <a:pt x="63" y="0"/>
                        <a:pt x="62" y="1"/>
                        <a:pt x="62" y="2"/>
                      </a:cubicBezTo>
                      <a:cubicBezTo>
                        <a:pt x="62" y="62"/>
                        <a:pt x="62" y="62"/>
                        <a:pt x="62" y="62"/>
                      </a:cubicBezTo>
                      <a:cubicBezTo>
                        <a:pt x="2" y="62"/>
                        <a:pt x="2" y="62"/>
                        <a:pt x="2" y="62"/>
                      </a:cubicBezTo>
                      <a:cubicBezTo>
                        <a:pt x="1" y="62"/>
                        <a:pt x="0" y="63"/>
                        <a:pt x="0" y="64"/>
                      </a:cubicBezTo>
                      <a:cubicBezTo>
                        <a:pt x="0" y="65"/>
                        <a:pt x="1" y="66"/>
                        <a:pt x="2" y="66"/>
                      </a:cubicBezTo>
                      <a:cubicBezTo>
                        <a:pt x="62" y="66"/>
                        <a:pt x="62" y="66"/>
                        <a:pt x="62" y="66"/>
                      </a:cubicBezTo>
                      <a:cubicBezTo>
                        <a:pt x="62" y="126"/>
                        <a:pt x="62" y="126"/>
                        <a:pt x="62" y="126"/>
                      </a:cubicBezTo>
                      <a:cubicBezTo>
                        <a:pt x="62" y="127"/>
                        <a:pt x="63" y="128"/>
                        <a:pt x="64" y="128"/>
                      </a:cubicBezTo>
                      <a:cubicBezTo>
                        <a:pt x="65" y="128"/>
                        <a:pt x="66" y="127"/>
                        <a:pt x="66" y="126"/>
                      </a:cubicBezTo>
                      <a:cubicBezTo>
                        <a:pt x="66" y="66"/>
                        <a:pt x="66" y="66"/>
                        <a:pt x="66" y="66"/>
                      </a:cubicBezTo>
                      <a:cubicBezTo>
                        <a:pt x="126" y="66"/>
                        <a:pt x="126" y="66"/>
                        <a:pt x="126" y="66"/>
                      </a:cubicBezTo>
                      <a:cubicBezTo>
                        <a:pt x="127" y="66"/>
                        <a:pt x="128" y="65"/>
                        <a:pt x="128" y="64"/>
                      </a:cubicBezTo>
                      <a:cubicBezTo>
                        <a:pt x="128" y="63"/>
                        <a:pt x="127" y="62"/>
                        <a:pt x="126" y="6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89" name="文本框 88">
                <a:extLst>
                  <a:ext uri="{FF2B5EF4-FFF2-40B4-BE49-F238E27FC236}">
                    <a16:creationId xmlns:a16="http://schemas.microsoft.com/office/drawing/2014/main" id="{BAE11754-6B5C-40A1-A026-1606006D744C}"/>
                  </a:ext>
                </a:extLst>
              </p:cNvPr>
              <p:cNvSpPr txBox="1"/>
              <p:nvPr/>
            </p:nvSpPr>
            <p:spPr>
              <a:xfrm>
                <a:off x="6438218" y="2265685"/>
                <a:ext cx="402168" cy="220909"/>
              </a:xfrm>
              <a:prstGeom prst="rect">
                <a:avLst/>
              </a:prstGeom>
              <a:noFill/>
            </p:spPr>
            <p:txBody>
              <a:bodyPr wrap="none" rtlCol="0">
                <a:spAutoFit/>
              </a:bodyPr>
              <a:lstStyle/>
              <a:p>
                <a:r>
                  <a:rPr lang="zh-CN" altLang="en-US" sz="700" dirty="0">
                    <a:solidFill>
                      <a:schemeClr val="bg1"/>
                    </a:solidFill>
                    <a:latin typeface="微软雅黑" panose="020B0503020204020204" pitchFamily="34" charset="-122"/>
                    <a:ea typeface="微软雅黑" panose="020B0503020204020204" pitchFamily="34" charset="-122"/>
                  </a:rPr>
                  <a:t>成员</a:t>
                </a:r>
              </a:p>
            </p:txBody>
          </p:sp>
          <p:sp>
            <p:nvSpPr>
              <p:cNvPr id="90" name="文本框 89">
                <a:extLst>
                  <a:ext uri="{FF2B5EF4-FFF2-40B4-BE49-F238E27FC236}">
                    <a16:creationId xmlns:a16="http://schemas.microsoft.com/office/drawing/2014/main" id="{F483A31B-56BC-443F-A6F9-E4B746EBD9E9}"/>
                  </a:ext>
                </a:extLst>
              </p:cNvPr>
              <p:cNvSpPr txBox="1"/>
              <p:nvPr/>
            </p:nvSpPr>
            <p:spPr>
              <a:xfrm>
                <a:off x="6438136" y="2426302"/>
                <a:ext cx="465892" cy="271888"/>
              </a:xfrm>
              <a:prstGeom prst="rect">
                <a:avLst/>
              </a:prstGeom>
              <a:noFill/>
            </p:spPr>
            <p:txBody>
              <a:bodyPr wrap="none" rtlCol="0">
                <a:spAutoFit/>
              </a:bodyPr>
              <a:lstStyle/>
              <a:p>
                <a:r>
                  <a:rPr lang="en-US" altLang="zh-CN" sz="1000" dirty="0">
                    <a:solidFill>
                      <a:schemeClr val="bg1"/>
                    </a:solidFill>
                    <a:latin typeface="Aldrich" panose="02000000000000000000" pitchFamily="2" charset="0"/>
                    <a:ea typeface="微软雅黑" panose="020B0503020204020204" pitchFamily="34" charset="-122"/>
                  </a:rPr>
                  <a:t>0/2</a:t>
                </a:r>
                <a:endParaRPr lang="zh-CN" altLang="en-US" sz="1000" dirty="0">
                  <a:solidFill>
                    <a:schemeClr val="bg1"/>
                  </a:solidFill>
                  <a:latin typeface="Aldrich" panose="02000000000000000000" pitchFamily="2" charset="0"/>
                  <a:ea typeface="微软雅黑" panose="020B0503020204020204" pitchFamily="34" charset="-122"/>
                </a:endParaRPr>
              </a:p>
            </p:txBody>
          </p:sp>
        </p:grpSp>
      </p:grpSp>
      <p:grpSp>
        <p:nvGrpSpPr>
          <p:cNvPr id="94" name="组合 93">
            <a:extLst>
              <a:ext uri="{FF2B5EF4-FFF2-40B4-BE49-F238E27FC236}">
                <a16:creationId xmlns:a16="http://schemas.microsoft.com/office/drawing/2014/main" id="{6F9D028D-5DFA-4332-A955-23691C58308C}"/>
              </a:ext>
            </a:extLst>
          </p:cNvPr>
          <p:cNvGrpSpPr/>
          <p:nvPr/>
        </p:nvGrpSpPr>
        <p:grpSpPr>
          <a:xfrm>
            <a:off x="2469762" y="3500625"/>
            <a:ext cx="7299383" cy="1491025"/>
            <a:chOff x="2476500" y="1869061"/>
            <a:chExt cx="7299383" cy="1491025"/>
          </a:xfrm>
        </p:grpSpPr>
        <p:pic>
          <p:nvPicPr>
            <p:cNvPr id="95" name="图片 94">
              <a:extLst>
                <a:ext uri="{FF2B5EF4-FFF2-40B4-BE49-F238E27FC236}">
                  <a16:creationId xmlns:a16="http://schemas.microsoft.com/office/drawing/2014/main" id="{908CFB9F-AE02-4D36-933B-5288D3F4FA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6311" y="1984375"/>
              <a:ext cx="2782365" cy="1368172"/>
            </a:xfrm>
            <a:prstGeom prst="rect">
              <a:avLst/>
            </a:prstGeom>
          </p:spPr>
        </p:pic>
        <p:sp>
          <p:nvSpPr>
            <p:cNvPr id="96" name="矩形 95">
              <a:extLst>
                <a:ext uri="{FF2B5EF4-FFF2-40B4-BE49-F238E27FC236}">
                  <a16:creationId xmlns:a16="http://schemas.microsoft.com/office/drawing/2014/main" id="{48C59866-EF4D-4D45-B75E-DE8023946DA4}"/>
                </a:ext>
              </a:extLst>
            </p:cNvPr>
            <p:cNvSpPr/>
            <p:nvPr/>
          </p:nvSpPr>
          <p:spPr>
            <a:xfrm>
              <a:off x="2540000" y="1926718"/>
              <a:ext cx="7175500" cy="1368172"/>
            </a:xfrm>
            <a:prstGeom prst="rect">
              <a:avLst/>
            </a:prstGeom>
            <a:noFill/>
            <a:ln w="9525">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96">
              <a:extLst>
                <a:ext uri="{FF2B5EF4-FFF2-40B4-BE49-F238E27FC236}">
                  <a16:creationId xmlns:a16="http://schemas.microsoft.com/office/drawing/2014/main" id="{C4352A6B-7328-4B2F-A2C7-788A1338902D}"/>
                </a:ext>
              </a:extLst>
            </p:cNvPr>
            <p:cNvSpPr/>
            <p:nvPr/>
          </p:nvSpPr>
          <p:spPr>
            <a:xfrm>
              <a:off x="2476500" y="1869061"/>
              <a:ext cx="63500" cy="6350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矩形 97">
              <a:extLst>
                <a:ext uri="{FF2B5EF4-FFF2-40B4-BE49-F238E27FC236}">
                  <a16:creationId xmlns:a16="http://schemas.microsoft.com/office/drawing/2014/main" id="{3B67E58B-8E7E-46BD-A9D3-9F4CBF0CCAD1}"/>
                </a:ext>
              </a:extLst>
            </p:cNvPr>
            <p:cNvSpPr/>
            <p:nvPr/>
          </p:nvSpPr>
          <p:spPr>
            <a:xfrm>
              <a:off x="9712381" y="1869061"/>
              <a:ext cx="63501" cy="63501"/>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a:extLst>
                <a:ext uri="{FF2B5EF4-FFF2-40B4-BE49-F238E27FC236}">
                  <a16:creationId xmlns:a16="http://schemas.microsoft.com/office/drawing/2014/main" id="{B3C928FA-8285-46EC-974B-476328EDBFB3}"/>
                </a:ext>
              </a:extLst>
            </p:cNvPr>
            <p:cNvSpPr/>
            <p:nvPr/>
          </p:nvSpPr>
          <p:spPr>
            <a:xfrm>
              <a:off x="9710687" y="3294890"/>
              <a:ext cx="65196" cy="65196"/>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99">
              <a:extLst>
                <a:ext uri="{FF2B5EF4-FFF2-40B4-BE49-F238E27FC236}">
                  <a16:creationId xmlns:a16="http://schemas.microsoft.com/office/drawing/2014/main" id="{97FFC7A6-E7B2-459B-BA09-F57060D5B123}"/>
                </a:ext>
              </a:extLst>
            </p:cNvPr>
            <p:cNvSpPr/>
            <p:nvPr/>
          </p:nvSpPr>
          <p:spPr>
            <a:xfrm>
              <a:off x="2476500" y="3294890"/>
              <a:ext cx="65196" cy="65196"/>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1" name="直接连接符 100">
              <a:extLst>
                <a:ext uri="{FF2B5EF4-FFF2-40B4-BE49-F238E27FC236}">
                  <a16:creationId xmlns:a16="http://schemas.microsoft.com/office/drawing/2014/main" id="{4CCE4A0F-8551-4E4D-A6F0-5C6EDB5A50BC}"/>
                </a:ext>
              </a:extLst>
            </p:cNvPr>
            <p:cNvCxnSpPr>
              <a:cxnSpLocks/>
            </p:cNvCxnSpPr>
            <p:nvPr/>
          </p:nvCxnSpPr>
          <p:spPr>
            <a:xfrm>
              <a:off x="2540000" y="3294890"/>
              <a:ext cx="717068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2" name="文本框 101">
              <a:extLst>
                <a:ext uri="{FF2B5EF4-FFF2-40B4-BE49-F238E27FC236}">
                  <a16:creationId xmlns:a16="http://schemas.microsoft.com/office/drawing/2014/main" id="{92CCAAA4-344E-494B-8B04-55F6F1A6B6E9}"/>
                </a:ext>
              </a:extLst>
            </p:cNvPr>
            <p:cNvSpPr txBox="1"/>
            <p:nvPr/>
          </p:nvSpPr>
          <p:spPr>
            <a:xfrm>
              <a:off x="2508250" y="1977021"/>
              <a:ext cx="1457450" cy="276999"/>
            </a:xfrm>
            <a:prstGeom prst="rect">
              <a:avLst/>
            </a:prstGeom>
            <a:noFill/>
          </p:spPr>
          <p:txBody>
            <a:bodyPr wrap="none" rtlCol="0">
              <a:spAutoFit/>
            </a:bodyPr>
            <a:lstStyle/>
            <a:p>
              <a:r>
                <a:rPr lang="zh-CN" altLang="en-US" sz="1200" dirty="0">
                  <a:solidFill>
                    <a:schemeClr val="bg1"/>
                  </a:solidFill>
                  <a:latin typeface="思源黑体 CN Heavy" panose="020B0A00000000000000" pitchFamily="34" charset="-122"/>
                  <a:ea typeface="思源黑体 CN Heavy" panose="020B0A00000000000000" pitchFamily="34" charset="-122"/>
                </a:rPr>
                <a:t>纳迦法级</a:t>
              </a:r>
              <a:r>
                <a:rPr lang="en-US" altLang="zh-CN" sz="1200" dirty="0">
                  <a:solidFill>
                    <a:schemeClr val="bg1"/>
                  </a:solidFill>
                  <a:latin typeface="思源黑体 CN Heavy" panose="020B0A00000000000000" pitchFamily="34" charset="-122"/>
                  <a:ea typeface="思源黑体 CN Heavy" panose="020B0A00000000000000" pitchFamily="34" charset="-122"/>
                </a:rPr>
                <a:t>– </a:t>
              </a:r>
              <a:r>
                <a:rPr lang="zh-CN" altLang="en-US" sz="1200" dirty="0">
                  <a:solidFill>
                    <a:schemeClr val="bg1"/>
                  </a:solidFill>
                  <a:latin typeface="思源黑体 CN Heavy" panose="020B0A00000000000000" pitchFamily="34" charset="-122"/>
                  <a:ea typeface="思源黑体 CN Heavy" panose="020B0A00000000000000" pitchFamily="34" charset="-122"/>
                </a:rPr>
                <a:t>企业号</a:t>
              </a:r>
              <a:r>
                <a:rPr lang="en-US" altLang="zh-CN" sz="1200" dirty="0">
                  <a:solidFill>
                    <a:schemeClr val="bg1"/>
                  </a:solidFill>
                  <a:latin typeface="思源黑体 CN Heavy" panose="020B0A00000000000000" pitchFamily="34" charset="-122"/>
                  <a:ea typeface="思源黑体 CN Heavy" panose="020B0A00000000000000" pitchFamily="34" charset="-122"/>
                </a:rPr>
                <a:t> </a:t>
              </a:r>
              <a:endParaRPr lang="zh-CN" altLang="en-US" sz="1200" dirty="0">
                <a:solidFill>
                  <a:schemeClr val="bg1"/>
                </a:solidFill>
                <a:latin typeface="思源黑体 CN Heavy" panose="020B0A00000000000000" pitchFamily="34" charset="-122"/>
                <a:ea typeface="思源黑体 CN Heavy" panose="020B0A00000000000000" pitchFamily="34" charset="-122"/>
              </a:endParaRPr>
            </a:p>
          </p:txBody>
        </p:sp>
        <p:sp>
          <p:nvSpPr>
            <p:cNvPr id="103" name="Freeform 142">
              <a:extLst>
                <a:ext uri="{FF2B5EF4-FFF2-40B4-BE49-F238E27FC236}">
                  <a16:creationId xmlns:a16="http://schemas.microsoft.com/office/drawing/2014/main" id="{3520D6AB-535B-45C1-B5A1-C2DA770DBF53}"/>
                </a:ext>
              </a:extLst>
            </p:cNvPr>
            <p:cNvSpPr>
              <a:spLocks noEditPoints="1"/>
            </p:cNvSpPr>
            <p:nvPr/>
          </p:nvSpPr>
          <p:spPr bwMode="auto">
            <a:xfrm>
              <a:off x="2583043" y="2232813"/>
              <a:ext cx="164497" cy="157728"/>
            </a:xfrm>
            <a:custGeom>
              <a:avLst/>
              <a:gdLst>
                <a:gd name="T0" fmla="*/ 68 w 113"/>
                <a:gd name="T1" fmla="*/ 54 h 108"/>
                <a:gd name="T2" fmla="*/ 45 w 113"/>
                <a:gd name="T3" fmla="*/ 54 h 108"/>
                <a:gd name="T4" fmla="*/ 48 w 113"/>
                <a:gd name="T5" fmla="*/ 32 h 108"/>
                <a:gd name="T6" fmla="*/ 0 w 113"/>
                <a:gd name="T7" fmla="*/ 54 h 108"/>
                <a:gd name="T8" fmla="*/ 17 w 113"/>
                <a:gd name="T9" fmla="*/ 93 h 108"/>
                <a:gd name="T10" fmla="*/ 62 w 113"/>
                <a:gd name="T11" fmla="*/ 78 h 108"/>
                <a:gd name="T12" fmla="*/ 38 w 113"/>
                <a:gd name="T13" fmla="*/ 84 h 108"/>
                <a:gd name="T14" fmla="*/ 26 w 113"/>
                <a:gd name="T15" fmla="*/ 73 h 108"/>
                <a:gd name="T16" fmla="*/ 57 w 113"/>
                <a:gd name="T17" fmla="*/ 76 h 108"/>
                <a:gd name="T18" fmla="*/ 79 w 113"/>
                <a:gd name="T19" fmla="*/ 82 h 108"/>
                <a:gd name="T20" fmla="*/ 64 w 113"/>
                <a:gd name="T21" fmla="*/ 89 h 108"/>
                <a:gd name="T22" fmla="*/ 52 w 113"/>
                <a:gd name="T23" fmla="*/ 89 h 108"/>
                <a:gd name="T24" fmla="*/ 80 w 113"/>
                <a:gd name="T25" fmla="*/ 105 h 108"/>
                <a:gd name="T26" fmla="*/ 86 w 113"/>
                <a:gd name="T27" fmla="*/ 73 h 108"/>
                <a:gd name="T28" fmla="*/ 113 w 113"/>
                <a:gd name="T29" fmla="*/ 54 h 108"/>
                <a:gd name="T30" fmla="*/ 70 w 113"/>
                <a:gd name="T31" fmla="*/ 32 h 108"/>
                <a:gd name="T32" fmla="*/ 76 w 113"/>
                <a:gd name="T33" fmla="*/ 23 h 108"/>
                <a:gd name="T34" fmla="*/ 88 w 113"/>
                <a:gd name="T35" fmla="*/ 33 h 108"/>
                <a:gd name="T36" fmla="*/ 96 w 113"/>
                <a:gd name="T37" fmla="*/ 14 h 108"/>
                <a:gd name="T38" fmla="*/ 63 w 113"/>
                <a:gd name="T39" fmla="*/ 20 h 108"/>
                <a:gd name="T40" fmla="*/ 33 w 113"/>
                <a:gd name="T41" fmla="*/ 3 h 108"/>
                <a:gd name="T42" fmla="*/ 26 w 113"/>
                <a:gd name="T43" fmla="*/ 29 h 108"/>
                <a:gd name="T44" fmla="*/ 34 w 113"/>
                <a:gd name="T45" fmla="*/ 25 h 108"/>
                <a:gd name="T46" fmla="*/ 49 w 113"/>
                <a:gd name="T47" fmla="*/ 18 h 108"/>
                <a:gd name="T48" fmla="*/ 48 w 113"/>
                <a:gd name="T49" fmla="*/ 32 h 108"/>
                <a:gd name="T50" fmla="*/ 92 w 113"/>
                <a:gd name="T51" fmla="*/ 45 h 108"/>
                <a:gd name="T52" fmla="*/ 92 w 113"/>
                <a:gd name="T53" fmla="*/ 62 h 108"/>
                <a:gd name="T54" fmla="*/ 77 w 113"/>
                <a:gd name="T55" fmla="*/ 44 h 108"/>
                <a:gd name="T56" fmla="*/ 75 w 113"/>
                <a:gd name="T57" fmla="*/ 66 h 108"/>
                <a:gd name="T58" fmla="*/ 65 w 113"/>
                <a:gd name="T59" fmla="*/ 41 h 108"/>
                <a:gd name="T60" fmla="*/ 51 w 113"/>
                <a:gd name="T61" fmla="*/ 41 h 108"/>
                <a:gd name="T62" fmla="*/ 47 w 113"/>
                <a:gd name="T63" fmla="*/ 44 h 108"/>
                <a:gd name="T64" fmla="*/ 57 w 113"/>
                <a:gd name="T65" fmla="*/ 67 h 108"/>
                <a:gd name="T66" fmla="*/ 22 w 113"/>
                <a:gd name="T67" fmla="*/ 62 h 108"/>
                <a:gd name="T68" fmla="*/ 9 w 113"/>
                <a:gd name="T69" fmla="*/ 54 h 108"/>
                <a:gd name="T70" fmla="*/ 37 w 113"/>
                <a:gd name="T71" fmla="*/ 42 h 108"/>
                <a:gd name="T72" fmla="*/ 64 w 113"/>
                <a:gd name="T73" fmla="*/ 50 h 108"/>
                <a:gd name="T74" fmla="*/ 64 w 113"/>
                <a:gd name="T75" fmla="*/ 50 h 108"/>
                <a:gd name="T76" fmla="*/ 50 w 113"/>
                <a:gd name="T77" fmla="*/ 53 h 108"/>
                <a:gd name="T78" fmla="*/ 49 w 113"/>
                <a:gd name="T79" fmla="*/ 57 h 108"/>
                <a:gd name="T80" fmla="*/ 51 w 113"/>
                <a:gd name="T81" fmla="*/ 52 h 108"/>
                <a:gd name="T82" fmla="*/ 56 w 113"/>
                <a:gd name="T83" fmla="*/ 45 h 108"/>
                <a:gd name="T84" fmla="*/ 58 w 113"/>
                <a:gd name="T85" fmla="*/ 45 h 108"/>
                <a:gd name="T86" fmla="*/ 60 w 113"/>
                <a:gd name="T87" fmla="*/ 4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3" h="108">
                  <a:moveTo>
                    <a:pt x="57" y="42"/>
                  </a:moveTo>
                  <a:cubicBezTo>
                    <a:pt x="63" y="42"/>
                    <a:pt x="68" y="47"/>
                    <a:pt x="68" y="54"/>
                  </a:cubicBezTo>
                  <a:cubicBezTo>
                    <a:pt x="68" y="60"/>
                    <a:pt x="63" y="65"/>
                    <a:pt x="57" y="65"/>
                  </a:cubicBezTo>
                  <a:cubicBezTo>
                    <a:pt x="50" y="65"/>
                    <a:pt x="45" y="60"/>
                    <a:pt x="45" y="54"/>
                  </a:cubicBezTo>
                  <a:cubicBezTo>
                    <a:pt x="45" y="47"/>
                    <a:pt x="50" y="42"/>
                    <a:pt x="57" y="42"/>
                  </a:cubicBezTo>
                  <a:close/>
                  <a:moveTo>
                    <a:pt x="48" y="32"/>
                  </a:moveTo>
                  <a:cubicBezTo>
                    <a:pt x="36" y="32"/>
                    <a:pt x="26" y="34"/>
                    <a:pt x="19" y="37"/>
                  </a:cubicBezTo>
                  <a:cubicBezTo>
                    <a:pt x="7" y="41"/>
                    <a:pt x="0" y="47"/>
                    <a:pt x="0" y="54"/>
                  </a:cubicBezTo>
                  <a:cubicBezTo>
                    <a:pt x="0" y="60"/>
                    <a:pt x="7" y="66"/>
                    <a:pt x="17" y="70"/>
                  </a:cubicBezTo>
                  <a:cubicBezTo>
                    <a:pt x="13" y="80"/>
                    <a:pt x="12" y="89"/>
                    <a:pt x="17" y="93"/>
                  </a:cubicBezTo>
                  <a:cubicBezTo>
                    <a:pt x="22" y="98"/>
                    <a:pt x="31" y="98"/>
                    <a:pt x="42" y="92"/>
                  </a:cubicBezTo>
                  <a:cubicBezTo>
                    <a:pt x="48" y="89"/>
                    <a:pt x="55" y="84"/>
                    <a:pt x="62" y="78"/>
                  </a:cubicBezTo>
                  <a:cubicBezTo>
                    <a:pt x="48" y="78"/>
                    <a:pt x="48" y="78"/>
                    <a:pt x="48" y="78"/>
                  </a:cubicBezTo>
                  <a:cubicBezTo>
                    <a:pt x="44" y="81"/>
                    <a:pt x="41" y="83"/>
                    <a:pt x="38" y="84"/>
                  </a:cubicBezTo>
                  <a:cubicBezTo>
                    <a:pt x="31" y="88"/>
                    <a:pt x="25" y="89"/>
                    <a:pt x="23" y="87"/>
                  </a:cubicBezTo>
                  <a:cubicBezTo>
                    <a:pt x="21" y="85"/>
                    <a:pt x="23" y="80"/>
                    <a:pt x="26" y="73"/>
                  </a:cubicBezTo>
                  <a:cubicBezTo>
                    <a:pt x="26" y="73"/>
                    <a:pt x="26" y="73"/>
                    <a:pt x="26" y="73"/>
                  </a:cubicBezTo>
                  <a:cubicBezTo>
                    <a:pt x="35" y="75"/>
                    <a:pt x="45" y="76"/>
                    <a:pt x="57" y="76"/>
                  </a:cubicBezTo>
                  <a:cubicBezTo>
                    <a:pt x="64" y="76"/>
                    <a:pt x="71" y="75"/>
                    <a:pt x="77" y="74"/>
                  </a:cubicBezTo>
                  <a:cubicBezTo>
                    <a:pt x="78" y="77"/>
                    <a:pt x="78" y="80"/>
                    <a:pt x="79" y="82"/>
                  </a:cubicBezTo>
                  <a:cubicBezTo>
                    <a:pt x="79" y="90"/>
                    <a:pt x="79" y="95"/>
                    <a:pt x="76" y="96"/>
                  </a:cubicBezTo>
                  <a:cubicBezTo>
                    <a:pt x="74" y="98"/>
                    <a:pt x="69" y="95"/>
                    <a:pt x="64" y="89"/>
                  </a:cubicBezTo>
                  <a:cubicBezTo>
                    <a:pt x="62" y="88"/>
                    <a:pt x="61" y="86"/>
                    <a:pt x="60" y="84"/>
                  </a:cubicBezTo>
                  <a:cubicBezTo>
                    <a:pt x="52" y="89"/>
                    <a:pt x="52" y="89"/>
                    <a:pt x="52" y="89"/>
                  </a:cubicBezTo>
                  <a:cubicBezTo>
                    <a:pt x="54" y="91"/>
                    <a:pt x="56" y="93"/>
                    <a:pt x="57" y="95"/>
                  </a:cubicBezTo>
                  <a:cubicBezTo>
                    <a:pt x="65" y="104"/>
                    <a:pt x="74" y="108"/>
                    <a:pt x="80" y="105"/>
                  </a:cubicBezTo>
                  <a:cubicBezTo>
                    <a:pt x="86" y="102"/>
                    <a:pt x="89" y="93"/>
                    <a:pt x="88" y="81"/>
                  </a:cubicBezTo>
                  <a:cubicBezTo>
                    <a:pt x="87" y="79"/>
                    <a:pt x="87" y="76"/>
                    <a:pt x="86" y="73"/>
                  </a:cubicBezTo>
                  <a:cubicBezTo>
                    <a:pt x="89" y="72"/>
                    <a:pt x="92" y="71"/>
                    <a:pt x="95" y="70"/>
                  </a:cubicBezTo>
                  <a:cubicBezTo>
                    <a:pt x="106" y="67"/>
                    <a:pt x="113" y="61"/>
                    <a:pt x="113" y="54"/>
                  </a:cubicBezTo>
                  <a:cubicBezTo>
                    <a:pt x="113" y="47"/>
                    <a:pt x="106" y="41"/>
                    <a:pt x="95" y="37"/>
                  </a:cubicBezTo>
                  <a:cubicBezTo>
                    <a:pt x="88" y="35"/>
                    <a:pt x="80" y="33"/>
                    <a:pt x="70" y="32"/>
                  </a:cubicBezTo>
                  <a:cubicBezTo>
                    <a:pt x="69" y="31"/>
                    <a:pt x="69" y="29"/>
                    <a:pt x="68" y="28"/>
                  </a:cubicBezTo>
                  <a:cubicBezTo>
                    <a:pt x="70" y="26"/>
                    <a:pt x="73" y="24"/>
                    <a:pt x="76" y="23"/>
                  </a:cubicBezTo>
                  <a:cubicBezTo>
                    <a:pt x="83" y="20"/>
                    <a:pt x="88" y="18"/>
                    <a:pt x="90" y="20"/>
                  </a:cubicBezTo>
                  <a:cubicBezTo>
                    <a:pt x="92" y="22"/>
                    <a:pt x="91" y="27"/>
                    <a:pt x="88" y="33"/>
                  </a:cubicBezTo>
                  <a:cubicBezTo>
                    <a:pt x="97" y="35"/>
                    <a:pt x="97" y="35"/>
                    <a:pt x="97" y="35"/>
                  </a:cubicBezTo>
                  <a:cubicBezTo>
                    <a:pt x="101" y="26"/>
                    <a:pt x="101" y="18"/>
                    <a:pt x="96" y="14"/>
                  </a:cubicBezTo>
                  <a:cubicBezTo>
                    <a:pt x="91" y="9"/>
                    <a:pt x="82" y="10"/>
                    <a:pt x="72" y="15"/>
                  </a:cubicBezTo>
                  <a:cubicBezTo>
                    <a:pt x="69" y="16"/>
                    <a:pt x="66" y="18"/>
                    <a:pt x="63" y="20"/>
                  </a:cubicBezTo>
                  <a:cubicBezTo>
                    <a:pt x="60" y="17"/>
                    <a:pt x="58" y="15"/>
                    <a:pt x="56" y="12"/>
                  </a:cubicBezTo>
                  <a:cubicBezTo>
                    <a:pt x="48" y="4"/>
                    <a:pt x="39" y="0"/>
                    <a:pt x="33" y="3"/>
                  </a:cubicBezTo>
                  <a:cubicBezTo>
                    <a:pt x="27" y="6"/>
                    <a:pt x="24" y="14"/>
                    <a:pt x="26" y="26"/>
                  </a:cubicBezTo>
                  <a:cubicBezTo>
                    <a:pt x="26" y="27"/>
                    <a:pt x="26" y="28"/>
                    <a:pt x="26" y="29"/>
                  </a:cubicBezTo>
                  <a:cubicBezTo>
                    <a:pt x="35" y="29"/>
                    <a:pt x="35" y="29"/>
                    <a:pt x="35" y="29"/>
                  </a:cubicBezTo>
                  <a:cubicBezTo>
                    <a:pt x="35" y="27"/>
                    <a:pt x="35" y="26"/>
                    <a:pt x="34" y="25"/>
                  </a:cubicBezTo>
                  <a:cubicBezTo>
                    <a:pt x="34" y="17"/>
                    <a:pt x="34" y="12"/>
                    <a:pt x="37" y="11"/>
                  </a:cubicBezTo>
                  <a:cubicBezTo>
                    <a:pt x="39" y="10"/>
                    <a:pt x="44" y="13"/>
                    <a:pt x="49" y="18"/>
                  </a:cubicBezTo>
                  <a:cubicBezTo>
                    <a:pt x="51" y="20"/>
                    <a:pt x="53" y="23"/>
                    <a:pt x="55" y="25"/>
                  </a:cubicBezTo>
                  <a:cubicBezTo>
                    <a:pt x="53" y="27"/>
                    <a:pt x="50" y="30"/>
                    <a:pt x="48" y="32"/>
                  </a:cubicBezTo>
                  <a:close/>
                  <a:moveTo>
                    <a:pt x="75" y="42"/>
                  </a:moveTo>
                  <a:cubicBezTo>
                    <a:pt x="82" y="43"/>
                    <a:pt x="87" y="44"/>
                    <a:pt x="92" y="45"/>
                  </a:cubicBezTo>
                  <a:cubicBezTo>
                    <a:pt x="99" y="48"/>
                    <a:pt x="104" y="51"/>
                    <a:pt x="104" y="54"/>
                  </a:cubicBezTo>
                  <a:cubicBezTo>
                    <a:pt x="104" y="56"/>
                    <a:pt x="99" y="59"/>
                    <a:pt x="92" y="62"/>
                  </a:cubicBezTo>
                  <a:cubicBezTo>
                    <a:pt x="89" y="63"/>
                    <a:pt x="87" y="63"/>
                    <a:pt x="84" y="64"/>
                  </a:cubicBezTo>
                  <a:cubicBezTo>
                    <a:pt x="82" y="58"/>
                    <a:pt x="80" y="51"/>
                    <a:pt x="77" y="44"/>
                  </a:cubicBezTo>
                  <a:cubicBezTo>
                    <a:pt x="76" y="44"/>
                    <a:pt x="76" y="43"/>
                    <a:pt x="75" y="42"/>
                  </a:cubicBezTo>
                  <a:close/>
                  <a:moveTo>
                    <a:pt x="75" y="66"/>
                  </a:moveTo>
                  <a:cubicBezTo>
                    <a:pt x="73" y="60"/>
                    <a:pt x="71" y="54"/>
                    <a:pt x="69" y="48"/>
                  </a:cubicBezTo>
                  <a:cubicBezTo>
                    <a:pt x="67" y="46"/>
                    <a:pt x="66" y="43"/>
                    <a:pt x="65" y="41"/>
                  </a:cubicBezTo>
                  <a:cubicBezTo>
                    <a:pt x="62" y="41"/>
                    <a:pt x="59" y="41"/>
                    <a:pt x="57" y="41"/>
                  </a:cubicBezTo>
                  <a:cubicBezTo>
                    <a:pt x="55" y="41"/>
                    <a:pt x="53" y="41"/>
                    <a:pt x="51" y="41"/>
                  </a:cubicBezTo>
                  <a:cubicBezTo>
                    <a:pt x="50" y="42"/>
                    <a:pt x="49" y="43"/>
                    <a:pt x="47" y="44"/>
                  </a:cubicBezTo>
                  <a:cubicBezTo>
                    <a:pt x="47" y="44"/>
                    <a:pt x="47" y="44"/>
                    <a:pt x="47" y="44"/>
                  </a:cubicBezTo>
                  <a:cubicBezTo>
                    <a:pt x="41" y="51"/>
                    <a:pt x="35" y="58"/>
                    <a:pt x="31" y="64"/>
                  </a:cubicBezTo>
                  <a:cubicBezTo>
                    <a:pt x="38" y="66"/>
                    <a:pt x="47" y="67"/>
                    <a:pt x="57" y="67"/>
                  </a:cubicBezTo>
                  <a:cubicBezTo>
                    <a:pt x="63" y="67"/>
                    <a:pt x="69" y="66"/>
                    <a:pt x="75" y="66"/>
                  </a:cubicBezTo>
                  <a:close/>
                  <a:moveTo>
                    <a:pt x="22" y="62"/>
                  </a:moveTo>
                  <a:cubicBezTo>
                    <a:pt x="22" y="62"/>
                    <a:pt x="22" y="62"/>
                    <a:pt x="22" y="62"/>
                  </a:cubicBezTo>
                  <a:cubicBezTo>
                    <a:pt x="14" y="59"/>
                    <a:pt x="9" y="56"/>
                    <a:pt x="9" y="54"/>
                  </a:cubicBezTo>
                  <a:cubicBezTo>
                    <a:pt x="9" y="51"/>
                    <a:pt x="14" y="48"/>
                    <a:pt x="22" y="45"/>
                  </a:cubicBezTo>
                  <a:cubicBezTo>
                    <a:pt x="26" y="44"/>
                    <a:pt x="31" y="43"/>
                    <a:pt x="37" y="42"/>
                  </a:cubicBezTo>
                  <a:cubicBezTo>
                    <a:pt x="31" y="49"/>
                    <a:pt x="26" y="56"/>
                    <a:pt x="22" y="62"/>
                  </a:cubicBezTo>
                  <a:close/>
                  <a:moveTo>
                    <a:pt x="64" y="50"/>
                  </a:moveTo>
                  <a:cubicBezTo>
                    <a:pt x="63" y="55"/>
                    <a:pt x="61" y="59"/>
                    <a:pt x="57" y="62"/>
                  </a:cubicBezTo>
                  <a:cubicBezTo>
                    <a:pt x="63" y="62"/>
                    <a:pt x="66" y="55"/>
                    <a:pt x="64" y="50"/>
                  </a:cubicBezTo>
                  <a:close/>
                  <a:moveTo>
                    <a:pt x="49" y="57"/>
                  </a:moveTo>
                  <a:cubicBezTo>
                    <a:pt x="49" y="55"/>
                    <a:pt x="50" y="54"/>
                    <a:pt x="50" y="53"/>
                  </a:cubicBezTo>
                  <a:cubicBezTo>
                    <a:pt x="49" y="52"/>
                    <a:pt x="49" y="52"/>
                    <a:pt x="49" y="52"/>
                  </a:cubicBezTo>
                  <a:cubicBezTo>
                    <a:pt x="48" y="54"/>
                    <a:pt x="48" y="55"/>
                    <a:pt x="49" y="57"/>
                  </a:cubicBezTo>
                  <a:close/>
                  <a:moveTo>
                    <a:pt x="49" y="50"/>
                  </a:moveTo>
                  <a:cubicBezTo>
                    <a:pt x="51" y="52"/>
                    <a:pt x="51" y="52"/>
                    <a:pt x="51" y="52"/>
                  </a:cubicBezTo>
                  <a:cubicBezTo>
                    <a:pt x="53" y="50"/>
                    <a:pt x="55" y="49"/>
                    <a:pt x="57" y="47"/>
                  </a:cubicBezTo>
                  <a:cubicBezTo>
                    <a:pt x="56" y="45"/>
                    <a:pt x="56" y="45"/>
                    <a:pt x="56" y="45"/>
                  </a:cubicBezTo>
                  <a:cubicBezTo>
                    <a:pt x="53" y="45"/>
                    <a:pt x="50" y="47"/>
                    <a:pt x="49" y="50"/>
                  </a:cubicBezTo>
                  <a:close/>
                  <a:moveTo>
                    <a:pt x="58" y="45"/>
                  </a:moveTo>
                  <a:cubicBezTo>
                    <a:pt x="58" y="47"/>
                    <a:pt x="58" y="47"/>
                    <a:pt x="58" y="47"/>
                  </a:cubicBezTo>
                  <a:cubicBezTo>
                    <a:pt x="59" y="46"/>
                    <a:pt x="59" y="46"/>
                    <a:pt x="60" y="46"/>
                  </a:cubicBezTo>
                  <a:cubicBezTo>
                    <a:pt x="59" y="45"/>
                    <a:pt x="58" y="45"/>
                    <a:pt x="58" y="45"/>
                  </a:cubicBezTo>
                  <a:close/>
                </a:path>
              </a:pathLst>
            </a:custGeom>
            <a:solidFill>
              <a:srgbClr val="00B0F0">
                <a:alpha val="70000"/>
              </a:srgb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04" name="文本框 103">
              <a:extLst>
                <a:ext uri="{FF2B5EF4-FFF2-40B4-BE49-F238E27FC236}">
                  <a16:creationId xmlns:a16="http://schemas.microsoft.com/office/drawing/2014/main" id="{53272728-4F09-4D38-968B-76C7DF64B7FC}"/>
                </a:ext>
              </a:extLst>
            </p:cNvPr>
            <p:cNvSpPr txBox="1"/>
            <p:nvPr/>
          </p:nvSpPr>
          <p:spPr>
            <a:xfrm>
              <a:off x="2697499" y="2218524"/>
              <a:ext cx="463588" cy="200055"/>
            </a:xfrm>
            <a:prstGeom prst="rect">
              <a:avLst/>
            </a:prstGeom>
            <a:noFill/>
          </p:spPr>
          <p:txBody>
            <a:bodyPr wrap="none" rtlCol="0">
              <a:spAutoFit/>
            </a:bodyPr>
            <a:lstStyle/>
            <a:p>
              <a:r>
                <a:rPr lang="zh-CN" altLang="en-US" sz="700" b="1" dirty="0">
                  <a:solidFill>
                    <a:schemeClr val="bg1">
                      <a:alpha val="80000"/>
                    </a:schemeClr>
                  </a:solidFill>
                  <a:latin typeface="思源黑体 CN ExtraLight" panose="020B0200000000000000" pitchFamily="34" charset="-122"/>
                  <a:ea typeface="思源黑体 CN ExtraLight" panose="020B0200000000000000" pitchFamily="34" charset="-122"/>
                </a:rPr>
                <a:t>探索舰</a:t>
              </a:r>
            </a:p>
          </p:txBody>
        </p:sp>
        <p:sp>
          <p:nvSpPr>
            <p:cNvPr id="105" name="矩形 104">
              <a:extLst>
                <a:ext uri="{FF2B5EF4-FFF2-40B4-BE49-F238E27FC236}">
                  <a16:creationId xmlns:a16="http://schemas.microsoft.com/office/drawing/2014/main" id="{788D8EFC-4E7A-461E-83E4-043C5762CC73}"/>
                </a:ext>
              </a:extLst>
            </p:cNvPr>
            <p:cNvSpPr/>
            <p:nvPr/>
          </p:nvSpPr>
          <p:spPr>
            <a:xfrm>
              <a:off x="7917180" y="1932561"/>
              <a:ext cx="1793507" cy="1362328"/>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6" name="组合 105">
              <a:extLst>
                <a:ext uri="{FF2B5EF4-FFF2-40B4-BE49-F238E27FC236}">
                  <a16:creationId xmlns:a16="http://schemas.microsoft.com/office/drawing/2014/main" id="{ADC11D75-2860-422F-A625-72DEE3F7094A}"/>
                </a:ext>
              </a:extLst>
            </p:cNvPr>
            <p:cNvGrpSpPr/>
            <p:nvPr/>
          </p:nvGrpSpPr>
          <p:grpSpPr>
            <a:xfrm>
              <a:off x="5998997" y="1969738"/>
              <a:ext cx="1361081" cy="253916"/>
              <a:chOff x="6033291" y="1964608"/>
              <a:chExt cx="1361081" cy="253916"/>
            </a:xfrm>
          </p:grpSpPr>
          <p:sp>
            <p:nvSpPr>
              <p:cNvPr id="141" name="文本框 140">
                <a:extLst>
                  <a:ext uri="{FF2B5EF4-FFF2-40B4-BE49-F238E27FC236}">
                    <a16:creationId xmlns:a16="http://schemas.microsoft.com/office/drawing/2014/main" id="{236E872D-B379-47A9-B076-F318DFC3CD18}"/>
                  </a:ext>
                </a:extLst>
              </p:cNvPr>
              <p:cNvSpPr txBox="1"/>
              <p:nvPr/>
            </p:nvSpPr>
            <p:spPr>
              <a:xfrm>
                <a:off x="6112925" y="1971681"/>
                <a:ext cx="595035" cy="215444"/>
              </a:xfrm>
              <a:prstGeom prst="rect">
                <a:avLst/>
              </a:prstGeom>
              <a:noFill/>
            </p:spPr>
            <p:txBody>
              <a:bodyPr wrap="none" rtlCol="0">
                <a:spAutoFit/>
              </a:bodyPr>
              <a:lstStyle/>
              <a:p>
                <a:r>
                  <a:rPr lang="zh-CN" altLang="en-US" sz="800" b="1" dirty="0">
                    <a:solidFill>
                      <a:schemeClr val="bg1">
                        <a:alpha val="80000"/>
                      </a:schemeClr>
                    </a:solidFill>
                    <a:latin typeface="+mn-ea"/>
                  </a:rPr>
                  <a:t>乘员配置</a:t>
                </a:r>
              </a:p>
            </p:txBody>
          </p:sp>
          <p:sp>
            <p:nvSpPr>
              <p:cNvPr id="142" name="文本框 141">
                <a:extLst>
                  <a:ext uri="{FF2B5EF4-FFF2-40B4-BE49-F238E27FC236}">
                    <a16:creationId xmlns:a16="http://schemas.microsoft.com/office/drawing/2014/main" id="{1D4CC5A5-7CA8-4F9E-8B66-AAA7A048D0DE}"/>
                  </a:ext>
                </a:extLst>
              </p:cNvPr>
              <p:cNvSpPr txBox="1"/>
              <p:nvPr/>
            </p:nvSpPr>
            <p:spPr>
              <a:xfrm>
                <a:off x="6969256" y="1964608"/>
                <a:ext cx="425116" cy="253916"/>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5/6</a:t>
                </a:r>
                <a:endParaRPr lang="zh-CN" altLang="en-US" sz="1050" dirty="0">
                  <a:solidFill>
                    <a:schemeClr val="accent4">
                      <a:lumMod val="20000"/>
                      <a:lumOff val="80000"/>
                    </a:schemeClr>
                  </a:solidFill>
                  <a:latin typeface="Aldrich" panose="02000000000000000000" pitchFamily="2" charset="0"/>
                </a:endParaRPr>
              </a:p>
            </p:txBody>
          </p:sp>
          <p:sp>
            <p:nvSpPr>
              <p:cNvPr id="143" name="Freeform 157">
                <a:extLst>
                  <a:ext uri="{FF2B5EF4-FFF2-40B4-BE49-F238E27FC236}">
                    <a16:creationId xmlns:a16="http://schemas.microsoft.com/office/drawing/2014/main" id="{BCFB3508-E0E4-42BD-9309-A227EA1B7E32}"/>
                  </a:ext>
                </a:extLst>
              </p:cNvPr>
              <p:cNvSpPr>
                <a:spLocks noEditPoints="1"/>
              </p:cNvSpPr>
              <p:nvPr/>
            </p:nvSpPr>
            <p:spPr bwMode="auto">
              <a:xfrm>
                <a:off x="6033291" y="2013439"/>
                <a:ext cx="120457" cy="133398"/>
              </a:xfrm>
              <a:custGeom>
                <a:avLst/>
                <a:gdLst/>
                <a:ahLst/>
                <a:cxnLst>
                  <a:cxn ang="0">
                    <a:pos x="46" y="62"/>
                  </a:cxn>
                  <a:cxn ang="0">
                    <a:pos x="10" y="62"/>
                  </a:cxn>
                  <a:cxn ang="0">
                    <a:pos x="0" y="52"/>
                  </a:cxn>
                  <a:cxn ang="0">
                    <a:pos x="14" y="29"/>
                  </a:cxn>
                  <a:cxn ang="0">
                    <a:pos x="28" y="34"/>
                  </a:cxn>
                  <a:cxn ang="0">
                    <a:pos x="42" y="29"/>
                  </a:cxn>
                  <a:cxn ang="0">
                    <a:pos x="56" y="52"/>
                  </a:cxn>
                  <a:cxn ang="0">
                    <a:pos x="46" y="62"/>
                  </a:cxn>
                  <a:cxn ang="0">
                    <a:pos x="28" y="31"/>
                  </a:cxn>
                  <a:cxn ang="0">
                    <a:pos x="13" y="16"/>
                  </a:cxn>
                  <a:cxn ang="0">
                    <a:pos x="28" y="0"/>
                  </a:cxn>
                  <a:cxn ang="0">
                    <a:pos x="43" y="16"/>
                  </a:cxn>
                  <a:cxn ang="0">
                    <a:pos x="28" y="31"/>
                  </a:cxn>
                </a:cxnLst>
                <a:rect l="0" t="0" r="r" b="b"/>
                <a:pathLst>
                  <a:path w="56" h="62">
                    <a:moveTo>
                      <a:pt x="46" y="62"/>
                    </a:moveTo>
                    <a:cubicBezTo>
                      <a:pt x="10" y="62"/>
                      <a:pt x="10" y="62"/>
                      <a:pt x="10" y="62"/>
                    </a:cubicBezTo>
                    <a:cubicBezTo>
                      <a:pt x="4" y="62"/>
                      <a:pt x="0" y="58"/>
                      <a:pt x="0" y="52"/>
                    </a:cubicBezTo>
                    <a:cubicBezTo>
                      <a:pt x="0" y="43"/>
                      <a:pt x="2" y="29"/>
                      <a:pt x="14" y="29"/>
                    </a:cubicBezTo>
                    <a:cubicBezTo>
                      <a:pt x="15" y="29"/>
                      <a:pt x="20" y="34"/>
                      <a:pt x="28" y="34"/>
                    </a:cubicBezTo>
                    <a:cubicBezTo>
                      <a:pt x="36" y="34"/>
                      <a:pt x="41" y="29"/>
                      <a:pt x="42" y="29"/>
                    </a:cubicBezTo>
                    <a:cubicBezTo>
                      <a:pt x="54" y="29"/>
                      <a:pt x="56" y="43"/>
                      <a:pt x="56" y="52"/>
                    </a:cubicBezTo>
                    <a:cubicBezTo>
                      <a:pt x="56" y="58"/>
                      <a:pt x="52" y="62"/>
                      <a:pt x="46" y="62"/>
                    </a:cubicBezTo>
                    <a:close/>
                    <a:moveTo>
                      <a:pt x="28" y="31"/>
                    </a:moveTo>
                    <a:cubicBezTo>
                      <a:pt x="20" y="31"/>
                      <a:pt x="13" y="24"/>
                      <a:pt x="13" y="16"/>
                    </a:cubicBezTo>
                    <a:cubicBezTo>
                      <a:pt x="13" y="7"/>
                      <a:pt x="20" y="0"/>
                      <a:pt x="28" y="0"/>
                    </a:cubicBezTo>
                    <a:cubicBezTo>
                      <a:pt x="37" y="0"/>
                      <a:pt x="43" y="7"/>
                      <a:pt x="43" y="16"/>
                    </a:cubicBezTo>
                    <a:cubicBezTo>
                      <a:pt x="43" y="24"/>
                      <a:pt x="37" y="31"/>
                      <a:pt x="28" y="31"/>
                    </a:cubicBez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07" name="组合 106">
              <a:extLst>
                <a:ext uri="{FF2B5EF4-FFF2-40B4-BE49-F238E27FC236}">
                  <a16:creationId xmlns:a16="http://schemas.microsoft.com/office/drawing/2014/main" id="{1244D7E6-4D46-498A-B458-A0E02D9499FA}"/>
                </a:ext>
              </a:extLst>
            </p:cNvPr>
            <p:cNvGrpSpPr/>
            <p:nvPr/>
          </p:nvGrpSpPr>
          <p:grpSpPr>
            <a:xfrm>
              <a:off x="8010502" y="1969738"/>
              <a:ext cx="1598455" cy="1090536"/>
              <a:chOff x="8010502" y="1950407"/>
              <a:chExt cx="1598455" cy="1090536"/>
            </a:xfrm>
          </p:grpSpPr>
          <p:sp>
            <p:nvSpPr>
              <p:cNvPr id="126" name="文本框 125">
                <a:extLst>
                  <a:ext uri="{FF2B5EF4-FFF2-40B4-BE49-F238E27FC236}">
                    <a16:creationId xmlns:a16="http://schemas.microsoft.com/office/drawing/2014/main" id="{9C5EE480-FEFF-4008-89E3-4210C5BB9A28}"/>
                  </a:ext>
                </a:extLst>
              </p:cNvPr>
              <p:cNvSpPr txBox="1"/>
              <p:nvPr/>
            </p:nvSpPr>
            <p:spPr>
              <a:xfrm>
                <a:off x="8104122" y="1960352"/>
                <a:ext cx="389850" cy="215444"/>
              </a:xfrm>
              <a:prstGeom prst="rect">
                <a:avLst/>
              </a:prstGeom>
              <a:noFill/>
            </p:spPr>
            <p:txBody>
              <a:bodyPr wrap="none" rtlCol="0">
                <a:spAutoFit/>
              </a:bodyPr>
              <a:lstStyle/>
              <a:p>
                <a:r>
                  <a:rPr lang="zh-CN" altLang="en-US" sz="800" b="1" dirty="0">
                    <a:solidFill>
                      <a:schemeClr val="bg1">
                        <a:alpha val="80000"/>
                      </a:schemeClr>
                    </a:solidFill>
                    <a:latin typeface="+mn-ea"/>
                  </a:rPr>
                  <a:t>耐久</a:t>
                </a:r>
              </a:p>
            </p:txBody>
          </p:sp>
          <p:sp>
            <p:nvSpPr>
              <p:cNvPr id="127" name="文本框 126">
                <a:extLst>
                  <a:ext uri="{FF2B5EF4-FFF2-40B4-BE49-F238E27FC236}">
                    <a16:creationId xmlns:a16="http://schemas.microsoft.com/office/drawing/2014/main" id="{74995F91-9F9E-4474-A88C-F413C870E0CD}"/>
                  </a:ext>
                </a:extLst>
              </p:cNvPr>
              <p:cNvSpPr txBox="1"/>
              <p:nvPr/>
            </p:nvSpPr>
            <p:spPr>
              <a:xfrm>
                <a:off x="9046603" y="1950407"/>
                <a:ext cx="554960" cy="253916"/>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5666</a:t>
                </a:r>
                <a:endParaRPr lang="zh-CN" altLang="en-US" sz="1050" dirty="0">
                  <a:solidFill>
                    <a:schemeClr val="accent4">
                      <a:lumMod val="20000"/>
                      <a:lumOff val="80000"/>
                    </a:schemeClr>
                  </a:solidFill>
                  <a:latin typeface="Aldrich" panose="02000000000000000000" pitchFamily="2" charset="0"/>
                </a:endParaRPr>
              </a:p>
            </p:txBody>
          </p:sp>
          <p:sp>
            <p:nvSpPr>
              <p:cNvPr id="128" name="文本框 127">
                <a:extLst>
                  <a:ext uri="{FF2B5EF4-FFF2-40B4-BE49-F238E27FC236}">
                    <a16:creationId xmlns:a16="http://schemas.microsoft.com/office/drawing/2014/main" id="{E4D33A51-8F8A-4B83-8153-04C671FB0F95}"/>
                  </a:ext>
                </a:extLst>
              </p:cNvPr>
              <p:cNvSpPr txBox="1"/>
              <p:nvPr/>
            </p:nvSpPr>
            <p:spPr>
              <a:xfrm>
                <a:off x="8104122" y="2159945"/>
                <a:ext cx="595035" cy="215444"/>
              </a:xfrm>
              <a:prstGeom prst="rect">
                <a:avLst/>
              </a:prstGeom>
              <a:noFill/>
            </p:spPr>
            <p:txBody>
              <a:bodyPr wrap="none" rtlCol="0">
                <a:spAutoFit/>
              </a:bodyPr>
              <a:lstStyle/>
              <a:p>
                <a:r>
                  <a:rPr lang="zh-CN" altLang="en-US" sz="800" b="1" dirty="0">
                    <a:solidFill>
                      <a:schemeClr val="bg1">
                        <a:alpha val="80000"/>
                      </a:schemeClr>
                    </a:solidFill>
                    <a:latin typeface="+mn-ea"/>
                  </a:rPr>
                  <a:t>平均速度</a:t>
                </a:r>
              </a:p>
            </p:txBody>
          </p:sp>
          <p:sp>
            <p:nvSpPr>
              <p:cNvPr id="129" name="文本框 128">
                <a:extLst>
                  <a:ext uri="{FF2B5EF4-FFF2-40B4-BE49-F238E27FC236}">
                    <a16:creationId xmlns:a16="http://schemas.microsoft.com/office/drawing/2014/main" id="{0B5DBFD1-CA6E-41DF-B960-5944D3C16932}"/>
                  </a:ext>
                </a:extLst>
              </p:cNvPr>
              <p:cNvSpPr txBox="1"/>
              <p:nvPr/>
            </p:nvSpPr>
            <p:spPr>
              <a:xfrm>
                <a:off x="8104122" y="2371951"/>
                <a:ext cx="389850" cy="215444"/>
              </a:xfrm>
              <a:prstGeom prst="rect">
                <a:avLst/>
              </a:prstGeom>
              <a:noFill/>
            </p:spPr>
            <p:txBody>
              <a:bodyPr wrap="none" rtlCol="0">
                <a:spAutoFit/>
              </a:bodyPr>
              <a:lstStyle/>
              <a:p>
                <a:r>
                  <a:rPr lang="zh-CN" altLang="en-US" sz="800" b="1" dirty="0">
                    <a:solidFill>
                      <a:schemeClr val="bg1">
                        <a:alpha val="80000"/>
                      </a:schemeClr>
                    </a:solidFill>
                    <a:latin typeface="+mn-ea"/>
                  </a:rPr>
                  <a:t>火力</a:t>
                </a:r>
              </a:p>
            </p:txBody>
          </p:sp>
          <p:sp>
            <p:nvSpPr>
              <p:cNvPr id="130" name="文本框 129">
                <a:extLst>
                  <a:ext uri="{FF2B5EF4-FFF2-40B4-BE49-F238E27FC236}">
                    <a16:creationId xmlns:a16="http://schemas.microsoft.com/office/drawing/2014/main" id="{E5CBFA0E-7DD2-4968-9DD1-B35E024ADA21}"/>
                  </a:ext>
                </a:extLst>
              </p:cNvPr>
              <p:cNvSpPr txBox="1"/>
              <p:nvPr/>
            </p:nvSpPr>
            <p:spPr>
              <a:xfrm>
                <a:off x="8104122" y="2596317"/>
                <a:ext cx="389850" cy="215444"/>
              </a:xfrm>
              <a:prstGeom prst="rect">
                <a:avLst/>
              </a:prstGeom>
              <a:noFill/>
            </p:spPr>
            <p:txBody>
              <a:bodyPr wrap="none" rtlCol="0">
                <a:spAutoFit/>
              </a:bodyPr>
              <a:lstStyle/>
              <a:p>
                <a:r>
                  <a:rPr lang="zh-CN" altLang="en-US" sz="800" b="1" dirty="0">
                    <a:solidFill>
                      <a:schemeClr val="bg1">
                        <a:alpha val="80000"/>
                      </a:schemeClr>
                    </a:solidFill>
                    <a:latin typeface="+mn-ea"/>
                  </a:rPr>
                  <a:t>探测</a:t>
                </a:r>
              </a:p>
            </p:txBody>
          </p:sp>
          <p:sp>
            <p:nvSpPr>
              <p:cNvPr id="131" name="文本框 130">
                <a:extLst>
                  <a:ext uri="{FF2B5EF4-FFF2-40B4-BE49-F238E27FC236}">
                    <a16:creationId xmlns:a16="http://schemas.microsoft.com/office/drawing/2014/main" id="{03E520FC-1CD4-48F8-86D8-779EC0F0DB75}"/>
                  </a:ext>
                </a:extLst>
              </p:cNvPr>
              <p:cNvSpPr txBox="1"/>
              <p:nvPr/>
            </p:nvSpPr>
            <p:spPr>
              <a:xfrm>
                <a:off x="9317094" y="2142364"/>
                <a:ext cx="277640" cy="253916"/>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8</a:t>
                </a:r>
                <a:endParaRPr lang="zh-CN" altLang="en-US" sz="1050" dirty="0">
                  <a:solidFill>
                    <a:schemeClr val="accent4">
                      <a:lumMod val="20000"/>
                      <a:lumOff val="80000"/>
                    </a:schemeClr>
                  </a:solidFill>
                  <a:latin typeface="Aldrich" panose="02000000000000000000" pitchFamily="2" charset="0"/>
                </a:endParaRPr>
              </a:p>
            </p:txBody>
          </p:sp>
          <p:sp>
            <p:nvSpPr>
              <p:cNvPr id="132" name="文本框 131">
                <a:extLst>
                  <a:ext uri="{FF2B5EF4-FFF2-40B4-BE49-F238E27FC236}">
                    <a16:creationId xmlns:a16="http://schemas.microsoft.com/office/drawing/2014/main" id="{8500346F-0D95-4D5B-84A0-AB4E0CDBA60B}"/>
                  </a:ext>
                </a:extLst>
              </p:cNvPr>
              <p:cNvSpPr txBox="1"/>
              <p:nvPr/>
            </p:nvSpPr>
            <p:spPr>
              <a:xfrm>
                <a:off x="9340337" y="2344253"/>
                <a:ext cx="231154" cy="253916"/>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1</a:t>
                </a:r>
                <a:endParaRPr lang="zh-CN" altLang="en-US" sz="1050" dirty="0">
                  <a:solidFill>
                    <a:schemeClr val="accent4">
                      <a:lumMod val="20000"/>
                      <a:lumOff val="80000"/>
                    </a:schemeClr>
                  </a:solidFill>
                  <a:latin typeface="Aldrich" panose="02000000000000000000" pitchFamily="2" charset="0"/>
                </a:endParaRPr>
              </a:p>
            </p:txBody>
          </p:sp>
          <p:sp>
            <p:nvSpPr>
              <p:cNvPr id="133" name="文本框 132">
                <a:extLst>
                  <a:ext uri="{FF2B5EF4-FFF2-40B4-BE49-F238E27FC236}">
                    <a16:creationId xmlns:a16="http://schemas.microsoft.com/office/drawing/2014/main" id="{7337E2EE-9D3B-493E-804E-B32D23A887B1}"/>
                  </a:ext>
                </a:extLst>
              </p:cNvPr>
              <p:cNvSpPr txBox="1"/>
              <p:nvPr/>
            </p:nvSpPr>
            <p:spPr>
              <a:xfrm>
                <a:off x="9137558" y="2560229"/>
                <a:ext cx="457176" cy="253916"/>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305</a:t>
                </a:r>
                <a:endParaRPr lang="zh-CN" altLang="en-US" sz="1050" dirty="0">
                  <a:solidFill>
                    <a:schemeClr val="accent4">
                      <a:lumMod val="20000"/>
                      <a:lumOff val="80000"/>
                    </a:schemeClr>
                  </a:solidFill>
                  <a:latin typeface="Aldrich" panose="02000000000000000000" pitchFamily="2" charset="0"/>
                </a:endParaRPr>
              </a:p>
            </p:txBody>
          </p:sp>
          <p:sp>
            <p:nvSpPr>
              <p:cNvPr id="134" name="Freeform 68">
                <a:extLst>
                  <a:ext uri="{FF2B5EF4-FFF2-40B4-BE49-F238E27FC236}">
                    <a16:creationId xmlns:a16="http://schemas.microsoft.com/office/drawing/2014/main" id="{6A0507A1-189E-47F3-A43D-D640F75FC8A8}"/>
                  </a:ext>
                </a:extLst>
              </p:cNvPr>
              <p:cNvSpPr>
                <a:spLocks noEditPoints="1"/>
              </p:cNvSpPr>
              <p:nvPr/>
            </p:nvSpPr>
            <p:spPr bwMode="auto">
              <a:xfrm>
                <a:off x="8014965" y="2412642"/>
                <a:ext cx="147720" cy="147720"/>
              </a:xfrm>
              <a:custGeom>
                <a:avLst/>
                <a:gdLst/>
                <a:ahLst/>
                <a:cxnLst>
                  <a:cxn ang="0">
                    <a:pos x="62" y="34"/>
                  </a:cxn>
                  <a:cxn ang="0">
                    <a:pos x="60" y="36"/>
                  </a:cxn>
                  <a:cxn ang="0">
                    <a:pos x="54" y="36"/>
                  </a:cxn>
                  <a:cxn ang="0">
                    <a:pos x="36" y="54"/>
                  </a:cxn>
                  <a:cxn ang="0">
                    <a:pos x="36" y="60"/>
                  </a:cxn>
                  <a:cxn ang="0">
                    <a:pos x="34" y="62"/>
                  </a:cxn>
                  <a:cxn ang="0">
                    <a:pos x="29" y="62"/>
                  </a:cxn>
                  <a:cxn ang="0">
                    <a:pos x="26" y="60"/>
                  </a:cxn>
                  <a:cxn ang="0">
                    <a:pos x="26" y="54"/>
                  </a:cxn>
                  <a:cxn ang="0">
                    <a:pos x="9" y="36"/>
                  </a:cxn>
                  <a:cxn ang="0">
                    <a:pos x="3" y="36"/>
                  </a:cxn>
                  <a:cxn ang="0">
                    <a:pos x="0" y="34"/>
                  </a:cxn>
                  <a:cxn ang="0">
                    <a:pos x="0" y="29"/>
                  </a:cxn>
                  <a:cxn ang="0">
                    <a:pos x="3" y="26"/>
                  </a:cxn>
                  <a:cxn ang="0">
                    <a:pos x="9" y="26"/>
                  </a:cxn>
                  <a:cxn ang="0">
                    <a:pos x="26" y="9"/>
                  </a:cxn>
                  <a:cxn ang="0">
                    <a:pos x="26" y="3"/>
                  </a:cxn>
                  <a:cxn ang="0">
                    <a:pos x="29" y="0"/>
                  </a:cxn>
                  <a:cxn ang="0">
                    <a:pos x="34" y="0"/>
                  </a:cxn>
                  <a:cxn ang="0">
                    <a:pos x="36" y="3"/>
                  </a:cxn>
                  <a:cxn ang="0">
                    <a:pos x="36" y="9"/>
                  </a:cxn>
                  <a:cxn ang="0">
                    <a:pos x="54" y="26"/>
                  </a:cxn>
                  <a:cxn ang="0">
                    <a:pos x="60" y="26"/>
                  </a:cxn>
                  <a:cxn ang="0">
                    <a:pos x="62" y="29"/>
                  </a:cxn>
                  <a:cxn ang="0">
                    <a:pos x="62" y="34"/>
                  </a:cxn>
                  <a:cxn ang="0">
                    <a:pos x="44" y="36"/>
                  </a:cxn>
                  <a:cxn ang="0">
                    <a:pos x="42" y="34"/>
                  </a:cxn>
                  <a:cxn ang="0">
                    <a:pos x="42" y="29"/>
                  </a:cxn>
                  <a:cxn ang="0">
                    <a:pos x="44" y="26"/>
                  </a:cxn>
                  <a:cxn ang="0">
                    <a:pos x="49" y="26"/>
                  </a:cxn>
                  <a:cxn ang="0">
                    <a:pos x="36" y="14"/>
                  </a:cxn>
                  <a:cxn ang="0">
                    <a:pos x="36" y="18"/>
                  </a:cxn>
                  <a:cxn ang="0">
                    <a:pos x="34" y="21"/>
                  </a:cxn>
                  <a:cxn ang="0">
                    <a:pos x="29" y="21"/>
                  </a:cxn>
                  <a:cxn ang="0">
                    <a:pos x="26" y="18"/>
                  </a:cxn>
                  <a:cxn ang="0">
                    <a:pos x="26" y="14"/>
                  </a:cxn>
                  <a:cxn ang="0">
                    <a:pos x="14" y="26"/>
                  </a:cxn>
                  <a:cxn ang="0">
                    <a:pos x="18" y="26"/>
                  </a:cxn>
                  <a:cxn ang="0">
                    <a:pos x="21" y="29"/>
                  </a:cxn>
                  <a:cxn ang="0">
                    <a:pos x="21" y="34"/>
                  </a:cxn>
                  <a:cxn ang="0">
                    <a:pos x="18" y="36"/>
                  </a:cxn>
                  <a:cxn ang="0">
                    <a:pos x="14" y="36"/>
                  </a:cxn>
                  <a:cxn ang="0">
                    <a:pos x="26" y="49"/>
                  </a:cxn>
                  <a:cxn ang="0">
                    <a:pos x="26" y="44"/>
                  </a:cxn>
                  <a:cxn ang="0">
                    <a:pos x="29" y="42"/>
                  </a:cxn>
                  <a:cxn ang="0">
                    <a:pos x="34" y="42"/>
                  </a:cxn>
                  <a:cxn ang="0">
                    <a:pos x="36" y="44"/>
                  </a:cxn>
                  <a:cxn ang="0">
                    <a:pos x="36" y="49"/>
                  </a:cxn>
                  <a:cxn ang="0">
                    <a:pos x="49" y="36"/>
                  </a:cxn>
                  <a:cxn ang="0">
                    <a:pos x="44" y="36"/>
                  </a:cxn>
                </a:cxnLst>
                <a:rect l="0" t="0" r="r" b="b"/>
                <a:pathLst>
                  <a:path w="62" h="62">
                    <a:moveTo>
                      <a:pt x="62" y="34"/>
                    </a:moveTo>
                    <a:cubicBezTo>
                      <a:pt x="62" y="35"/>
                      <a:pt x="61" y="36"/>
                      <a:pt x="60" y="36"/>
                    </a:cubicBezTo>
                    <a:cubicBezTo>
                      <a:pt x="54" y="36"/>
                      <a:pt x="54" y="36"/>
                      <a:pt x="54" y="36"/>
                    </a:cubicBezTo>
                    <a:cubicBezTo>
                      <a:pt x="52" y="45"/>
                      <a:pt x="45" y="52"/>
                      <a:pt x="36" y="54"/>
                    </a:cubicBezTo>
                    <a:cubicBezTo>
                      <a:pt x="36" y="60"/>
                      <a:pt x="36" y="60"/>
                      <a:pt x="36" y="60"/>
                    </a:cubicBezTo>
                    <a:cubicBezTo>
                      <a:pt x="36" y="61"/>
                      <a:pt x="35" y="62"/>
                      <a:pt x="34" y="62"/>
                    </a:cubicBezTo>
                    <a:cubicBezTo>
                      <a:pt x="29" y="62"/>
                      <a:pt x="29" y="62"/>
                      <a:pt x="29" y="62"/>
                    </a:cubicBezTo>
                    <a:cubicBezTo>
                      <a:pt x="27" y="62"/>
                      <a:pt x="26" y="61"/>
                      <a:pt x="26" y="60"/>
                    </a:cubicBezTo>
                    <a:cubicBezTo>
                      <a:pt x="26" y="54"/>
                      <a:pt x="26" y="54"/>
                      <a:pt x="26" y="54"/>
                    </a:cubicBezTo>
                    <a:cubicBezTo>
                      <a:pt x="18" y="52"/>
                      <a:pt x="11" y="45"/>
                      <a:pt x="9" y="36"/>
                    </a:cubicBezTo>
                    <a:cubicBezTo>
                      <a:pt x="3" y="36"/>
                      <a:pt x="3" y="36"/>
                      <a:pt x="3" y="36"/>
                    </a:cubicBezTo>
                    <a:cubicBezTo>
                      <a:pt x="2" y="36"/>
                      <a:pt x="0" y="35"/>
                      <a:pt x="0" y="34"/>
                    </a:cubicBezTo>
                    <a:cubicBezTo>
                      <a:pt x="0" y="29"/>
                      <a:pt x="0" y="29"/>
                      <a:pt x="0" y="29"/>
                    </a:cubicBezTo>
                    <a:cubicBezTo>
                      <a:pt x="0" y="27"/>
                      <a:pt x="2" y="26"/>
                      <a:pt x="3" y="26"/>
                    </a:cubicBezTo>
                    <a:cubicBezTo>
                      <a:pt x="9" y="26"/>
                      <a:pt x="9" y="26"/>
                      <a:pt x="9" y="26"/>
                    </a:cubicBezTo>
                    <a:cubicBezTo>
                      <a:pt x="11" y="18"/>
                      <a:pt x="18" y="11"/>
                      <a:pt x="26" y="9"/>
                    </a:cubicBezTo>
                    <a:cubicBezTo>
                      <a:pt x="26" y="3"/>
                      <a:pt x="26" y="3"/>
                      <a:pt x="26" y="3"/>
                    </a:cubicBezTo>
                    <a:cubicBezTo>
                      <a:pt x="26" y="2"/>
                      <a:pt x="27" y="0"/>
                      <a:pt x="29" y="0"/>
                    </a:cubicBezTo>
                    <a:cubicBezTo>
                      <a:pt x="34" y="0"/>
                      <a:pt x="34" y="0"/>
                      <a:pt x="34" y="0"/>
                    </a:cubicBezTo>
                    <a:cubicBezTo>
                      <a:pt x="35" y="0"/>
                      <a:pt x="36" y="2"/>
                      <a:pt x="36" y="3"/>
                    </a:cubicBezTo>
                    <a:cubicBezTo>
                      <a:pt x="36" y="9"/>
                      <a:pt x="36" y="9"/>
                      <a:pt x="36" y="9"/>
                    </a:cubicBezTo>
                    <a:cubicBezTo>
                      <a:pt x="45" y="11"/>
                      <a:pt x="52" y="18"/>
                      <a:pt x="54" y="26"/>
                    </a:cubicBezTo>
                    <a:cubicBezTo>
                      <a:pt x="60" y="26"/>
                      <a:pt x="60" y="26"/>
                      <a:pt x="60" y="26"/>
                    </a:cubicBezTo>
                    <a:cubicBezTo>
                      <a:pt x="61" y="26"/>
                      <a:pt x="62" y="27"/>
                      <a:pt x="62" y="29"/>
                    </a:cubicBezTo>
                    <a:lnTo>
                      <a:pt x="62" y="34"/>
                    </a:lnTo>
                    <a:close/>
                    <a:moveTo>
                      <a:pt x="44" y="36"/>
                    </a:moveTo>
                    <a:cubicBezTo>
                      <a:pt x="43" y="36"/>
                      <a:pt x="42" y="35"/>
                      <a:pt x="42" y="34"/>
                    </a:cubicBezTo>
                    <a:cubicBezTo>
                      <a:pt x="42" y="29"/>
                      <a:pt x="42" y="29"/>
                      <a:pt x="42" y="29"/>
                    </a:cubicBezTo>
                    <a:cubicBezTo>
                      <a:pt x="42" y="27"/>
                      <a:pt x="43" y="26"/>
                      <a:pt x="44" y="26"/>
                    </a:cubicBezTo>
                    <a:cubicBezTo>
                      <a:pt x="49" y="26"/>
                      <a:pt x="49" y="26"/>
                      <a:pt x="49" y="26"/>
                    </a:cubicBezTo>
                    <a:cubicBezTo>
                      <a:pt x="47" y="20"/>
                      <a:pt x="42" y="16"/>
                      <a:pt x="36" y="14"/>
                    </a:cubicBezTo>
                    <a:cubicBezTo>
                      <a:pt x="36" y="18"/>
                      <a:pt x="36" y="18"/>
                      <a:pt x="36" y="18"/>
                    </a:cubicBezTo>
                    <a:cubicBezTo>
                      <a:pt x="36" y="20"/>
                      <a:pt x="35" y="21"/>
                      <a:pt x="34" y="21"/>
                    </a:cubicBezTo>
                    <a:cubicBezTo>
                      <a:pt x="29" y="21"/>
                      <a:pt x="29" y="21"/>
                      <a:pt x="29" y="21"/>
                    </a:cubicBezTo>
                    <a:cubicBezTo>
                      <a:pt x="27" y="21"/>
                      <a:pt x="26" y="20"/>
                      <a:pt x="26" y="18"/>
                    </a:cubicBezTo>
                    <a:cubicBezTo>
                      <a:pt x="26" y="14"/>
                      <a:pt x="26" y="14"/>
                      <a:pt x="26" y="14"/>
                    </a:cubicBezTo>
                    <a:cubicBezTo>
                      <a:pt x="20" y="16"/>
                      <a:pt x="16" y="20"/>
                      <a:pt x="14" y="26"/>
                    </a:cubicBezTo>
                    <a:cubicBezTo>
                      <a:pt x="18" y="26"/>
                      <a:pt x="18" y="26"/>
                      <a:pt x="18" y="26"/>
                    </a:cubicBezTo>
                    <a:cubicBezTo>
                      <a:pt x="20" y="26"/>
                      <a:pt x="21" y="27"/>
                      <a:pt x="21" y="29"/>
                    </a:cubicBezTo>
                    <a:cubicBezTo>
                      <a:pt x="21" y="34"/>
                      <a:pt x="21" y="34"/>
                      <a:pt x="21" y="34"/>
                    </a:cubicBezTo>
                    <a:cubicBezTo>
                      <a:pt x="21" y="35"/>
                      <a:pt x="20" y="36"/>
                      <a:pt x="18" y="36"/>
                    </a:cubicBezTo>
                    <a:cubicBezTo>
                      <a:pt x="14" y="36"/>
                      <a:pt x="14" y="36"/>
                      <a:pt x="14" y="36"/>
                    </a:cubicBezTo>
                    <a:cubicBezTo>
                      <a:pt x="16" y="42"/>
                      <a:pt x="20" y="47"/>
                      <a:pt x="26" y="49"/>
                    </a:cubicBezTo>
                    <a:cubicBezTo>
                      <a:pt x="26" y="44"/>
                      <a:pt x="26" y="44"/>
                      <a:pt x="26" y="44"/>
                    </a:cubicBezTo>
                    <a:cubicBezTo>
                      <a:pt x="26" y="43"/>
                      <a:pt x="27" y="42"/>
                      <a:pt x="29" y="42"/>
                    </a:cubicBezTo>
                    <a:cubicBezTo>
                      <a:pt x="34" y="42"/>
                      <a:pt x="34" y="42"/>
                      <a:pt x="34" y="42"/>
                    </a:cubicBezTo>
                    <a:cubicBezTo>
                      <a:pt x="35" y="42"/>
                      <a:pt x="36" y="43"/>
                      <a:pt x="36" y="44"/>
                    </a:cubicBezTo>
                    <a:cubicBezTo>
                      <a:pt x="36" y="49"/>
                      <a:pt x="36" y="49"/>
                      <a:pt x="36" y="49"/>
                    </a:cubicBezTo>
                    <a:cubicBezTo>
                      <a:pt x="42" y="47"/>
                      <a:pt x="47" y="42"/>
                      <a:pt x="49" y="36"/>
                    </a:cubicBezTo>
                    <a:lnTo>
                      <a:pt x="44" y="36"/>
                    </a:ln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 name="Freeform 95">
                <a:extLst>
                  <a:ext uri="{FF2B5EF4-FFF2-40B4-BE49-F238E27FC236}">
                    <a16:creationId xmlns:a16="http://schemas.microsoft.com/office/drawing/2014/main" id="{87C9B7E7-C70B-4D19-9DAE-2A5AADE9C011}"/>
                  </a:ext>
                </a:extLst>
              </p:cNvPr>
              <p:cNvSpPr>
                <a:spLocks/>
              </p:cNvSpPr>
              <p:nvPr/>
            </p:nvSpPr>
            <p:spPr bwMode="auto">
              <a:xfrm>
                <a:off x="8015717" y="2013608"/>
                <a:ext cx="143727" cy="123458"/>
              </a:xfrm>
              <a:custGeom>
                <a:avLst/>
                <a:gdLst/>
                <a:ahLst/>
                <a:cxnLst>
                  <a:cxn ang="0">
                    <a:pos x="35" y="61"/>
                  </a:cxn>
                  <a:cxn ang="0">
                    <a:pos x="10" y="37"/>
                  </a:cxn>
                  <a:cxn ang="0">
                    <a:pos x="0" y="19"/>
                  </a:cxn>
                  <a:cxn ang="0">
                    <a:pos x="20" y="0"/>
                  </a:cxn>
                  <a:cxn ang="0">
                    <a:pos x="36" y="9"/>
                  </a:cxn>
                  <a:cxn ang="0">
                    <a:pos x="53" y="0"/>
                  </a:cxn>
                  <a:cxn ang="0">
                    <a:pos x="72" y="19"/>
                  </a:cxn>
                  <a:cxn ang="0">
                    <a:pos x="63" y="37"/>
                  </a:cxn>
                  <a:cxn ang="0">
                    <a:pos x="38" y="61"/>
                  </a:cxn>
                  <a:cxn ang="0">
                    <a:pos x="36" y="62"/>
                  </a:cxn>
                  <a:cxn ang="0">
                    <a:pos x="35" y="61"/>
                  </a:cxn>
                </a:cxnLst>
                <a:rect l="0" t="0" r="r" b="b"/>
                <a:pathLst>
                  <a:path w="72" h="62">
                    <a:moveTo>
                      <a:pt x="35" y="61"/>
                    </a:moveTo>
                    <a:cubicBezTo>
                      <a:pt x="10" y="37"/>
                      <a:pt x="10" y="37"/>
                      <a:pt x="10" y="37"/>
                    </a:cubicBezTo>
                    <a:cubicBezTo>
                      <a:pt x="9" y="37"/>
                      <a:pt x="0" y="29"/>
                      <a:pt x="0" y="19"/>
                    </a:cubicBezTo>
                    <a:cubicBezTo>
                      <a:pt x="0" y="7"/>
                      <a:pt x="8" y="0"/>
                      <a:pt x="20" y="0"/>
                    </a:cubicBezTo>
                    <a:cubicBezTo>
                      <a:pt x="27" y="0"/>
                      <a:pt x="33" y="6"/>
                      <a:pt x="36" y="9"/>
                    </a:cubicBezTo>
                    <a:cubicBezTo>
                      <a:pt x="40" y="6"/>
                      <a:pt x="46" y="0"/>
                      <a:pt x="53" y="0"/>
                    </a:cubicBezTo>
                    <a:cubicBezTo>
                      <a:pt x="65" y="0"/>
                      <a:pt x="72" y="7"/>
                      <a:pt x="72" y="19"/>
                    </a:cubicBezTo>
                    <a:cubicBezTo>
                      <a:pt x="72" y="29"/>
                      <a:pt x="64" y="37"/>
                      <a:pt x="63" y="37"/>
                    </a:cubicBezTo>
                    <a:cubicBezTo>
                      <a:pt x="38" y="61"/>
                      <a:pt x="38" y="61"/>
                      <a:pt x="38" y="61"/>
                    </a:cubicBezTo>
                    <a:cubicBezTo>
                      <a:pt x="38" y="62"/>
                      <a:pt x="37" y="62"/>
                      <a:pt x="36" y="62"/>
                    </a:cubicBezTo>
                    <a:cubicBezTo>
                      <a:pt x="36" y="62"/>
                      <a:pt x="35" y="62"/>
                      <a:pt x="35" y="61"/>
                    </a:cubicBez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137">
                <a:extLst>
                  <a:ext uri="{FF2B5EF4-FFF2-40B4-BE49-F238E27FC236}">
                    <a16:creationId xmlns:a16="http://schemas.microsoft.com/office/drawing/2014/main" id="{2D689620-9BC3-4132-9682-65C3E6B6E640}"/>
                  </a:ext>
                </a:extLst>
              </p:cNvPr>
              <p:cNvSpPr>
                <a:spLocks noEditPoints="1"/>
              </p:cNvSpPr>
              <p:nvPr/>
            </p:nvSpPr>
            <p:spPr bwMode="auto">
              <a:xfrm>
                <a:off x="8010502" y="2192345"/>
                <a:ext cx="147113" cy="150643"/>
              </a:xfrm>
              <a:custGeom>
                <a:avLst/>
                <a:gdLst/>
                <a:ahLst/>
                <a:cxnLst>
                  <a:cxn ang="0">
                    <a:pos x="46" y="30"/>
                  </a:cxn>
                  <a:cxn ang="0">
                    <a:pos x="39" y="36"/>
                  </a:cxn>
                  <a:cxn ang="0">
                    <a:pos x="39" y="50"/>
                  </a:cxn>
                  <a:cxn ang="0">
                    <a:pos x="38" y="50"/>
                  </a:cxn>
                  <a:cxn ang="0">
                    <a:pos x="24" y="58"/>
                  </a:cxn>
                  <a:cxn ang="0">
                    <a:pos x="24" y="59"/>
                  </a:cxn>
                  <a:cxn ang="0">
                    <a:pos x="23" y="58"/>
                  </a:cxn>
                  <a:cxn ang="0">
                    <a:pos x="21" y="56"/>
                  </a:cxn>
                  <a:cxn ang="0">
                    <a:pos x="21" y="55"/>
                  </a:cxn>
                  <a:cxn ang="0">
                    <a:pos x="24" y="45"/>
                  </a:cxn>
                  <a:cxn ang="0">
                    <a:pos x="14" y="35"/>
                  </a:cxn>
                  <a:cxn ang="0">
                    <a:pos x="4" y="38"/>
                  </a:cxn>
                  <a:cxn ang="0">
                    <a:pos x="3" y="38"/>
                  </a:cxn>
                  <a:cxn ang="0">
                    <a:pos x="3" y="38"/>
                  </a:cxn>
                  <a:cxn ang="0">
                    <a:pos x="0" y="35"/>
                  </a:cxn>
                  <a:cxn ang="0">
                    <a:pos x="0" y="34"/>
                  </a:cxn>
                  <a:cxn ang="0">
                    <a:pos x="8" y="20"/>
                  </a:cxn>
                  <a:cxn ang="0">
                    <a:pos x="9" y="20"/>
                  </a:cxn>
                  <a:cxn ang="0">
                    <a:pos x="23" y="19"/>
                  </a:cxn>
                  <a:cxn ang="0">
                    <a:pos x="29" y="12"/>
                  </a:cxn>
                  <a:cxn ang="0">
                    <a:pos x="57" y="0"/>
                  </a:cxn>
                  <a:cxn ang="0">
                    <a:pos x="58" y="1"/>
                  </a:cxn>
                  <a:cxn ang="0">
                    <a:pos x="46" y="30"/>
                  </a:cxn>
                  <a:cxn ang="0">
                    <a:pos x="47" y="8"/>
                  </a:cxn>
                  <a:cxn ang="0">
                    <a:pos x="43" y="12"/>
                  </a:cxn>
                  <a:cxn ang="0">
                    <a:pos x="47" y="15"/>
                  </a:cxn>
                  <a:cxn ang="0">
                    <a:pos x="50" y="12"/>
                  </a:cxn>
                  <a:cxn ang="0">
                    <a:pos x="47" y="8"/>
                  </a:cxn>
                </a:cxnLst>
                <a:rect l="0" t="0" r="r" b="b"/>
                <a:pathLst>
                  <a:path w="58" h="59">
                    <a:moveTo>
                      <a:pt x="46" y="30"/>
                    </a:moveTo>
                    <a:cubicBezTo>
                      <a:pt x="44" y="32"/>
                      <a:pt x="42" y="34"/>
                      <a:pt x="39" y="36"/>
                    </a:cubicBezTo>
                    <a:cubicBezTo>
                      <a:pt x="39" y="50"/>
                      <a:pt x="39" y="50"/>
                      <a:pt x="39" y="50"/>
                    </a:cubicBezTo>
                    <a:cubicBezTo>
                      <a:pt x="39" y="50"/>
                      <a:pt x="39" y="50"/>
                      <a:pt x="38" y="50"/>
                    </a:cubicBezTo>
                    <a:cubicBezTo>
                      <a:pt x="24" y="58"/>
                      <a:pt x="24" y="58"/>
                      <a:pt x="24" y="58"/>
                    </a:cubicBezTo>
                    <a:cubicBezTo>
                      <a:pt x="24" y="59"/>
                      <a:pt x="24" y="59"/>
                      <a:pt x="24" y="59"/>
                    </a:cubicBezTo>
                    <a:cubicBezTo>
                      <a:pt x="24" y="59"/>
                      <a:pt x="23" y="58"/>
                      <a:pt x="23" y="58"/>
                    </a:cubicBezTo>
                    <a:cubicBezTo>
                      <a:pt x="21" y="56"/>
                      <a:pt x="21" y="56"/>
                      <a:pt x="21" y="56"/>
                    </a:cubicBezTo>
                    <a:cubicBezTo>
                      <a:pt x="21" y="56"/>
                      <a:pt x="20" y="55"/>
                      <a:pt x="21" y="55"/>
                    </a:cubicBezTo>
                    <a:cubicBezTo>
                      <a:pt x="24" y="45"/>
                      <a:pt x="24" y="45"/>
                      <a:pt x="24" y="45"/>
                    </a:cubicBezTo>
                    <a:cubicBezTo>
                      <a:pt x="14" y="35"/>
                      <a:pt x="14" y="35"/>
                      <a:pt x="14" y="35"/>
                    </a:cubicBezTo>
                    <a:cubicBezTo>
                      <a:pt x="4" y="38"/>
                      <a:pt x="4" y="38"/>
                      <a:pt x="4" y="38"/>
                    </a:cubicBezTo>
                    <a:cubicBezTo>
                      <a:pt x="4" y="38"/>
                      <a:pt x="3" y="38"/>
                      <a:pt x="3" y="38"/>
                    </a:cubicBezTo>
                    <a:cubicBezTo>
                      <a:pt x="3" y="38"/>
                      <a:pt x="3" y="38"/>
                      <a:pt x="3" y="38"/>
                    </a:cubicBezTo>
                    <a:cubicBezTo>
                      <a:pt x="0" y="35"/>
                      <a:pt x="0" y="35"/>
                      <a:pt x="0" y="35"/>
                    </a:cubicBezTo>
                    <a:cubicBezTo>
                      <a:pt x="0" y="35"/>
                      <a:pt x="0" y="34"/>
                      <a:pt x="0" y="34"/>
                    </a:cubicBezTo>
                    <a:cubicBezTo>
                      <a:pt x="8" y="20"/>
                      <a:pt x="8" y="20"/>
                      <a:pt x="8" y="20"/>
                    </a:cubicBezTo>
                    <a:cubicBezTo>
                      <a:pt x="8" y="20"/>
                      <a:pt x="9" y="20"/>
                      <a:pt x="9" y="20"/>
                    </a:cubicBezTo>
                    <a:cubicBezTo>
                      <a:pt x="23" y="19"/>
                      <a:pt x="23" y="19"/>
                      <a:pt x="23" y="19"/>
                    </a:cubicBezTo>
                    <a:cubicBezTo>
                      <a:pt x="25" y="17"/>
                      <a:pt x="27" y="14"/>
                      <a:pt x="29" y="12"/>
                    </a:cubicBezTo>
                    <a:cubicBezTo>
                      <a:pt x="38" y="3"/>
                      <a:pt x="45" y="0"/>
                      <a:pt x="57" y="0"/>
                    </a:cubicBezTo>
                    <a:cubicBezTo>
                      <a:pt x="58" y="0"/>
                      <a:pt x="58" y="1"/>
                      <a:pt x="58" y="1"/>
                    </a:cubicBezTo>
                    <a:cubicBezTo>
                      <a:pt x="58" y="13"/>
                      <a:pt x="55" y="21"/>
                      <a:pt x="46" y="30"/>
                    </a:cubicBezTo>
                    <a:close/>
                    <a:moveTo>
                      <a:pt x="47" y="8"/>
                    </a:moveTo>
                    <a:cubicBezTo>
                      <a:pt x="45" y="8"/>
                      <a:pt x="43" y="10"/>
                      <a:pt x="43" y="12"/>
                    </a:cubicBezTo>
                    <a:cubicBezTo>
                      <a:pt x="43" y="14"/>
                      <a:pt x="45" y="15"/>
                      <a:pt x="47" y="15"/>
                    </a:cubicBezTo>
                    <a:cubicBezTo>
                      <a:pt x="49" y="15"/>
                      <a:pt x="50" y="14"/>
                      <a:pt x="50" y="12"/>
                    </a:cubicBezTo>
                    <a:cubicBezTo>
                      <a:pt x="50" y="10"/>
                      <a:pt x="49" y="8"/>
                      <a:pt x="47" y="8"/>
                    </a:cubicBez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300">
                <a:extLst>
                  <a:ext uri="{FF2B5EF4-FFF2-40B4-BE49-F238E27FC236}">
                    <a16:creationId xmlns:a16="http://schemas.microsoft.com/office/drawing/2014/main" id="{B56BFCF6-A5FF-4478-A31D-AA26A653EBD4}"/>
                  </a:ext>
                </a:extLst>
              </p:cNvPr>
              <p:cNvSpPr>
                <a:spLocks noEditPoints="1"/>
              </p:cNvSpPr>
              <p:nvPr/>
            </p:nvSpPr>
            <p:spPr bwMode="auto">
              <a:xfrm>
                <a:off x="8018456" y="2628445"/>
                <a:ext cx="139877" cy="139877"/>
              </a:xfrm>
              <a:custGeom>
                <a:avLst/>
                <a:gdLst>
                  <a:gd name="T0" fmla="*/ 30 w 50"/>
                  <a:gd name="T1" fmla="*/ 21 h 50"/>
                  <a:gd name="T2" fmla="*/ 30 w 50"/>
                  <a:gd name="T3" fmla="*/ 21 h 50"/>
                  <a:gd name="T4" fmla="*/ 33 w 50"/>
                  <a:gd name="T5" fmla="*/ 22 h 50"/>
                  <a:gd name="T6" fmla="*/ 33 w 50"/>
                  <a:gd name="T7" fmla="*/ 28 h 50"/>
                  <a:gd name="T8" fmla="*/ 30 w 50"/>
                  <a:gd name="T9" fmla="*/ 29 h 50"/>
                  <a:gd name="T10" fmla="*/ 30 w 50"/>
                  <a:gd name="T11" fmla="*/ 29 h 50"/>
                  <a:gd name="T12" fmla="*/ 21 w 50"/>
                  <a:gd name="T13" fmla="*/ 29 h 50"/>
                  <a:gd name="T14" fmla="*/ 21 w 50"/>
                  <a:gd name="T15" fmla="*/ 21 h 50"/>
                  <a:gd name="T16" fmla="*/ 8 w 50"/>
                  <a:gd name="T17" fmla="*/ 37 h 50"/>
                  <a:gd name="T18" fmla="*/ 9 w 50"/>
                  <a:gd name="T19" fmla="*/ 37 h 50"/>
                  <a:gd name="T20" fmla="*/ 13 w 50"/>
                  <a:gd name="T21" fmla="*/ 42 h 50"/>
                  <a:gd name="T22" fmla="*/ 46 w 50"/>
                  <a:gd name="T23" fmla="*/ 25 h 50"/>
                  <a:gd name="T24" fmla="*/ 4 w 50"/>
                  <a:gd name="T25" fmla="*/ 25 h 50"/>
                  <a:gd name="T26" fmla="*/ 11 w 50"/>
                  <a:gd name="T27" fmla="*/ 45 h 50"/>
                  <a:gd name="T28" fmla="*/ 9 w 50"/>
                  <a:gd name="T29" fmla="*/ 45 h 50"/>
                  <a:gd name="T30" fmla="*/ 5 w 50"/>
                  <a:gd name="T31" fmla="*/ 40 h 50"/>
                  <a:gd name="T32" fmla="*/ 25 w 50"/>
                  <a:gd name="T33" fmla="*/ 0 h 50"/>
                  <a:gd name="T34" fmla="*/ 25 w 50"/>
                  <a:gd name="T35" fmla="*/ 50 h 50"/>
                  <a:gd name="T36" fmla="*/ 8 w 50"/>
                  <a:gd name="T37" fmla="*/ 40 h 50"/>
                  <a:gd name="T38" fmla="*/ 8 w 50"/>
                  <a:gd name="T39" fmla="*/ 40 h 50"/>
                  <a:gd name="T40" fmla="*/ 9 w 50"/>
                  <a:gd name="T41" fmla="*/ 43 h 50"/>
                  <a:gd name="T42" fmla="*/ 10 w 50"/>
                  <a:gd name="T43" fmla="*/ 43 h 50"/>
                  <a:gd name="T44" fmla="*/ 9 w 50"/>
                  <a:gd name="T45" fmla="*/ 39 h 50"/>
                  <a:gd name="T46" fmla="*/ 15 w 50"/>
                  <a:gd name="T47" fmla="*/ 11 h 50"/>
                  <a:gd name="T48" fmla="*/ 18 w 50"/>
                  <a:gd name="T49" fmla="*/ 12 h 50"/>
                  <a:gd name="T50" fmla="*/ 40 w 50"/>
                  <a:gd name="T51" fmla="*/ 25 h 50"/>
                  <a:gd name="T52" fmla="*/ 15 w 50"/>
                  <a:gd name="T53" fmla="*/ 36 h 50"/>
                  <a:gd name="T54" fmla="*/ 12 w 50"/>
                  <a:gd name="T55" fmla="*/ 18 h 50"/>
                  <a:gd name="T56" fmla="*/ 15 w 50"/>
                  <a:gd name="T57" fmla="*/ 11 h 50"/>
                  <a:gd name="T58" fmla="*/ 19 w 50"/>
                  <a:gd name="T59" fmla="*/ 14 h 50"/>
                  <a:gd name="T60" fmla="*/ 18 w 50"/>
                  <a:gd name="T61" fmla="*/ 18 h 50"/>
                  <a:gd name="T62" fmla="*/ 14 w 50"/>
                  <a:gd name="T63" fmla="*/ 19 h 50"/>
                  <a:gd name="T64" fmla="*/ 16 w 50"/>
                  <a:gd name="T65" fmla="*/ 34 h 50"/>
                  <a:gd name="T66" fmla="*/ 38 w 50"/>
                  <a:gd name="T67" fmla="*/ 25 h 50"/>
                  <a:gd name="T68" fmla="*/ 19 w 50"/>
                  <a:gd name="T69" fmla="*/ 14 h 50"/>
                  <a:gd name="T70" fmla="*/ 15 w 50"/>
                  <a:gd name="T71" fmla="*/ 13 h 50"/>
                  <a:gd name="T72" fmla="*/ 13 w 50"/>
                  <a:gd name="T73" fmla="*/ 15 h 50"/>
                  <a:gd name="T74" fmla="*/ 15 w 50"/>
                  <a:gd name="T75" fmla="*/ 17 h 50"/>
                  <a:gd name="T76" fmla="*/ 17 w 50"/>
                  <a:gd name="T77" fmla="*/ 15 h 50"/>
                  <a:gd name="T78" fmla="*/ 15 w 50"/>
                  <a:gd name="T79" fmla="*/ 13 h 50"/>
                  <a:gd name="T80" fmla="*/ 27 w 50"/>
                  <a:gd name="T81" fmla="*/ 22 h 50"/>
                  <a:gd name="T82" fmla="*/ 23 w 50"/>
                  <a:gd name="T83" fmla="*/ 22 h 50"/>
                  <a:gd name="T84" fmla="*/ 23 w 50"/>
                  <a:gd name="T85" fmla="*/ 28 h 50"/>
                  <a:gd name="T86" fmla="*/ 27 w 50"/>
                  <a:gd name="T87" fmla="*/ 28 h 50"/>
                  <a:gd name="T88" fmla="*/ 26 w 50"/>
                  <a:gd name="T89" fmla="*/ 25 h 50"/>
                  <a:gd name="T90" fmla="*/ 27 w 50"/>
                  <a:gd name="T91" fmla="*/ 22 h 50"/>
                  <a:gd name="T92" fmla="*/ 29 w 50"/>
                  <a:gd name="T93" fmla="*/ 24 h 50"/>
                  <a:gd name="T94" fmla="*/ 29 w 50"/>
                  <a:gd name="T95" fmla="*/ 26 h 50"/>
                  <a:gd name="T96" fmla="*/ 32 w 50"/>
                  <a:gd name="T97" fmla="*/ 26 h 50"/>
                  <a:gd name="T98" fmla="*/ 32 w 50"/>
                  <a:gd name="T99" fmla="*/ 26 h 50"/>
                  <a:gd name="T100" fmla="*/ 32 w 50"/>
                  <a:gd name="T101" fmla="*/ 24 h 50"/>
                  <a:gd name="T102" fmla="*/ 30 w 50"/>
                  <a:gd name="T103" fmla="*/ 2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0" h="50">
                    <a:moveTo>
                      <a:pt x="25" y="19"/>
                    </a:moveTo>
                    <a:cubicBezTo>
                      <a:pt x="27" y="19"/>
                      <a:pt x="29" y="20"/>
                      <a:pt x="30" y="21"/>
                    </a:cubicBezTo>
                    <a:cubicBezTo>
                      <a:pt x="30" y="21"/>
                      <a:pt x="30" y="21"/>
                      <a:pt x="30" y="21"/>
                    </a:cubicBezTo>
                    <a:cubicBezTo>
                      <a:pt x="30" y="21"/>
                      <a:pt x="30" y="21"/>
                      <a:pt x="30" y="21"/>
                    </a:cubicBezTo>
                    <a:cubicBezTo>
                      <a:pt x="31" y="21"/>
                      <a:pt x="32" y="21"/>
                      <a:pt x="33" y="22"/>
                    </a:cubicBezTo>
                    <a:cubicBezTo>
                      <a:pt x="33" y="22"/>
                      <a:pt x="33" y="22"/>
                      <a:pt x="33" y="22"/>
                    </a:cubicBezTo>
                    <a:cubicBezTo>
                      <a:pt x="34" y="23"/>
                      <a:pt x="34" y="24"/>
                      <a:pt x="34" y="25"/>
                    </a:cubicBezTo>
                    <a:cubicBezTo>
                      <a:pt x="34" y="26"/>
                      <a:pt x="34" y="27"/>
                      <a:pt x="33" y="28"/>
                    </a:cubicBezTo>
                    <a:cubicBezTo>
                      <a:pt x="32" y="29"/>
                      <a:pt x="31" y="29"/>
                      <a:pt x="30" y="29"/>
                    </a:cubicBezTo>
                    <a:cubicBezTo>
                      <a:pt x="30" y="29"/>
                      <a:pt x="30" y="29"/>
                      <a:pt x="30" y="29"/>
                    </a:cubicBezTo>
                    <a:cubicBezTo>
                      <a:pt x="30" y="29"/>
                      <a:pt x="30" y="29"/>
                      <a:pt x="30" y="29"/>
                    </a:cubicBezTo>
                    <a:cubicBezTo>
                      <a:pt x="30" y="29"/>
                      <a:pt x="30" y="29"/>
                      <a:pt x="30" y="29"/>
                    </a:cubicBezTo>
                    <a:cubicBezTo>
                      <a:pt x="29" y="30"/>
                      <a:pt x="27" y="31"/>
                      <a:pt x="25" y="31"/>
                    </a:cubicBezTo>
                    <a:cubicBezTo>
                      <a:pt x="24" y="31"/>
                      <a:pt x="22" y="30"/>
                      <a:pt x="21" y="29"/>
                    </a:cubicBezTo>
                    <a:cubicBezTo>
                      <a:pt x="20" y="28"/>
                      <a:pt x="19" y="27"/>
                      <a:pt x="19" y="25"/>
                    </a:cubicBezTo>
                    <a:cubicBezTo>
                      <a:pt x="19" y="23"/>
                      <a:pt x="20" y="22"/>
                      <a:pt x="21" y="21"/>
                    </a:cubicBezTo>
                    <a:cubicBezTo>
                      <a:pt x="22" y="20"/>
                      <a:pt x="24" y="19"/>
                      <a:pt x="25" y="19"/>
                    </a:cubicBezTo>
                    <a:close/>
                    <a:moveTo>
                      <a:pt x="8" y="37"/>
                    </a:moveTo>
                    <a:cubicBezTo>
                      <a:pt x="8" y="37"/>
                      <a:pt x="8" y="37"/>
                      <a:pt x="8" y="37"/>
                    </a:cubicBezTo>
                    <a:cubicBezTo>
                      <a:pt x="8" y="37"/>
                      <a:pt x="9" y="37"/>
                      <a:pt x="9" y="37"/>
                    </a:cubicBezTo>
                    <a:cubicBezTo>
                      <a:pt x="11" y="37"/>
                      <a:pt x="13" y="39"/>
                      <a:pt x="13" y="41"/>
                    </a:cubicBezTo>
                    <a:cubicBezTo>
                      <a:pt x="13" y="42"/>
                      <a:pt x="13" y="42"/>
                      <a:pt x="13" y="42"/>
                    </a:cubicBezTo>
                    <a:cubicBezTo>
                      <a:pt x="17" y="45"/>
                      <a:pt x="21" y="46"/>
                      <a:pt x="25" y="46"/>
                    </a:cubicBezTo>
                    <a:cubicBezTo>
                      <a:pt x="37" y="46"/>
                      <a:pt x="46" y="37"/>
                      <a:pt x="46" y="25"/>
                    </a:cubicBezTo>
                    <a:cubicBezTo>
                      <a:pt x="46" y="13"/>
                      <a:pt x="37" y="4"/>
                      <a:pt x="25" y="4"/>
                    </a:cubicBezTo>
                    <a:cubicBezTo>
                      <a:pt x="14" y="4"/>
                      <a:pt x="4" y="13"/>
                      <a:pt x="4" y="25"/>
                    </a:cubicBezTo>
                    <a:cubicBezTo>
                      <a:pt x="4" y="29"/>
                      <a:pt x="6" y="34"/>
                      <a:pt x="8" y="37"/>
                    </a:cubicBezTo>
                    <a:close/>
                    <a:moveTo>
                      <a:pt x="11" y="45"/>
                    </a:moveTo>
                    <a:cubicBezTo>
                      <a:pt x="11" y="45"/>
                      <a:pt x="11" y="45"/>
                      <a:pt x="11" y="45"/>
                    </a:cubicBezTo>
                    <a:cubicBezTo>
                      <a:pt x="10" y="45"/>
                      <a:pt x="10" y="45"/>
                      <a:pt x="9" y="45"/>
                    </a:cubicBezTo>
                    <a:cubicBezTo>
                      <a:pt x="7" y="45"/>
                      <a:pt x="5" y="44"/>
                      <a:pt x="5" y="41"/>
                    </a:cubicBezTo>
                    <a:cubicBezTo>
                      <a:pt x="5" y="41"/>
                      <a:pt x="5" y="40"/>
                      <a:pt x="5" y="40"/>
                    </a:cubicBezTo>
                    <a:cubicBezTo>
                      <a:pt x="2" y="35"/>
                      <a:pt x="0" y="30"/>
                      <a:pt x="0" y="25"/>
                    </a:cubicBezTo>
                    <a:cubicBezTo>
                      <a:pt x="0" y="11"/>
                      <a:pt x="12" y="0"/>
                      <a:pt x="25" y="0"/>
                    </a:cubicBezTo>
                    <a:cubicBezTo>
                      <a:pt x="39" y="0"/>
                      <a:pt x="50" y="11"/>
                      <a:pt x="50" y="25"/>
                    </a:cubicBezTo>
                    <a:cubicBezTo>
                      <a:pt x="50" y="39"/>
                      <a:pt x="39" y="50"/>
                      <a:pt x="25" y="50"/>
                    </a:cubicBezTo>
                    <a:cubicBezTo>
                      <a:pt x="20" y="50"/>
                      <a:pt x="15" y="48"/>
                      <a:pt x="11" y="45"/>
                    </a:cubicBezTo>
                    <a:close/>
                    <a:moveTo>
                      <a:pt x="8" y="40"/>
                    </a:moveTo>
                    <a:cubicBezTo>
                      <a:pt x="8" y="40"/>
                      <a:pt x="8" y="40"/>
                      <a:pt x="8" y="40"/>
                    </a:cubicBezTo>
                    <a:cubicBezTo>
                      <a:pt x="8" y="40"/>
                      <a:pt x="8" y="40"/>
                      <a:pt x="8" y="40"/>
                    </a:cubicBezTo>
                    <a:cubicBezTo>
                      <a:pt x="7" y="40"/>
                      <a:pt x="7" y="41"/>
                      <a:pt x="7" y="41"/>
                    </a:cubicBezTo>
                    <a:cubicBezTo>
                      <a:pt x="7" y="42"/>
                      <a:pt x="8" y="43"/>
                      <a:pt x="9" y="43"/>
                    </a:cubicBezTo>
                    <a:cubicBezTo>
                      <a:pt x="10" y="43"/>
                      <a:pt x="10" y="43"/>
                      <a:pt x="10" y="43"/>
                    </a:cubicBezTo>
                    <a:cubicBezTo>
                      <a:pt x="10" y="43"/>
                      <a:pt x="10" y="43"/>
                      <a:pt x="10" y="43"/>
                    </a:cubicBezTo>
                    <a:cubicBezTo>
                      <a:pt x="11" y="42"/>
                      <a:pt x="11" y="42"/>
                      <a:pt x="11" y="41"/>
                    </a:cubicBezTo>
                    <a:cubicBezTo>
                      <a:pt x="11" y="40"/>
                      <a:pt x="10" y="39"/>
                      <a:pt x="9" y="39"/>
                    </a:cubicBezTo>
                    <a:cubicBezTo>
                      <a:pt x="9" y="39"/>
                      <a:pt x="8" y="39"/>
                      <a:pt x="8" y="40"/>
                    </a:cubicBezTo>
                    <a:close/>
                    <a:moveTo>
                      <a:pt x="15" y="11"/>
                    </a:moveTo>
                    <a:cubicBezTo>
                      <a:pt x="15" y="11"/>
                      <a:pt x="15" y="11"/>
                      <a:pt x="15" y="11"/>
                    </a:cubicBezTo>
                    <a:cubicBezTo>
                      <a:pt x="16" y="11"/>
                      <a:pt x="17" y="11"/>
                      <a:pt x="18" y="12"/>
                    </a:cubicBezTo>
                    <a:cubicBezTo>
                      <a:pt x="20" y="11"/>
                      <a:pt x="23" y="10"/>
                      <a:pt x="25" y="10"/>
                    </a:cubicBezTo>
                    <a:cubicBezTo>
                      <a:pt x="34" y="10"/>
                      <a:pt x="40" y="17"/>
                      <a:pt x="40" y="25"/>
                    </a:cubicBezTo>
                    <a:cubicBezTo>
                      <a:pt x="40" y="33"/>
                      <a:pt x="34" y="40"/>
                      <a:pt x="25" y="40"/>
                    </a:cubicBezTo>
                    <a:cubicBezTo>
                      <a:pt x="21" y="40"/>
                      <a:pt x="17" y="38"/>
                      <a:pt x="15" y="36"/>
                    </a:cubicBezTo>
                    <a:cubicBezTo>
                      <a:pt x="12" y="33"/>
                      <a:pt x="10" y="29"/>
                      <a:pt x="10" y="25"/>
                    </a:cubicBezTo>
                    <a:cubicBezTo>
                      <a:pt x="10" y="22"/>
                      <a:pt x="11" y="20"/>
                      <a:pt x="12" y="18"/>
                    </a:cubicBezTo>
                    <a:cubicBezTo>
                      <a:pt x="11" y="17"/>
                      <a:pt x="11" y="16"/>
                      <a:pt x="11" y="15"/>
                    </a:cubicBezTo>
                    <a:cubicBezTo>
                      <a:pt x="11" y="13"/>
                      <a:pt x="13" y="11"/>
                      <a:pt x="15" y="11"/>
                    </a:cubicBezTo>
                    <a:close/>
                    <a:moveTo>
                      <a:pt x="19" y="14"/>
                    </a:moveTo>
                    <a:cubicBezTo>
                      <a:pt x="19" y="14"/>
                      <a:pt x="19" y="14"/>
                      <a:pt x="19" y="14"/>
                    </a:cubicBezTo>
                    <a:cubicBezTo>
                      <a:pt x="20" y="14"/>
                      <a:pt x="20" y="15"/>
                      <a:pt x="20" y="15"/>
                    </a:cubicBezTo>
                    <a:cubicBezTo>
                      <a:pt x="20" y="16"/>
                      <a:pt x="19" y="17"/>
                      <a:pt x="18" y="18"/>
                    </a:cubicBezTo>
                    <a:cubicBezTo>
                      <a:pt x="18" y="19"/>
                      <a:pt x="16" y="19"/>
                      <a:pt x="15" y="19"/>
                    </a:cubicBezTo>
                    <a:cubicBezTo>
                      <a:pt x="15" y="19"/>
                      <a:pt x="14" y="19"/>
                      <a:pt x="14" y="19"/>
                    </a:cubicBezTo>
                    <a:cubicBezTo>
                      <a:pt x="13" y="21"/>
                      <a:pt x="12" y="23"/>
                      <a:pt x="12" y="25"/>
                    </a:cubicBezTo>
                    <a:cubicBezTo>
                      <a:pt x="12" y="29"/>
                      <a:pt x="14" y="32"/>
                      <a:pt x="16" y="34"/>
                    </a:cubicBezTo>
                    <a:cubicBezTo>
                      <a:pt x="19" y="36"/>
                      <a:pt x="22" y="38"/>
                      <a:pt x="25" y="38"/>
                    </a:cubicBezTo>
                    <a:cubicBezTo>
                      <a:pt x="32" y="38"/>
                      <a:pt x="38" y="32"/>
                      <a:pt x="38" y="25"/>
                    </a:cubicBezTo>
                    <a:cubicBezTo>
                      <a:pt x="38" y="18"/>
                      <a:pt x="32" y="12"/>
                      <a:pt x="25" y="12"/>
                    </a:cubicBezTo>
                    <a:cubicBezTo>
                      <a:pt x="23" y="12"/>
                      <a:pt x="21" y="13"/>
                      <a:pt x="19" y="14"/>
                    </a:cubicBezTo>
                    <a:close/>
                    <a:moveTo>
                      <a:pt x="15" y="13"/>
                    </a:moveTo>
                    <a:cubicBezTo>
                      <a:pt x="15" y="13"/>
                      <a:pt x="15" y="13"/>
                      <a:pt x="15" y="13"/>
                    </a:cubicBezTo>
                    <a:cubicBezTo>
                      <a:pt x="15" y="13"/>
                      <a:pt x="14" y="13"/>
                      <a:pt x="14" y="14"/>
                    </a:cubicBezTo>
                    <a:cubicBezTo>
                      <a:pt x="14" y="14"/>
                      <a:pt x="13" y="15"/>
                      <a:pt x="13" y="15"/>
                    </a:cubicBezTo>
                    <a:cubicBezTo>
                      <a:pt x="13" y="16"/>
                      <a:pt x="14" y="16"/>
                      <a:pt x="14" y="16"/>
                    </a:cubicBezTo>
                    <a:cubicBezTo>
                      <a:pt x="14" y="17"/>
                      <a:pt x="15" y="17"/>
                      <a:pt x="15" y="17"/>
                    </a:cubicBezTo>
                    <a:cubicBezTo>
                      <a:pt x="16" y="17"/>
                      <a:pt x="16" y="17"/>
                      <a:pt x="17" y="16"/>
                    </a:cubicBezTo>
                    <a:cubicBezTo>
                      <a:pt x="17" y="16"/>
                      <a:pt x="17" y="16"/>
                      <a:pt x="17" y="15"/>
                    </a:cubicBezTo>
                    <a:cubicBezTo>
                      <a:pt x="17" y="15"/>
                      <a:pt x="17" y="14"/>
                      <a:pt x="17" y="14"/>
                    </a:cubicBezTo>
                    <a:cubicBezTo>
                      <a:pt x="16" y="13"/>
                      <a:pt x="16" y="13"/>
                      <a:pt x="15" y="13"/>
                    </a:cubicBezTo>
                    <a:close/>
                    <a:moveTo>
                      <a:pt x="27" y="22"/>
                    </a:moveTo>
                    <a:cubicBezTo>
                      <a:pt x="27" y="22"/>
                      <a:pt x="27" y="22"/>
                      <a:pt x="27" y="22"/>
                    </a:cubicBezTo>
                    <a:cubicBezTo>
                      <a:pt x="27" y="21"/>
                      <a:pt x="26" y="21"/>
                      <a:pt x="25" y="21"/>
                    </a:cubicBezTo>
                    <a:cubicBezTo>
                      <a:pt x="24" y="21"/>
                      <a:pt x="23" y="22"/>
                      <a:pt x="23" y="22"/>
                    </a:cubicBezTo>
                    <a:cubicBezTo>
                      <a:pt x="22" y="23"/>
                      <a:pt x="21" y="24"/>
                      <a:pt x="21" y="25"/>
                    </a:cubicBezTo>
                    <a:cubicBezTo>
                      <a:pt x="21" y="26"/>
                      <a:pt x="22" y="27"/>
                      <a:pt x="23" y="28"/>
                    </a:cubicBezTo>
                    <a:cubicBezTo>
                      <a:pt x="23" y="28"/>
                      <a:pt x="24" y="29"/>
                      <a:pt x="25" y="29"/>
                    </a:cubicBezTo>
                    <a:cubicBezTo>
                      <a:pt x="26" y="29"/>
                      <a:pt x="27" y="29"/>
                      <a:pt x="27" y="28"/>
                    </a:cubicBezTo>
                    <a:cubicBezTo>
                      <a:pt x="27" y="28"/>
                      <a:pt x="27" y="28"/>
                      <a:pt x="27" y="28"/>
                    </a:cubicBezTo>
                    <a:cubicBezTo>
                      <a:pt x="27" y="27"/>
                      <a:pt x="26" y="26"/>
                      <a:pt x="26" y="25"/>
                    </a:cubicBezTo>
                    <a:cubicBezTo>
                      <a:pt x="26" y="24"/>
                      <a:pt x="27" y="23"/>
                      <a:pt x="27" y="22"/>
                    </a:cubicBezTo>
                    <a:cubicBezTo>
                      <a:pt x="27" y="22"/>
                      <a:pt x="27" y="22"/>
                      <a:pt x="27" y="22"/>
                    </a:cubicBezTo>
                    <a:close/>
                    <a:moveTo>
                      <a:pt x="29" y="24"/>
                    </a:moveTo>
                    <a:cubicBezTo>
                      <a:pt x="29" y="24"/>
                      <a:pt x="29" y="24"/>
                      <a:pt x="29" y="24"/>
                    </a:cubicBezTo>
                    <a:cubicBezTo>
                      <a:pt x="29" y="24"/>
                      <a:pt x="28" y="24"/>
                      <a:pt x="28" y="25"/>
                    </a:cubicBezTo>
                    <a:cubicBezTo>
                      <a:pt x="28" y="25"/>
                      <a:pt x="29" y="26"/>
                      <a:pt x="29" y="26"/>
                    </a:cubicBezTo>
                    <a:cubicBezTo>
                      <a:pt x="29" y="27"/>
                      <a:pt x="30" y="27"/>
                      <a:pt x="30" y="27"/>
                    </a:cubicBezTo>
                    <a:cubicBezTo>
                      <a:pt x="31" y="27"/>
                      <a:pt x="31" y="27"/>
                      <a:pt x="32" y="26"/>
                    </a:cubicBezTo>
                    <a:cubicBezTo>
                      <a:pt x="32" y="26"/>
                      <a:pt x="32" y="26"/>
                      <a:pt x="32" y="26"/>
                    </a:cubicBezTo>
                    <a:cubicBezTo>
                      <a:pt x="32" y="26"/>
                      <a:pt x="32" y="26"/>
                      <a:pt x="32" y="26"/>
                    </a:cubicBezTo>
                    <a:cubicBezTo>
                      <a:pt x="32" y="26"/>
                      <a:pt x="32" y="25"/>
                      <a:pt x="32" y="25"/>
                    </a:cubicBezTo>
                    <a:cubicBezTo>
                      <a:pt x="32" y="24"/>
                      <a:pt x="32" y="24"/>
                      <a:pt x="32" y="24"/>
                    </a:cubicBezTo>
                    <a:cubicBezTo>
                      <a:pt x="32" y="24"/>
                      <a:pt x="32" y="24"/>
                      <a:pt x="32" y="24"/>
                    </a:cubicBezTo>
                    <a:cubicBezTo>
                      <a:pt x="31" y="23"/>
                      <a:pt x="31" y="23"/>
                      <a:pt x="30" y="23"/>
                    </a:cubicBezTo>
                    <a:cubicBezTo>
                      <a:pt x="30" y="23"/>
                      <a:pt x="29" y="23"/>
                      <a:pt x="29" y="24"/>
                    </a:cubicBezTo>
                    <a:close/>
                  </a:path>
                </a:pathLst>
              </a:custGeom>
              <a:solidFill>
                <a:schemeClr val="accent4">
                  <a:lumMod val="20000"/>
                  <a:lumOff val="80000"/>
                </a:schemeClr>
              </a:solidFill>
              <a:ln>
                <a:noFill/>
              </a:ln>
              <a:effectLst/>
            </p:spPr>
            <p:txBody>
              <a:bodyPr/>
              <a:lstStyle/>
              <a:p>
                <a:endParaRPr lang="zh-CN" altLang="en-US"/>
              </a:p>
            </p:txBody>
          </p:sp>
          <p:sp>
            <p:nvSpPr>
              <p:cNvPr id="138" name="文本框 137">
                <a:extLst>
                  <a:ext uri="{FF2B5EF4-FFF2-40B4-BE49-F238E27FC236}">
                    <a16:creationId xmlns:a16="http://schemas.microsoft.com/office/drawing/2014/main" id="{74A8F41D-9F5D-4D92-B771-1F5D312742C4}"/>
                  </a:ext>
                </a:extLst>
              </p:cNvPr>
              <p:cNvSpPr txBox="1"/>
              <p:nvPr/>
            </p:nvSpPr>
            <p:spPr>
              <a:xfrm>
                <a:off x="8101467" y="2811793"/>
                <a:ext cx="595035" cy="215444"/>
              </a:xfrm>
              <a:prstGeom prst="rect">
                <a:avLst/>
              </a:prstGeom>
              <a:noFill/>
            </p:spPr>
            <p:txBody>
              <a:bodyPr wrap="none" rtlCol="0">
                <a:spAutoFit/>
              </a:bodyPr>
              <a:lstStyle/>
              <a:p>
                <a:r>
                  <a:rPr lang="zh-CN" altLang="en-US" sz="800" b="1" dirty="0">
                    <a:solidFill>
                      <a:schemeClr val="bg1">
                        <a:alpha val="80000"/>
                      </a:schemeClr>
                    </a:solidFill>
                    <a:latin typeface="+mn-ea"/>
                  </a:rPr>
                  <a:t>货仓容量</a:t>
                </a:r>
              </a:p>
            </p:txBody>
          </p:sp>
          <p:sp>
            <p:nvSpPr>
              <p:cNvPr id="139" name="文本框 138">
                <a:extLst>
                  <a:ext uri="{FF2B5EF4-FFF2-40B4-BE49-F238E27FC236}">
                    <a16:creationId xmlns:a16="http://schemas.microsoft.com/office/drawing/2014/main" id="{234BE407-2135-486E-9D27-12E9C65DDBDB}"/>
                  </a:ext>
                </a:extLst>
              </p:cNvPr>
              <p:cNvSpPr txBox="1"/>
              <p:nvPr/>
            </p:nvSpPr>
            <p:spPr>
              <a:xfrm>
                <a:off x="9251167" y="2787027"/>
                <a:ext cx="357790" cy="253916"/>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55</a:t>
                </a:r>
                <a:endParaRPr lang="zh-CN" altLang="en-US" sz="1050" dirty="0">
                  <a:solidFill>
                    <a:schemeClr val="accent4">
                      <a:lumMod val="20000"/>
                      <a:lumOff val="80000"/>
                    </a:schemeClr>
                  </a:solidFill>
                  <a:latin typeface="Aldrich" panose="02000000000000000000" pitchFamily="2" charset="0"/>
                </a:endParaRPr>
              </a:p>
            </p:txBody>
          </p:sp>
          <p:sp>
            <p:nvSpPr>
              <p:cNvPr id="140" name="Freeform 64">
                <a:extLst>
                  <a:ext uri="{FF2B5EF4-FFF2-40B4-BE49-F238E27FC236}">
                    <a16:creationId xmlns:a16="http://schemas.microsoft.com/office/drawing/2014/main" id="{03ACEFA3-D6AC-4E8A-A1F2-E2A07F4C92F5}"/>
                  </a:ext>
                </a:extLst>
              </p:cNvPr>
              <p:cNvSpPr>
                <a:spLocks noEditPoints="1"/>
              </p:cNvSpPr>
              <p:nvPr/>
            </p:nvSpPr>
            <p:spPr bwMode="auto">
              <a:xfrm>
                <a:off x="8014965" y="2842945"/>
                <a:ext cx="147720" cy="148634"/>
              </a:xfrm>
              <a:custGeom>
                <a:avLst/>
                <a:gdLst/>
                <a:ahLst/>
                <a:cxnLst>
                  <a:cxn ang="0">
                    <a:pos x="77" y="51"/>
                  </a:cxn>
                  <a:cxn ang="0">
                    <a:pos x="75" y="55"/>
                  </a:cxn>
                  <a:cxn ang="0">
                    <a:pos x="59" y="63"/>
                  </a:cxn>
                  <a:cxn ang="0">
                    <a:pos x="57" y="64"/>
                  </a:cxn>
                  <a:cxn ang="0">
                    <a:pos x="55" y="63"/>
                  </a:cxn>
                  <a:cxn ang="0">
                    <a:pos x="39" y="55"/>
                  </a:cxn>
                  <a:cxn ang="0">
                    <a:pos x="39" y="55"/>
                  </a:cxn>
                  <a:cxn ang="0">
                    <a:pos x="38" y="55"/>
                  </a:cxn>
                  <a:cxn ang="0">
                    <a:pos x="22" y="63"/>
                  </a:cxn>
                  <a:cxn ang="0">
                    <a:pos x="20" y="64"/>
                  </a:cxn>
                  <a:cxn ang="0">
                    <a:pos x="18" y="63"/>
                  </a:cxn>
                  <a:cxn ang="0">
                    <a:pos x="2" y="55"/>
                  </a:cxn>
                  <a:cxn ang="0">
                    <a:pos x="0" y="51"/>
                  </a:cxn>
                  <a:cxn ang="0">
                    <a:pos x="0" y="37"/>
                  </a:cxn>
                  <a:cxn ang="0">
                    <a:pos x="3" y="32"/>
                  </a:cxn>
                  <a:cxn ang="0">
                    <a:pos x="18" y="26"/>
                  </a:cxn>
                  <a:cxn ang="0">
                    <a:pos x="18" y="11"/>
                  </a:cxn>
                  <a:cxn ang="0">
                    <a:pos x="21" y="7"/>
                  </a:cxn>
                  <a:cxn ang="0">
                    <a:pos x="37" y="0"/>
                  </a:cxn>
                  <a:cxn ang="0">
                    <a:pos x="39" y="0"/>
                  </a:cxn>
                  <a:cxn ang="0">
                    <a:pos x="40" y="0"/>
                  </a:cxn>
                  <a:cxn ang="0">
                    <a:pos x="56" y="7"/>
                  </a:cxn>
                  <a:cxn ang="0">
                    <a:pos x="59" y="11"/>
                  </a:cxn>
                  <a:cxn ang="0">
                    <a:pos x="59" y="26"/>
                  </a:cxn>
                  <a:cxn ang="0">
                    <a:pos x="75" y="32"/>
                  </a:cxn>
                  <a:cxn ang="0">
                    <a:pos x="77" y="37"/>
                  </a:cxn>
                  <a:cxn ang="0">
                    <a:pos x="77" y="51"/>
                  </a:cxn>
                  <a:cxn ang="0">
                    <a:pos x="35" y="36"/>
                  </a:cxn>
                  <a:cxn ang="0">
                    <a:pos x="20" y="30"/>
                  </a:cxn>
                  <a:cxn ang="0">
                    <a:pos x="6" y="36"/>
                  </a:cxn>
                  <a:cxn ang="0">
                    <a:pos x="20" y="42"/>
                  </a:cxn>
                  <a:cxn ang="0">
                    <a:pos x="35" y="36"/>
                  </a:cxn>
                  <a:cxn ang="0">
                    <a:pos x="36" y="51"/>
                  </a:cxn>
                  <a:cxn ang="0">
                    <a:pos x="36" y="40"/>
                  </a:cxn>
                  <a:cxn ang="0">
                    <a:pos x="23" y="46"/>
                  </a:cxn>
                  <a:cxn ang="0">
                    <a:pos x="23" y="58"/>
                  </a:cxn>
                  <a:cxn ang="0">
                    <a:pos x="36" y="51"/>
                  </a:cxn>
                  <a:cxn ang="0">
                    <a:pos x="54" y="11"/>
                  </a:cxn>
                  <a:cxn ang="0">
                    <a:pos x="39" y="5"/>
                  </a:cxn>
                  <a:cxn ang="0">
                    <a:pos x="23" y="11"/>
                  </a:cxn>
                  <a:cxn ang="0">
                    <a:pos x="39" y="18"/>
                  </a:cxn>
                  <a:cxn ang="0">
                    <a:pos x="54" y="11"/>
                  </a:cxn>
                  <a:cxn ang="0">
                    <a:pos x="55" y="26"/>
                  </a:cxn>
                  <a:cxn ang="0">
                    <a:pos x="55" y="16"/>
                  </a:cxn>
                  <a:cxn ang="0">
                    <a:pos x="41" y="22"/>
                  </a:cxn>
                  <a:cxn ang="0">
                    <a:pos x="41" y="32"/>
                  </a:cxn>
                  <a:cxn ang="0">
                    <a:pos x="55" y="26"/>
                  </a:cxn>
                  <a:cxn ang="0">
                    <a:pos x="71" y="36"/>
                  </a:cxn>
                  <a:cxn ang="0">
                    <a:pos x="57" y="30"/>
                  </a:cxn>
                  <a:cxn ang="0">
                    <a:pos x="42" y="36"/>
                  </a:cxn>
                  <a:cxn ang="0">
                    <a:pos x="57" y="42"/>
                  </a:cxn>
                  <a:cxn ang="0">
                    <a:pos x="71" y="36"/>
                  </a:cxn>
                  <a:cxn ang="0">
                    <a:pos x="73" y="51"/>
                  </a:cxn>
                  <a:cxn ang="0">
                    <a:pos x="73" y="40"/>
                  </a:cxn>
                  <a:cxn ang="0">
                    <a:pos x="59" y="46"/>
                  </a:cxn>
                  <a:cxn ang="0">
                    <a:pos x="59" y="58"/>
                  </a:cxn>
                  <a:cxn ang="0">
                    <a:pos x="73" y="51"/>
                  </a:cxn>
                </a:cxnLst>
                <a:rect l="0" t="0" r="r" b="b"/>
                <a:pathLst>
                  <a:path w="77" h="64">
                    <a:moveTo>
                      <a:pt x="77" y="51"/>
                    </a:moveTo>
                    <a:cubicBezTo>
                      <a:pt x="77" y="53"/>
                      <a:pt x="76" y="55"/>
                      <a:pt x="75" y="55"/>
                    </a:cubicBezTo>
                    <a:cubicBezTo>
                      <a:pt x="59" y="63"/>
                      <a:pt x="59" y="63"/>
                      <a:pt x="59" y="63"/>
                    </a:cubicBezTo>
                    <a:cubicBezTo>
                      <a:pt x="58" y="64"/>
                      <a:pt x="58" y="64"/>
                      <a:pt x="57" y="64"/>
                    </a:cubicBezTo>
                    <a:cubicBezTo>
                      <a:pt x="56" y="64"/>
                      <a:pt x="55" y="64"/>
                      <a:pt x="55" y="63"/>
                    </a:cubicBezTo>
                    <a:cubicBezTo>
                      <a:pt x="39" y="55"/>
                      <a:pt x="39" y="55"/>
                      <a:pt x="39" y="55"/>
                    </a:cubicBezTo>
                    <a:cubicBezTo>
                      <a:pt x="39" y="55"/>
                      <a:pt x="39" y="55"/>
                      <a:pt x="39" y="55"/>
                    </a:cubicBezTo>
                    <a:cubicBezTo>
                      <a:pt x="39" y="55"/>
                      <a:pt x="38" y="55"/>
                      <a:pt x="38" y="55"/>
                    </a:cubicBezTo>
                    <a:cubicBezTo>
                      <a:pt x="22" y="63"/>
                      <a:pt x="22" y="63"/>
                      <a:pt x="22" y="63"/>
                    </a:cubicBezTo>
                    <a:cubicBezTo>
                      <a:pt x="22" y="64"/>
                      <a:pt x="21" y="64"/>
                      <a:pt x="20" y="64"/>
                    </a:cubicBezTo>
                    <a:cubicBezTo>
                      <a:pt x="20" y="64"/>
                      <a:pt x="19" y="64"/>
                      <a:pt x="18" y="63"/>
                    </a:cubicBezTo>
                    <a:cubicBezTo>
                      <a:pt x="2" y="55"/>
                      <a:pt x="2" y="55"/>
                      <a:pt x="2" y="55"/>
                    </a:cubicBezTo>
                    <a:cubicBezTo>
                      <a:pt x="1" y="55"/>
                      <a:pt x="0" y="53"/>
                      <a:pt x="0" y="51"/>
                    </a:cubicBezTo>
                    <a:cubicBezTo>
                      <a:pt x="0" y="37"/>
                      <a:pt x="0" y="37"/>
                      <a:pt x="0" y="37"/>
                    </a:cubicBezTo>
                    <a:cubicBezTo>
                      <a:pt x="0" y="35"/>
                      <a:pt x="1" y="33"/>
                      <a:pt x="3" y="32"/>
                    </a:cubicBezTo>
                    <a:cubicBezTo>
                      <a:pt x="18" y="26"/>
                      <a:pt x="18" y="26"/>
                      <a:pt x="18" y="26"/>
                    </a:cubicBezTo>
                    <a:cubicBezTo>
                      <a:pt x="18" y="11"/>
                      <a:pt x="18" y="11"/>
                      <a:pt x="18" y="11"/>
                    </a:cubicBezTo>
                    <a:cubicBezTo>
                      <a:pt x="18" y="10"/>
                      <a:pt x="19" y="8"/>
                      <a:pt x="21" y="7"/>
                    </a:cubicBezTo>
                    <a:cubicBezTo>
                      <a:pt x="37" y="0"/>
                      <a:pt x="37" y="0"/>
                      <a:pt x="37" y="0"/>
                    </a:cubicBezTo>
                    <a:cubicBezTo>
                      <a:pt x="37" y="0"/>
                      <a:pt x="38" y="0"/>
                      <a:pt x="39" y="0"/>
                    </a:cubicBezTo>
                    <a:cubicBezTo>
                      <a:pt x="39" y="0"/>
                      <a:pt x="40" y="0"/>
                      <a:pt x="40" y="0"/>
                    </a:cubicBezTo>
                    <a:cubicBezTo>
                      <a:pt x="56" y="7"/>
                      <a:pt x="56" y="7"/>
                      <a:pt x="56" y="7"/>
                    </a:cubicBezTo>
                    <a:cubicBezTo>
                      <a:pt x="58" y="8"/>
                      <a:pt x="59" y="10"/>
                      <a:pt x="59" y="11"/>
                    </a:cubicBezTo>
                    <a:cubicBezTo>
                      <a:pt x="59" y="26"/>
                      <a:pt x="59" y="26"/>
                      <a:pt x="59" y="26"/>
                    </a:cubicBezTo>
                    <a:cubicBezTo>
                      <a:pt x="75" y="32"/>
                      <a:pt x="75" y="32"/>
                      <a:pt x="75" y="32"/>
                    </a:cubicBezTo>
                    <a:cubicBezTo>
                      <a:pt x="76" y="33"/>
                      <a:pt x="77" y="35"/>
                      <a:pt x="77" y="37"/>
                    </a:cubicBezTo>
                    <a:lnTo>
                      <a:pt x="77" y="51"/>
                    </a:lnTo>
                    <a:close/>
                    <a:moveTo>
                      <a:pt x="35" y="36"/>
                    </a:moveTo>
                    <a:cubicBezTo>
                      <a:pt x="20" y="30"/>
                      <a:pt x="20" y="30"/>
                      <a:pt x="20" y="30"/>
                    </a:cubicBezTo>
                    <a:cubicBezTo>
                      <a:pt x="6" y="36"/>
                      <a:pt x="6" y="36"/>
                      <a:pt x="6" y="36"/>
                    </a:cubicBezTo>
                    <a:cubicBezTo>
                      <a:pt x="20" y="42"/>
                      <a:pt x="20" y="42"/>
                      <a:pt x="20" y="42"/>
                    </a:cubicBezTo>
                    <a:lnTo>
                      <a:pt x="35" y="36"/>
                    </a:lnTo>
                    <a:close/>
                    <a:moveTo>
                      <a:pt x="36" y="51"/>
                    </a:moveTo>
                    <a:cubicBezTo>
                      <a:pt x="36" y="40"/>
                      <a:pt x="36" y="40"/>
                      <a:pt x="36" y="40"/>
                    </a:cubicBezTo>
                    <a:cubicBezTo>
                      <a:pt x="23" y="46"/>
                      <a:pt x="23" y="46"/>
                      <a:pt x="23" y="46"/>
                    </a:cubicBezTo>
                    <a:cubicBezTo>
                      <a:pt x="23" y="58"/>
                      <a:pt x="23" y="58"/>
                      <a:pt x="23" y="58"/>
                    </a:cubicBezTo>
                    <a:lnTo>
                      <a:pt x="36" y="51"/>
                    </a:lnTo>
                    <a:close/>
                    <a:moveTo>
                      <a:pt x="54" y="11"/>
                    </a:moveTo>
                    <a:cubicBezTo>
                      <a:pt x="39" y="5"/>
                      <a:pt x="39" y="5"/>
                      <a:pt x="39" y="5"/>
                    </a:cubicBezTo>
                    <a:cubicBezTo>
                      <a:pt x="23" y="11"/>
                      <a:pt x="23" y="11"/>
                      <a:pt x="23" y="11"/>
                    </a:cubicBezTo>
                    <a:cubicBezTo>
                      <a:pt x="39" y="18"/>
                      <a:pt x="39" y="18"/>
                      <a:pt x="39" y="18"/>
                    </a:cubicBezTo>
                    <a:lnTo>
                      <a:pt x="54" y="11"/>
                    </a:lnTo>
                    <a:close/>
                    <a:moveTo>
                      <a:pt x="55" y="26"/>
                    </a:moveTo>
                    <a:cubicBezTo>
                      <a:pt x="55" y="16"/>
                      <a:pt x="55" y="16"/>
                      <a:pt x="55" y="16"/>
                    </a:cubicBezTo>
                    <a:cubicBezTo>
                      <a:pt x="41" y="22"/>
                      <a:pt x="41" y="22"/>
                      <a:pt x="41" y="22"/>
                    </a:cubicBezTo>
                    <a:cubicBezTo>
                      <a:pt x="41" y="32"/>
                      <a:pt x="41" y="32"/>
                      <a:pt x="41" y="32"/>
                    </a:cubicBezTo>
                    <a:lnTo>
                      <a:pt x="55" y="26"/>
                    </a:lnTo>
                    <a:close/>
                    <a:moveTo>
                      <a:pt x="71" y="36"/>
                    </a:moveTo>
                    <a:cubicBezTo>
                      <a:pt x="57" y="30"/>
                      <a:pt x="57" y="30"/>
                      <a:pt x="57" y="30"/>
                    </a:cubicBezTo>
                    <a:cubicBezTo>
                      <a:pt x="42" y="36"/>
                      <a:pt x="42" y="36"/>
                      <a:pt x="42" y="36"/>
                    </a:cubicBezTo>
                    <a:cubicBezTo>
                      <a:pt x="57" y="42"/>
                      <a:pt x="57" y="42"/>
                      <a:pt x="57" y="42"/>
                    </a:cubicBezTo>
                    <a:lnTo>
                      <a:pt x="71" y="36"/>
                    </a:lnTo>
                    <a:close/>
                    <a:moveTo>
                      <a:pt x="73" y="51"/>
                    </a:moveTo>
                    <a:cubicBezTo>
                      <a:pt x="73" y="40"/>
                      <a:pt x="73" y="40"/>
                      <a:pt x="73" y="40"/>
                    </a:cubicBezTo>
                    <a:cubicBezTo>
                      <a:pt x="59" y="46"/>
                      <a:pt x="59" y="46"/>
                      <a:pt x="59" y="46"/>
                    </a:cubicBezTo>
                    <a:cubicBezTo>
                      <a:pt x="59" y="58"/>
                      <a:pt x="59" y="58"/>
                      <a:pt x="59" y="58"/>
                    </a:cubicBezTo>
                    <a:lnTo>
                      <a:pt x="73" y="51"/>
                    </a:ln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08" name="组合 107">
              <a:extLst>
                <a:ext uri="{FF2B5EF4-FFF2-40B4-BE49-F238E27FC236}">
                  <a16:creationId xmlns:a16="http://schemas.microsoft.com/office/drawing/2014/main" id="{43892C44-6D2C-4EA8-BC37-A6B4B019A1E0}"/>
                </a:ext>
              </a:extLst>
            </p:cNvPr>
            <p:cNvGrpSpPr/>
            <p:nvPr/>
          </p:nvGrpSpPr>
          <p:grpSpPr>
            <a:xfrm>
              <a:off x="5999254" y="2173487"/>
              <a:ext cx="682629" cy="368432"/>
              <a:chOff x="6138400" y="2265685"/>
              <a:chExt cx="753788" cy="406838"/>
            </a:xfrm>
          </p:grpSpPr>
          <p:grpSp>
            <p:nvGrpSpPr>
              <p:cNvPr id="121" name="组合 120">
                <a:extLst>
                  <a:ext uri="{FF2B5EF4-FFF2-40B4-BE49-F238E27FC236}">
                    <a16:creationId xmlns:a16="http://schemas.microsoft.com/office/drawing/2014/main" id="{93EB6997-E531-40BF-9DA8-D9C0A2BAC4CB}"/>
                  </a:ext>
                </a:extLst>
              </p:cNvPr>
              <p:cNvGrpSpPr/>
              <p:nvPr/>
            </p:nvGrpSpPr>
            <p:grpSpPr>
              <a:xfrm>
                <a:off x="6138400" y="2312018"/>
                <a:ext cx="316426" cy="316427"/>
                <a:chOff x="9604656" y="3420156"/>
                <a:chExt cx="493960" cy="493960"/>
              </a:xfrm>
            </p:grpSpPr>
            <p:sp>
              <p:nvSpPr>
                <p:cNvPr id="124" name="矩形 123">
                  <a:extLst>
                    <a:ext uri="{FF2B5EF4-FFF2-40B4-BE49-F238E27FC236}">
                      <a16:creationId xmlns:a16="http://schemas.microsoft.com/office/drawing/2014/main" id="{5BA69E04-81E0-4F7B-84C2-9CE8B7ED35CF}"/>
                    </a:ext>
                  </a:extLst>
                </p:cNvPr>
                <p:cNvSpPr/>
                <p:nvPr/>
              </p:nvSpPr>
              <p:spPr>
                <a:xfrm>
                  <a:off x="9604656" y="3420156"/>
                  <a:ext cx="493960" cy="493960"/>
                </a:xfrm>
                <a:prstGeom prst="rect">
                  <a:avLst/>
                </a:prstGeom>
                <a:solidFill>
                  <a:schemeClr val="bg1">
                    <a:alpha val="5000"/>
                  </a:schemeClr>
                </a:solidFill>
                <a:ln w="3175">
                  <a:solidFill>
                    <a:schemeClr val="bg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Freeform 181">
                  <a:extLst>
                    <a:ext uri="{FF2B5EF4-FFF2-40B4-BE49-F238E27FC236}">
                      <a16:creationId xmlns:a16="http://schemas.microsoft.com/office/drawing/2014/main" id="{184A98C5-D0A0-4768-AB31-4792A686E1CC}"/>
                    </a:ext>
                  </a:extLst>
                </p:cNvPr>
                <p:cNvSpPr>
                  <a:spLocks/>
                </p:cNvSpPr>
                <p:nvPr/>
              </p:nvSpPr>
              <p:spPr bwMode="auto">
                <a:xfrm>
                  <a:off x="9746967" y="3554618"/>
                  <a:ext cx="216623" cy="217341"/>
                </a:xfrm>
                <a:custGeom>
                  <a:avLst/>
                  <a:gdLst>
                    <a:gd name="T0" fmla="*/ 126 w 128"/>
                    <a:gd name="T1" fmla="*/ 62 h 128"/>
                    <a:gd name="T2" fmla="*/ 66 w 128"/>
                    <a:gd name="T3" fmla="*/ 62 h 128"/>
                    <a:gd name="T4" fmla="*/ 66 w 128"/>
                    <a:gd name="T5" fmla="*/ 2 h 128"/>
                    <a:gd name="T6" fmla="*/ 64 w 128"/>
                    <a:gd name="T7" fmla="*/ 0 h 128"/>
                    <a:gd name="T8" fmla="*/ 62 w 128"/>
                    <a:gd name="T9" fmla="*/ 2 h 128"/>
                    <a:gd name="T10" fmla="*/ 62 w 128"/>
                    <a:gd name="T11" fmla="*/ 62 h 128"/>
                    <a:gd name="T12" fmla="*/ 2 w 128"/>
                    <a:gd name="T13" fmla="*/ 62 h 128"/>
                    <a:gd name="T14" fmla="*/ 0 w 128"/>
                    <a:gd name="T15" fmla="*/ 64 h 128"/>
                    <a:gd name="T16" fmla="*/ 2 w 128"/>
                    <a:gd name="T17" fmla="*/ 66 h 128"/>
                    <a:gd name="T18" fmla="*/ 62 w 128"/>
                    <a:gd name="T19" fmla="*/ 66 h 128"/>
                    <a:gd name="T20" fmla="*/ 62 w 128"/>
                    <a:gd name="T21" fmla="*/ 126 h 128"/>
                    <a:gd name="T22" fmla="*/ 64 w 128"/>
                    <a:gd name="T23" fmla="*/ 128 h 128"/>
                    <a:gd name="T24" fmla="*/ 66 w 128"/>
                    <a:gd name="T25" fmla="*/ 126 h 128"/>
                    <a:gd name="T26" fmla="*/ 66 w 128"/>
                    <a:gd name="T27" fmla="*/ 66 h 128"/>
                    <a:gd name="T28" fmla="*/ 126 w 128"/>
                    <a:gd name="T29" fmla="*/ 66 h 128"/>
                    <a:gd name="T30" fmla="*/ 128 w 128"/>
                    <a:gd name="T31" fmla="*/ 64 h 128"/>
                    <a:gd name="T32" fmla="*/ 126 w 128"/>
                    <a:gd name="T33" fmla="*/ 6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 h="128">
                      <a:moveTo>
                        <a:pt x="126" y="62"/>
                      </a:moveTo>
                      <a:cubicBezTo>
                        <a:pt x="66" y="62"/>
                        <a:pt x="66" y="62"/>
                        <a:pt x="66" y="62"/>
                      </a:cubicBezTo>
                      <a:cubicBezTo>
                        <a:pt x="66" y="2"/>
                        <a:pt x="66" y="2"/>
                        <a:pt x="66" y="2"/>
                      </a:cubicBezTo>
                      <a:cubicBezTo>
                        <a:pt x="66" y="1"/>
                        <a:pt x="65" y="0"/>
                        <a:pt x="64" y="0"/>
                      </a:cubicBezTo>
                      <a:cubicBezTo>
                        <a:pt x="63" y="0"/>
                        <a:pt x="62" y="1"/>
                        <a:pt x="62" y="2"/>
                      </a:cubicBezTo>
                      <a:cubicBezTo>
                        <a:pt x="62" y="62"/>
                        <a:pt x="62" y="62"/>
                        <a:pt x="62" y="62"/>
                      </a:cubicBezTo>
                      <a:cubicBezTo>
                        <a:pt x="2" y="62"/>
                        <a:pt x="2" y="62"/>
                        <a:pt x="2" y="62"/>
                      </a:cubicBezTo>
                      <a:cubicBezTo>
                        <a:pt x="1" y="62"/>
                        <a:pt x="0" y="63"/>
                        <a:pt x="0" y="64"/>
                      </a:cubicBezTo>
                      <a:cubicBezTo>
                        <a:pt x="0" y="65"/>
                        <a:pt x="1" y="66"/>
                        <a:pt x="2" y="66"/>
                      </a:cubicBezTo>
                      <a:cubicBezTo>
                        <a:pt x="62" y="66"/>
                        <a:pt x="62" y="66"/>
                        <a:pt x="62" y="66"/>
                      </a:cubicBezTo>
                      <a:cubicBezTo>
                        <a:pt x="62" y="126"/>
                        <a:pt x="62" y="126"/>
                        <a:pt x="62" y="126"/>
                      </a:cubicBezTo>
                      <a:cubicBezTo>
                        <a:pt x="62" y="127"/>
                        <a:pt x="63" y="128"/>
                        <a:pt x="64" y="128"/>
                      </a:cubicBezTo>
                      <a:cubicBezTo>
                        <a:pt x="65" y="128"/>
                        <a:pt x="66" y="127"/>
                        <a:pt x="66" y="126"/>
                      </a:cubicBezTo>
                      <a:cubicBezTo>
                        <a:pt x="66" y="66"/>
                        <a:pt x="66" y="66"/>
                        <a:pt x="66" y="66"/>
                      </a:cubicBezTo>
                      <a:cubicBezTo>
                        <a:pt x="126" y="66"/>
                        <a:pt x="126" y="66"/>
                        <a:pt x="126" y="66"/>
                      </a:cubicBezTo>
                      <a:cubicBezTo>
                        <a:pt x="127" y="66"/>
                        <a:pt x="128" y="65"/>
                        <a:pt x="128" y="64"/>
                      </a:cubicBezTo>
                      <a:cubicBezTo>
                        <a:pt x="128" y="63"/>
                        <a:pt x="127" y="62"/>
                        <a:pt x="126" y="6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122" name="文本框 121">
                <a:extLst>
                  <a:ext uri="{FF2B5EF4-FFF2-40B4-BE49-F238E27FC236}">
                    <a16:creationId xmlns:a16="http://schemas.microsoft.com/office/drawing/2014/main" id="{3687D3D7-399E-4F58-95A7-9A2E5A04D5C1}"/>
                  </a:ext>
                </a:extLst>
              </p:cNvPr>
              <p:cNvSpPr txBox="1"/>
              <p:nvPr/>
            </p:nvSpPr>
            <p:spPr>
              <a:xfrm>
                <a:off x="6438218" y="2265685"/>
                <a:ext cx="453970" cy="200055"/>
              </a:xfrm>
              <a:prstGeom prst="rect">
                <a:avLst/>
              </a:prstGeom>
              <a:noFill/>
            </p:spPr>
            <p:txBody>
              <a:bodyPr wrap="none" rtlCol="0">
                <a:spAutoFit/>
              </a:bodyPr>
              <a:lstStyle/>
              <a:p>
                <a:r>
                  <a:rPr lang="zh-CN" altLang="en-US" sz="700" dirty="0">
                    <a:solidFill>
                      <a:schemeClr val="bg1"/>
                    </a:solidFill>
                    <a:latin typeface="微软雅黑" panose="020B0503020204020204" pitchFamily="34" charset="-122"/>
                    <a:ea typeface="微软雅黑" panose="020B0503020204020204" pitchFamily="34" charset="-122"/>
                  </a:rPr>
                  <a:t>领航员</a:t>
                </a:r>
              </a:p>
            </p:txBody>
          </p:sp>
          <p:sp>
            <p:nvSpPr>
              <p:cNvPr id="123" name="文本框 122">
                <a:extLst>
                  <a:ext uri="{FF2B5EF4-FFF2-40B4-BE49-F238E27FC236}">
                    <a16:creationId xmlns:a16="http://schemas.microsoft.com/office/drawing/2014/main" id="{3110C19A-9E64-4800-9CA1-465FA7AA34F4}"/>
                  </a:ext>
                </a:extLst>
              </p:cNvPr>
              <p:cNvSpPr txBox="1"/>
              <p:nvPr/>
            </p:nvSpPr>
            <p:spPr>
              <a:xfrm>
                <a:off x="6438136" y="2426302"/>
                <a:ext cx="378630" cy="246221"/>
              </a:xfrm>
              <a:prstGeom prst="rect">
                <a:avLst/>
              </a:prstGeom>
              <a:noFill/>
            </p:spPr>
            <p:txBody>
              <a:bodyPr wrap="none" rtlCol="0">
                <a:spAutoFit/>
              </a:bodyPr>
              <a:lstStyle/>
              <a:p>
                <a:r>
                  <a:rPr lang="en-US" altLang="zh-CN" sz="1000" dirty="0">
                    <a:solidFill>
                      <a:schemeClr val="bg1"/>
                    </a:solidFill>
                    <a:latin typeface="Aldrich" panose="02000000000000000000" pitchFamily="2" charset="0"/>
                    <a:ea typeface="微软雅黑" panose="020B0503020204020204" pitchFamily="34" charset="-122"/>
                  </a:rPr>
                  <a:t>0/1</a:t>
                </a:r>
                <a:endParaRPr lang="zh-CN" altLang="en-US" sz="1000" dirty="0">
                  <a:solidFill>
                    <a:schemeClr val="bg1"/>
                  </a:solidFill>
                  <a:latin typeface="Aldrich" panose="02000000000000000000" pitchFamily="2" charset="0"/>
                  <a:ea typeface="微软雅黑" panose="020B0503020204020204" pitchFamily="34" charset="-122"/>
                </a:endParaRPr>
              </a:p>
            </p:txBody>
          </p:sp>
        </p:grpSp>
        <p:grpSp>
          <p:nvGrpSpPr>
            <p:cNvPr id="109" name="组合 108">
              <a:extLst>
                <a:ext uri="{FF2B5EF4-FFF2-40B4-BE49-F238E27FC236}">
                  <a16:creationId xmlns:a16="http://schemas.microsoft.com/office/drawing/2014/main" id="{E8A7B7AC-FA5D-45CF-BB71-981107D1F602}"/>
                </a:ext>
              </a:extLst>
            </p:cNvPr>
            <p:cNvGrpSpPr/>
            <p:nvPr/>
          </p:nvGrpSpPr>
          <p:grpSpPr>
            <a:xfrm>
              <a:off x="6002156" y="2521403"/>
              <a:ext cx="725487" cy="391676"/>
              <a:chOff x="6138400" y="2265685"/>
              <a:chExt cx="801114" cy="432505"/>
            </a:xfrm>
          </p:grpSpPr>
          <p:grpSp>
            <p:nvGrpSpPr>
              <p:cNvPr id="116" name="组合 115">
                <a:extLst>
                  <a:ext uri="{FF2B5EF4-FFF2-40B4-BE49-F238E27FC236}">
                    <a16:creationId xmlns:a16="http://schemas.microsoft.com/office/drawing/2014/main" id="{FB0A2FEA-9444-4856-963F-479077A05208}"/>
                  </a:ext>
                </a:extLst>
              </p:cNvPr>
              <p:cNvGrpSpPr/>
              <p:nvPr/>
            </p:nvGrpSpPr>
            <p:grpSpPr>
              <a:xfrm>
                <a:off x="6138400" y="2312018"/>
                <a:ext cx="316426" cy="316427"/>
                <a:chOff x="9604656" y="3420156"/>
                <a:chExt cx="493960" cy="493960"/>
              </a:xfrm>
            </p:grpSpPr>
            <p:sp>
              <p:nvSpPr>
                <p:cNvPr id="119" name="矩形 118">
                  <a:extLst>
                    <a:ext uri="{FF2B5EF4-FFF2-40B4-BE49-F238E27FC236}">
                      <a16:creationId xmlns:a16="http://schemas.microsoft.com/office/drawing/2014/main" id="{C3EA865F-CEF3-4206-A441-DC8D06DB61AA}"/>
                    </a:ext>
                  </a:extLst>
                </p:cNvPr>
                <p:cNvSpPr/>
                <p:nvPr/>
              </p:nvSpPr>
              <p:spPr>
                <a:xfrm>
                  <a:off x="9604656" y="3420156"/>
                  <a:ext cx="493960" cy="493960"/>
                </a:xfrm>
                <a:prstGeom prst="rect">
                  <a:avLst/>
                </a:prstGeom>
                <a:solidFill>
                  <a:schemeClr val="bg1">
                    <a:alpha val="5000"/>
                  </a:schemeClr>
                </a:solidFill>
                <a:ln w="3175">
                  <a:solidFill>
                    <a:schemeClr val="bg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Freeform 181">
                  <a:extLst>
                    <a:ext uri="{FF2B5EF4-FFF2-40B4-BE49-F238E27FC236}">
                      <a16:creationId xmlns:a16="http://schemas.microsoft.com/office/drawing/2014/main" id="{B683E78D-C212-44C8-8226-01D562655CE3}"/>
                    </a:ext>
                  </a:extLst>
                </p:cNvPr>
                <p:cNvSpPr>
                  <a:spLocks/>
                </p:cNvSpPr>
                <p:nvPr/>
              </p:nvSpPr>
              <p:spPr bwMode="auto">
                <a:xfrm>
                  <a:off x="9746967" y="3554618"/>
                  <a:ext cx="216623" cy="217341"/>
                </a:xfrm>
                <a:custGeom>
                  <a:avLst/>
                  <a:gdLst>
                    <a:gd name="T0" fmla="*/ 126 w 128"/>
                    <a:gd name="T1" fmla="*/ 62 h 128"/>
                    <a:gd name="T2" fmla="*/ 66 w 128"/>
                    <a:gd name="T3" fmla="*/ 62 h 128"/>
                    <a:gd name="T4" fmla="*/ 66 w 128"/>
                    <a:gd name="T5" fmla="*/ 2 h 128"/>
                    <a:gd name="T6" fmla="*/ 64 w 128"/>
                    <a:gd name="T7" fmla="*/ 0 h 128"/>
                    <a:gd name="T8" fmla="*/ 62 w 128"/>
                    <a:gd name="T9" fmla="*/ 2 h 128"/>
                    <a:gd name="T10" fmla="*/ 62 w 128"/>
                    <a:gd name="T11" fmla="*/ 62 h 128"/>
                    <a:gd name="T12" fmla="*/ 2 w 128"/>
                    <a:gd name="T13" fmla="*/ 62 h 128"/>
                    <a:gd name="T14" fmla="*/ 0 w 128"/>
                    <a:gd name="T15" fmla="*/ 64 h 128"/>
                    <a:gd name="T16" fmla="*/ 2 w 128"/>
                    <a:gd name="T17" fmla="*/ 66 h 128"/>
                    <a:gd name="T18" fmla="*/ 62 w 128"/>
                    <a:gd name="T19" fmla="*/ 66 h 128"/>
                    <a:gd name="T20" fmla="*/ 62 w 128"/>
                    <a:gd name="T21" fmla="*/ 126 h 128"/>
                    <a:gd name="T22" fmla="*/ 64 w 128"/>
                    <a:gd name="T23" fmla="*/ 128 h 128"/>
                    <a:gd name="T24" fmla="*/ 66 w 128"/>
                    <a:gd name="T25" fmla="*/ 126 h 128"/>
                    <a:gd name="T26" fmla="*/ 66 w 128"/>
                    <a:gd name="T27" fmla="*/ 66 h 128"/>
                    <a:gd name="T28" fmla="*/ 126 w 128"/>
                    <a:gd name="T29" fmla="*/ 66 h 128"/>
                    <a:gd name="T30" fmla="*/ 128 w 128"/>
                    <a:gd name="T31" fmla="*/ 64 h 128"/>
                    <a:gd name="T32" fmla="*/ 126 w 128"/>
                    <a:gd name="T33" fmla="*/ 6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 h="128">
                      <a:moveTo>
                        <a:pt x="126" y="62"/>
                      </a:moveTo>
                      <a:cubicBezTo>
                        <a:pt x="66" y="62"/>
                        <a:pt x="66" y="62"/>
                        <a:pt x="66" y="62"/>
                      </a:cubicBezTo>
                      <a:cubicBezTo>
                        <a:pt x="66" y="2"/>
                        <a:pt x="66" y="2"/>
                        <a:pt x="66" y="2"/>
                      </a:cubicBezTo>
                      <a:cubicBezTo>
                        <a:pt x="66" y="1"/>
                        <a:pt x="65" y="0"/>
                        <a:pt x="64" y="0"/>
                      </a:cubicBezTo>
                      <a:cubicBezTo>
                        <a:pt x="63" y="0"/>
                        <a:pt x="62" y="1"/>
                        <a:pt x="62" y="2"/>
                      </a:cubicBezTo>
                      <a:cubicBezTo>
                        <a:pt x="62" y="62"/>
                        <a:pt x="62" y="62"/>
                        <a:pt x="62" y="62"/>
                      </a:cubicBezTo>
                      <a:cubicBezTo>
                        <a:pt x="2" y="62"/>
                        <a:pt x="2" y="62"/>
                        <a:pt x="2" y="62"/>
                      </a:cubicBezTo>
                      <a:cubicBezTo>
                        <a:pt x="1" y="62"/>
                        <a:pt x="0" y="63"/>
                        <a:pt x="0" y="64"/>
                      </a:cubicBezTo>
                      <a:cubicBezTo>
                        <a:pt x="0" y="65"/>
                        <a:pt x="1" y="66"/>
                        <a:pt x="2" y="66"/>
                      </a:cubicBezTo>
                      <a:cubicBezTo>
                        <a:pt x="62" y="66"/>
                        <a:pt x="62" y="66"/>
                        <a:pt x="62" y="66"/>
                      </a:cubicBezTo>
                      <a:cubicBezTo>
                        <a:pt x="62" y="126"/>
                        <a:pt x="62" y="126"/>
                        <a:pt x="62" y="126"/>
                      </a:cubicBezTo>
                      <a:cubicBezTo>
                        <a:pt x="62" y="127"/>
                        <a:pt x="63" y="128"/>
                        <a:pt x="64" y="128"/>
                      </a:cubicBezTo>
                      <a:cubicBezTo>
                        <a:pt x="65" y="128"/>
                        <a:pt x="66" y="127"/>
                        <a:pt x="66" y="126"/>
                      </a:cubicBezTo>
                      <a:cubicBezTo>
                        <a:pt x="66" y="66"/>
                        <a:pt x="66" y="66"/>
                        <a:pt x="66" y="66"/>
                      </a:cubicBezTo>
                      <a:cubicBezTo>
                        <a:pt x="126" y="66"/>
                        <a:pt x="126" y="66"/>
                        <a:pt x="126" y="66"/>
                      </a:cubicBezTo>
                      <a:cubicBezTo>
                        <a:pt x="127" y="66"/>
                        <a:pt x="128" y="65"/>
                        <a:pt x="128" y="64"/>
                      </a:cubicBezTo>
                      <a:cubicBezTo>
                        <a:pt x="128" y="63"/>
                        <a:pt x="127" y="62"/>
                        <a:pt x="126" y="6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117" name="文本框 116">
                <a:extLst>
                  <a:ext uri="{FF2B5EF4-FFF2-40B4-BE49-F238E27FC236}">
                    <a16:creationId xmlns:a16="http://schemas.microsoft.com/office/drawing/2014/main" id="{A6895AA3-E21B-4BCF-9356-C10F46BE40CF}"/>
                  </a:ext>
                </a:extLst>
              </p:cNvPr>
              <p:cNvSpPr txBox="1"/>
              <p:nvPr/>
            </p:nvSpPr>
            <p:spPr>
              <a:xfrm>
                <a:off x="6438221" y="2265685"/>
                <a:ext cx="501293" cy="220909"/>
              </a:xfrm>
              <a:prstGeom prst="rect">
                <a:avLst/>
              </a:prstGeom>
              <a:noFill/>
            </p:spPr>
            <p:txBody>
              <a:bodyPr wrap="none" rtlCol="0">
                <a:spAutoFit/>
              </a:bodyPr>
              <a:lstStyle/>
              <a:p>
                <a:r>
                  <a:rPr lang="zh-CN" altLang="en-US" sz="700" dirty="0">
                    <a:solidFill>
                      <a:schemeClr val="bg1"/>
                    </a:solidFill>
                    <a:latin typeface="微软雅黑" panose="020B0503020204020204" pitchFamily="34" charset="-122"/>
                    <a:ea typeface="微软雅黑" panose="020B0503020204020204" pitchFamily="34" charset="-122"/>
                  </a:rPr>
                  <a:t>探索者</a:t>
                </a:r>
              </a:p>
            </p:txBody>
          </p:sp>
          <p:sp>
            <p:nvSpPr>
              <p:cNvPr id="118" name="文本框 117">
                <a:extLst>
                  <a:ext uri="{FF2B5EF4-FFF2-40B4-BE49-F238E27FC236}">
                    <a16:creationId xmlns:a16="http://schemas.microsoft.com/office/drawing/2014/main" id="{E19A92DA-5307-40CA-8981-B246676E42A7}"/>
                  </a:ext>
                </a:extLst>
              </p:cNvPr>
              <p:cNvSpPr txBox="1"/>
              <p:nvPr/>
            </p:nvSpPr>
            <p:spPr>
              <a:xfrm>
                <a:off x="6438136" y="2426302"/>
                <a:ext cx="455271" cy="271888"/>
              </a:xfrm>
              <a:prstGeom prst="rect">
                <a:avLst/>
              </a:prstGeom>
              <a:noFill/>
            </p:spPr>
            <p:txBody>
              <a:bodyPr wrap="none" rtlCol="0">
                <a:spAutoFit/>
              </a:bodyPr>
              <a:lstStyle/>
              <a:p>
                <a:r>
                  <a:rPr lang="en-US" altLang="zh-CN" sz="1000" dirty="0">
                    <a:solidFill>
                      <a:schemeClr val="bg1"/>
                    </a:solidFill>
                    <a:latin typeface="Aldrich" panose="02000000000000000000" pitchFamily="2" charset="0"/>
                    <a:ea typeface="微软雅黑" panose="020B0503020204020204" pitchFamily="34" charset="-122"/>
                  </a:rPr>
                  <a:t>0/4</a:t>
                </a:r>
                <a:endParaRPr lang="zh-CN" altLang="en-US" sz="1000" dirty="0">
                  <a:solidFill>
                    <a:schemeClr val="bg1"/>
                  </a:solidFill>
                  <a:latin typeface="Aldrich" panose="02000000000000000000" pitchFamily="2" charset="0"/>
                  <a:ea typeface="微软雅黑" panose="020B0503020204020204" pitchFamily="34" charset="-122"/>
                </a:endParaRPr>
              </a:p>
            </p:txBody>
          </p:sp>
        </p:grpSp>
        <p:grpSp>
          <p:nvGrpSpPr>
            <p:cNvPr id="110" name="组合 109">
              <a:extLst>
                <a:ext uri="{FF2B5EF4-FFF2-40B4-BE49-F238E27FC236}">
                  <a16:creationId xmlns:a16="http://schemas.microsoft.com/office/drawing/2014/main" id="{AF690C08-FDDB-46F3-97DA-51273E2FF026}"/>
                </a:ext>
              </a:extLst>
            </p:cNvPr>
            <p:cNvGrpSpPr/>
            <p:nvPr/>
          </p:nvGrpSpPr>
          <p:grpSpPr>
            <a:xfrm>
              <a:off x="5997870" y="2871067"/>
              <a:ext cx="693350" cy="391676"/>
              <a:chOff x="6138400" y="2265685"/>
              <a:chExt cx="765628" cy="432505"/>
            </a:xfrm>
          </p:grpSpPr>
          <p:grpSp>
            <p:nvGrpSpPr>
              <p:cNvPr id="111" name="组合 110">
                <a:extLst>
                  <a:ext uri="{FF2B5EF4-FFF2-40B4-BE49-F238E27FC236}">
                    <a16:creationId xmlns:a16="http://schemas.microsoft.com/office/drawing/2014/main" id="{B0E7CDB5-75E8-4E89-9E3D-F8485F8AA228}"/>
                  </a:ext>
                </a:extLst>
              </p:cNvPr>
              <p:cNvGrpSpPr/>
              <p:nvPr/>
            </p:nvGrpSpPr>
            <p:grpSpPr>
              <a:xfrm>
                <a:off x="6138400" y="2312018"/>
                <a:ext cx="316426" cy="316427"/>
                <a:chOff x="9604656" y="3420156"/>
                <a:chExt cx="493960" cy="493960"/>
              </a:xfrm>
            </p:grpSpPr>
            <p:sp>
              <p:nvSpPr>
                <p:cNvPr id="114" name="矩形 113">
                  <a:extLst>
                    <a:ext uri="{FF2B5EF4-FFF2-40B4-BE49-F238E27FC236}">
                      <a16:creationId xmlns:a16="http://schemas.microsoft.com/office/drawing/2014/main" id="{EC7B153C-57E8-453D-8DDC-4351B9F75C0A}"/>
                    </a:ext>
                  </a:extLst>
                </p:cNvPr>
                <p:cNvSpPr/>
                <p:nvPr/>
              </p:nvSpPr>
              <p:spPr>
                <a:xfrm>
                  <a:off x="9604656" y="3420156"/>
                  <a:ext cx="493960" cy="493960"/>
                </a:xfrm>
                <a:prstGeom prst="rect">
                  <a:avLst/>
                </a:prstGeom>
                <a:solidFill>
                  <a:schemeClr val="bg1">
                    <a:alpha val="5000"/>
                  </a:schemeClr>
                </a:solidFill>
                <a:ln w="3175">
                  <a:solidFill>
                    <a:schemeClr val="bg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Freeform 181">
                  <a:extLst>
                    <a:ext uri="{FF2B5EF4-FFF2-40B4-BE49-F238E27FC236}">
                      <a16:creationId xmlns:a16="http://schemas.microsoft.com/office/drawing/2014/main" id="{036E4053-C40E-40E6-9B39-FFABD8688930}"/>
                    </a:ext>
                  </a:extLst>
                </p:cNvPr>
                <p:cNvSpPr>
                  <a:spLocks/>
                </p:cNvSpPr>
                <p:nvPr/>
              </p:nvSpPr>
              <p:spPr bwMode="auto">
                <a:xfrm>
                  <a:off x="9746967" y="3554618"/>
                  <a:ext cx="216623" cy="217341"/>
                </a:xfrm>
                <a:custGeom>
                  <a:avLst/>
                  <a:gdLst>
                    <a:gd name="T0" fmla="*/ 126 w 128"/>
                    <a:gd name="T1" fmla="*/ 62 h 128"/>
                    <a:gd name="T2" fmla="*/ 66 w 128"/>
                    <a:gd name="T3" fmla="*/ 62 h 128"/>
                    <a:gd name="T4" fmla="*/ 66 w 128"/>
                    <a:gd name="T5" fmla="*/ 2 h 128"/>
                    <a:gd name="T6" fmla="*/ 64 w 128"/>
                    <a:gd name="T7" fmla="*/ 0 h 128"/>
                    <a:gd name="T8" fmla="*/ 62 w 128"/>
                    <a:gd name="T9" fmla="*/ 2 h 128"/>
                    <a:gd name="T10" fmla="*/ 62 w 128"/>
                    <a:gd name="T11" fmla="*/ 62 h 128"/>
                    <a:gd name="T12" fmla="*/ 2 w 128"/>
                    <a:gd name="T13" fmla="*/ 62 h 128"/>
                    <a:gd name="T14" fmla="*/ 0 w 128"/>
                    <a:gd name="T15" fmla="*/ 64 h 128"/>
                    <a:gd name="T16" fmla="*/ 2 w 128"/>
                    <a:gd name="T17" fmla="*/ 66 h 128"/>
                    <a:gd name="T18" fmla="*/ 62 w 128"/>
                    <a:gd name="T19" fmla="*/ 66 h 128"/>
                    <a:gd name="T20" fmla="*/ 62 w 128"/>
                    <a:gd name="T21" fmla="*/ 126 h 128"/>
                    <a:gd name="T22" fmla="*/ 64 w 128"/>
                    <a:gd name="T23" fmla="*/ 128 h 128"/>
                    <a:gd name="T24" fmla="*/ 66 w 128"/>
                    <a:gd name="T25" fmla="*/ 126 h 128"/>
                    <a:gd name="T26" fmla="*/ 66 w 128"/>
                    <a:gd name="T27" fmla="*/ 66 h 128"/>
                    <a:gd name="T28" fmla="*/ 126 w 128"/>
                    <a:gd name="T29" fmla="*/ 66 h 128"/>
                    <a:gd name="T30" fmla="*/ 128 w 128"/>
                    <a:gd name="T31" fmla="*/ 64 h 128"/>
                    <a:gd name="T32" fmla="*/ 126 w 128"/>
                    <a:gd name="T33" fmla="*/ 6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 h="128">
                      <a:moveTo>
                        <a:pt x="126" y="62"/>
                      </a:moveTo>
                      <a:cubicBezTo>
                        <a:pt x="66" y="62"/>
                        <a:pt x="66" y="62"/>
                        <a:pt x="66" y="62"/>
                      </a:cubicBezTo>
                      <a:cubicBezTo>
                        <a:pt x="66" y="2"/>
                        <a:pt x="66" y="2"/>
                        <a:pt x="66" y="2"/>
                      </a:cubicBezTo>
                      <a:cubicBezTo>
                        <a:pt x="66" y="1"/>
                        <a:pt x="65" y="0"/>
                        <a:pt x="64" y="0"/>
                      </a:cubicBezTo>
                      <a:cubicBezTo>
                        <a:pt x="63" y="0"/>
                        <a:pt x="62" y="1"/>
                        <a:pt x="62" y="2"/>
                      </a:cubicBezTo>
                      <a:cubicBezTo>
                        <a:pt x="62" y="62"/>
                        <a:pt x="62" y="62"/>
                        <a:pt x="62" y="62"/>
                      </a:cubicBezTo>
                      <a:cubicBezTo>
                        <a:pt x="2" y="62"/>
                        <a:pt x="2" y="62"/>
                        <a:pt x="2" y="62"/>
                      </a:cubicBezTo>
                      <a:cubicBezTo>
                        <a:pt x="1" y="62"/>
                        <a:pt x="0" y="63"/>
                        <a:pt x="0" y="64"/>
                      </a:cubicBezTo>
                      <a:cubicBezTo>
                        <a:pt x="0" y="65"/>
                        <a:pt x="1" y="66"/>
                        <a:pt x="2" y="66"/>
                      </a:cubicBezTo>
                      <a:cubicBezTo>
                        <a:pt x="62" y="66"/>
                        <a:pt x="62" y="66"/>
                        <a:pt x="62" y="66"/>
                      </a:cubicBezTo>
                      <a:cubicBezTo>
                        <a:pt x="62" y="126"/>
                        <a:pt x="62" y="126"/>
                        <a:pt x="62" y="126"/>
                      </a:cubicBezTo>
                      <a:cubicBezTo>
                        <a:pt x="62" y="127"/>
                        <a:pt x="63" y="128"/>
                        <a:pt x="64" y="128"/>
                      </a:cubicBezTo>
                      <a:cubicBezTo>
                        <a:pt x="65" y="128"/>
                        <a:pt x="66" y="127"/>
                        <a:pt x="66" y="126"/>
                      </a:cubicBezTo>
                      <a:cubicBezTo>
                        <a:pt x="66" y="66"/>
                        <a:pt x="66" y="66"/>
                        <a:pt x="66" y="66"/>
                      </a:cubicBezTo>
                      <a:cubicBezTo>
                        <a:pt x="126" y="66"/>
                        <a:pt x="126" y="66"/>
                        <a:pt x="126" y="66"/>
                      </a:cubicBezTo>
                      <a:cubicBezTo>
                        <a:pt x="127" y="66"/>
                        <a:pt x="128" y="65"/>
                        <a:pt x="128" y="64"/>
                      </a:cubicBezTo>
                      <a:cubicBezTo>
                        <a:pt x="128" y="63"/>
                        <a:pt x="127" y="62"/>
                        <a:pt x="126" y="6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112" name="文本框 111">
                <a:extLst>
                  <a:ext uri="{FF2B5EF4-FFF2-40B4-BE49-F238E27FC236}">
                    <a16:creationId xmlns:a16="http://schemas.microsoft.com/office/drawing/2014/main" id="{36CF1549-F1EF-4203-9CED-8B5DDAF41F5D}"/>
                  </a:ext>
                </a:extLst>
              </p:cNvPr>
              <p:cNvSpPr txBox="1"/>
              <p:nvPr/>
            </p:nvSpPr>
            <p:spPr>
              <a:xfrm>
                <a:off x="6438218" y="2265685"/>
                <a:ext cx="402168" cy="220909"/>
              </a:xfrm>
              <a:prstGeom prst="rect">
                <a:avLst/>
              </a:prstGeom>
              <a:noFill/>
            </p:spPr>
            <p:txBody>
              <a:bodyPr wrap="none" rtlCol="0">
                <a:spAutoFit/>
              </a:bodyPr>
              <a:lstStyle/>
              <a:p>
                <a:r>
                  <a:rPr lang="zh-CN" altLang="en-US" sz="700" dirty="0">
                    <a:solidFill>
                      <a:schemeClr val="bg1"/>
                    </a:solidFill>
                    <a:latin typeface="微软雅黑" panose="020B0503020204020204" pitchFamily="34" charset="-122"/>
                    <a:ea typeface="微软雅黑" panose="020B0503020204020204" pitchFamily="34" charset="-122"/>
                  </a:rPr>
                  <a:t>成员</a:t>
                </a:r>
              </a:p>
            </p:txBody>
          </p:sp>
          <p:sp>
            <p:nvSpPr>
              <p:cNvPr id="113" name="文本框 112">
                <a:extLst>
                  <a:ext uri="{FF2B5EF4-FFF2-40B4-BE49-F238E27FC236}">
                    <a16:creationId xmlns:a16="http://schemas.microsoft.com/office/drawing/2014/main" id="{C81D1405-DAEB-451B-A431-D32D76272A03}"/>
                  </a:ext>
                </a:extLst>
              </p:cNvPr>
              <p:cNvSpPr txBox="1"/>
              <p:nvPr/>
            </p:nvSpPr>
            <p:spPr>
              <a:xfrm>
                <a:off x="6438136" y="2426302"/>
                <a:ext cx="465892" cy="271888"/>
              </a:xfrm>
              <a:prstGeom prst="rect">
                <a:avLst/>
              </a:prstGeom>
              <a:noFill/>
            </p:spPr>
            <p:txBody>
              <a:bodyPr wrap="none" rtlCol="0">
                <a:spAutoFit/>
              </a:bodyPr>
              <a:lstStyle/>
              <a:p>
                <a:r>
                  <a:rPr lang="en-US" altLang="zh-CN" sz="1000" dirty="0">
                    <a:solidFill>
                      <a:schemeClr val="bg1"/>
                    </a:solidFill>
                    <a:latin typeface="Aldrich" panose="02000000000000000000" pitchFamily="2" charset="0"/>
                    <a:ea typeface="微软雅黑" panose="020B0503020204020204" pitchFamily="34" charset="-122"/>
                  </a:rPr>
                  <a:t>0/2</a:t>
                </a:r>
                <a:endParaRPr lang="zh-CN" altLang="en-US" sz="1000" dirty="0">
                  <a:solidFill>
                    <a:schemeClr val="bg1"/>
                  </a:solidFill>
                  <a:latin typeface="Aldrich" panose="02000000000000000000" pitchFamily="2" charset="0"/>
                  <a:ea typeface="微软雅黑" panose="020B0503020204020204" pitchFamily="34" charset="-122"/>
                </a:endParaRPr>
              </a:p>
            </p:txBody>
          </p:sp>
        </p:grpSp>
      </p:grpSp>
    </p:spTree>
    <p:extLst>
      <p:ext uri="{BB962C8B-B14F-4D97-AF65-F5344CB8AC3E}">
        <p14:creationId xmlns:p14="http://schemas.microsoft.com/office/powerpoint/2010/main" val="2171040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0CADCE0-A83A-4F21-B83A-0EBB90DB591E}"/>
              </a:ext>
            </a:extLst>
          </p:cNvPr>
          <p:cNvSpPr/>
          <p:nvPr/>
        </p:nvSpPr>
        <p:spPr>
          <a:xfrm>
            <a:off x="2102638" y="1598066"/>
            <a:ext cx="7963734" cy="4208722"/>
          </a:xfrm>
          <a:prstGeom prst="rect">
            <a:avLst/>
          </a:prstGeom>
          <a:solidFill>
            <a:schemeClr val="bg2">
              <a:lumMod val="10000"/>
              <a:alpha val="88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半闭框 4">
            <a:extLst>
              <a:ext uri="{FF2B5EF4-FFF2-40B4-BE49-F238E27FC236}">
                <a16:creationId xmlns:a16="http://schemas.microsoft.com/office/drawing/2014/main" id="{04DD7F36-7764-480C-B431-DECA7270F649}"/>
              </a:ext>
            </a:extLst>
          </p:cNvPr>
          <p:cNvSpPr/>
          <p:nvPr/>
        </p:nvSpPr>
        <p:spPr>
          <a:xfrm rot="10800000">
            <a:off x="9801220" y="5491171"/>
            <a:ext cx="265152" cy="265152"/>
          </a:xfrm>
          <a:prstGeom prst="halfFrame">
            <a:avLst>
              <a:gd name="adj1" fmla="val 6697"/>
              <a:gd name="adj2" fmla="val 6463"/>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半闭框 5">
            <a:extLst>
              <a:ext uri="{FF2B5EF4-FFF2-40B4-BE49-F238E27FC236}">
                <a16:creationId xmlns:a16="http://schemas.microsoft.com/office/drawing/2014/main" id="{1771D2F4-3E5F-4E58-9F39-026F8E9B68D1}"/>
              </a:ext>
            </a:extLst>
          </p:cNvPr>
          <p:cNvSpPr/>
          <p:nvPr/>
        </p:nvSpPr>
        <p:spPr>
          <a:xfrm rot="16200000">
            <a:off x="2125627" y="5491172"/>
            <a:ext cx="265152" cy="265152"/>
          </a:xfrm>
          <a:prstGeom prst="halfFrame">
            <a:avLst>
              <a:gd name="adj1" fmla="val 6697"/>
              <a:gd name="adj2" fmla="val 6463"/>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半闭框 6">
            <a:extLst>
              <a:ext uri="{FF2B5EF4-FFF2-40B4-BE49-F238E27FC236}">
                <a16:creationId xmlns:a16="http://schemas.microsoft.com/office/drawing/2014/main" id="{D9F4723E-60A4-480F-A382-BBEB96BD3636}"/>
              </a:ext>
            </a:extLst>
          </p:cNvPr>
          <p:cNvSpPr/>
          <p:nvPr/>
        </p:nvSpPr>
        <p:spPr>
          <a:xfrm>
            <a:off x="2125627" y="1598066"/>
            <a:ext cx="265152" cy="265152"/>
          </a:xfrm>
          <a:prstGeom prst="halfFrame">
            <a:avLst>
              <a:gd name="adj1" fmla="val 6697"/>
              <a:gd name="adj2" fmla="val 6463"/>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半闭框 7">
            <a:extLst>
              <a:ext uri="{FF2B5EF4-FFF2-40B4-BE49-F238E27FC236}">
                <a16:creationId xmlns:a16="http://schemas.microsoft.com/office/drawing/2014/main" id="{D19BC57A-F3E7-409C-968E-FD85A5B8F211}"/>
              </a:ext>
            </a:extLst>
          </p:cNvPr>
          <p:cNvSpPr/>
          <p:nvPr/>
        </p:nvSpPr>
        <p:spPr>
          <a:xfrm rot="5400000">
            <a:off x="9801220" y="1598066"/>
            <a:ext cx="265152" cy="265152"/>
          </a:xfrm>
          <a:prstGeom prst="halfFrame">
            <a:avLst>
              <a:gd name="adj1" fmla="val 6697"/>
              <a:gd name="adj2" fmla="val 6463"/>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9" name="直接连接符 8">
            <a:extLst>
              <a:ext uri="{FF2B5EF4-FFF2-40B4-BE49-F238E27FC236}">
                <a16:creationId xmlns:a16="http://schemas.microsoft.com/office/drawing/2014/main" id="{B064EE9D-067E-451B-9FEB-F2C9F54B94E1}"/>
              </a:ext>
            </a:extLst>
          </p:cNvPr>
          <p:cNvCxnSpPr/>
          <p:nvPr/>
        </p:nvCxnSpPr>
        <p:spPr>
          <a:xfrm>
            <a:off x="3966209" y="1526081"/>
            <a:ext cx="4259580" cy="0"/>
          </a:xfrm>
          <a:prstGeom prst="line">
            <a:avLst/>
          </a:prstGeom>
          <a:ln w="12700">
            <a:gradFill>
              <a:gsLst>
                <a:gs pos="0">
                  <a:schemeClr val="accent1">
                    <a:lumMod val="5000"/>
                    <a:lumOff val="95000"/>
                    <a:alpha val="0"/>
                  </a:schemeClr>
                </a:gs>
                <a:gs pos="53000">
                  <a:srgbClr val="DEE6F4">
                    <a:alpha val="18000"/>
                  </a:srgbClr>
                </a:gs>
                <a:gs pos="100000">
                  <a:schemeClr val="accent1">
                    <a:lumMod val="30000"/>
                    <a:lumOff val="70000"/>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7D398FDD-2A2A-4532-9A91-737715516441}"/>
              </a:ext>
            </a:extLst>
          </p:cNvPr>
          <p:cNvSpPr txBox="1"/>
          <p:nvPr/>
        </p:nvSpPr>
        <p:spPr>
          <a:xfrm>
            <a:off x="5490705" y="1204901"/>
            <a:ext cx="1005403" cy="338554"/>
          </a:xfrm>
          <a:prstGeom prst="rect">
            <a:avLst/>
          </a:prstGeom>
          <a:noFill/>
        </p:spPr>
        <p:txBody>
          <a:bodyPr wrap="non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部件选择</a:t>
            </a:r>
          </a:p>
        </p:txBody>
      </p:sp>
      <p:grpSp>
        <p:nvGrpSpPr>
          <p:cNvPr id="11" name="组合 10">
            <a:extLst>
              <a:ext uri="{FF2B5EF4-FFF2-40B4-BE49-F238E27FC236}">
                <a16:creationId xmlns:a16="http://schemas.microsoft.com/office/drawing/2014/main" id="{BB9E2C16-C6E2-4448-BB8E-D877C6E56B0F}"/>
              </a:ext>
            </a:extLst>
          </p:cNvPr>
          <p:cNvGrpSpPr/>
          <p:nvPr/>
        </p:nvGrpSpPr>
        <p:grpSpPr>
          <a:xfrm>
            <a:off x="2599642" y="1897029"/>
            <a:ext cx="3300987" cy="1239807"/>
            <a:chOff x="2434813" y="1897029"/>
            <a:chExt cx="3300987" cy="1239807"/>
          </a:xfrm>
        </p:grpSpPr>
        <p:grpSp>
          <p:nvGrpSpPr>
            <p:cNvPr id="156" name="组合 155">
              <a:extLst>
                <a:ext uri="{FF2B5EF4-FFF2-40B4-BE49-F238E27FC236}">
                  <a16:creationId xmlns:a16="http://schemas.microsoft.com/office/drawing/2014/main" id="{DF80675E-40F7-4C92-95D5-6A406B6CB497}"/>
                </a:ext>
              </a:extLst>
            </p:cNvPr>
            <p:cNvGrpSpPr/>
            <p:nvPr/>
          </p:nvGrpSpPr>
          <p:grpSpPr>
            <a:xfrm>
              <a:off x="3500367" y="2469504"/>
              <a:ext cx="2235433" cy="253916"/>
              <a:chOff x="4019480" y="2027744"/>
              <a:chExt cx="2235433" cy="253916"/>
            </a:xfrm>
          </p:grpSpPr>
          <p:sp>
            <p:nvSpPr>
              <p:cNvPr id="157" name="文本框 156">
                <a:extLst>
                  <a:ext uri="{FF2B5EF4-FFF2-40B4-BE49-F238E27FC236}">
                    <a16:creationId xmlns:a16="http://schemas.microsoft.com/office/drawing/2014/main" id="{E1A5A2FF-4246-4476-B2A3-B4CEB31A2C53}"/>
                  </a:ext>
                </a:extLst>
              </p:cNvPr>
              <p:cNvSpPr txBox="1"/>
              <p:nvPr/>
            </p:nvSpPr>
            <p:spPr>
              <a:xfrm>
                <a:off x="4122927" y="2045136"/>
                <a:ext cx="595035" cy="215444"/>
              </a:xfrm>
              <a:prstGeom prst="rect">
                <a:avLst/>
              </a:prstGeom>
              <a:noFill/>
            </p:spPr>
            <p:txBody>
              <a:bodyPr wrap="square" rtlCol="0">
                <a:spAutoFit/>
              </a:bodyPr>
              <a:lstStyle/>
              <a:p>
                <a:r>
                  <a:rPr lang="zh-CN" altLang="en-US" sz="800" b="1" dirty="0">
                    <a:solidFill>
                      <a:schemeClr val="bg1">
                        <a:alpha val="80000"/>
                      </a:schemeClr>
                    </a:solidFill>
                    <a:latin typeface="+mn-ea"/>
                  </a:rPr>
                  <a:t>装配时长</a:t>
                </a:r>
              </a:p>
            </p:txBody>
          </p:sp>
          <p:sp>
            <p:nvSpPr>
              <p:cNvPr id="158" name="文本框 157">
                <a:extLst>
                  <a:ext uri="{FF2B5EF4-FFF2-40B4-BE49-F238E27FC236}">
                    <a16:creationId xmlns:a16="http://schemas.microsoft.com/office/drawing/2014/main" id="{F3ECEFE9-6EB5-4144-8D41-7D668877D681}"/>
                  </a:ext>
                </a:extLst>
              </p:cNvPr>
              <p:cNvSpPr txBox="1"/>
              <p:nvPr/>
            </p:nvSpPr>
            <p:spPr>
              <a:xfrm>
                <a:off x="5355076" y="2027744"/>
                <a:ext cx="899837" cy="253916"/>
              </a:xfrm>
              <a:prstGeom prst="rect">
                <a:avLst/>
              </a:prstGeom>
              <a:noFill/>
            </p:spPr>
            <p:txBody>
              <a:bodyPr wrap="square" rtlCol="0">
                <a:spAutoFit/>
              </a:bodyPr>
              <a:lstStyle/>
              <a:p>
                <a:r>
                  <a:rPr lang="en-US" altLang="zh-CN" sz="1050" dirty="0">
                    <a:solidFill>
                      <a:schemeClr val="accent4">
                        <a:lumMod val="20000"/>
                        <a:lumOff val="80000"/>
                      </a:schemeClr>
                    </a:solidFill>
                    <a:latin typeface="Aldrich" panose="02000000000000000000" pitchFamily="2" charset="0"/>
                  </a:rPr>
                  <a:t>50</a:t>
                </a:r>
                <a:endParaRPr lang="zh-CN" altLang="en-US" sz="1050" dirty="0">
                  <a:solidFill>
                    <a:schemeClr val="accent4">
                      <a:lumMod val="20000"/>
                      <a:lumOff val="80000"/>
                    </a:schemeClr>
                  </a:solidFill>
                  <a:latin typeface="Aldrich" panose="02000000000000000000" pitchFamily="2" charset="0"/>
                </a:endParaRPr>
              </a:p>
            </p:txBody>
          </p:sp>
          <p:sp>
            <p:nvSpPr>
              <p:cNvPr id="159" name="Freeform 361">
                <a:extLst>
                  <a:ext uri="{FF2B5EF4-FFF2-40B4-BE49-F238E27FC236}">
                    <a16:creationId xmlns:a16="http://schemas.microsoft.com/office/drawing/2014/main" id="{E8488B7E-4878-4BB9-8890-0CC0ABB6DE1F}"/>
                  </a:ext>
                </a:extLst>
              </p:cNvPr>
              <p:cNvSpPr>
                <a:spLocks noEditPoints="1"/>
              </p:cNvSpPr>
              <p:nvPr/>
            </p:nvSpPr>
            <p:spPr bwMode="auto">
              <a:xfrm>
                <a:off x="4019480" y="2081778"/>
                <a:ext cx="143727" cy="143022"/>
              </a:xfrm>
              <a:custGeom>
                <a:avLst/>
                <a:gdLst>
                  <a:gd name="T0" fmla="*/ 1342 w 3261"/>
                  <a:gd name="T1" fmla="*/ 2596 h 3249"/>
                  <a:gd name="T2" fmla="*/ 1556 w 3261"/>
                  <a:gd name="T3" fmla="*/ 2635 h 3249"/>
                  <a:gd name="T4" fmla="*/ 1778 w 3261"/>
                  <a:gd name="T5" fmla="*/ 2627 h 3249"/>
                  <a:gd name="T6" fmla="*/ 1987 w 3261"/>
                  <a:gd name="T7" fmla="*/ 2574 h 3249"/>
                  <a:gd name="T8" fmla="*/ 2337 w 3261"/>
                  <a:gd name="T9" fmla="*/ 3087 h 3249"/>
                  <a:gd name="T10" fmla="*/ 2087 w 3261"/>
                  <a:gd name="T11" fmla="*/ 3184 h 3249"/>
                  <a:gd name="T12" fmla="*/ 1818 w 3261"/>
                  <a:gd name="T13" fmla="*/ 3238 h 3249"/>
                  <a:gd name="T14" fmla="*/ 1537 w 3261"/>
                  <a:gd name="T15" fmla="*/ 3246 h 3249"/>
                  <a:gd name="T16" fmla="*/ 1263 w 3261"/>
                  <a:gd name="T17" fmla="*/ 3207 h 3249"/>
                  <a:gd name="T18" fmla="*/ 1005 w 3261"/>
                  <a:gd name="T19" fmla="*/ 3125 h 3249"/>
                  <a:gd name="T20" fmla="*/ 1208 w 3261"/>
                  <a:gd name="T21" fmla="*/ 2546 h 3249"/>
                  <a:gd name="T22" fmla="*/ 613 w 3261"/>
                  <a:gd name="T23" fmla="*/ 1561 h 3249"/>
                  <a:gd name="T24" fmla="*/ 623 w 3261"/>
                  <a:gd name="T25" fmla="*/ 1775 h 3249"/>
                  <a:gd name="T26" fmla="*/ 682 w 3261"/>
                  <a:gd name="T27" fmla="*/ 1994 h 3249"/>
                  <a:gd name="T28" fmla="*/ 787 w 3261"/>
                  <a:gd name="T29" fmla="*/ 2191 h 3249"/>
                  <a:gd name="T30" fmla="*/ 515 w 3261"/>
                  <a:gd name="T31" fmla="*/ 2807 h 3249"/>
                  <a:gd name="T32" fmla="*/ 328 w 3261"/>
                  <a:gd name="T33" fmla="*/ 2600 h 3249"/>
                  <a:gd name="T34" fmla="*/ 180 w 3261"/>
                  <a:gd name="T35" fmla="*/ 2363 h 3249"/>
                  <a:gd name="T36" fmla="*/ 72 w 3261"/>
                  <a:gd name="T37" fmla="*/ 2100 h 3249"/>
                  <a:gd name="T38" fmla="*/ 12 w 3261"/>
                  <a:gd name="T39" fmla="*/ 1817 h 3249"/>
                  <a:gd name="T40" fmla="*/ 2 w 3261"/>
                  <a:gd name="T41" fmla="*/ 1541 h 3249"/>
                  <a:gd name="T42" fmla="*/ 29 w 3261"/>
                  <a:gd name="T43" fmla="*/ 1313 h 3249"/>
                  <a:gd name="T44" fmla="*/ 3254 w 3261"/>
                  <a:gd name="T45" fmla="*/ 1464 h 3249"/>
                  <a:gd name="T46" fmla="*/ 3258 w 3261"/>
                  <a:gd name="T47" fmla="*/ 1718 h 3249"/>
                  <a:gd name="T48" fmla="*/ 3215 w 3261"/>
                  <a:gd name="T49" fmla="*/ 2008 h 3249"/>
                  <a:gd name="T50" fmla="*/ 3122 w 3261"/>
                  <a:gd name="T51" fmla="*/ 2277 h 3249"/>
                  <a:gd name="T52" fmla="*/ 2987 w 3261"/>
                  <a:gd name="T53" fmla="*/ 2523 h 3249"/>
                  <a:gd name="T54" fmla="*/ 2812 w 3261"/>
                  <a:gd name="T55" fmla="*/ 2742 h 3249"/>
                  <a:gd name="T56" fmla="*/ 2430 w 3261"/>
                  <a:gd name="T57" fmla="*/ 2250 h 3249"/>
                  <a:gd name="T58" fmla="*/ 2548 w 3261"/>
                  <a:gd name="T59" fmla="*/ 2063 h 3249"/>
                  <a:gd name="T60" fmla="*/ 2624 w 3261"/>
                  <a:gd name="T61" fmla="*/ 1850 h 3249"/>
                  <a:gd name="T62" fmla="*/ 2650 w 3261"/>
                  <a:gd name="T63" fmla="*/ 1618 h 3249"/>
                  <a:gd name="T64" fmla="*/ 3232 w 3261"/>
                  <a:gd name="T65" fmla="*/ 1312 h 3249"/>
                  <a:gd name="T66" fmla="*/ 2029 w 3261"/>
                  <a:gd name="T67" fmla="*/ 37 h 3249"/>
                  <a:gd name="T68" fmla="*/ 2305 w 3261"/>
                  <a:gd name="T69" fmla="*/ 134 h 3249"/>
                  <a:gd name="T70" fmla="*/ 2555 w 3261"/>
                  <a:gd name="T71" fmla="*/ 275 h 3249"/>
                  <a:gd name="T72" fmla="*/ 2776 w 3261"/>
                  <a:gd name="T73" fmla="*/ 458 h 3249"/>
                  <a:gd name="T74" fmla="*/ 2961 w 3261"/>
                  <a:gd name="T75" fmla="*/ 677 h 3249"/>
                  <a:gd name="T76" fmla="*/ 3106 w 3261"/>
                  <a:gd name="T77" fmla="*/ 925 h 3249"/>
                  <a:gd name="T78" fmla="*/ 2438 w 3261"/>
                  <a:gd name="T79" fmla="*/ 996 h 3249"/>
                  <a:gd name="T80" fmla="*/ 2288 w 3261"/>
                  <a:gd name="T81" fmla="*/ 840 h 3249"/>
                  <a:gd name="T82" fmla="*/ 2110 w 3261"/>
                  <a:gd name="T83" fmla="*/ 719 h 3249"/>
                  <a:gd name="T84" fmla="*/ 1907 w 3261"/>
                  <a:gd name="T85" fmla="*/ 638 h 3249"/>
                  <a:gd name="T86" fmla="*/ 1426 w 3261"/>
                  <a:gd name="T87" fmla="*/ 0 h 3249"/>
                  <a:gd name="T88" fmla="*/ 1285 w 3261"/>
                  <a:gd name="T89" fmla="*/ 660 h 3249"/>
                  <a:gd name="T90" fmla="*/ 1089 w 3261"/>
                  <a:gd name="T91" fmla="*/ 755 h 3249"/>
                  <a:gd name="T92" fmla="*/ 919 w 3261"/>
                  <a:gd name="T93" fmla="*/ 888 h 3249"/>
                  <a:gd name="T94" fmla="*/ 782 w 3261"/>
                  <a:gd name="T95" fmla="*/ 1054 h 3249"/>
                  <a:gd name="T96" fmla="*/ 199 w 3261"/>
                  <a:gd name="T97" fmla="*/ 838 h 3249"/>
                  <a:gd name="T98" fmla="*/ 357 w 3261"/>
                  <a:gd name="T99" fmla="*/ 600 h 3249"/>
                  <a:gd name="T100" fmla="*/ 555 w 3261"/>
                  <a:gd name="T101" fmla="*/ 394 h 3249"/>
                  <a:gd name="T102" fmla="*/ 786 w 3261"/>
                  <a:gd name="T103" fmla="*/ 224 h 3249"/>
                  <a:gd name="T104" fmla="*/ 1045 w 3261"/>
                  <a:gd name="T105" fmla="*/ 97 h 3249"/>
                  <a:gd name="T106" fmla="*/ 1328 w 3261"/>
                  <a:gd name="T107" fmla="*/ 16 h 3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61" h="3249">
                    <a:moveTo>
                      <a:pt x="1208" y="2546"/>
                    </a:moveTo>
                    <a:lnTo>
                      <a:pt x="1274" y="2574"/>
                    </a:lnTo>
                    <a:lnTo>
                      <a:pt x="1342" y="2596"/>
                    </a:lnTo>
                    <a:lnTo>
                      <a:pt x="1411" y="2614"/>
                    </a:lnTo>
                    <a:lnTo>
                      <a:pt x="1482" y="2627"/>
                    </a:lnTo>
                    <a:lnTo>
                      <a:pt x="1556" y="2635"/>
                    </a:lnTo>
                    <a:lnTo>
                      <a:pt x="1631" y="2638"/>
                    </a:lnTo>
                    <a:lnTo>
                      <a:pt x="1705" y="2635"/>
                    </a:lnTo>
                    <a:lnTo>
                      <a:pt x="1778" y="2627"/>
                    </a:lnTo>
                    <a:lnTo>
                      <a:pt x="1850" y="2614"/>
                    </a:lnTo>
                    <a:lnTo>
                      <a:pt x="1920" y="2596"/>
                    </a:lnTo>
                    <a:lnTo>
                      <a:pt x="1987" y="2574"/>
                    </a:lnTo>
                    <a:lnTo>
                      <a:pt x="2052" y="2546"/>
                    </a:lnTo>
                    <a:lnTo>
                      <a:pt x="2417" y="3047"/>
                    </a:lnTo>
                    <a:lnTo>
                      <a:pt x="2337" y="3087"/>
                    </a:lnTo>
                    <a:lnTo>
                      <a:pt x="2256" y="3125"/>
                    </a:lnTo>
                    <a:lnTo>
                      <a:pt x="2173" y="3157"/>
                    </a:lnTo>
                    <a:lnTo>
                      <a:pt x="2087" y="3184"/>
                    </a:lnTo>
                    <a:lnTo>
                      <a:pt x="1999" y="3207"/>
                    </a:lnTo>
                    <a:lnTo>
                      <a:pt x="1909" y="3225"/>
                    </a:lnTo>
                    <a:lnTo>
                      <a:pt x="1818" y="3238"/>
                    </a:lnTo>
                    <a:lnTo>
                      <a:pt x="1725" y="3246"/>
                    </a:lnTo>
                    <a:lnTo>
                      <a:pt x="1631" y="3249"/>
                    </a:lnTo>
                    <a:lnTo>
                      <a:pt x="1537" y="3246"/>
                    </a:lnTo>
                    <a:lnTo>
                      <a:pt x="1443" y="3238"/>
                    </a:lnTo>
                    <a:lnTo>
                      <a:pt x="1352" y="3225"/>
                    </a:lnTo>
                    <a:lnTo>
                      <a:pt x="1263" y="3207"/>
                    </a:lnTo>
                    <a:lnTo>
                      <a:pt x="1174" y="3184"/>
                    </a:lnTo>
                    <a:lnTo>
                      <a:pt x="1089" y="3157"/>
                    </a:lnTo>
                    <a:lnTo>
                      <a:pt x="1005" y="3125"/>
                    </a:lnTo>
                    <a:lnTo>
                      <a:pt x="923" y="3087"/>
                    </a:lnTo>
                    <a:lnTo>
                      <a:pt x="844" y="3047"/>
                    </a:lnTo>
                    <a:lnTo>
                      <a:pt x="1208" y="2546"/>
                    </a:lnTo>
                    <a:close/>
                    <a:moveTo>
                      <a:pt x="29" y="1313"/>
                    </a:moveTo>
                    <a:lnTo>
                      <a:pt x="618" y="1504"/>
                    </a:lnTo>
                    <a:lnTo>
                      <a:pt x="613" y="1561"/>
                    </a:lnTo>
                    <a:lnTo>
                      <a:pt x="611" y="1618"/>
                    </a:lnTo>
                    <a:lnTo>
                      <a:pt x="614" y="1697"/>
                    </a:lnTo>
                    <a:lnTo>
                      <a:pt x="623" y="1775"/>
                    </a:lnTo>
                    <a:lnTo>
                      <a:pt x="638" y="1850"/>
                    </a:lnTo>
                    <a:lnTo>
                      <a:pt x="657" y="1923"/>
                    </a:lnTo>
                    <a:lnTo>
                      <a:pt x="682" y="1994"/>
                    </a:lnTo>
                    <a:lnTo>
                      <a:pt x="713" y="2063"/>
                    </a:lnTo>
                    <a:lnTo>
                      <a:pt x="748" y="2128"/>
                    </a:lnTo>
                    <a:lnTo>
                      <a:pt x="787" y="2191"/>
                    </a:lnTo>
                    <a:lnTo>
                      <a:pt x="831" y="2250"/>
                    </a:lnTo>
                    <a:lnTo>
                      <a:pt x="879" y="2307"/>
                    </a:lnTo>
                    <a:lnTo>
                      <a:pt x="515" y="2807"/>
                    </a:lnTo>
                    <a:lnTo>
                      <a:pt x="449" y="2742"/>
                    </a:lnTo>
                    <a:lnTo>
                      <a:pt x="386" y="2673"/>
                    </a:lnTo>
                    <a:lnTo>
                      <a:pt x="328" y="2600"/>
                    </a:lnTo>
                    <a:lnTo>
                      <a:pt x="274" y="2523"/>
                    </a:lnTo>
                    <a:lnTo>
                      <a:pt x="225" y="2444"/>
                    </a:lnTo>
                    <a:lnTo>
                      <a:pt x="180" y="2363"/>
                    </a:lnTo>
                    <a:lnTo>
                      <a:pt x="139" y="2277"/>
                    </a:lnTo>
                    <a:lnTo>
                      <a:pt x="102" y="2190"/>
                    </a:lnTo>
                    <a:lnTo>
                      <a:pt x="72" y="2100"/>
                    </a:lnTo>
                    <a:lnTo>
                      <a:pt x="46" y="2008"/>
                    </a:lnTo>
                    <a:lnTo>
                      <a:pt x="26" y="1913"/>
                    </a:lnTo>
                    <a:lnTo>
                      <a:pt x="12" y="1817"/>
                    </a:lnTo>
                    <a:lnTo>
                      <a:pt x="3" y="1718"/>
                    </a:lnTo>
                    <a:lnTo>
                      <a:pt x="0" y="1618"/>
                    </a:lnTo>
                    <a:lnTo>
                      <a:pt x="2" y="1541"/>
                    </a:lnTo>
                    <a:lnTo>
                      <a:pt x="7" y="1464"/>
                    </a:lnTo>
                    <a:lnTo>
                      <a:pt x="16" y="1387"/>
                    </a:lnTo>
                    <a:lnTo>
                      <a:pt x="29" y="1313"/>
                    </a:lnTo>
                    <a:close/>
                    <a:moveTo>
                      <a:pt x="3232" y="1312"/>
                    </a:moveTo>
                    <a:lnTo>
                      <a:pt x="3245" y="1387"/>
                    </a:lnTo>
                    <a:lnTo>
                      <a:pt x="3254" y="1464"/>
                    </a:lnTo>
                    <a:lnTo>
                      <a:pt x="3259" y="1541"/>
                    </a:lnTo>
                    <a:lnTo>
                      <a:pt x="3261" y="1618"/>
                    </a:lnTo>
                    <a:lnTo>
                      <a:pt x="3258" y="1718"/>
                    </a:lnTo>
                    <a:lnTo>
                      <a:pt x="3249" y="1817"/>
                    </a:lnTo>
                    <a:lnTo>
                      <a:pt x="3235" y="1913"/>
                    </a:lnTo>
                    <a:lnTo>
                      <a:pt x="3215" y="2008"/>
                    </a:lnTo>
                    <a:lnTo>
                      <a:pt x="3189" y="2100"/>
                    </a:lnTo>
                    <a:lnTo>
                      <a:pt x="3158" y="2189"/>
                    </a:lnTo>
                    <a:lnTo>
                      <a:pt x="3122" y="2277"/>
                    </a:lnTo>
                    <a:lnTo>
                      <a:pt x="3082" y="2362"/>
                    </a:lnTo>
                    <a:lnTo>
                      <a:pt x="3037" y="2444"/>
                    </a:lnTo>
                    <a:lnTo>
                      <a:pt x="2987" y="2523"/>
                    </a:lnTo>
                    <a:lnTo>
                      <a:pt x="2933" y="2600"/>
                    </a:lnTo>
                    <a:lnTo>
                      <a:pt x="2874" y="2673"/>
                    </a:lnTo>
                    <a:lnTo>
                      <a:pt x="2812" y="2742"/>
                    </a:lnTo>
                    <a:lnTo>
                      <a:pt x="2746" y="2807"/>
                    </a:lnTo>
                    <a:lnTo>
                      <a:pt x="2383" y="2307"/>
                    </a:lnTo>
                    <a:lnTo>
                      <a:pt x="2430" y="2250"/>
                    </a:lnTo>
                    <a:lnTo>
                      <a:pt x="2474" y="2191"/>
                    </a:lnTo>
                    <a:lnTo>
                      <a:pt x="2513" y="2128"/>
                    </a:lnTo>
                    <a:lnTo>
                      <a:pt x="2548" y="2063"/>
                    </a:lnTo>
                    <a:lnTo>
                      <a:pt x="2578" y="1993"/>
                    </a:lnTo>
                    <a:lnTo>
                      <a:pt x="2603" y="1923"/>
                    </a:lnTo>
                    <a:lnTo>
                      <a:pt x="2624" y="1850"/>
                    </a:lnTo>
                    <a:lnTo>
                      <a:pt x="2638" y="1775"/>
                    </a:lnTo>
                    <a:lnTo>
                      <a:pt x="2647" y="1697"/>
                    </a:lnTo>
                    <a:lnTo>
                      <a:pt x="2650" y="1618"/>
                    </a:lnTo>
                    <a:lnTo>
                      <a:pt x="2648" y="1561"/>
                    </a:lnTo>
                    <a:lnTo>
                      <a:pt x="2644" y="1504"/>
                    </a:lnTo>
                    <a:lnTo>
                      <a:pt x="3232" y="1312"/>
                    </a:lnTo>
                    <a:close/>
                    <a:moveTo>
                      <a:pt x="1835" y="0"/>
                    </a:moveTo>
                    <a:lnTo>
                      <a:pt x="1933" y="16"/>
                    </a:lnTo>
                    <a:lnTo>
                      <a:pt x="2029" y="37"/>
                    </a:lnTo>
                    <a:lnTo>
                      <a:pt x="2124" y="63"/>
                    </a:lnTo>
                    <a:lnTo>
                      <a:pt x="2216" y="97"/>
                    </a:lnTo>
                    <a:lnTo>
                      <a:pt x="2305" y="134"/>
                    </a:lnTo>
                    <a:lnTo>
                      <a:pt x="2392" y="176"/>
                    </a:lnTo>
                    <a:lnTo>
                      <a:pt x="2475" y="224"/>
                    </a:lnTo>
                    <a:lnTo>
                      <a:pt x="2555" y="275"/>
                    </a:lnTo>
                    <a:lnTo>
                      <a:pt x="2633" y="332"/>
                    </a:lnTo>
                    <a:lnTo>
                      <a:pt x="2706" y="394"/>
                    </a:lnTo>
                    <a:lnTo>
                      <a:pt x="2776" y="458"/>
                    </a:lnTo>
                    <a:lnTo>
                      <a:pt x="2841" y="527"/>
                    </a:lnTo>
                    <a:lnTo>
                      <a:pt x="2904" y="600"/>
                    </a:lnTo>
                    <a:lnTo>
                      <a:pt x="2961" y="677"/>
                    </a:lnTo>
                    <a:lnTo>
                      <a:pt x="3014" y="756"/>
                    </a:lnTo>
                    <a:lnTo>
                      <a:pt x="3063" y="838"/>
                    </a:lnTo>
                    <a:lnTo>
                      <a:pt x="3106" y="925"/>
                    </a:lnTo>
                    <a:lnTo>
                      <a:pt x="2517" y="1116"/>
                    </a:lnTo>
                    <a:lnTo>
                      <a:pt x="2479" y="1054"/>
                    </a:lnTo>
                    <a:lnTo>
                      <a:pt x="2438" y="996"/>
                    </a:lnTo>
                    <a:lnTo>
                      <a:pt x="2392" y="941"/>
                    </a:lnTo>
                    <a:lnTo>
                      <a:pt x="2341" y="888"/>
                    </a:lnTo>
                    <a:lnTo>
                      <a:pt x="2288" y="840"/>
                    </a:lnTo>
                    <a:lnTo>
                      <a:pt x="2232" y="796"/>
                    </a:lnTo>
                    <a:lnTo>
                      <a:pt x="2172" y="755"/>
                    </a:lnTo>
                    <a:lnTo>
                      <a:pt x="2110" y="719"/>
                    </a:lnTo>
                    <a:lnTo>
                      <a:pt x="2044" y="687"/>
                    </a:lnTo>
                    <a:lnTo>
                      <a:pt x="1977" y="660"/>
                    </a:lnTo>
                    <a:lnTo>
                      <a:pt x="1907" y="638"/>
                    </a:lnTo>
                    <a:lnTo>
                      <a:pt x="1835" y="619"/>
                    </a:lnTo>
                    <a:lnTo>
                      <a:pt x="1835" y="0"/>
                    </a:lnTo>
                    <a:close/>
                    <a:moveTo>
                      <a:pt x="1426" y="0"/>
                    </a:moveTo>
                    <a:lnTo>
                      <a:pt x="1426" y="619"/>
                    </a:lnTo>
                    <a:lnTo>
                      <a:pt x="1355" y="638"/>
                    </a:lnTo>
                    <a:lnTo>
                      <a:pt x="1285" y="660"/>
                    </a:lnTo>
                    <a:lnTo>
                      <a:pt x="1216" y="687"/>
                    </a:lnTo>
                    <a:lnTo>
                      <a:pt x="1151" y="719"/>
                    </a:lnTo>
                    <a:lnTo>
                      <a:pt x="1089" y="755"/>
                    </a:lnTo>
                    <a:lnTo>
                      <a:pt x="1029" y="796"/>
                    </a:lnTo>
                    <a:lnTo>
                      <a:pt x="973" y="840"/>
                    </a:lnTo>
                    <a:lnTo>
                      <a:pt x="919" y="888"/>
                    </a:lnTo>
                    <a:lnTo>
                      <a:pt x="869" y="941"/>
                    </a:lnTo>
                    <a:lnTo>
                      <a:pt x="824" y="996"/>
                    </a:lnTo>
                    <a:lnTo>
                      <a:pt x="782" y="1054"/>
                    </a:lnTo>
                    <a:lnTo>
                      <a:pt x="744" y="1116"/>
                    </a:lnTo>
                    <a:lnTo>
                      <a:pt x="155" y="925"/>
                    </a:lnTo>
                    <a:lnTo>
                      <a:pt x="199" y="838"/>
                    </a:lnTo>
                    <a:lnTo>
                      <a:pt x="247" y="756"/>
                    </a:lnTo>
                    <a:lnTo>
                      <a:pt x="300" y="677"/>
                    </a:lnTo>
                    <a:lnTo>
                      <a:pt x="357" y="600"/>
                    </a:lnTo>
                    <a:lnTo>
                      <a:pt x="420" y="527"/>
                    </a:lnTo>
                    <a:lnTo>
                      <a:pt x="485" y="458"/>
                    </a:lnTo>
                    <a:lnTo>
                      <a:pt x="555" y="394"/>
                    </a:lnTo>
                    <a:lnTo>
                      <a:pt x="628" y="332"/>
                    </a:lnTo>
                    <a:lnTo>
                      <a:pt x="706" y="275"/>
                    </a:lnTo>
                    <a:lnTo>
                      <a:pt x="786" y="224"/>
                    </a:lnTo>
                    <a:lnTo>
                      <a:pt x="869" y="176"/>
                    </a:lnTo>
                    <a:lnTo>
                      <a:pt x="955" y="134"/>
                    </a:lnTo>
                    <a:lnTo>
                      <a:pt x="1045" y="97"/>
                    </a:lnTo>
                    <a:lnTo>
                      <a:pt x="1137" y="63"/>
                    </a:lnTo>
                    <a:lnTo>
                      <a:pt x="1231" y="37"/>
                    </a:lnTo>
                    <a:lnTo>
                      <a:pt x="1328" y="16"/>
                    </a:lnTo>
                    <a:lnTo>
                      <a:pt x="1426" y="0"/>
                    </a:lnTo>
                    <a:close/>
                  </a:path>
                </a:pathLst>
              </a:custGeom>
              <a:solidFill>
                <a:schemeClr val="accent4">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 name="组合 2">
              <a:extLst>
                <a:ext uri="{FF2B5EF4-FFF2-40B4-BE49-F238E27FC236}">
                  <a16:creationId xmlns:a16="http://schemas.microsoft.com/office/drawing/2014/main" id="{DEBD6EA4-F07E-4ED5-9AB9-7F0CE9987905}"/>
                </a:ext>
              </a:extLst>
            </p:cNvPr>
            <p:cNvGrpSpPr/>
            <p:nvPr/>
          </p:nvGrpSpPr>
          <p:grpSpPr>
            <a:xfrm>
              <a:off x="2434813" y="1897029"/>
              <a:ext cx="2994336" cy="1239807"/>
              <a:chOff x="2434813" y="1897029"/>
              <a:chExt cx="2994336" cy="1239807"/>
            </a:xfrm>
          </p:grpSpPr>
          <p:sp>
            <p:nvSpPr>
              <p:cNvPr id="12" name="矩形 11">
                <a:extLst>
                  <a:ext uri="{FF2B5EF4-FFF2-40B4-BE49-F238E27FC236}">
                    <a16:creationId xmlns:a16="http://schemas.microsoft.com/office/drawing/2014/main" id="{88D9584A-47EC-4888-AF15-BABC9736698C}"/>
                  </a:ext>
                </a:extLst>
              </p:cNvPr>
              <p:cNvSpPr/>
              <p:nvPr/>
            </p:nvSpPr>
            <p:spPr>
              <a:xfrm>
                <a:off x="2498312" y="1954687"/>
                <a:ext cx="2792272" cy="857486"/>
              </a:xfrm>
              <a:prstGeom prst="rect">
                <a:avLst/>
              </a:prstGeom>
              <a:noFill/>
              <a:ln w="9525">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a:extLst>
                  <a:ext uri="{FF2B5EF4-FFF2-40B4-BE49-F238E27FC236}">
                    <a16:creationId xmlns:a16="http://schemas.microsoft.com/office/drawing/2014/main" id="{F4F30C70-9186-4A64-B40B-0121ECE9229F}"/>
                  </a:ext>
                </a:extLst>
              </p:cNvPr>
              <p:cNvSpPr/>
              <p:nvPr/>
            </p:nvSpPr>
            <p:spPr>
              <a:xfrm>
                <a:off x="2434813" y="1897029"/>
                <a:ext cx="63500" cy="6350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0A04D279-11AA-45CC-8C13-A6B8B308FD47}"/>
                  </a:ext>
                </a:extLst>
              </p:cNvPr>
              <p:cNvSpPr/>
              <p:nvPr/>
            </p:nvSpPr>
            <p:spPr>
              <a:xfrm>
                <a:off x="5279532" y="1897029"/>
                <a:ext cx="63501" cy="63501"/>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ECDEC3B8-2FF3-4590-9C38-D0E8E1DE070E}"/>
                  </a:ext>
                </a:extLst>
              </p:cNvPr>
              <p:cNvSpPr/>
              <p:nvPr/>
            </p:nvSpPr>
            <p:spPr>
              <a:xfrm>
                <a:off x="5294156" y="2808229"/>
                <a:ext cx="65196" cy="65196"/>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E7A5E529-D47D-4BC2-AB6E-C4E468321E1A}"/>
                  </a:ext>
                </a:extLst>
              </p:cNvPr>
              <p:cNvSpPr/>
              <p:nvPr/>
            </p:nvSpPr>
            <p:spPr>
              <a:xfrm>
                <a:off x="2439163" y="2812173"/>
                <a:ext cx="65196" cy="65196"/>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a:extLst>
                  <a:ext uri="{FF2B5EF4-FFF2-40B4-BE49-F238E27FC236}">
                    <a16:creationId xmlns:a16="http://schemas.microsoft.com/office/drawing/2014/main" id="{D74B5ECD-A92E-4429-A762-D32058740BF7}"/>
                  </a:ext>
                </a:extLst>
              </p:cNvPr>
              <p:cNvCxnSpPr>
                <a:cxnSpLocks/>
              </p:cNvCxnSpPr>
              <p:nvPr/>
            </p:nvCxnSpPr>
            <p:spPr>
              <a:xfrm flipV="1">
                <a:off x="2466563" y="1959223"/>
                <a:ext cx="0" cy="84841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85C3C733-750A-46C7-8D28-AC2407AF2AC4}"/>
                  </a:ext>
                </a:extLst>
              </p:cNvPr>
              <p:cNvSpPr txBox="1"/>
              <p:nvPr/>
            </p:nvSpPr>
            <p:spPr>
              <a:xfrm>
                <a:off x="2446490" y="2859837"/>
                <a:ext cx="1200970" cy="276999"/>
              </a:xfrm>
              <a:prstGeom prst="rect">
                <a:avLst/>
              </a:prstGeom>
              <a:noFill/>
            </p:spPr>
            <p:txBody>
              <a:bodyPr wrap="none" rtlCol="0">
                <a:spAutoFit/>
              </a:bodyPr>
              <a:lstStyle/>
              <a:p>
                <a:r>
                  <a:rPr lang="en-US" altLang="zh-CN" sz="1200" dirty="0">
                    <a:solidFill>
                      <a:schemeClr val="bg1"/>
                    </a:solidFill>
                    <a:latin typeface="思源黑体 CN Heavy" panose="020B0A00000000000000" pitchFamily="34" charset="-122"/>
                    <a:ea typeface="思源黑体 CN Heavy" panose="020B0A00000000000000" pitchFamily="34" charset="-122"/>
                  </a:rPr>
                  <a:t>RD-M4  · </a:t>
                </a:r>
                <a:r>
                  <a:rPr lang="zh-CN" altLang="en-US" sz="1200" dirty="0">
                    <a:solidFill>
                      <a:schemeClr val="bg1"/>
                    </a:solidFill>
                    <a:latin typeface="思源黑体 CN Heavy" panose="020B0A00000000000000" pitchFamily="34" charset="-122"/>
                    <a:ea typeface="思源黑体 CN Heavy" panose="020B0A00000000000000" pitchFamily="34" charset="-122"/>
                  </a:rPr>
                  <a:t>烈阳</a:t>
                </a:r>
              </a:p>
            </p:txBody>
          </p:sp>
          <p:pic>
            <p:nvPicPr>
              <p:cNvPr id="145" name="图片 144">
                <a:extLst>
                  <a:ext uri="{FF2B5EF4-FFF2-40B4-BE49-F238E27FC236}">
                    <a16:creationId xmlns:a16="http://schemas.microsoft.com/office/drawing/2014/main" id="{D09D36B0-96BD-4B54-A60E-C9C6E7C62D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2142" y="2018765"/>
                <a:ext cx="679569" cy="784336"/>
              </a:xfrm>
              <a:prstGeom prst="rect">
                <a:avLst/>
              </a:prstGeom>
            </p:spPr>
          </p:pic>
          <p:grpSp>
            <p:nvGrpSpPr>
              <p:cNvPr id="43" name="组合 42">
                <a:extLst>
                  <a:ext uri="{FF2B5EF4-FFF2-40B4-BE49-F238E27FC236}">
                    <a16:creationId xmlns:a16="http://schemas.microsoft.com/office/drawing/2014/main" id="{B429D778-52AF-4396-82D4-ED3B95E25D1F}"/>
                  </a:ext>
                </a:extLst>
              </p:cNvPr>
              <p:cNvGrpSpPr/>
              <p:nvPr/>
            </p:nvGrpSpPr>
            <p:grpSpPr>
              <a:xfrm>
                <a:off x="3500367" y="2025900"/>
                <a:ext cx="1858985" cy="253916"/>
                <a:chOff x="4019480" y="2025900"/>
                <a:chExt cx="1858985" cy="253916"/>
              </a:xfrm>
            </p:grpSpPr>
            <p:sp>
              <p:nvSpPr>
                <p:cNvPr id="146" name="文本框 145">
                  <a:extLst>
                    <a:ext uri="{FF2B5EF4-FFF2-40B4-BE49-F238E27FC236}">
                      <a16:creationId xmlns:a16="http://schemas.microsoft.com/office/drawing/2014/main" id="{75D5EE2C-D962-411C-8B75-2A0A56191162}"/>
                    </a:ext>
                  </a:extLst>
                </p:cNvPr>
                <p:cNvSpPr txBox="1"/>
                <p:nvPr/>
              </p:nvSpPr>
              <p:spPr>
                <a:xfrm>
                  <a:off x="4122927" y="2045136"/>
                  <a:ext cx="595035" cy="215444"/>
                </a:xfrm>
                <a:prstGeom prst="rect">
                  <a:avLst/>
                </a:prstGeom>
                <a:noFill/>
              </p:spPr>
              <p:txBody>
                <a:bodyPr wrap="square" rtlCol="0">
                  <a:spAutoFit/>
                </a:bodyPr>
                <a:lstStyle/>
                <a:p>
                  <a:r>
                    <a:rPr lang="zh-CN" altLang="en-US" sz="800" b="1" dirty="0">
                      <a:solidFill>
                        <a:schemeClr val="bg1">
                          <a:alpha val="80000"/>
                        </a:schemeClr>
                      </a:solidFill>
                      <a:latin typeface="+mn-ea"/>
                    </a:rPr>
                    <a:t>推力等级</a:t>
                  </a:r>
                </a:p>
              </p:txBody>
            </p:sp>
            <p:sp>
              <p:nvSpPr>
                <p:cNvPr id="147" name="文本框 146">
                  <a:extLst>
                    <a:ext uri="{FF2B5EF4-FFF2-40B4-BE49-F238E27FC236}">
                      <a16:creationId xmlns:a16="http://schemas.microsoft.com/office/drawing/2014/main" id="{A960FAC9-1421-49F7-BE77-AD4074F88CE7}"/>
                    </a:ext>
                  </a:extLst>
                </p:cNvPr>
                <p:cNvSpPr txBox="1"/>
                <p:nvPr/>
              </p:nvSpPr>
              <p:spPr>
                <a:xfrm>
                  <a:off x="4978628" y="2025900"/>
                  <a:ext cx="899837" cy="253916"/>
                </a:xfrm>
                <a:prstGeom prst="rect">
                  <a:avLst/>
                </a:prstGeom>
                <a:noFill/>
              </p:spPr>
              <p:txBody>
                <a:bodyPr wrap="square" rtlCol="0">
                  <a:spAutoFit/>
                </a:bodyPr>
                <a:lstStyle/>
                <a:p>
                  <a:r>
                    <a:rPr lang="en-US" altLang="zh-CN" sz="1050" dirty="0">
                      <a:solidFill>
                        <a:schemeClr val="accent4">
                          <a:lumMod val="20000"/>
                          <a:lumOff val="80000"/>
                        </a:schemeClr>
                      </a:solidFill>
                      <a:latin typeface="Aldrich" panose="02000000000000000000" pitchFamily="2" charset="0"/>
                    </a:rPr>
                    <a:t>1.8 ~ 6.3</a:t>
                  </a:r>
                  <a:endParaRPr lang="zh-CN" altLang="en-US" sz="1050" dirty="0">
                    <a:solidFill>
                      <a:schemeClr val="accent4">
                        <a:lumMod val="20000"/>
                        <a:lumOff val="80000"/>
                      </a:schemeClr>
                    </a:solidFill>
                    <a:latin typeface="Aldrich" panose="02000000000000000000" pitchFamily="2" charset="0"/>
                  </a:endParaRPr>
                </a:p>
              </p:txBody>
            </p:sp>
            <p:sp>
              <p:nvSpPr>
                <p:cNvPr id="148" name="Freeform 361">
                  <a:extLst>
                    <a:ext uri="{FF2B5EF4-FFF2-40B4-BE49-F238E27FC236}">
                      <a16:creationId xmlns:a16="http://schemas.microsoft.com/office/drawing/2014/main" id="{BC349EAF-81B8-46EE-A184-1BEF3EAB67A2}"/>
                    </a:ext>
                  </a:extLst>
                </p:cNvPr>
                <p:cNvSpPr>
                  <a:spLocks noEditPoints="1"/>
                </p:cNvSpPr>
                <p:nvPr/>
              </p:nvSpPr>
              <p:spPr bwMode="auto">
                <a:xfrm>
                  <a:off x="4019480" y="2081778"/>
                  <a:ext cx="143727" cy="143022"/>
                </a:xfrm>
                <a:custGeom>
                  <a:avLst/>
                  <a:gdLst>
                    <a:gd name="T0" fmla="*/ 1342 w 3261"/>
                    <a:gd name="T1" fmla="*/ 2596 h 3249"/>
                    <a:gd name="T2" fmla="*/ 1556 w 3261"/>
                    <a:gd name="T3" fmla="*/ 2635 h 3249"/>
                    <a:gd name="T4" fmla="*/ 1778 w 3261"/>
                    <a:gd name="T5" fmla="*/ 2627 h 3249"/>
                    <a:gd name="T6" fmla="*/ 1987 w 3261"/>
                    <a:gd name="T7" fmla="*/ 2574 h 3249"/>
                    <a:gd name="T8" fmla="*/ 2337 w 3261"/>
                    <a:gd name="T9" fmla="*/ 3087 h 3249"/>
                    <a:gd name="T10" fmla="*/ 2087 w 3261"/>
                    <a:gd name="T11" fmla="*/ 3184 h 3249"/>
                    <a:gd name="T12" fmla="*/ 1818 w 3261"/>
                    <a:gd name="T13" fmla="*/ 3238 h 3249"/>
                    <a:gd name="T14" fmla="*/ 1537 w 3261"/>
                    <a:gd name="T15" fmla="*/ 3246 h 3249"/>
                    <a:gd name="T16" fmla="*/ 1263 w 3261"/>
                    <a:gd name="T17" fmla="*/ 3207 h 3249"/>
                    <a:gd name="T18" fmla="*/ 1005 w 3261"/>
                    <a:gd name="T19" fmla="*/ 3125 h 3249"/>
                    <a:gd name="T20" fmla="*/ 1208 w 3261"/>
                    <a:gd name="T21" fmla="*/ 2546 h 3249"/>
                    <a:gd name="T22" fmla="*/ 613 w 3261"/>
                    <a:gd name="T23" fmla="*/ 1561 h 3249"/>
                    <a:gd name="T24" fmla="*/ 623 w 3261"/>
                    <a:gd name="T25" fmla="*/ 1775 h 3249"/>
                    <a:gd name="T26" fmla="*/ 682 w 3261"/>
                    <a:gd name="T27" fmla="*/ 1994 h 3249"/>
                    <a:gd name="T28" fmla="*/ 787 w 3261"/>
                    <a:gd name="T29" fmla="*/ 2191 h 3249"/>
                    <a:gd name="T30" fmla="*/ 515 w 3261"/>
                    <a:gd name="T31" fmla="*/ 2807 h 3249"/>
                    <a:gd name="T32" fmla="*/ 328 w 3261"/>
                    <a:gd name="T33" fmla="*/ 2600 h 3249"/>
                    <a:gd name="T34" fmla="*/ 180 w 3261"/>
                    <a:gd name="T35" fmla="*/ 2363 h 3249"/>
                    <a:gd name="T36" fmla="*/ 72 w 3261"/>
                    <a:gd name="T37" fmla="*/ 2100 h 3249"/>
                    <a:gd name="T38" fmla="*/ 12 w 3261"/>
                    <a:gd name="T39" fmla="*/ 1817 h 3249"/>
                    <a:gd name="T40" fmla="*/ 2 w 3261"/>
                    <a:gd name="T41" fmla="*/ 1541 h 3249"/>
                    <a:gd name="T42" fmla="*/ 29 w 3261"/>
                    <a:gd name="T43" fmla="*/ 1313 h 3249"/>
                    <a:gd name="T44" fmla="*/ 3254 w 3261"/>
                    <a:gd name="T45" fmla="*/ 1464 h 3249"/>
                    <a:gd name="T46" fmla="*/ 3258 w 3261"/>
                    <a:gd name="T47" fmla="*/ 1718 h 3249"/>
                    <a:gd name="T48" fmla="*/ 3215 w 3261"/>
                    <a:gd name="T49" fmla="*/ 2008 h 3249"/>
                    <a:gd name="T50" fmla="*/ 3122 w 3261"/>
                    <a:gd name="T51" fmla="*/ 2277 h 3249"/>
                    <a:gd name="T52" fmla="*/ 2987 w 3261"/>
                    <a:gd name="T53" fmla="*/ 2523 h 3249"/>
                    <a:gd name="T54" fmla="*/ 2812 w 3261"/>
                    <a:gd name="T55" fmla="*/ 2742 h 3249"/>
                    <a:gd name="T56" fmla="*/ 2430 w 3261"/>
                    <a:gd name="T57" fmla="*/ 2250 h 3249"/>
                    <a:gd name="T58" fmla="*/ 2548 w 3261"/>
                    <a:gd name="T59" fmla="*/ 2063 h 3249"/>
                    <a:gd name="T60" fmla="*/ 2624 w 3261"/>
                    <a:gd name="T61" fmla="*/ 1850 h 3249"/>
                    <a:gd name="T62" fmla="*/ 2650 w 3261"/>
                    <a:gd name="T63" fmla="*/ 1618 h 3249"/>
                    <a:gd name="T64" fmla="*/ 3232 w 3261"/>
                    <a:gd name="T65" fmla="*/ 1312 h 3249"/>
                    <a:gd name="T66" fmla="*/ 2029 w 3261"/>
                    <a:gd name="T67" fmla="*/ 37 h 3249"/>
                    <a:gd name="T68" fmla="*/ 2305 w 3261"/>
                    <a:gd name="T69" fmla="*/ 134 h 3249"/>
                    <a:gd name="T70" fmla="*/ 2555 w 3261"/>
                    <a:gd name="T71" fmla="*/ 275 h 3249"/>
                    <a:gd name="T72" fmla="*/ 2776 w 3261"/>
                    <a:gd name="T73" fmla="*/ 458 h 3249"/>
                    <a:gd name="T74" fmla="*/ 2961 w 3261"/>
                    <a:gd name="T75" fmla="*/ 677 h 3249"/>
                    <a:gd name="T76" fmla="*/ 3106 w 3261"/>
                    <a:gd name="T77" fmla="*/ 925 h 3249"/>
                    <a:gd name="T78" fmla="*/ 2438 w 3261"/>
                    <a:gd name="T79" fmla="*/ 996 h 3249"/>
                    <a:gd name="T80" fmla="*/ 2288 w 3261"/>
                    <a:gd name="T81" fmla="*/ 840 h 3249"/>
                    <a:gd name="T82" fmla="*/ 2110 w 3261"/>
                    <a:gd name="T83" fmla="*/ 719 h 3249"/>
                    <a:gd name="T84" fmla="*/ 1907 w 3261"/>
                    <a:gd name="T85" fmla="*/ 638 h 3249"/>
                    <a:gd name="T86" fmla="*/ 1426 w 3261"/>
                    <a:gd name="T87" fmla="*/ 0 h 3249"/>
                    <a:gd name="T88" fmla="*/ 1285 w 3261"/>
                    <a:gd name="T89" fmla="*/ 660 h 3249"/>
                    <a:gd name="T90" fmla="*/ 1089 w 3261"/>
                    <a:gd name="T91" fmla="*/ 755 h 3249"/>
                    <a:gd name="T92" fmla="*/ 919 w 3261"/>
                    <a:gd name="T93" fmla="*/ 888 h 3249"/>
                    <a:gd name="T94" fmla="*/ 782 w 3261"/>
                    <a:gd name="T95" fmla="*/ 1054 h 3249"/>
                    <a:gd name="T96" fmla="*/ 199 w 3261"/>
                    <a:gd name="T97" fmla="*/ 838 h 3249"/>
                    <a:gd name="T98" fmla="*/ 357 w 3261"/>
                    <a:gd name="T99" fmla="*/ 600 h 3249"/>
                    <a:gd name="T100" fmla="*/ 555 w 3261"/>
                    <a:gd name="T101" fmla="*/ 394 h 3249"/>
                    <a:gd name="T102" fmla="*/ 786 w 3261"/>
                    <a:gd name="T103" fmla="*/ 224 h 3249"/>
                    <a:gd name="T104" fmla="*/ 1045 w 3261"/>
                    <a:gd name="T105" fmla="*/ 97 h 3249"/>
                    <a:gd name="T106" fmla="*/ 1328 w 3261"/>
                    <a:gd name="T107" fmla="*/ 16 h 3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61" h="3249">
                      <a:moveTo>
                        <a:pt x="1208" y="2546"/>
                      </a:moveTo>
                      <a:lnTo>
                        <a:pt x="1274" y="2574"/>
                      </a:lnTo>
                      <a:lnTo>
                        <a:pt x="1342" y="2596"/>
                      </a:lnTo>
                      <a:lnTo>
                        <a:pt x="1411" y="2614"/>
                      </a:lnTo>
                      <a:lnTo>
                        <a:pt x="1482" y="2627"/>
                      </a:lnTo>
                      <a:lnTo>
                        <a:pt x="1556" y="2635"/>
                      </a:lnTo>
                      <a:lnTo>
                        <a:pt x="1631" y="2638"/>
                      </a:lnTo>
                      <a:lnTo>
                        <a:pt x="1705" y="2635"/>
                      </a:lnTo>
                      <a:lnTo>
                        <a:pt x="1778" y="2627"/>
                      </a:lnTo>
                      <a:lnTo>
                        <a:pt x="1850" y="2614"/>
                      </a:lnTo>
                      <a:lnTo>
                        <a:pt x="1920" y="2596"/>
                      </a:lnTo>
                      <a:lnTo>
                        <a:pt x="1987" y="2574"/>
                      </a:lnTo>
                      <a:lnTo>
                        <a:pt x="2052" y="2546"/>
                      </a:lnTo>
                      <a:lnTo>
                        <a:pt x="2417" y="3047"/>
                      </a:lnTo>
                      <a:lnTo>
                        <a:pt x="2337" y="3087"/>
                      </a:lnTo>
                      <a:lnTo>
                        <a:pt x="2256" y="3125"/>
                      </a:lnTo>
                      <a:lnTo>
                        <a:pt x="2173" y="3157"/>
                      </a:lnTo>
                      <a:lnTo>
                        <a:pt x="2087" y="3184"/>
                      </a:lnTo>
                      <a:lnTo>
                        <a:pt x="1999" y="3207"/>
                      </a:lnTo>
                      <a:lnTo>
                        <a:pt x="1909" y="3225"/>
                      </a:lnTo>
                      <a:lnTo>
                        <a:pt x="1818" y="3238"/>
                      </a:lnTo>
                      <a:lnTo>
                        <a:pt x="1725" y="3246"/>
                      </a:lnTo>
                      <a:lnTo>
                        <a:pt x="1631" y="3249"/>
                      </a:lnTo>
                      <a:lnTo>
                        <a:pt x="1537" y="3246"/>
                      </a:lnTo>
                      <a:lnTo>
                        <a:pt x="1443" y="3238"/>
                      </a:lnTo>
                      <a:lnTo>
                        <a:pt x="1352" y="3225"/>
                      </a:lnTo>
                      <a:lnTo>
                        <a:pt x="1263" y="3207"/>
                      </a:lnTo>
                      <a:lnTo>
                        <a:pt x="1174" y="3184"/>
                      </a:lnTo>
                      <a:lnTo>
                        <a:pt x="1089" y="3157"/>
                      </a:lnTo>
                      <a:lnTo>
                        <a:pt x="1005" y="3125"/>
                      </a:lnTo>
                      <a:lnTo>
                        <a:pt x="923" y="3087"/>
                      </a:lnTo>
                      <a:lnTo>
                        <a:pt x="844" y="3047"/>
                      </a:lnTo>
                      <a:lnTo>
                        <a:pt x="1208" y="2546"/>
                      </a:lnTo>
                      <a:close/>
                      <a:moveTo>
                        <a:pt x="29" y="1313"/>
                      </a:moveTo>
                      <a:lnTo>
                        <a:pt x="618" y="1504"/>
                      </a:lnTo>
                      <a:lnTo>
                        <a:pt x="613" y="1561"/>
                      </a:lnTo>
                      <a:lnTo>
                        <a:pt x="611" y="1618"/>
                      </a:lnTo>
                      <a:lnTo>
                        <a:pt x="614" y="1697"/>
                      </a:lnTo>
                      <a:lnTo>
                        <a:pt x="623" y="1775"/>
                      </a:lnTo>
                      <a:lnTo>
                        <a:pt x="638" y="1850"/>
                      </a:lnTo>
                      <a:lnTo>
                        <a:pt x="657" y="1923"/>
                      </a:lnTo>
                      <a:lnTo>
                        <a:pt x="682" y="1994"/>
                      </a:lnTo>
                      <a:lnTo>
                        <a:pt x="713" y="2063"/>
                      </a:lnTo>
                      <a:lnTo>
                        <a:pt x="748" y="2128"/>
                      </a:lnTo>
                      <a:lnTo>
                        <a:pt x="787" y="2191"/>
                      </a:lnTo>
                      <a:lnTo>
                        <a:pt x="831" y="2250"/>
                      </a:lnTo>
                      <a:lnTo>
                        <a:pt x="879" y="2307"/>
                      </a:lnTo>
                      <a:lnTo>
                        <a:pt x="515" y="2807"/>
                      </a:lnTo>
                      <a:lnTo>
                        <a:pt x="449" y="2742"/>
                      </a:lnTo>
                      <a:lnTo>
                        <a:pt x="386" y="2673"/>
                      </a:lnTo>
                      <a:lnTo>
                        <a:pt x="328" y="2600"/>
                      </a:lnTo>
                      <a:lnTo>
                        <a:pt x="274" y="2523"/>
                      </a:lnTo>
                      <a:lnTo>
                        <a:pt x="225" y="2444"/>
                      </a:lnTo>
                      <a:lnTo>
                        <a:pt x="180" y="2363"/>
                      </a:lnTo>
                      <a:lnTo>
                        <a:pt x="139" y="2277"/>
                      </a:lnTo>
                      <a:lnTo>
                        <a:pt x="102" y="2190"/>
                      </a:lnTo>
                      <a:lnTo>
                        <a:pt x="72" y="2100"/>
                      </a:lnTo>
                      <a:lnTo>
                        <a:pt x="46" y="2008"/>
                      </a:lnTo>
                      <a:lnTo>
                        <a:pt x="26" y="1913"/>
                      </a:lnTo>
                      <a:lnTo>
                        <a:pt x="12" y="1817"/>
                      </a:lnTo>
                      <a:lnTo>
                        <a:pt x="3" y="1718"/>
                      </a:lnTo>
                      <a:lnTo>
                        <a:pt x="0" y="1618"/>
                      </a:lnTo>
                      <a:lnTo>
                        <a:pt x="2" y="1541"/>
                      </a:lnTo>
                      <a:lnTo>
                        <a:pt x="7" y="1464"/>
                      </a:lnTo>
                      <a:lnTo>
                        <a:pt x="16" y="1387"/>
                      </a:lnTo>
                      <a:lnTo>
                        <a:pt x="29" y="1313"/>
                      </a:lnTo>
                      <a:close/>
                      <a:moveTo>
                        <a:pt x="3232" y="1312"/>
                      </a:moveTo>
                      <a:lnTo>
                        <a:pt x="3245" y="1387"/>
                      </a:lnTo>
                      <a:lnTo>
                        <a:pt x="3254" y="1464"/>
                      </a:lnTo>
                      <a:lnTo>
                        <a:pt x="3259" y="1541"/>
                      </a:lnTo>
                      <a:lnTo>
                        <a:pt x="3261" y="1618"/>
                      </a:lnTo>
                      <a:lnTo>
                        <a:pt x="3258" y="1718"/>
                      </a:lnTo>
                      <a:lnTo>
                        <a:pt x="3249" y="1817"/>
                      </a:lnTo>
                      <a:lnTo>
                        <a:pt x="3235" y="1913"/>
                      </a:lnTo>
                      <a:lnTo>
                        <a:pt x="3215" y="2008"/>
                      </a:lnTo>
                      <a:lnTo>
                        <a:pt x="3189" y="2100"/>
                      </a:lnTo>
                      <a:lnTo>
                        <a:pt x="3158" y="2189"/>
                      </a:lnTo>
                      <a:lnTo>
                        <a:pt x="3122" y="2277"/>
                      </a:lnTo>
                      <a:lnTo>
                        <a:pt x="3082" y="2362"/>
                      </a:lnTo>
                      <a:lnTo>
                        <a:pt x="3037" y="2444"/>
                      </a:lnTo>
                      <a:lnTo>
                        <a:pt x="2987" y="2523"/>
                      </a:lnTo>
                      <a:lnTo>
                        <a:pt x="2933" y="2600"/>
                      </a:lnTo>
                      <a:lnTo>
                        <a:pt x="2874" y="2673"/>
                      </a:lnTo>
                      <a:lnTo>
                        <a:pt x="2812" y="2742"/>
                      </a:lnTo>
                      <a:lnTo>
                        <a:pt x="2746" y="2807"/>
                      </a:lnTo>
                      <a:lnTo>
                        <a:pt x="2383" y="2307"/>
                      </a:lnTo>
                      <a:lnTo>
                        <a:pt x="2430" y="2250"/>
                      </a:lnTo>
                      <a:lnTo>
                        <a:pt x="2474" y="2191"/>
                      </a:lnTo>
                      <a:lnTo>
                        <a:pt x="2513" y="2128"/>
                      </a:lnTo>
                      <a:lnTo>
                        <a:pt x="2548" y="2063"/>
                      </a:lnTo>
                      <a:lnTo>
                        <a:pt x="2578" y="1993"/>
                      </a:lnTo>
                      <a:lnTo>
                        <a:pt x="2603" y="1923"/>
                      </a:lnTo>
                      <a:lnTo>
                        <a:pt x="2624" y="1850"/>
                      </a:lnTo>
                      <a:lnTo>
                        <a:pt x="2638" y="1775"/>
                      </a:lnTo>
                      <a:lnTo>
                        <a:pt x="2647" y="1697"/>
                      </a:lnTo>
                      <a:lnTo>
                        <a:pt x="2650" y="1618"/>
                      </a:lnTo>
                      <a:lnTo>
                        <a:pt x="2648" y="1561"/>
                      </a:lnTo>
                      <a:lnTo>
                        <a:pt x="2644" y="1504"/>
                      </a:lnTo>
                      <a:lnTo>
                        <a:pt x="3232" y="1312"/>
                      </a:lnTo>
                      <a:close/>
                      <a:moveTo>
                        <a:pt x="1835" y="0"/>
                      </a:moveTo>
                      <a:lnTo>
                        <a:pt x="1933" y="16"/>
                      </a:lnTo>
                      <a:lnTo>
                        <a:pt x="2029" y="37"/>
                      </a:lnTo>
                      <a:lnTo>
                        <a:pt x="2124" y="63"/>
                      </a:lnTo>
                      <a:lnTo>
                        <a:pt x="2216" y="97"/>
                      </a:lnTo>
                      <a:lnTo>
                        <a:pt x="2305" y="134"/>
                      </a:lnTo>
                      <a:lnTo>
                        <a:pt x="2392" y="176"/>
                      </a:lnTo>
                      <a:lnTo>
                        <a:pt x="2475" y="224"/>
                      </a:lnTo>
                      <a:lnTo>
                        <a:pt x="2555" y="275"/>
                      </a:lnTo>
                      <a:lnTo>
                        <a:pt x="2633" y="332"/>
                      </a:lnTo>
                      <a:lnTo>
                        <a:pt x="2706" y="394"/>
                      </a:lnTo>
                      <a:lnTo>
                        <a:pt x="2776" y="458"/>
                      </a:lnTo>
                      <a:lnTo>
                        <a:pt x="2841" y="527"/>
                      </a:lnTo>
                      <a:lnTo>
                        <a:pt x="2904" y="600"/>
                      </a:lnTo>
                      <a:lnTo>
                        <a:pt x="2961" y="677"/>
                      </a:lnTo>
                      <a:lnTo>
                        <a:pt x="3014" y="756"/>
                      </a:lnTo>
                      <a:lnTo>
                        <a:pt x="3063" y="838"/>
                      </a:lnTo>
                      <a:lnTo>
                        <a:pt x="3106" y="925"/>
                      </a:lnTo>
                      <a:lnTo>
                        <a:pt x="2517" y="1116"/>
                      </a:lnTo>
                      <a:lnTo>
                        <a:pt x="2479" y="1054"/>
                      </a:lnTo>
                      <a:lnTo>
                        <a:pt x="2438" y="996"/>
                      </a:lnTo>
                      <a:lnTo>
                        <a:pt x="2392" y="941"/>
                      </a:lnTo>
                      <a:lnTo>
                        <a:pt x="2341" y="888"/>
                      </a:lnTo>
                      <a:lnTo>
                        <a:pt x="2288" y="840"/>
                      </a:lnTo>
                      <a:lnTo>
                        <a:pt x="2232" y="796"/>
                      </a:lnTo>
                      <a:lnTo>
                        <a:pt x="2172" y="755"/>
                      </a:lnTo>
                      <a:lnTo>
                        <a:pt x="2110" y="719"/>
                      </a:lnTo>
                      <a:lnTo>
                        <a:pt x="2044" y="687"/>
                      </a:lnTo>
                      <a:lnTo>
                        <a:pt x="1977" y="660"/>
                      </a:lnTo>
                      <a:lnTo>
                        <a:pt x="1907" y="638"/>
                      </a:lnTo>
                      <a:lnTo>
                        <a:pt x="1835" y="619"/>
                      </a:lnTo>
                      <a:lnTo>
                        <a:pt x="1835" y="0"/>
                      </a:lnTo>
                      <a:close/>
                      <a:moveTo>
                        <a:pt x="1426" y="0"/>
                      </a:moveTo>
                      <a:lnTo>
                        <a:pt x="1426" y="619"/>
                      </a:lnTo>
                      <a:lnTo>
                        <a:pt x="1355" y="638"/>
                      </a:lnTo>
                      <a:lnTo>
                        <a:pt x="1285" y="660"/>
                      </a:lnTo>
                      <a:lnTo>
                        <a:pt x="1216" y="687"/>
                      </a:lnTo>
                      <a:lnTo>
                        <a:pt x="1151" y="719"/>
                      </a:lnTo>
                      <a:lnTo>
                        <a:pt x="1089" y="755"/>
                      </a:lnTo>
                      <a:lnTo>
                        <a:pt x="1029" y="796"/>
                      </a:lnTo>
                      <a:lnTo>
                        <a:pt x="973" y="840"/>
                      </a:lnTo>
                      <a:lnTo>
                        <a:pt x="919" y="888"/>
                      </a:lnTo>
                      <a:lnTo>
                        <a:pt x="869" y="941"/>
                      </a:lnTo>
                      <a:lnTo>
                        <a:pt x="824" y="996"/>
                      </a:lnTo>
                      <a:lnTo>
                        <a:pt x="782" y="1054"/>
                      </a:lnTo>
                      <a:lnTo>
                        <a:pt x="744" y="1116"/>
                      </a:lnTo>
                      <a:lnTo>
                        <a:pt x="155" y="925"/>
                      </a:lnTo>
                      <a:lnTo>
                        <a:pt x="199" y="838"/>
                      </a:lnTo>
                      <a:lnTo>
                        <a:pt x="247" y="756"/>
                      </a:lnTo>
                      <a:lnTo>
                        <a:pt x="300" y="677"/>
                      </a:lnTo>
                      <a:lnTo>
                        <a:pt x="357" y="600"/>
                      </a:lnTo>
                      <a:lnTo>
                        <a:pt x="420" y="527"/>
                      </a:lnTo>
                      <a:lnTo>
                        <a:pt x="485" y="458"/>
                      </a:lnTo>
                      <a:lnTo>
                        <a:pt x="555" y="394"/>
                      </a:lnTo>
                      <a:lnTo>
                        <a:pt x="628" y="332"/>
                      </a:lnTo>
                      <a:lnTo>
                        <a:pt x="706" y="275"/>
                      </a:lnTo>
                      <a:lnTo>
                        <a:pt x="786" y="224"/>
                      </a:lnTo>
                      <a:lnTo>
                        <a:pt x="869" y="176"/>
                      </a:lnTo>
                      <a:lnTo>
                        <a:pt x="955" y="134"/>
                      </a:lnTo>
                      <a:lnTo>
                        <a:pt x="1045" y="97"/>
                      </a:lnTo>
                      <a:lnTo>
                        <a:pt x="1137" y="63"/>
                      </a:lnTo>
                      <a:lnTo>
                        <a:pt x="1231" y="37"/>
                      </a:lnTo>
                      <a:lnTo>
                        <a:pt x="1328" y="16"/>
                      </a:lnTo>
                      <a:lnTo>
                        <a:pt x="1426" y="0"/>
                      </a:lnTo>
                      <a:close/>
                    </a:path>
                  </a:pathLst>
                </a:custGeom>
                <a:solidFill>
                  <a:schemeClr val="accent4">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18" name="组合 17">
                <a:extLst>
                  <a:ext uri="{FF2B5EF4-FFF2-40B4-BE49-F238E27FC236}">
                    <a16:creationId xmlns:a16="http://schemas.microsoft.com/office/drawing/2014/main" id="{9FB7A0E1-300F-4A10-A897-2D1F0392DF45}"/>
                  </a:ext>
                </a:extLst>
              </p:cNvPr>
              <p:cNvGrpSpPr/>
              <p:nvPr/>
            </p:nvGrpSpPr>
            <p:grpSpPr>
              <a:xfrm>
                <a:off x="2539691" y="1968192"/>
                <a:ext cx="410728" cy="184666"/>
                <a:chOff x="2549848" y="3006035"/>
                <a:chExt cx="410728" cy="184666"/>
              </a:xfrm>
            </p:grpSpPr>
            <p:sp>
              <p:nvSpPr>
                <p:cNvPr id="24" name="文本框 23">
                  <a:extLst>
                    <a:ext uri="{FF2B5EF4-FFF2-40B4-BE49-F238E27FC236}">
                      <a16:creationId xmlns:a16="http://schemas.microsoft.com/office/drawing/2014/main" id="{376BDB42-DD25-4F18-A092-63D825F0D513}"/>
                    </a:ext>
                  </a:extLst>
                </p:cNvPr>
                <p:cNvSpPr txBox="1"/>
                <p:nvPr/>
              </p:nvSpPr>
              <p:spPr>
                <a:xfrm>
                  <a:off x="2618816" y="3006035"/>
                  <a:ext cx="341760" cy="184666"/>
                </a:xfrm>
                <a:prstGeom prst="rect">
                  <a:avLst/>
                </a:prstGeom>
                <a:noFill/>
              </p:spPr>
              <p:txBody>
                <a:bodyPr wrap="none" rtlCol="0">
                  <a:spAutoFit/>
                </a:bodyPr>
                <a:lstStyle/>
                <a:p>
                  <a:r>
                    <a:rPr lang="zh-CN" altLang="en-US" sz="600" b="1" dirty="0">
                      <a:solidFill>
                        <a:schemeClr val="bg1">
                          <a:alpha val="80000"/>
                        </a:schemeClr>
                      </a:solidFill>
                      <a:latin typeface="思源黑体 CN ExtraLight" panose="020B0200000000000000" pitchFamily="34" charset="-122"/>
                      <a:ea typeface="思源黑体 CN ExtraLight" panose="020B0200000000000000" pitchFamily="34" charset="-122"/>
                    </a:rPr>
                    <a:t>引擎</a:t>
                  </a:r>
                </a:p>
              </p:txBody>
            </p:sp>
            <p:sp>
              <p:nvSpPr>
                <p:cNvPr id="144" name="Freeform 74">
                  <a:extLst>
                    <a:ext uri="{FF2B5EF4-FFF2-40B4-BE49-F238E27FC236}">
                      <a16:creationId xmlns:a16="http://schemas.microsoft.com/office/drawing/2014/main" id="{63348B9D-BF89-4696-9A7C-131F9F20E2EC}"/>
                    </a:ext>
                  </a:extLst>
                </p:cNvPr>
                <p:cNvSpPr>
                  <a:spLocks noEditPoints="1"/>
                </p:cNvSpPr>
                <p:nvPr/>
              </p:nvSpPr>
              <p:spPr bwMode="auto">
                <a:xfrm>
                  <a:off x="2549848" y="3029636"/>
                  <a:ext cx="124221" cy="124221"/>
                </a:xfrm>
                <a:custGeom>
                  <a:avLst/>
                  <a:gdLst/>
                  <a:ahLst/>
                  <a:cxnLst>
                    <a:cxn ang="0">
                      <a:pos x="0" y="32"/>
                    </a:cxn>
                    <a:cxn ang="0">
                      <a:pos x="64" y="32"/>
                    </a:cxn>
                    <a:cxn ang="0">
                      <a:pos x="32" y="2"/>
                    </a:cxn>
                    <a:cxn ang="0">
                      <a:pos x="32" y="62"/>
                    </a:cxn>
                    <a:cxn ang="0">
                      <a:pos x="32" y="2"/>
                    </a:cxn>
                    <a:cxn ang="0">
                      <a:pos x="8" y="45"/>
                    </a:cxn>
                    <a:cxn ang="0">
                      <a:pos x="3" y="32"/>
                    </a:cxn>
                    <a:cxn ang="0">
                      <a:pos x="8" y="19"/>
                    </a:cxn>
                    <a:cxn ang="0">
                      <a:pos x="10" y="24"/>
                    </a:cxn>
                    <a:cxn ang="0">
                      <a:pos x="10" y="40"/>
                    </a:cxn>
                    <a:cxn ang="0">
                      <a:pos x="31" y="61"/>
                    </a:cxn>
                    <a:cxn ang="0">
                      <a:pos x="9" y="46"/>
                    </a:cxn>
                    <a:cxn ang="0">
                      <a:pos x="14" y="47"/>
                    </a:cxn>
                    <a:cxn ang="0">
                      <a:pos x="27" y="58"/>
                    </a:cxn>
                    <a:cxn ang="0">
                      <a:pos x="31" y="61"/>
                    </a:cxn>
                    <a:cxn ang="0">
                      <a:pos x="27" y="6"/>
                    </a:cxn>
                    <a:cxn ang="0">
                      <a:pos x="14" y="17"/>
                    </a:cxn>
                    <a:cxn ang="0">
                      <a:pos x="9" y="18"/>
                    </a:cxn>
                    <a:cxn ang="0">
                      <a:pos x="31" y="3"/>
                    </a:cxn>
                    <a:cxn ang="0">
                      <a:pos x="41" y="29"/>
                    </a:cxn>
                    <a:cxn ang="0">
                      <a:pos x="41" y="35"/>
                    </a:cxn>
                    <a:cxn ang="0">
                      <a:pos x="45" y="44"/>
                    </a:cxn>
                    <a:cxn ang="0">
                      <a:pos x="34" y="41"/>
                    </a:cxn>
                    <a:cxn ang="0">
                      <a:pos x="32" y="50"/>
                    </a:cxn>
                    <a:cxn ang="0">
                      <a:pos x="30" y="41"/>
                    </a:cxn>
                    <a:cxn ang="0">
                      <a:pos x="18" y="44"/>
                    </a:cxn>
                    <a:cxn ang="0">
                      <a:pos x="23" y="35"/>
                    </a:cxn>
                    <a:cxn ang="0">
                      <a:pos x="23" y="29"/>
                    </a:cxn>
                    <a:cxn ang="0">
                      <a:pos x="18" y="20"/>
                    </a:cxn>
                    <a:cxn ang="0">
                      <a:pos x="30" y="23"/>
                    </a:cxn>
                    <a:cxn ang="0">
                      <a:pos x="32" y="14"/>
                    </a:cxn>
                    <a:cxn ang="0">
                      <a:pos x="34" y="23"/>
                    </a:cxn>
                    <a:cxn ang="0">
                      <a:pos x="45" y="20"/>
                    </a:cxn>
                    <a:cxn ang="0">
                      <a:pos x="41" y="29"/>
                    </a:cxn>
                    <a:cxn ang="0">
                      <a:pos x="52" y="15"/>
                    </a:cxn>
                    <a:cxn ang="0">
                      <a:pos x="36" y="9"/>
                    </a:cxn>
                    <a:cxn ang="0">
                      <a:pos x="33" y="5"/>
                    </a:cxn>
                    <a:cxn ang="0">
                      <a:pos x="56" y="17"/>
                    </a:cxn>
                    <a:cxn ang="0">
                      <a:pos x="56" y="47"/>
                    </a:cxn>
                    <a:cxn ang="0">
                      <a:pos x="33" y="58"/>
                    </a:cxn>
                    <a:cxn ang="0">
                      <a:pos x="36" y="55"/>
                    </a:cxn>
                    <a:cxn ang="0">
                      <a:pos x="52" y="49"/>
                    </a:cxn>
                    <a:cxn ang="0">
                      <a:pos x="56" y="47"/>
                    </a:cxn>
                    <a:cxn ang="0">
                      <a:pos x="55" y="45"/>
                    </a:cxn>
                    <a:cxn ang="0">
                      <a:pos x="54" y="40"/>
                    </a:cxn>
                    <a:cxn ang="0">
                      <a:pos x="54" y="24"/>
                    </a:cxn>
                    <a:cxn ang="0">
                      <a:pos x="55" y="19"/>
                    </a:cxn>
                    <a:cxn ang="0">
                      <a:pos x="61" y="32"/>
                    </a:cxn>
                  </a:cxnLst>
                  <a:rect l="0" t="0" r="r" b="b"/>
                  <a:pathLst>
                    <a:path w="64" h="64">
                      <a:moveTo>
                        <a:pt x="32" y="64"/>
                      </a:moveTo>
                      <a:cubicBezTo>
                        <a:pt x="14" y="64"/>
                        <a:pt x="0" y="50"/>
                        <a:pt x="0" y="32"/>
                      </a:cubicBezTo>
                      <a:cubicBezTo>
                        <a:pt x="0" y="14"/>
                        <a:pt x="14" y="0"/>
                        <a:pt x="32" y="0"/>
                      </a:cubicBezTo>
                      <a:cubicBezTo>
                        <a:pt x="49" y="0"/>
                        <a:pt x="64" y="14"/>
                        <a:pt x="64" y="32"/>
                      </a:cubicBezTo>
                      <a:cubicBezTo>
                        <a:pt x="64" y="50"/>
                        <a:pt x="49" y="64"/>
                        <a:pt x="32" y="64"/>
                      </a:cubicBezTo>
                      <a:close/>
                      <a:moveTo>
                        <a:pt x="32" y="2"/>
                      </a:moveTo>
                      <a:cubicBezTo>
                        <a:pt x="15" y="2"/>
                        <a:pt x="1" y="15"/>
                        <a:pt x="1" y="32"/>
                      </a:cubicBezTo>
                      <a:cubicBezTo>
                        <a:pt x="1" y="49"/>
                        <a:pt x="15" y="62"/>
                        <a:pt x="32" y="62"/>
                      </a:cubicBezTo>
                      <a:cubicBezTo>
                        <a:pt x="49" y="62"/>
                        <a:pt x="62" y="49"/>
                        <a:pt x="62" y="32"/>
                      </a:cubicBezTo>
                      <a:cubicBezTo>
                        <a:pt x="62" y="15"/>
                        <a:pt x="49" y="2"/>
                        <a:pt x="32" y="2"/>
                      </a:cubicBezTo>
                      <a:close/>
                      <a:moveTo>
                        <a:pt x="7" y="41"/>
                      </a:moveTo>
                      <a:cubicBezTo>
                        <a:pt x="7" y="42"/>
                        <a:pt x="8" y="43"/>
                        <a:pt x="8" y="45"/>
                      </a:cubicBezTo>
                      <a:cubicBezTo>
                        <a:pt x="6" y="46"/>
                        <a:pt x="6" y="46"/>
                        <a:pt x="6" y="46"/>
                      </a:cubicBezTo>
                      <a:cubicBezTo>
                        <a:pt x="4" y="42"/>
                        <a:pt x="3" y="37"/>
                        <a:pt x="3" y="32"/>
                      </a:cubicBezTo>
                      <a:cubicBezTo>
                        <a:pt x="3" y="27"/>
                        <a:pt x="4" y="22"/>
                        <a:pt x="6" y="18"/>
                      </a:cubicBezTo>
                      <a:cubicBezTo>
                        <a:pt x="8" y="19"/>
                        <a:pt x="8" y="19"/>
                        <a:pt x="8" y="19"/>
                      </a:cubicBezTo>
                      <a:cubicBezTo>
                        <a:pt x="8" y="21"/>
                        <a:pt x="7" y="22"/>
                        <a:pt x="7" y="23"/>
                      </a:cubicBezTo>
                      <a:cubicBezTo>
                        <a:pt x="10" y="24"/>
                        <a:pt x="10" y="24"/>
                        <a:pt x="10" y="24"/>
                      </a:cubicBezTo>
                      <a:cubicBezTo>
                        <a:pt x="9" y="27"/>
                        <a:pt x="8" y="29"/>
                        <a:pt x="8" y="32"/>
                      </a:cubicBezTo>
                      <a:cubicBezTo>
                        <a:pt x="8" y="35"/>
                        <a:pt x="9" y="37"/>
                        <a:pt x="10" y="40"/>
                      </a:cubicBezTo>
                      <a:lnTo>
                        <a:pt x="7" y="41"/>
                      </a:lnTo>
                      <a:close/>
                      <a:moveTo>
                        <a:pt x="31" y="61"/>
                      </a:moveTo>
                      <a:cubicBezTo>
                        <a:pt x="21" y="61"/>
                        <a:pt x="12" y="55"/>
                        <a:pt x="7" y="47"/>
                      </a:cubicBezTo>
                      <a:cubicBezTo>
                        <a:pt x="9" y="46"/>
                        <a:pt x="9" y="46"/>
                        <a:pt x="9" y="46"/>
                      </a:cubicBezTo>
                      <a:cubicBezTo>
                        <a:pt x="10" y="47"/>
                        <a:pt x="11" y="48"/>
                        <a:pt x="12" y="49"/>
                      </a:cubicBezTo>
                      <a:cubicBezTo>
                        <a:pt x="14" y="47"/>
                        <a:pt x="14" y="47"/>
                        <a:pt x="14" y="47"/>
                      </a:cubicBezTo>
                      <a:cubicBezTo>
                        <a:pt x="17" y="51"/>
                        <a:pt x="22" y="54"/>
                        <a:pt x="27" y="55"/>
                      </a:cubicBezTo>
                      <a:cubicBezTo>
                        <a:pt x="27" y="58"/>
                        <a:pt x="27" y="58"/>
                        <a:pt x="27" y="58"/>
                      </a:cubicBezTo>
                      <a:cubicBezTo>
                        <a:pt x="28" y="58"/>
                        <a:pt x="30" y="58"/>
                        <a:pt x="31" y="58"/>
                      </a:cubicBezTo>
                      <a:lnTo>
                        <a:pt x="31" y="61"/>
                      </a:lnTo>
                      <a:close/>
                      <a:moveTo>
                        <a:pt x="31" y="5"/>
                      </a:moveTo>
                      <a:cubicBezTo>
                        <a:pt x="30" y="5"/>
                        <a:pt x="28" y="6"/>
                        <a:pt x="27" y="6"/>
                      </a:cubicBezTo>
                      <a:cubicBezTo>
                        <a:pt x="27" y="9"/>
                        <a:pt x="27" y="9"/>
                        <a:pt x="27" y="9"/>
                      </a:cubicBezTo>
                      <a:cubicBezTo>
                        <a:pt x="22" y="10"/>
                        <a:pt x="17" y="13"/>
                        <a:pt x="14" y="17"/>
                      </a:cubicBezTo>
                      <a:cubicBezTo>
                        <a:pt x="12" y="15"/>
                        <a:pt x="12" y="15"/>
                        <a:pt x="12" y="15"/>
                      </a:cubicBezTo>
                      <a:cubicBezTo>
                        <a:pt x="11" y="16"/>
                        <a:pt x="10" y="17"/>
                        <a:pt x="9" y="18"/>
                      </a:cubicBezTo>
                      <a:cubicBezTo>
                        <a:pt x="7" y="17"/>
                        <a:pt x="7" y="17"/>
                        <a:pt x="7" y="17"/>
                      </a:cubicBezTo>
                      <a:cubicBezTo>
                        <a:pt x="12" y="9"/>
                        <a:pt x="21" y="3"/>
                        <a:pt x="31" y="3"/>
                      </a:cubicBezTo>
                      <a:lnTo>
                        <a:pt x="31" y="5"/>
                      </a:lnTo>
                      <a:close/>
                      <a:moveTo>
                        <a:pt x="41" y="29"/>
                      </a:moveTo>
                      <a:cubicBezTo>
                        <a:pt x="41" y="30"/>
                        <a:pt x="41" y="31"/>
                        <a:pt x="41" y="32"/>
                      </a:cubicBezTo>
                      <a:cubicBezTo>
                        <a:pt x="41" y="33"/>
                        <a:pt x="41" y="34"/>
                        <a:pt x="41" y="35"/>
                      </a:cubicBezTo>
                      <a:cubicBezTo>
                        <a:pt x="49" y="38"/>
                        <a:pt x="49" y="38"/>
                        <a:pt x="49" y="38"/>
                      </a:cubicBezTo>
                      <a:cubicBezTo>
                        <a:pt x="48" y="40"/>
                        <a:pt x="47" y="42"/>
                        <a:pt x="45" y="44"/>
                      </a:cubicBezTo>
                      <a:cubicBezTo>
                        <a:pt x="39" y="38"/>
                        <a:pt x="39" y="38"/>
                        <a:pt x="39" y="38"/>
                      </a:cubicBezTo>
                      <a:cubicBezTo>
                        <a:pt x="37" y="40"/>
                        <a:pt x="36" y="41"/>
                        <a:pt x="34" y="41"/>
                      </a:cubicBezTo>
                      <a:cubicBezTo>
                        <a:pt x="35" y="50"/>
                        <a:pt x="35" y="50"/>
                        <a:pt x="35" y="50"/>
                      </a:cubicBezTo>
                      <a:cubicBezTo>
                        <a:pt x="34" y="50"/>
                        <a:pt x="33" y="50"/>
                        <a:pt x="32" y="50"/>
                      </a:cubicBezTo>
                      <a:cubicBezTo>
                        <a:pt x="31" y="50"/>
                        <a:pt x="29" y="50"/>
                        <a:pt x="28" y="50"/>
                      </a:cubicBezTo>
                      <a:cubicBezTo>
                        <a:pt x="30" y="41"/>
                        <a:pt x="30" y="41"/>
                        <a:pt x="30" y="41"/>
                      </a:cubicBezTo>
                      <a:cubicBezTo>
                        <a:pt x="28" y="41"/>
                        <a:pt x="26" y="40"/>
                        <a:pt x="25" y="38"/>
                      </a:cubicBezTo>
                      <a:cubicBezTo>
                        <a:pt x="18" y="44"/>
                        <a:pt x="18" y="44"/>
                        <a:pt x="18" y="44"/>
                      </a:cubicBezTo>
                      <a:cubicBezTo>
                        <a:pt x="17" y="42"/>
                        <a:pt x="15" y="40"/>
                        <a:pt x="15" y="38"/>
                      </a:cubicBezTo>
                      <a:cubicBezTo>
                        <a:pt x="23" y="35"/>
                        <a:pt x="23" y="35"/>
                        <a:pt x="23" y="35"/>
                      </a:cubicBezTo>
                      <a:cubicBezTo>
                        <a:pt x="23" y="34"/>
                        <a:pt x="22" y="33"/>
                        <a:pt x="22" y="32"/>
                      </a:cubicBezTo>
                      <a:cubicBezTo>
                        <a:pt x="22" y="31"/>
                        <a:pt x="23" y="30"/>
                        <a:pt x="23" y="29"/>
                      </a:cubicBezTo>
                      <a:cubicBezTo>
                        <a:pt x="15" y="26"/>
                        <a:pt x="15" y="26"/>
                        <a:pt x="15" y="26"/>
                      </a:cubicBezTo>
                      <a:cubicBezTo>
                        <a:pt x="15" y="24"/>
                        <a:pt x="17" y="22"/>
                        <a:pt x="18" y="20"/>
                      </a:cubicBezTo>
                      <a:cubicBezTo>
                        <a:pt x="25" y="26"/>
                        <a:pt x="25" y="26"/>
                        <a:pt x="25" y="26"/>
                      </a:cubicBezTo>
                      <a:cubicBezTo>
                        <a:pt x="26" y="24"/>
                        <a:pt x="28" y="23"/>
                        <a:pt x="30" y="23"/>
                      </a:cubicBezTo>
                      <a:cubicBezTo>
                        <a:pt x="28" y="14"/>
                        <a:pt x="28" y="14"/>
                        <a:pt x="28" y="14"/>
                      </a:cubicBezTo>
                      <a:cubicBezTo>
                        <a:pt x="29" y="14"/>
                        <a:pt x="31" y="14"/>
                        <a:pt x="32" y="14"/>
                      </a:cubicBezTo>
                      <a:cubicBezTo>
                        <a:pt x="33" y="14"/>
                        <a:pt x="34" y="14"/>
                        <a:pt x="35" y="14"/>
                      </a:cubicBezTo>
                      <a:cubicBezTo>
                        <a:pt x="34" y="23"/>
                        <a:pt x="34" y="23"/>
                        <a:pt x="34" y="23"/>
                      </a:cubicBezTo>
                      <a:cubicBezTo>
                        <a:pt x="36" y="23"/>
                        <a:pt x="37" y="24"/>
                        <a:pt x="39" y="26"/>
                      </a:cubicBezTo>
                      <a:cubicBezTo>
                        <a:pt x="45" y="20"/>
                        <a:pt x="45" y="20"/>
                        <a:pt x="45" y="20"/>
                      </a:cubicBezTo>
                      <a:cubicBezTo>
                        <a:pt x="47" y="22"/>
                        <a:pt x="48" y="24"/>
                        <a:pt x="49" y="26"/>
                      </a:cubicBezTo>
                      <a:lnTo>
                        <a:pt x="41" y="29"/>
                      </a:lnTo>
                      <a:close/>
                      <a:moveTo>
                        <a:pt x="54" y="18"/>
                      </a:moveTo>
                      <a:cubicBezTo>
                        <a:pt x="54" y="17"/>
                        <a:pt x="53" y="16"/>
                        <a:pt x="52" y="15"/>
                      </a:cubicBezTo>
                      <a:cubicBezTo>
                        <a:pt x="49" y="17"/>
                        <a:pt x="49" y="17"/>
                        <a:pt x="49" y="17"/>
                      </a:cubicBezTo>
                      <a:cubicBezTo>
                        <a:pt x="46" y="13"/>
                        <a:pt x="41" y="10"/>
                        <a:pt x="36" y="9"/>
                      </a:cubicBezTo>
                      <a:cubicBezTo>
                        <a:pt x="37" y="6"/>
                        <a:pt x="37" y="6"/>
                        <a:pt x="37" y="6"/>
                      </a:cubicBezTo>
                      <a:cubicBezTo>
                        <a:pt x="35" y="6"/>
                        <a:pt x="34" y="5"/>
                        <a:pt x="33" y="5"/>
                      </a:cubicBezTo>
                      <a:cubicBezTo>
                        <a:pt x="33" y="3"/>
                        <a:pt x="33" y="3"/>
                        <a:pt x="33" y="3"/>
                      </a:cubicBezTo>
                      <a:cubicBezTo>
                        <a:pt x="43" y="3"/>
                        <a:pt x="51" y="9"/>
                        <a:pt x="56" y="17"/>
                      </a:cubicBezTo>
                      <a:lnTo>
                        <a:pt x="54" y="18"/>
                      </a:lnTo>
                      <a:close/>
                      <a:moveTo>
                        <a:pt x="56" y="47"/>
                      </a:moveTo>
                      <a:cubicBezTo>
                        <a:pt x="51" y="55"/>
                        <a:pt x="43" y="61"/>
                        <a:pt x="33" y="61"/>
                      </a:cubicBezTo>
                      <a:cubicBezTo>
                        <a:pt x="33" y="58"/>
                        <a:pt x="33" y="58"/>
                        <a:pt x="33" y="58"/>
                      </a:cubicBezTo>
                      <a:cubicBezTo>
                        <a:pt x="34" y="58"/>
                        <a:pt x="35" y="58"/>
                        <a:pt x="37" y="58"/>
                      </a:cubicBezTo>
                      <a:cubicBezTo>
                        <a:pt x="36" y="55"/>
                        <a:pt x="36" y="55"/>
                        <a:pt x="36" y="55"/>
                      </a:cubicBezTo>
                      <a:cubicBezTo>
                        <a:pt x="41" y="54"/>
                        <a:pt x="46" y="51"/>
                        <a:pt x="49" y="47"/>
                      </a:cubicBezTo>
                      <a:cubicBezTo>
                        <a:pt x="52" y="49"/>
                        <a:pt x="52" y="49"/>
                        <a:pt x="52" y="49"/>
                      </a:cubicBezTo>
                      <a:cubicBezTo>
                        <a:pt x="53" y="48"/>
                        <a:pt x="54" y="47"/>
                        <a:pt x="54" y="46"/>
                      </a:cubicBezTo>
                      <a:lnTo>
                        <a:pt x="56" y="47"/>
                      </a:lnTo>
                      <a:close/>
                      <a:moveTo>
                        <a:pt x="57" y="46"/>
                      </a:moveTo>
                      <a:cubicBezTo>
                        <a:pt x="55" y="45"/>
                        <a:pt x="55" y="45"/>
                        <a:pt x="55" y="45"/>
                      </a:cubicBezTo>
                      <a:cubicBezTo>
                        <a:pt x="56" y="43"/>
                        <a:pt x="56" y="42"/>
                        <a:pt x="57" y="41"/>
                      </a:cubicBezTo>
                      <a:cubicBezTo>
                        <a:pt x="54" y="40"/>
                        <a:pt x="54" y="40"/>
                        <a:pt x="54" y="40"/>
                      </a:cubicBezTo>
                      <a:cubicBezTo>
                        <a:pt x="55" y="37"/>
                        <a:pt x="55" y="35"/>
                        <a:pt x="55" y="32"/>
                      </a:cubicBezTo>
                      <a:cubicBezTo>
                        <a:pt x="55" y="29"/>
                        <a:pt x="55" y="27"/>
                        <a:pt x="54" y="24"/>
                      </a:cubicBezTo>
                      <a:cubicBezTo>
                        <a:pt x="57" y="23"/>
                        <a:pt x="57" y="23"/>
                        <a:pt x="57" y="23"/>
                      </a:cubicBezTo>
                      <a:cubicBezTo>
                        <a:pt x="56" y="22"/>
                        <a:pt x="56" y="21"/>
                        <a:pt x="55" y="19"/>
                      </a:cubicBezTo>
                      <a:cubicBezTo>
                        <a:pt x="57" y="18"/>
                        <a:pt x="57" y="18"/>
                        <a:pt x="57" y="18"/>
                      </a:cubicBezTo>
                      <a:cubicBezTo>
                        <a:pt x="59" y="22"/>
                        <a:pt x="61" y="27"/>
                        <a:pt x="61" y="32"/>
                      </a:cubicBezTo>
                      <a:cubicBezTo>
                        <a:pt x="61" y="37"/>
                        <a:pt x="59" y="42"/>
                        <a:pt x="57" y="46"/>
                      </a:cubicBezTo>
                      <a:close/>
                    </a:path>
                  </a:pathLst>
                </a:custGeom>
                <a:solidFill>
                  <a:srgbClr val="00B0F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52" name="组合 151">
                <a:extLst>
                  <a:ext uri="{FF2B5EF4-FFF2-40B4-BE49-F238E27FC236}">
                    <a16:creationId xmlns:a16="http://schemas.microsoft.com/office/drawing/2014/main" id="{1C7705FB-A6C3-497E-B190-B1757638E441}"/>
                  </a:ext>
                </a:extLst>
              </p:cNvPr>
              <p:cNvGrpSpPr/>
              <p:nvPr/>
            </p:nvGrpSpPr>
            <p:grpSpPr>
              <a:xfrm>
                <a:off x="3500367" y="2244698"/>
                <a:ext cx="1858985" cy="253916"/>
                <a:chOff x="4019480" y="2025900"/>
                <a:chExt cx="1858985" cy="253916"/>
              </a:xfrm>
            </p:grpSpPr>
            <p:sp>
              <p:nvSpPr>
                <p:cNvPr id="153" name="文本框 152">
                  <a:extLst>
                    <a:ext uri="{FF2B5EF4-FFF2-40B4-BE49-F238E27FC236}">
                      <a16:creationId xmlns:a16="http://schemas.microsoft.com/office/drawing/2014/main" id="{C3C3D737-ACE8-42EF-8959-85609DAA0157}"/>
                    </a:ext>
                  </a:extLst>
                </p:cNvPr>
                <p:cNvSpPr txBox="1"/>
                <p:nvPr/>
              </p:nvSpPr>
              <p:spPr>
                <a:xfrm>
                  <a:off x="4122927" y="2045136"/>
                  <a:ext cx="595035" cy="215444"/>
                </a:xfrm>
                <a:prstGeom prst="rect">
                  <a:avLst/>
                </a:prstGeom>
                <a:noFill/>
              </p:spPr>
              <p:txBody>
                <a:bodyPr wrap="square" rtlCol="0">
                  <a:spAutoFit/>
                </a:bodyPr>
                <a:lstStyle/>
                <a:p>
                  <a:r>
                    <a:rPr lang="zh-CN" altLang="en-US" sz="800" b="1" dirty="0">
                      <a:solidFill>
                        <a:schemeClr val="bg1">
                          <a:alpha val="80000"/>
                        </a:schemeClr>
                      </a:solidFill>
                      <a:latin typeface="+mn-ea"/>
                    </a:rPr>
                    <a:t>推力等级</a:t>
                  </a:r>
                </a:p>
              </p:txBody>
            </p:sp>
            <p:sp>
              <p:nvSpPr>
                <p:cNvPr id="154" name="文本框 153">
                  <a:extLst>
                    <a:ext uri="{FF2B5EF4-FFF2-40B4-BE49-F238E27FC236}">
                      <a16:creationId xmlns:a16="http://schemas.microsoft.com/office/drawing/2014/main" id="{97B39AF2-543E-4E7A-8569-877663C86A0C}"/>
                    </a:ext>
                  </a:extLst>
                </p:cNvPr>
                <p:cNvSpPr txBox="1"/>
                <p:nvPr/>
              </p:nvSpPr>
              <p:spPr>
                <a:xfrm>
                  <a:off x="4978628" y="2025900"/>
                  <a:ext cx="899837" cy="253916"/>
                </a:xfrm>
                <a:prstGeom prst="rect">
                  <a:avLst/>
                </a:prstGeom>
                <a:noFill/>
              </p:spPr>
              <p:txBody>
                <a:bodyPr wrap="square" rtlCol="0">
                  <a:spAutoFit/>
                </a:bodyPr>
                <a:lstStyle/>
                <a:p>
                  <a:r>
                    <a:rPr lang="en-US" altLang="zh-CN" sz="1050" dirty="0">
                      <a:solidFill>
                        <a:schemeClr val="accent4">
                          <a:lumMod val="20000"/>
                          <a:lumOff val="80000"/>
                        </a:schemeClr>
                      </a:solidFill>
                      <a:latin typeface="Aldrich" panose="02000000000000000000" pitchFamily="2" charset="0"/>
                    </a:rPr>
                    <a:t>1.8 ~ 6.3</a:t>
                  </a:r>
                  <a:endParaRPr lang="zh-CN" altLang="en-US" sz="1050" dirty="0">
                    <a:solidFill>
                      <a:schemeClr val="accent4">
                        <a:lumMod val="20000"/>
                        <a:lumOff val="80000"/>
                      </a:schemeClr>
                    </a:solidFill>
                    <a:latin typeface="Aldrich" panose="02000000000000000000" pitchFamily="2" charset="0"/>
                  </a:endParaRPr>
                </a:p>
              </p:txBody>
            </p:sp>
            <p:sp>
              <p:nvSpPr>
                <p:cNvPr id="155" name="Freeform 361">
                  <a:extLst>
                    <a:ext uri="{FF2B5EF4-FFF2-40B4-BE49-F238E27FC236}">
                      <a16:creationId xmlns:a16="http://schemas.microsoft.com/office/drawing/2014/main" id="{6FBFACBE-68F6-4F6A-926B-F7972AA1220D}"/>
                    </a:ext>
                  </a:extLst>
                </p:cNvPr>
                <p:cNvSpPr>
                  <a:spLocks noEditPoints="1"/>
                </p:cNvSpPr>
                <p:nvPr/>
              </p:nvSpPr>
              <p:spPr bwMode="auto">
                <a:xfrm>
                  <a:off x="4019480" y="2081778"/>
                  <a:ext cx="143727" cy="143022"/>
                </a:xfrm>
                <a:custGeom>
                  <a:avLst/>
                  <a:gdLst>
                    <a:gd name="T0" fmla="*/ 1342 w 3261"/>
                    <a:gd name="T1" fmla="*/ 2596 h 3249"/>
                    <a:gd name="T2" fmla="*/ 1556 w 3261"/>
                    <a:gd name="T3" fmla="*/ 2635 h 3249"/>
                    <a:gd name="T4" fmla="*/ 1778 w 3261"/>
                    <a:gd name="T5" fmla="*/ 2627 h 3249"/>
                    <a:gd name="T6" fmla="*/ 1987 w 3261"/>
                    <a:gd name="T7" fmla="*/ 2574 h 3249"/>
                    <a:gd name="T8" fmla="*/ 2337 w 3261"/>
                    <a:gd name="T9" fmla="*/ 3087 h 3249"/>
                    <a:gd name="T10" fmla="*/ 2087 w 3261"/>
                    <a:gd name="T11" fmla="*/ 3184 h 3249"/>
                    <a:gd name="T12" fmla="*/ 1818 w 3261"/>
                    <a:gd name="T13" fmla="*/ 3238 h 3249"/>
                    <a:gd name="T14" fmla="*/ 1537 w 3261"/>
                    <a:gd name="T15" fmla="*/ 3246 h 3249"/>
                    <a:gd name="T16" fmla="*/ 1263 w 3261"/>
                    <a:gd name="T17" fmla="*/ 3207 h 3249"/>
                    <a:gd name="T18" fmla="*/ 1005 w 3261"/>
                    <a:gd name="T19" fmla="*/ 3125 h 3249"/>
                    <a:gd name="T20" fmla="*/ 1208 w 3261"/>
                    <a:gd name="T21" fmla="*/ 2546 h 3249"/>
                    <a:gd name="T22" fmla="*/ 613 w 3261"/>
                    <a:gd name="T23" fmla="*/ 1561 h 3249"/>
                    <a:gd name="T24" fmla="*/ 623 w 3261"/>
                    <a:gd name="T25" fmla="*/ 1775 h 3249"/>
                    <a:gd name="T26" fmla="*/ 682 w 3261"/>
                    <a:gd name="T27" fmla="*/ 1994 h 3249"/>
                    <a:gd name="T28" fmla="*/ 787 w 3261"/>
                    <a:gd name="T29" fmla="*/ 2191 h 3249"/>
                    <a:gd name="T30" fmla="*/ 515 w 3261"/>
                    <a:gd name="T31" fmla="*/ 2807 h 3249"/>
                    <a:gd name="T32" fmla="*/ 328 w 3261"/>
                    <a:gd name="T33" fmla="*/ 2600 h 3249"/>
                    <a:gd name="T34" fmla="*/ 180 w 3261"/>
                    <a:gd name="T35" fmla="*/ 2363 h 3249"/>
                    <a:gd name="T36" fmla="*/ 72 w 3261"/>
                    <a:gd name="T37" fmla="*/ 2100 h 3249"/>
                    <a:gd name="T38" fmla="*/ 12 w 3261"/>
                    <a:gd name="T39" fmla="*/ 1817 h 3249"/>
                    <a:gd name="T40" fmla="*/ 2 w 3261"/>
                    <a:gd name="T41" fmla="*/ 1541 h 3249"/>
                    <a:gd name="T42" fmla="*/ 29 w 3261"/>
                    <a:gd name="T43" fmla="*/ 1313 h 3249"/>
                    <a:gd name="T44" fmla="*/ 3254 w 3261"/>
                    <a:gd name="T45" fmla="*/ 1464 h 3249"/>
                    <a:gd name="T46" fmla="*/ 3258 w 3261"/>
                    <a:gd name="T47" fmla="*/ 1718 h 3249"/>
                    <a:gd name="T48" fmla="*/ 3215 w 3261"/>
                    <a:gd name="T49" fmla="*/ 2008 h 3249"/>
                    <a:gd name="T50" fmla="*/ 3122 w 3261"/>
                    <a:gd name="T51" fmla="*/ 2277 h 3249"/>
                    <a:gd name="T52" fmla="*/ 2987 w 3261"/>
                    <a:gd name="T53" fmla="*/ 2523 h 3249"/>
                    <a:gd name="T54" fmla="*/ 2812 w 3261"/>
                    <a:gd name="T55" fmla="*/ 2742 h 3249"/>
                    <a:gd name="T56" fmla="*/ 2430 w 3261"/>
                    <a:gd name="T57" fmla="*/ 2250 h 3249"/>
                    <a:gd name="T58" fmla="*/ 2548 w 3261"/>
                    <a:gd name="T59" fmla="*/ 2063 h 3249"/>
                    <a:gd name="T60" fmla="*/ 2624 w 3261"/>
                    <a:gd name="T61" fmla="*/ 1850 h 3249"/>
                    <a:gd name="T62" fmla="*/ 2650 w 3261"/>
                    <a:gd name="T63" fmla="*/ 1618 h 3249"/>
                    <a:gd name="T64" fmla="*/ 3232 w 3261"/>
                    <a:gd name="T65" fmla="*/ 1312 h 3249"/>
                    <a:gd name="T66" fmla="*/ 2029 w 3261"/>
                    <a:gd name="T67" fmla="*/ 37 h 3249"/>
                    <a:gd name="T68" fmla="*/ 2305 w 3261"/>
                    <a:gd name="T69" fmla="*/ 134 h 3249"/>
                    <a:gd name="T70" fmla="*/ 2555 w 3261"/>
                    <a:gd name="T71" fmla="*/ 275 h 3249"/>
                    <a:gd name="T72" fmla="*/ 2776 w 3261"/>
                    <a:gd name="T73" fmla="*/ 458 h 3249"/>
                    <a:gd name="T74" fmla="*/ 2961 w 3261"/>
                    <a:gd name="T75" fmla="*/ 677 h 3249"/>
                    <a:gd name="T76" fmla="*/ 3106 w 3261"/>
                    <a:gd name="T77" fmla="*/ 925 h 3249"/>
                    <a:gd name="T78" fmla="*/ 2438 w 3261"/>
                    <a:gd name="T79" fmla="*/ 996 h 3249"/>
                    <a:gd name="T80" fmla="*/ 2288 w 3261"/>
                    <a:gd name="T81" fmla="*/ 840 h 3249"/>
                    <a:gd name="T82" fmla="*/ 2110 w 3261"/>
                    <a:gd name="T83" fmla="*/ 719 h 3249"/>
                    <a:gd name="T84" fmla="*/ 1907 w 3261"/>
                    <a:gd name="T85" fmla="*/ 638 h 3249"/>
                    <a:gd name="T86" fmla="*/ 1426 w 3261"/>
                    <a:gd name="T87" fmla="*/ 0 h 3249"/>
                    <a:gd name="T88" fmla="*/ 1285 w 3261"/>
                    <a:gd name="T89" fmla="*/ 660 h 3249"/>
                    <a:gd name="T90" fmla="*/ 1089 w 3261"/>
                    <a:gd name="T91" fmla="*/ 755 h 3249"/>
                    <a:gd name="T92" fmla="*/ 919 w 3261"/>
                    <a:gd name="T93" fmla="*/ 888 h 3249"/>
                    <a:gd name="T94" fmla="*/ 782 w 3261"/>
                    <a:gd name="T95" fmla="*/ 1054 h 3249"/>
                    <a:gd name="T96" fmla="*/ 199 w 3261"/>
                    <a:gd name="T97" fmla="*/ 838 h 3249"/>
                    <a:gd name="T98" fmla="*/ 357 w 3261"/>
                    <a:gd name="T99" fmla="*/ 600 h 3249"/>
                    <a:gd name="T100" fmla="*/ 555 w 3261"/>
                    <a:gd name="T101" fmla="*/ 394 h 3249"/>
                    <a:gd name="T102" fmla="*/ 786 w 3261"/>
                    <a:gd name="T103" fmla="*/ 224 h 3249"/>
                    <a:gd name="T104" fmla="*/ 1045 w 3261"/>
                    <a:gd name="T105" fmla="*/ 97 h 3249"/>
                    <a:gd name="T106" fmla="*/ 1328 w 3261"/>
                    <a:gd name="T107" fmla="*/ 16 h 3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61" h="3249">
                      <a:moveTo>
                        <a:pt x="1208" y="2546"/>
                      </a:moveTo>
                      <a:lnTo>
                        <a:pt x="1274" y="2574"/>
                      </a:lnTo>
                      <a:lnTo>
                        <a:pt x="1342" y="2596"/>
                      </a:lnTo>
                      <a:lnTo>
                        <a:pt x="1411" y="2614"/>
                      </a:lnTo>
                      <a:lnTo>
                        <a:pt x="1482" y="2627"/>
                      </a:lnTo>
                      <a:lnTo>
                        <a:pt x="1556" y="2635"/>
                      </a:lnTo>
                      <a:lnTo>
                        <a:pt x="1631" y="2638"/>
                      </a:lnTo>
                      <a:lnTo>
                        <a:pt x="1705" y="2635"/>
                      </a:lnTo>
                      <a:lnTo>
                        <a:pt x="1778" y="2627"/>
                      </a:lnTo>
                      <a:lnTo>
                        <a:pt x="1850" y="2614"/>
                      </a:lnTo>
                      <a:lnTo>
                        <a:pt x="1920" y="2596"/>
                      </a:lnTo>
                      <a:lnTo>
                        <a:pt x="1987" y="2574"/>
                      </a:lnTo>
                      <a:lnTo>
                        <a:pt x="2052" y="2546"/>
                      </a:lnTo>
                      <a:lnTo>
                        <a:pt x="2417" y="3047"/>
                      </a:lnTo>
                      <a:lnTo>
                        <a:pt x="2337" y="3087"/>
                      </a:lnTo>
                      <a:lnTo>
                        <a:pt x="2256" y="3125"/>
                      </a:lnTo>
                      <a:lnTo>
                        <a:pt x="2173" y="3157"/>
                      </a:lnTo>
                      <a:lnTo>
                        <a:pt x="2087" y="3184"/>
                      </a:lnTo>
                      <a:lnTo>
                        <a:pt x="1999" y="3207"/>
                      </a:lnTo>
                      <a:lnTo>
                        <a:pt x="1909" y="3225"/>
                      </a:lnTo>
                      <a:lnTo>
                        <a:pt x="1818" y="3238"/>
                      </a:lnTo>
                      <a:lnTo>
                        <a:pt x="1725" y="3246"/>
                      </a:lnTo>
                      <a:lnTo>
                        <a:pt x="1631" y="3249"/>
                      </a:lnTo>
                      <a:lnTo>
                        <a:pt x="1537" y="3246"/>
                      </a:lnTo>
                      <a:lnTo>
                        <a:pt x="1443" y="3238"/>
                      </a:lnTo>
                      <a:lnTo>
                        <a:pt x="1352" y="3225"/>
                      </a:lnTo>
                      <a:lnTo>
                        <a:pt x="1263" y="3207"/>
                      </a:lnTo>
                      <a:lnTo>
                        <a:pt x="1174" y="3184"/>
                      </a:lnTo>
                      <a:lnTo>
                        <a:pt x="1089" y="3157"/>
                      </a:lnTo>
                      <a:lnTo>
                        <a:pt x="1005" y="3125"/>
                      </a:lnTo>
                      <a:lnTo>
                        <a:pt x="923" y="3087"/>
                      </a:lnTo>
                      <a:lnTo>
                        <a:pt x="844" y="3047"/>
                      </a:lnTo>
                      <a:lnTo>
                        <a:pt x="1208" y="2546"/>
                      </a:lnTo>
                      <a:close/>
                      <a:moveTo>
                        <a:pt x="29" y="1313"/>
                      </a:moveTo>
                      <a:lnTo>
                        <a:pt x="618" y="1504"/>
                      </a:lnTo>
                      <a:lnTo>
                        <a:pt x="613" y="1561"/>
                      </a:lnTo>
                      <a:lnTo>
                        <a:pt x="611" y="1618"/>
                      </a:lnTo>
                      <a:lnTo>
                        <a:pt x="614" y="1697"/>
                      </a:lnTo>
                      <a:lnTo>
                        <a:pt x="623" y="1775"/>
                      </a:lnTo>
                      <a:lnTo>
                        <a:pt x="638" y="1850"/>
                      </a:lnTo>
                      <a:lnTo>
                        <a:pt x="657" y="1923"/>
                      </a:lnTo>
                      <a:lnTo>
                        <a:pt x="682" y="1994"/>
                      </a:lnTo>
                      <a:lnTo>
                        <a:pt x="713" y="2063"/>
                      </a:lnTo>
                      <a:lnTo>
                        <a:pt x="748" y="2128"/>
                      </a:lnTo>
                      <a:lnTo>
                        <a:pt x="787" y="2191"/>
                      </a:lnTo>
                      <a:lnTo>
                        <a:pt x="831" y="2250"/>
                      </a:lnTo>
                      <a:lnTo>
                        <a:pt x="879" y="2307"/>
                      </a:lnTo>
                      <a:lnTo>
                        <a:pt x="515" y="2807"/>
                      </a:lnTo>
                      <a:lnTo>
                        <a:pt x="449" y="2742"/>
                      </a:lnTo>
                      <a:lnTo>
                        <a:pt x="386" y="2673"/>
                      </a:lnTo>
                      <a:lnTo>
                        <a:pt x="328" y="2600"/>
                      </a:lnTo>
                      <a:lnTo>
                        <a:pt x="274" y="2523"/>
                      </a:lnTo>
                      <a:lnTo>
                        <a:pt x="225" y="2444"/>
                      </a:lnTo>
                      <a:lnTo>
                        <a:pt x="180" y="2363"/>
                      </a:lnTo>
                      <a:lnTo>
                        <a:pt x="139" y="2277"/>
                      </a:lnTo>
                      <a:lnTo>
                        <a:pt x="102" y="2190"/>
                      </a:lnTo>
                      <a:lnTo>
                        <a:pt x="72" y="2100"/>
                      </a:lnTo>
                      <a:lnTo>
                        <a:pt x="46" y="2008"/>
                      </a:lnTo>
                      <a:lnTo>
                        <a:pt x="26" y="1913"/>
                      </a:lnTo>
                      <a:lnTo>
                        <a:pt x="12" y="1817"/>
                      </a:lnTo>
                      <a:lnTo>
                        <a:pt x="3" y="1718"/>
                      </a:lnTo>
                      <a:lnTo>
                        <a:pt x="0" y="1618"/>
                      </a:lnTo>
                      <a:lnTo>
                        <a:pt x="2" y="1541"/>
                      </a:lnTo>
                      <a:lnTo>
                        <a:pt x="7" y="1464"/>
                      </a:lnTo>
                      <a:lnTo>
                        <a:pt x="16" y="1387"/>
                      </a:lnTo>
                      <a:lnTo>
                        <a:pt x="29" y="1313"/>
                      </a:lnTo>
                      <a:close/>
                      <a:moveTo>
                        <a:pt x="3232" y="1312"/>
                      </a:moveTo>
                      <a:lnTo>
                        <a:pt x="3245" y="1387"/>
                      </a:lnTo>
                      <a:lnTo>
                        <a:pt x="3254" y="1464"/>
                      </a:lnTo>
                      <a:lnTo>
                        <a:pt x="3259" y="1541"/>
                      </a:lnTo>
                      <a:lnTo>
                        <a:pt x="3261" y="1618"/>
                      </a:lnTo>
                      <a:lnTo>
                        <a:pt x="3258" y="1718"/>
                      </a:lnTo>
                      <a:lnTo>
                        <a:pt x="3249" y="1817"/>
                      </a:lnTo>
                      <a:lnTo>
                        <a:pt x="3235" y="1913"/>
                      </a:lnTo>
                      <a:lnTo>
                        <a:pt x="3215" y="2008"/>
                      </a:lnTo>
                      <a:lnTo>
                        <a:pt x="3189" y="2100"/>
                      </a:lnTo>
                      <a:lnTo>
                        <a:pt x="3158" y="2189"/>
                      </a:lnTo>
                      <a:lnTo>
                        <a:pt x="3122" y="2277"/>
                      </a:lnTo>
                      <a:lnTo>
                        <a:pt x="3082" y="2362"/>
                      </a:lnTo>
                      <a:lnTo>
                        <a:pt x="3037" y="2444"/>
                      </a:lnTo>
                      <a:lnTo>
                        <a:pt x="2987" y="2523"/>
                      </a:lnTo>
                      <a:lnTo>
                        <a:pt x="2933" y="2600"/>
                      </a:lnTo>
                      <a:lnTo>
                        <a:pt x="2874" y="2673"/>
                      </a:lnTo>
                      <a:lnTo>
                        <a:pt x="2812" y="2742"/>
                      </a:lnTo>
                      <a:lnTo>
                        <a:pt x="2746" y="2807"/>
                      </a:lnTo>
                      <a:lnTo>
                        <a:pt x="2383" y="2307"/>
                      </a:lnTo>
                      <a:lnTo>
                        <a:pt x="2430" y="2250"/>
                      </a:lnTo>
                      <a:lnTo>
                        <a:pt x="2474" y="2191"/>
                      </a:lnTo>
                      <a:lnTo>
                        <a:pt x="2513" y="2128"/>
                      </a:lnTo>
                      <a:lnTo>
                        <a:pt x="2548" y="2063"/>
                      </a:lnTo>
                      <a:lnTo>
                        <a:pt x="2578" y="1993"/>
                      </a:lnTo>
                      <a:lnTo>
                        <a:pt x="2603" y="1923"/>
                      </a:lnTo>
                      <a:lnTo>
                        <a:pt x="2624" y="1850"/>
                      </a:lnTo>
                      <a:lnTo>
                        <a:pt x="2638" y="1775"/>
                      </a:lnTo>
                      <a:lnTo>
                        <a:pt x="2647" y="1697"/>
                      </a:lnTo>
                      <a:lnTo>
                        <a:pt x="2650" y="1618"/>
                      </a:lnTo>
                      <a:lnTo>
                        <a:pt x="2648" y="1561"/>
                      </a:lnTo>
                      <a:lnTo>
                        <a:pt x="2644" y="1504"/>
                      </a:lnTo>
                      <a:lnTo>
                        <a:pt x="3232" y="1312"/>
                      </a:lnTo>
                      <a:close/>
                      <a:moveTo>
                        <a:pt x="1835" y="0"/>
                      </a:moveTo>
                      <a:lnTo>
                        <a:pt x="1933" y="16"/>
                      </a:lnTo>
                      <a:lnTo>
                        <a:pt x="2029" y="37"/>
                      </a:lnTo>
                      <a:lnTo>
                        <a:pt x="2124" y="63"/>
                      </a:lnTo>
                      <a:lnTo>
                        <a:pt x="2216" y="97"/>
                      </a:lnTo>
                      <a:lnTo>
                        <a:pt x="2305" y="134"/>
                      </a:lnTo>
                      <a:lnTo>
                        <a:pt x="2392" y="176"/>
                      </a:lnTo>
                      <a:lnTo>
                        <a:pt x="2475" y="224"/>
                      </a:lnTo>
                      <a:lnTo>
                        <a:pt x="2555" y="275"/>
                      </a:lnTo>
                      <a:lnTo>
                        <a:pt x="2633" y="332"/>
                      </a:lnTo>
                      <a:lnTo>
                        <a:pt x="2706" y="394"/>
                      </a:lnTo>
                      <a:lnTo>
                        <a:pt x="2776" y="458"/>
                      </a:lnTo>
                      <a:lnTo>
                        <a:pt x="2841" y="527"/>
                      </a:lnTo>
                      <a:lnTo>
                        <a:pt x="2904" y="600"/>
                      </a:lnTo>
                      <a:lnTo>
                        <a:pt x="2961" y="677"/>
                      </a:lnTo>
                      <a:lnTo>
                        <a:pt x="3014" y="756"/>
                      </a:lnTo>
                      <a:lnTo>
                        <a:pt x="3063" y="838"/>
                      </a:lnTo>
                      <a:lnTo>
                        <a:pt x="3106" y="925"/>
                      </a:lnTo>
                      <a:lnTo>
                        <a:pt x="2517" y="1116"/>
                      </a:lnTo>
                      <a:lnTo>
                        <a:pt x="2479" y="1054"/>
                      </a:lnTo>
                      <a:lnTo>
                        <a:pt x="2438" y="996"/>
                      </a:lnTo>
                      <a:lnTo>
                        <a:pt x="2392" y="941"/>
                      </a:lnTo>
                      <a:lnTo>
                        <a:pt x="2341" y="888"/>
                      </a:lnTo>
                      <a:lnTo>
                        <a:pt x="2288" y="840"/>
                      </a:lnTo>
                      <a:lnTo>
                        <a:pt x="2232" y="796"/>
                      </a:lnTo>
                      <a:lnTo>
                        <a:pt x="2172" y="755"/>
                      </a:lnTo>
                      <a:lnTo>
                        <a:pt x="2110" y="719"/>
                      </a:lnTo>
                      <a:lnTo>
                        <a:pt x="2044" y="687"/>
                      </a:lnTo>
                      <a:lnTo>
                        <a:pt x="1977" y="660"/>
                      </a:lnTo>
                      <a:lnTo>
                        <a:pt x="1907" y="638"/>
                      </a:lnTo>
                      <a:lnTo>
                        <a:pt x="1835" y="619"/>
                      </a:lnTo>
                      <a:lnTo>
                        <a:pt x="1835" y="0"/>
                      </a:lnTo>
                      <a:close/>
                      <a:moveTo>
                        <a:pt x="1426" y="0"/>
                      </a:moveTo>
                      <a:lnTo>
                        <a:pt x="1426" y="619"/>
                      </a:lnTo>
                      <a:lnTo>
                        <a:pt x="1355" y="638"/>
                      </a:lnTo>
                      <a:lnTo>
                        <a:pt x="1285" y="660"/>
                      </a:lnTo>
                      <a:lnTo>
                        <a:pt x="1216" y="687"/>
                      </a:lnTo>
                      <a:lnTo>
                        <a:pt x="1151" y="719"/>
                      </a:lnTo>
                      <a:lnTo>
                        <a:pt x="1089" y="755"/>
                      </a:lnTo>
                      <a:lnTo>
                        <a:pt x="1029" y="796"/>
                      </a:lnTo>
                      <a:lnTo>
                        <a:pt x="973" y="840"/>
                      </a:lnTo>
                      <a:lnTo>
                        <a:pt x="919" y="888"/>
                      </a:lnTo>
                      <a:lnTo>
                        <a:pt x="869" y="941"/>
                      </a:lnTo>
                      <a:lnTo>
                        <a:pt x="824" y="996"/>
                      </a:lnTo>
                      <a:lnTo>
                        <a:pt x="782" y="1054"/>
                      </a:lnTo>
                      <a:lnTo>
                        <a:pt x="744" y="1116"/>
                      </a:lnTo>
                      <a:lnTo>
                        <a:pt x="155" y="925"/>
                      </a:lnTo>
                      <a:lnTo>
                        <a:pt x="199" y="838"/>
                      </a:lnTo>
                      <a:lnTo>
                        <a:pt x="247" y="756"/>
                      </a:lnTo>
                      <a:lnTo>
                        <a:pt x="300" y="677"/>
                      </a:lnTo>
                      <a:lnTo>
                        <a:pt x="357" y="600"/>
                      </a:lnTo>
                      <a:lnTo>
                        <a:pt x="420" y="527"/>
                      </a:lnTo>
                      <a:lnTo>
                        <a:pt x="485" y="458"/>
                      </a:lnTo>
                      <a:lnTo>
                        <a:pt x="555" y="394"/>
                      </a:lnTo>
                      <a:lnTo>
                        <a:pt x="628" y="332"/>
                      </a:lnTo>
                      <a:lnTo>
                        <a:pt x="706" y="275"/>
                      </a:lnTo>
                      <a:lnTo>
                        <a:pt x="786" y="224"/>
                      </a:lnTo>
                      <a:lnTo>
                        <a:pt x="869" y="176"/>
                      </a:lnTo>
                      <a:lnTo>
                        <a:pt x="955" y="134"/>
                      </a:lnTo>
                      <a:lnTo>
                        <a:pt x="1045" y="97"/>
                      </a:lnTo>
                      <a:lnTo>
                        <a:pt x="1137" y="63"/>
                      </a:lnTo>
                      <a:lnTo>
                        <a:pt x="1231" y="37"/>
                      </a:lnTo>
                      <a:lnTo>
                        <a:pt x="1328" y="16"/>
                      </a:lnTo>
                      <a:lnTo>
                        <a:pt x="1426" y="0"/>
                      </a:lnTo>
                      <a:close/>
                    </a:path>
                  </a:pathLst>
                </a:custGeom>
                <a:solidFill>
                  <a:schemeClr val="accent4">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dirty="0"/>
                </a:p>
              </p:txBody>
            </p:sp>
          </p:grpSp>
          <p:sp>
            <p:nvSpPr>
              <p:cNvPr id="162" name="矩形 161">
                <a:extLst>
                  <a:ext uri="{FF2B5EF4-FFF2-40B4-BE49-F238E27FC236}">
                    <a16:creationId xmlns:a16="http://schemas.microsoft.com/office/drawing/2014/main" id="{DD1FDDE7-B800-479A-8B84-0D9C906CC2A6}"/>
                  </a:ext>
                </a:extLst>
              </p:cNvPr>
              <p:cNvSpPr/>
              <p:nvPr/>
            </p:nvSpPr>
            <p:spPr>
              <a:xfrm>
                <a:off x="3400258" y="1938989"/>
                <a:ext cx="1890325" cy="857485"/>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4" name="组合 43">
                <a:extLst>
                  <a:ext uri="{FF2B5EF4-FFF2-40B4-BE49-F238E27FC236}">
                    <a16:creationId xmlns:a16="http://schemas.microsoft.com/office/drawing/2014/main" id="{7834DE98-8A08-4630-BF00-A4E608AA772E}"/>
                  </a:ext>
                </a:extLst>
              </p:cNvPr>
              <p:cNvGrpSpPr/>
              <p:nvPr/>
            </p:nvGrpSpPr>
            <p:grpSpPr>
              <a:xfrm>
                <a:off x="4843723" y="2899023"/>
                <a:ext cx="585426" cy="200055"/>
                <a:chOff x="2467388" y="3067461"/>
                <a:chExt cx="585426" cy="200055"/>
              </a:xfrm>
            </p:grpSpPr>
            <p:sp>
              <p:nvSpPr>
                <p:cNvPr id="160" name="Freeform 271">
                  <a:extLst>
                    <a:ext uri="{FF2B5EF4-FFF2-40B4-BE49-F238E27FC236}">
                      <a16:creationId xmlns:a16="http://schemas.microsoft.com/office/drawing/2014/main" id="{F9AEB09A-8D3E-4D28-A54C-C4E8E6BF08E5}"/>
                    </a:ext>
                  </a:extLst>
                </p:cNvPr>
                <p:cNvSpPr>
                  <a:spLocks noEditPoints="1"/>
                </p:cNvSpPr>
                <p:nvPr/>
              </p:nvSpPr>
              <p:spPr bwMode="auto">
                <a:xfrm>
                  <a:off x="2467388" y="3106249"/>
                  <a:ext cx="131419" cy="130006"/>
                </a:xfrm>
                <a:custGeom>
                  <a:avLst/>
                  <a:gdLst>
                    <a:gd name="T0" fmla="*/ 9 w 46"/>
                    <a:gd name="T1" fmla="*/ 17 h 46"/>
                    <a:gd name="T2" fmla="*/ 9 w 46"/>
                    <a:gd name="T3" fmla="*/ 13 h 46"/>
                    <a:gd name="T4" fmla="*/ 11 w 46"/>
                    <a:gd name="T5" fmla="*/ 11 h 46"/>
                    <a:gd name="T6" fmla="*/ 13 w 46"/>
                    <a:gd name="T7" fmla="*/ 10 h 46"/>
                    <a:gd name="T8" fmla="*/ 17 w 46"/>
                    <a:gd name="T9" fmla="*/ 9 h 46"/>
                    <a:gd name="T10" fmla="*/ 14 w 46"/>
                    <a:gd name="T11" fmla="*/ 12 h 46"/>
                    <a:gd name="T12" fmla="*/ 11 w 46"/>
                    <a:gd name="T13" fmla="*/ 15 h 46"/>
                    <a:gd name="T14" fmla="*/ 37 w 46"/>
                    <a:gd name="T15" fmla="*/ 34 h 46"/>
                    <a:gd name="T16" fmla="*/ 45 w 46"/>
                    <a:gd name="T17" fmla="*/ 43 h 46"/>
                    <a:gd name="T18" fmla="*/ 42 w 46"/>
                    <a:gd name="T19" fmla="*/ 45 h 46"/>
                    <a:gd name="T20" fmla="*/ 29 w 46"/>
                    <a:gd name="T21" fmla="*/ 40 h 46"/>
                    <a:gd name="T22" fmla="*/ 13 w 46"/>
                    <a:gd name="T23" fmla="*/ 40 h 46"/>
                    <a:gd name="T24" fmla="*/ 6 w 46"/>
                    <a:gd name="T25" fmla="*/ 36 h 46"/>
                    <a:gd name="T26" fmla="*/ 1 w 46"/>
                    <a:gd name="T27" fmla="*/ 29 h 46"/>
                    <a:gd name="T28" fmla="*/ 0 w 46"/>
                    <a:gd name="T29" fmla="*/ 21 h 46"/>
                    <a:gd name="T30" fmla="*/ 6 w 46"/>
                    <a:gd name="T31" fmla="*/ 6 h 46"/>
                    <a:gd name="T32" fmla="*/ 29 w 46"/>
                    <a:gd name="T33" fmla="*/ 1 h 46"/>
                    <a:gd name="T34" fmla="*/ 36 w 46"/>
                    <a:gd name="T35" fmla="*/ 6 h 46"/>
                    <a:gd name="T36" fmla="*/ 40 w 46"/>
                    <a:gd name="T37" fmla="*/ 13 h 46"/>
                    <a:gd name="T38" fmla="*/ 42 w 46"/>
                    <a:gd name="T39" fmla="*/ 21 h 46"/>
                    <a:gd name="T40" fmla="*/ 37 w 46"/>
                    <a:gd name="T41" fmla="*/ 34 h 46"/>
                    <a:gd name="T42" fmla="*/ 27 w 46"/>
                    <a:gd name="T43" fmla="*/ 5 h 46"/>
                    <a:gd name="T44" fmla="*/ 9 w 46"/>
                    <a:gd name="T45" fmla="*/ 9 h 46"/>
                    <a:gd name="T46" fmla="*/ 4 w 46"/>
                    <a:gd name="T47" fmla="*/ 21 h 46"/>
                    <a:gd name="T48" fmla="*/ 5 w 46"/>
                    <a:gd name="T49" fmla="*/ 27 h 46"/>
                    <a:gd name="T50" fmla="*/ 9 w 46"/>
                    <a:gd name="T51" fmla="*/ 33 h 46"/>
                    <a:gd name="T52" fmla="*/ 14 w 46"/>
                    <a:gd name="T53" fmla="*/ 37 h 46"/>
                    <a:gd name="T54" fmla="*/ 21 w 46"/>
                    <a:gd name="T55" fmla="*/ 38 h 46"/>
                    <a:gd name="T56" fmla="*/ 33 w 46"/>
                    <a:gd name="T57" fmla="*/ 33 h 46"/>
                    <a:gd name="T58" fmla="*/ 33 w 46"/>
                    <a:gd name="T59" fmla="*/ 33 h 46"/>
                    <a:gd name="T60" fmla="*/ 38 w 46"/>
                    <a:gd name="T61" fmla="*/ 21 h 46"/>
                    <a:gd name="T62" fmla="*/ 37 w 46"/>
                    <a:gd name="T63" fmla="*/ 14 h 46"/>
                    <a:gd name="T64" fmla="*/ 33 w 46"/>
                    <a:gd name="T65" fmla="*/ 9 h 46"/>
                    <a:gd name="T66" fmla="*/ 32 w 46"/>
                    <a:gd name="T67" fmla="*/ 21 h 46"/>
                    <a:gd name="T68" fmla="*/ 33 w 46"/>
                    <a:gd name="T69" fmla="*/ 20 h 46"/>
                    <a:gd name="T70" fmla="*/ 33 w 46"/>
                    <a:gd name="T71" fmla="*/ 26 h 46"/>
                    <a:gd name="T72" fmla="*/ 30 w 46"/>
                    <a:gd name="T73" fmla="*/ 31 h 46"/>
                    <a:gd name="T74" fmla="*/ 21 w 46"/>
                    <a:gd name="T75" fmla="*/ 35 h 46"/>
                    <a:gd name="T76" fmla="*/ 21 w 46"/>
                    <a:gd name="T77" fmla="*/ 32 h 46"/>
                    <a:gd name="T78" fmla="*/ 29 w 46"/>
                    <a:gd name="T79" fmla="*/ 29 h 46"/>
                    <a:gd name="T80" fmla="*/ 31 w 46"/>
                    <a:gd name="T81" fmla="*/ 2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6" h="46">
                      <a:moveTo>
                        <a:pt x="10" y="16"/>
                      </a:moveTo>
                      <a:cubicBezTo>
                        <a:pt x="10" y="17"/>
                        <a:pt x="9" y="17"/>
                        <a:pt x="9" y="17"/>
                      </a:cubicBezTo>
                      <a:cubicBezTo>
                        <a:pt x="8" y="17"/>
                        <a:pt x="8" y="16"/>
                        <a:pt x="8" y="16"/>
                      </a:cubicBezTo>
                      <a:cubicBezTo>
                        <a:pt x="8" y="15"/>
                        <a:pt x="9" y="14"/>
                        <a:pt x="9" y="13"/>
                      </a:cubicBezTo>
                      <a:cubicBezTo>
                        <a:pt x="10" y="13"/>
                        <a:pt x="10" y="12"/>
                        <a:pt x="11" y="11"/>
                      </a:cubicBezTo>
                      <a:cubicBezTo>
                        <a:pt x="11" y="11"/>
                        <a:pt x="11" y="11"/>
                        <a:pt x="11" y="11"/>
                      </a:cubicBezTo>
                      <a:cubicBezTo>
                        <a:pt x="11" y="11"/>
                        <a:pt x="11" y="11"/>
                        <a:pt x="11" y="11"/>
                      </a:cubicBezTo>
                      <a:cubicBezTo>
                        <a:pt x="12" y="11"/>
                        <a:pt x="12" y="10"/>
                        <a:pt x="13" y="10"/>
                      </a:cubicBezTo>
                      <a:cubicBezTo>
                        <a:pt x="14" y="9"/>
                        <a:pt x="15" y="9"/>
                        <a:pt x="15" y="8"/>
                      </a:cubicBezTo>
                      <a:cubicBezTo>
                        <a:pt x="16" y="8"/>
                        <a:pt x="17" y="8"/>
                        <a:pt x="17" y="9"/>
                      </a:cubicBezTo>
                      <a:cubicBezTo>
                        <a:pt x="17" y="10"/>
                        <a:pt x="17" y="10"/>
                        <a:pt x="16" y="10"/>
                      </a:cubicBezTo>
                      <a:cubicBezTo>
                        <a:pt x="16" y="11"/>
                        <a:pt x="15" y="11"/>
                        <a:pt x="14" y="12"/>
                      </a:cubicBezTo>
                      <a:cubicBezTo>
                        <a:pt x="14" y="12"/>
                        <a:pt x="13" y="12"/>
                        <a:pt x="13" y="13"/>
                      </a:cubicBezTo>
                      <a:cubicBezTo>
                        <a:pt x="12" y="13"/>
                        <a:pt x="12" y="14"/>
                        <a:pt x="11" y="15"/>
                      </a:cubicBezTo>
                      <a:cubicBezTo>
                        <a:pt x="11" y="15"/>
                        <a:pt x="11" y="16"/>
                        <a:pt x="10" y="16"/>
                      </a:cubicBezTo>
                      <a:close/>
                      <a:moveTo>
                        <a:pt x="37" y="34"/>
                      </a:moveTo>
                      <a:cubicBezTo>
                        <a:pt x="37" y="34"/>
                        <a:pt x="37" y="34"/>
                        <a:pt x="37" y="34"/>
                      </a:cubicBezTo>
                      <a:cubicBezTo>
                        <a:pt x="45" y="43"/>
                        <a:pt x="45" y="43"/>
                        <a:pt x="45" y="43"/>
                      </a:cubicBezTo>
                      <a:cubicBezTo>
                        <a:pt x="46" y="43"/>
                        <a:pt x="46" y="45"/>
                        <a:pt x="45" y="45"/>
                      </a:cubicBezTo>
                      <a:cubicBezTo>
                        <a:pt x="44" y="46"/>
                        <a:pt x="43" y="46"/>
                        <a:pt x="42" y="45"/>
                      </a:cubicBezTo>
                      <a:cubicBezTo>
                        <a:pt x="34" y="37"/>
                        <a:pt x="34" y="37"/>
                        <a:pt x="34" y="37"/>
                      </a:cubicBezTo>
                      <a:cubicBezTo>
                        <a:pt x="33" y="38"/>
                        <a:pt x="31" y="39"/>
                        <a:pt x="29" y="40"/>
                      </a:cubicBezTo>
                      <a:cubicBezTo>
                        <a:pt x="26" y="41"/>
                        <a:pt x="24" y="42"/>
                        <a:pt x="21" y="42"/>
                      </a:cubicBezTo>
                      <a:cubicBezTo>
                        <a:pt x="18" y="42"/>
                        <a:pt x="15" y="41"/>
                        <a:pt x="13" y="40"/>
                      </a:cubicBezTo>
                      <a:cubicBezTo>
                        <a:pt x="13" y="40"/>
                        <a:pt x="13" y="40"/>
                        <a:pt x="13" y="40"/>
                      </a:cubicBezTo>
                      <a:cubicBezTo>
                        <a:pt x="10" y="39"/>
                        <a:pt x="8" y="38"/>
                        <a:pt x="6" y="36"/>
                      </a:cubicBezTo>
                      <a:cubicBezTo>
                        <a:pt x="6" y="36"/>
                        <a:pt x="6" y="36"/>
                        <a:pt x="6" y="36"/>
                      </a:cubicBezTo>
                      <a:cubicBezTo>
                        <a:pt x="4" y="34"/>
                        <a:pt x="2" y="31"/>
                        <a:pt x="1" y="29"/>
                      </a:cubicBezTo>
                      <a:cubicBezTo>
                        <a:pt x="1" y="29"/>
                        <a:pt x="1" y="29"/>
                        <a:pt x="1" y="29"/>
                      </a:cubicBezTo>
                      <a:cubicBezTo>
                        <a:pt x="0" y="26"/>
                        <a:pt x="0" y="24"/>
                        <a:pt x="0" y="21"/>
                      </a:cubicBezTo>
                      <a:cubicBezTo>
                        <a:pt x="0" y="18"/>
                        <a:pt x="0" y="15"/>
                        <a:pt x="1" y="13"/>
                      </a:cubicBezTo>
                      <a:cubicBezTo>
                        <a:pt x="2" y="10"/>
                        <a:pt x="4" y="8"/>
                        <a:pt x="6" y="6"/>
                      </a:cubicBezTo>
                      <a:cubicBezTo>
                        <a:pt x="10" y="2"/>
                        <a:pt x="15" y="0"/>
                        <a:pt x="21" y="0"/>
                      </a:cubicBezTo>
                      <a:cubicBezTo>
                        <a:pt x="24" y="0"/>
                        <a:pt x="26" y="0"/>
                        <a:pt x="29" y="1"/>
                      </a:cubicBezTo>
                      <a:cubicBezTo>
                        <a:pt x="29" y="1"/>
                        <a:pt x="29" y="1"/>
                        <a:pt x="29" y="1"/>
                      </a:cubicBezTo>
                      <a:cubicBezTo>
                        <a:pt x="31" y="2"/>
                        <a:pt x="34" y="4"/>
                        <a:pt x="36" y="6"/>
                      </a:cubicBezTo>
                      <a:cubicBezTo>
                        <a:pt x="36" y="6"/>
                        <a:pt x="36" y="6"/>
                        <a:pt x="36" y="6"/>
                      </a:cubicBezTo>
                      <a:cubicBezTo>
                        <a:pt x="38" y="8"/>
                        <a:pt x="39" y="10"/>
                        <a:pt x="40" y="13"/>
                      </a:cubicBezTo>
                      <a:cubicBezTo>
                        <a:pt x="40" y="13"/>
                        <a:pt x="40" y="13"/>
                        <a:pt x="40" y="13"/>
                      </a:cubicBezTo>
                      <a:cubicBezTo>
                        <a:pt x="41" y="15"/>
                        <a:pt x="42" y="18"/>
                        <a:pt x="42" y="21"/>
                      </a:cubicBezTo>
                      <a:cubicBezTo>
                        <a:pt x="42" y="24"/>
                        <a:pt x="41" y="26"/>
                        <a:pt x="40" y="29"/>
                      </a:cubicBezTo>
                      <a:cubicBezTo>
                        <a:pt x="39" y="31"/>
                        <a:pt x="38" y="33"/>
                        <a:pt x="37" y="34"/>
                      </a:cubicBezTo>
                      <a:close/>
                      <a:moveTo>
                        <a:pt x="27" y="5"/>
                      </a:moveTo>
                      <a:cubicBezTo>
                        <a:pt x="27" y="5"/>
                        <a:pt x="27" y="5"/>
                        <a:pt x="27" y="5"/>
                      </a:cubicBezTo>
                      <a:cubicBezTo>
                        <a:pt x="25" y="4"/>
                        <a:pt x="23" y="4"/>
                        <a:pt x="21" y="4"/>
                      </a:cubicBezTo>
                      <a:cubicBezTo>
                        <a:pt x="16" y="4"/>
                        <a:pt x="12" y="6"/>
                        <a:pt x="9" y="9"/>
                      </a:cubicBezTo>
                      <a:cubicBezTo>
                        <a:pt x="7" y="10"/>
                        <a:pt x="6" y="12"/>
                        <a:pt x="5" y="14"/>
                      </a:cubicBezTo>
                      <a:cubicBezTo>
                        <a:pt x="4" y="16"/>
                        <a:pt x="4" y="19"/>
                        <a:pt x="4" y="21"/>
                      </a:cubicBezTo>
                      <a:cubicBezTo>
                        <a:pt x="4" y="23"/>
                        <a:pt x="4" y="25"/>
                        <a:pt x="5" y="27"/>
                      </a:cubicBezTo>
                      <a:cubicBezTo>
                        <a:pt x="5" y="27"/>
                        <a:pt x="5" y="27"/>
                        <a:pt x="5" y="27"/>
                      </a:cubicBezTo>
                      <a:cubicBezTo>
                        <a:pt x="6" y="30"/>
                        <a:pt x="7" y="31"/>
                        <a:pt x="9" y="33"/>
                      </a:cubicBezTo>
                      <a:cubicBezTo>
                        <a:pt x="9" y="33"/>
                        <a:pt x="9" y="33"/>
                        <a:pt x="9" y="33"/>
                      </a:cubicBezTo>
                      <a:cubicBezTo>
                        <a:pt x="9" y="33"/>
                        <a:pt x="9" y="33"/>
                        <a:pt x="9" y="33"/>
                      </a:cubicBezTo>
                      <a:cubicBezTo>
                        <a:pt x="10" y="35"/>
                        <a:pt x="12" y="36"/>
                        <a:pt x="14" y="37"/>
                      </a:cubicBezTo>
                      <a:cubicBezTo>
                        <a:pt x="14" y="37"/>
                        <a:pt x="14" y="37"/>
                        <a:pt x="14" y="37"/>
                      </a:cubicBezTo>
                      <a:cubicBezTo>
                        <a:pt x="16" y="38"/>
                        <a:pt x="18" y="38"/>
                        <a:pt x="21" y="38"/>
                      </a:cubicBezTo>
                      <a:cubicBezTo>
                        <a:pt x="23" y="38"/>
                        <a:pt x="25" y="38"/>
                        <a:pt x="27" y="37"/>
                      </a:cubicBezTo>
                      <a:cubicBezTo>
                        <a:pt x="29" y="36"/>
                        <a:pt x="31" y="35"/>
                        <a:pt x="33" y="33"/>
                      </a:cubicBezTo>
                      <a:cubicBezTo>
                        <a:pt x="33" y="33"/>
                        <a:pt x="33" y="33"/>
                        <a:pt x="33" y="33"/>
                      </a:cubicBezTo>
                      <a:cubicBezTo>
                        <a:pt x="33" y="33"/>
                        <a:pt x="33" y="33"/>
                        <a:pt x="33" y="33"/>
                      </a:cubicBezTo>
                      <a:cubicBezTo>
                        <a:pt x="34" y="31"/>
                        <a:pt x="36" y="30"/>
                        <a:pt x="37" y="27"/>
                      </a:cubicBezTo>
                      <a:cubicBezTo>
                        <a:pt x="37" y="25"/>
                        <a:pt x="38" y="23"/>
                        <a:pt x="38" y="21"/>
                      </a:cubicBezTo>
                      <a:cubicBezTo>
                        <a:pt x="38" y="19"/>
                        <a:pt x="37" y="16"/>
                        <a:pt x="37" y="14"/>
                      </a:cubicBezTo>
                      <a:cubicBezTo>
                        <a:pt x="37" y="14"/>
                        <a:pt x="37" y="14"/>
                        <a:pt x="37" y="14"/>
                      </a:cubicBezTo>
                      <a:cubicBezTo>
                        <a:pt x="36" y="12"/>
                        <a:pt x="34" y="10"/>
                        <a:pt x="33" y="9"/>
                      </a:cubicBezTo>
                      <a:cubicBezTo>
                        <a:pt x="33" y="9"/>
                        <a:pt x="33" y="9"/>
                        <a:pt x="33" y="9"/>
                      </a:cubicBezTo>
                      <a:cubicBezTo>
                        <a:pt x="31" y="7"/>
                        <a:pt x="29" y="6"/>
                        <a:pt x="27" y="5"/>
                      </a:cubicBezTo>
                      <a:close/>
                      <a:moveTo>
                        <a:pt x="32" y="21"/>
                      </a:moveTo>
                      <a:cubicBezTo>
                        <a:pt x="32" y="21"/>
                        <a:pt x="32" y="21"/>
                        <a:pt x="32" y="21"/>
                      </a:cubicBezTo>
                      <a:cubicBezTo>
                        <a:pt x="32" y="20"/>
                        <a:pt x="32" y="20"/>
                        <a:pt x="33" y="20"/>
                      </a:cubicBezTo>
                      <a:cubicBezTo>
                        <a:pt x="34" y="20"/>
                        <a:pt x="34" y="20"/>
                        <a:pt x="34" y="21"/>
                      </a:cubicBezTo>
                      <a:cubicBezTo>
                        <a:pt x="34" y="23"/>
                        <a:pt x="34" y="24"/>
                        <a:pt x="33" y="26"/>
                      </a:cubicBezTo>
                      <a:cubicBezTo>
                        <a:pt x="33" y="26"/>
                        <a:pt x="33" y="26"/>
                        <a:pt x="33" y="26"/>
                      </a:cubicBezTo>
                      <a:cubicBezTo>
                        <a:pt x="33" y="28"/>
                        <a:pt x="32" y="29"/>
                        <a:pt x="30" y="31"/>
                      </a:cubicBezTo>
                      <a:cubicBezTo>
                        <a:pt x="29" y="32"/>
                        <a:pt x="28" y="33"/>
                        <a:pt x="26" y="33"/>
                      </a:cubicBezTo>
                      <a:cubicBezTo>
                        <a:pt x="24" y="34"/>
                        <a:pt x="22" y="35"/>
                        <a:pt x="21" y="35"/>
                      </a:cubicBezTo>
                      <a:cubicBezTo>
                        <a:pt x="20" y="35"/>
                        <a:pt x="20" y="34"/>
                        <a:pt x="20" y="33"/>
                      </a:cubicBezTo>
                      <a:cubicBezTo>
                        <a:pt x="20" y="33"/>
                        <a:pt x="20" y="32"/>
                        <a:pt x="21" y="32"/>
                      </a:cubicBezTo>
                      <a:cubicBezTo>
                        <a:pt x="22" y="32"/>
                        <a:pt x="24" y="32"/>
                        <a:pt x="25" y="31"/>
                      </a:cubicBezTo>
                      <a:cubicBezTo>
                        <a:pt x="26" y="31"/>
                        <a:pt x="28" y="30"/>
                        <a:pt x="29" y="29"/>
                      </a:cubicBezTo>
                      <a:cubicBezTo>
                        <a:pt x="30" y="28"/>
                        <a:pt x="31" y="27"/>
                        <a:pt x="31" y="25"/>
                      </a:cubicBezTo>
                      <a:cubicBezTo>
                        <a:pt x="31" y="25"/>
                        <a:pt x="31" y="25"/>
                        <a:pt x="31" y="25"/>
                      </a:cubicBezTo>
                      <a:cubicBezTo>
                        <a:pt x="32" y="24"/>
                        <a:pt x="32" y="22"/>
                        <a:pt x="32" y="21"/>
                      </a:cubicBezTo>
                      <a:close/>
                    </a:path>
                  </a:pathLst>
                </a:custGeom>
                <a:solidFill>
                  <a:schemeClr val="bg1">
                    <a:alpha val="40000"/>
                  </a:schemeClr>
                </a:solidFill>
                <a:ln>
                  <a:noFill/>
                </a:ln>
                <a:effectLst/>
              </p:spPr>
              <p:txBody>
                <a:bodyPr/>
                <a:lstStyle/>
                <a:p>
                  <a:endParaRPr lang="zh-CN" altLang="en-US" sz="2400"/>
                </a:p>
              </p:txBody>
            </p:sp>
            <p:sp>
              <p:nvSpPr>
                <p:cNvPr id="161" name="文本框 160">
                  <a:extLst>
                    <a:ext uri="{FF2B5EF4-FFF2-40B4-BE49-F238E27FC236}">
                      <a16:creationId xmlns:a16="http://schemas.microsoft.com/office/drawing/2014/main" id="{49686CEB-6CB4-4D32-BB5B-7F77BF982F0D}"/>
                    </a:ext>
                  </a:extLst>
                </p:cNvPr>
                <p:cNvSpPr txBox="1"/>
                <p:nvPr/>
              </p:nvSpPr>
              <p:spPr>
                <a:xfrm>
                  <a:off x="2598808" y="3067461"/>
                  <a:ext cx="454006" cy="200055"/>
                </a:xfrm>
                <a:prstGeom prst="rect">
                  <a:avLst/>
                </a:prstGeom>
                <a:noFill/>
              </p:spPr>
              <p:txBody>
                <a:bodyPr wrap="square" rtlCol="0">
                  <a:spAutoFit/>
                </a:bodyPr>
                <a:lstStyle/>
                <a:p>
                  <a:r>
                    <a:rPr lang="zh-CN" altLang="en-US" sz="700" dirty="0">
                      <a:solidFill>
                        <a:schemeClr val="bg1">
                          <a:alpha val="60000"/>
                        </a:schemeClr>
                      </a:solidFill>
                      <a:latin typeface="+mn-ea"/>
                    </a:rPr>
                    <a:t>详情</a:t>
                  </a:r>
                </a:p>
              </p:txBody>
            </p:sp>
          </p:grpSp>
        </p:grpSp>
      </p:grpSp>
      <p:grpSp>
        <p:nvGrpSpPr>
          <p:cNvPr id="64" name="组合 63">
            <a:extLst>
              <a:ext uri="{FF2B5EF4-FFF2-40B4-BE49-F238E27FC236}">
                <a16:creationId xmlns:a16="http://schemas.microsoft.com/office/drawing/2014/main" id="{02257D6D-1FA2-48EC-9CC3-C698CB191ADE}"/>
              </a:ext>
            </a:extLst>
          </p:cNvPr>
          <p:cNvGrpSpPr/>
          <p:nvPr/>
        </p:nvGrpSpPr>
        <p:grpSpPr>
          <a:xfrm>
            <a:off x="6467654" y="1897029"/>
            <a:ext cx="3300987" cy="1239807"/>
            <a:chOff x="2434813" y="1897029"/>
            <a:chExt cx="3300987" cy="1239807"/>
          </a:xfrm>
        </p:grpSpPr>
        <p:grpSp>
          <p:nvGrpSpPr>
            <p:cNvPr id="65" name="组合 64">
              <a:extLst>
                <a:ext uri="{FF2B5EF4-FFF2-40B4-BE49-F238E27FC236}">
                  <a16:creationId xmlns:a16="http://schemas.microsoft.com/office/drawing/2014/main" id="{746868B6-77AD-4FF0-921C-9D216FEB4C5D}"/>
                </a:ext>
              </a:extLst>
            </p:cNvPr>
            <p:cNvGrpSpPr/>
            <p:nvPr/>
          </p:nvGrpSpPr>
          <p:grpSpPr>
            <a:xfrm>
              <a:off x="3500367" y="2469504"/>
              <a:ext cx="2235433" cy="253916"/>
              <a:chOff x="4019480" y="2027744"/>
              <a:chExt cx="2235433" cy="253916"/>
            </a:xfrm>
          </p:grpSpPr>
          <p:sp>
            <p:nvSpPr>
              <p:cNvPr id="90" name="文本框 89">
                <a:extLst>
                  <a:ext uri="{FF2B5EF4-FFF2-40B4-BE49-F238E27FC236}">
                    <a16:creationId xmlns:a16="http://schemas.microsoft.com/office/drawing/2014/main" id="{26609AE1-A8C3-4186-8972-C89D7DB0C57E}"/>
                  </a:ext>
                </a:extLst>
              </p:cNvPr>
              <p:cNvSpPr txBox="1"/>
              <p:nvPr/>
            </p:nvSpPr>
            <p:spPr>
              <a:xfrm>
                <a:off x="4122927" y="2045136"/>
                <a:ext cx="595035" cy="215444"/>
              </a:xfrm>
              <a:prstGeom prst="rect">
                <a:avLst/>
              </a:prstGeom>
              <a:noFill/>
            </p:spPr>
            <p:txBody>
              <a:bodyPr wrap="square" rtlCol="0">
                <a:spAutoFit/>
              </a:bodyPr>
              <a:lstStyle/>
              <a:p>
                <a:r>
                  <a:rPr lang="zh-CN" altLang="en-US" sz="800" b="1" dirty="0">
                    <a:solidFill>
                      <a:schemeClr val="bg1">
                        <a:alpha val="80000"/>
                      </a:schemeClr>
                    </a:solidFill>
                    <a:latin typeface="+mn-ea"/>
                  </a:rPr>
                  <a:t>装配时长</a:t>
                </a:r>
              </a:p>
            </p:txBody>
          </p:sp>
          <p:sp>
            <p:nvSpPr>
              <p:cNvPr id="91" name="文本框 90">
                <a:extLst>
                  <a:ext uri="{FF2B5EF4-FFF2-40B4-BE49-F238E27FC236}">
                    <a16:creationId xmlns:a16="http://schemas.microsoft.com/office/drawing/2014/main" id="{83D5B5F9-37C0-437F-B571-57662A6113B8}"/>
                  </a:ext>
                </a:extLst>
              </p:cNvPr>
              <p:cNvSpPr txBox="1"/>
              <p:nvPr/>
            </p:nvSpPr>
            <p:spPr>
              <a:xfrm>
                <a:off x="5355076" y="2027744"/>
                <a:ext cx="899837" cy="253916"/>
              </a:xfrm>
              <a:prstGeom prst="rect">
                <a:avLst/>
              </a:prstGeom>
              <a:noFill/>
            </p:spPr>
            <p:txBody>
              <a:bodyPr wrap="square" rtlCol="0">
                <a:spAutoFit/>
              </a:bodyPr>
              <a:lstStyle/>
              <a:p>
                <a:r>
                  <a:rPr lang="en-US" altLang="zh-CN" sz="1050" dirty="0">
                    <a:solidFill>
                      <a:schemeClr val="accent4">
                        <a:lumMod val="20000"/>
                        <a:lumOff val="80000"/>
                      </a:schemeClr>
                    </a:solidFill>
                    <a:latin typeface="Aldrich" panose="02000000000000000000" pitchFamily="2" charset="0"/>
                  </a:rPr>
                  <a:t>50</a:t>
                </a:r>
                <a:endParaRPr lang="zh-CN" altLang="en-US" sz="1050" dirty="0">
                  <a:solidFill>
                    <a:schemeClr val="accent4">
                      <a:lumMod val="20000"/>
                      <a:lumOff val="80000"/>
                    </a:schemeClr>
                  </a:solidFill>
                  <a:latin typeface="Aldrich" panose="02000000000000000000" pitchFamily="2" charset="0"/>
                </a:endParaRPr>
              </a:p>
            </p:txBody>
          </p:sp>
          <p:sp>
            <p:nvSpPr>
              <p:cNvPr id="92" name="Freeform 361">
                <a:extLst>
                  <a:ext uri="{FF2B5EF4-FFF2-40B4-BE49-F238E27FC236}">
                    <a16:creationId xmlns:a16="http://schemas.microsoft.com/office/drawing/2014/main" id="{22E77A84-F191-4FB8-89F0-9758CD1C28DE}"/>
                  </a:ext>
                </a:extLst>
              </p:cNvPr>
              <p:cNvSpPr>
                <a:spLocks noEditPoints="1"/>
              </p:cNvSpPr>
              <p:nvPr/>
            </p:nvSpPr>
            <p:spPr bwMode="auto">
              <a:xfrm>
                <a:off x="4019480" y="2081778"/>
                <a:ext cx="143727" cy="143022"/>
              </a:xfrm>
              <a:custGeom>
                <a:avLst/>
                <a:gdLst>
                  <a:gd name="T0" fmla="*/ 1342 w 3261"/>
                  <a:gd name="T1" fmla="*/ 2596 h 3249"/>
                  <a:gd name="T2" fmla="*/ 1556 w 3261"/>
                  <a:gd name="T3" fmla="*/ 2635 h 3249"/>
                  <a:gd name="T4" fmla="*/ 1778 w 3261"/>
                  <a:gd name="T5" fmla="*/ 2627 h 3249"/>
                  <a:gd name="T6" fmla="*/ 1987 w 3261"/>
                  <a:gd name="T7" fmla="*/ 2574 h 3249"/>
                  <a:gd name="T8" fmla="*/ 2337 w 3261"/>
                  <a:gd name="T9" fmla="*/ 3087 h 3249"/>
                  <a:gd name="T10" fmla="*/ 2087 w 3261"/>
                  <a:gd name="T11" fmla="*/ 3184 h 3249"/>
                  <a:gd name="T12" fmla="*/ 1818 w 3261"/>
                  <a:gd name="T13" fmla="*/ 3238 h 3249"/>
                  <a:gd name="T14" fmla="*/ 1537 w 3261"/>
                  <a:gd name="T15" fmla="*/ 3246 h 3249"/>
                  <a:gd name="T16" fmla="*/ 1263 w 3261"/>
                  <a:gd name="T17" fmla="*/ 3207 h 3249"/>
                  <a:gd name="T18" fmla="*/ 1005 w 3261"/>
                  <a:gd name="T19" fmla="*/ 3125 h 3249"/>
                  <a:gd name="T20" fmla="*/ 1208 w 3261"/>
                  <a:gd name="T21" fmla="*/ 2546 h 3249"/>
                  <a:gd name="T22" fmla="*/ 613 w 3261"/>
                  <a:gd name="T23" fmla="*/ 1561 h 3249"/>
                  <a:gd name="T24" fmla="*/ 623 w 3261"/>
                  <a:gd name="T25" fmla="*/ 1775 h 3249"/>
                  <a:gd name="T26" fmla="*/ 682 w 3261"/>
                  <a:gd name="T27" fmla="*/ 1994 h 3249"/>
                  <a:gd name="T28" fmla="*/ 787 w 3261"/>
                  <a:gd name="T29" fmla="*/ 2191 h 3249"/>
                  <a:gd name="T30" fmla="*/ 515 w 3261"/>
                  <a:gd name="T31" fmla="*/ 2807 h 3249"/>
                  <a:gd name="T32" fmla="*/ 328 w 3261"/>
                  <a:gd name="T33" fmla="*/ 2600 h 3249"/>
                  <a:gd name="T34" fmla="*/ 180 w 3261"/>
                  <a:gd name="T35" fmla="*/ 2363 h 3249"/>
                  <a:gd name="T36" fmla="*/ 72 w 3261"/>
                  <a:gd name="T37" fmla="*/ 2100 h 3249"/>
                  <a:gd name="T38" fmla="*/ 12 w 3261"/>
                  <a:gd name="T39" fmla="*/ 1817 h 3249"/>
                  <a:gd name="T40" fmla="*/ 2 w 3261"/>
                  <a:gd name="T41" fmla="*/ 1541 h 3249"/>
                  <a:gd name="T42" fmla="*/ 29 w 3261"/>
                  <a:gd name="T43" fmla="*/ 1313 h 3249"/>
                  <a:gd name="T44" fmla="*/ 3254 w 3261"/>
                  <a:gd name="T45" fmla="*/ 1464 h 3249"/>
                  <a:gd name="T46" fmla="*/ 3258 w 3261"/>
                  <a:gd name="T47" fmla="*/ 1718 h 3249"/>
                  <a:gd name="T48" fmla="*/ 3215 w 3261"/>
                  <a:gd name="T49" fmla="*/ 2008 h 3249"/>
                  <a:gd name="T50" fmla="*/ 3122 w 3261"/>
                  <a:gd name="T51" fmla="*/ 2277 h 3249"/>
                  <a:gd name="T52" fmla="*/ 2987 w 3261"/>
                  <a:gd name="T53" fmla="*/ 2523 h 3249"/>
                  <a:gd name="T54" fmla="*/ 2812 w 3261"/>
                  <a:gd name="T55" fmla="*/ 2742 h 3249"/>
                  <a:gd name="T56" fmla="*/ 2430 w 3261"/>
                  <a:gd name="T57" fmla="*/ 2250 h 3249"/>
                  <a:gd name="T58" fmla="*/ 2548 w 3261"/>
                  <a:gd name="T59" fmla="*/ 2063 h 3249"/>
                  <a:gd name="T60" fmla="*/ 2624 w 3261"/>
                  <a:gd name="T61" fmla="*/ 1850 h 3249"/>
                  <a:gd name="T62" fmla="*/ 2650 w 3261"/>
                  <a:gd name="T63" fmla="*/ 1618 h 3249"/>
                  <a:gd name="T64" fmla="*/ 3232 w 3261"/>
                  <a:gd name="T65" fmla="*/ 1312 h 3249"/>
                  <a:gd name="T66" fmla="*/ 2029 w 3261"/>
                  <a:gd name="T67" fmla="*/ 37 h 3249"/>
                  <a:gd name="T68" fmla="*/ 2305 w 3261"/>
                  <a:gd name="T69" fmla="*/ 134 h 3249"/>
                  <a:gd name="T70" fmla="*/ 2555 w 3261"/>
                  <a:gd name="T71" fmla="*/ 275 h 3249"/>
                  <a:gd name="T72" fmla="*/ 2776 w 3261"/>
                  <a:gd name="T73" fmla="*/ 458 h 3249"/>
                  <a:gd name="T74" fmla="*/ 2961 w 3261"/>
                  <a:gd name="T75" fmla="*/ 677 h 3249"/>
                  <a:gd name="T76" fmla="*/ 3106 w 3261"/>
                  <a:gd name="T77" fmla="*/ 925 h 3249"/>
                  <a:gd name="T78" fmla="*/ 2438 w 3261"/>
                  <a:gd name="T79" fmla="*/ 996 h 3249"/>
                  <a:gd name="T80" fmla="*/ 2288 w 3261"/>
                  <a:gd name="T81" fmla="*/ 840 h 3249"/>
                  <a:gd name="T82" fmla="*/ 2110 w 3261"/>
                  <a:gd name="T83" fmla="*/ 719 h 3249"/>
                  <a:gd name="T84" fmla="*/ 1907 w 3261"/>
                  <a:gd name="T85" fmla="*/ 638 h 3249"/>
                  <a:gd name="T86" fmla="*/ 1426 w 3261"/>
                  <a:gd name="T87" fmla="*/ 0 h 3249"/>
                  <a:gd name="T88" fmla="*/ 1285 w 3261"/>
                  <a:gd name="T89" fmla="*/ 660 h 3249"/>
                  <a:gd name="T90" fmla="*/ 1089 w 3261"/>
                  <a:gd name="T91" fmla="*/ 755 h 3249"/>
                  <a:gd name="T92" fmla="*/ 919 w 3261"/>
                  <a:gd name="T93" fmla="*/ 888 h 3249"/>
                  <a:gd name="T94" fmla="*/ 782 w 3261"/>
                  <a:gd name="T95" fmla="*/ 1054 h 3249"/>
                  <a:gd name="T96" fmla="*/ 199 w 3261"/>
                  <a:gd name="T97" fmla="*/ 838 h 3249"/>
                  <a:gd name="T98" fmla="*/ 357 w 3261"/>
                  <a:gd name="T99" fmla="*/ 600 h 3249"/>
                  <a:gd name="T100" fmla="*/ 555 w 3261"/>
                  <a:gd name="T101" fmla="*/ 394 h 3249"/>
                  <a:gd name="T102" fmla="*/ 786 w 3261"/>
                  <a:gd name="T103" fmla="*/ 224 h 3249"/>
                  <a:gd name="T104" fmla="*/ 1045 w 3261"/>
                  <a:gd name="T105" fmla="*/ 97 h 3249"/>
                  <a:gd name="T106" fmla="*/ 1328 w 3261"/>
                  <a:gd name="T107" fmla="*/ 16 h 3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61" h="3249">
                    <a:moveTo>
                      <a:pt x="1208" y="2546"/>
                    </a:moveTo>
                    <a:lnTo>
                      <a:pt x="1274" y="2574"/>
                    </a:lnTo>
                    <a:lnTo>
                      <a:pt x="1342" y="2596"/>
                    </a:lnTo>
                    <a:lnTo>
                      <a:pt x="1411" y="2614"/>
                    </a:lnTo>
                    <a:lnTo>
                      <a:pt x="1482" y="2627"/>
                    </a:lnTo>
                    <a:lnTo>
                      <a:pt x="1556" y="2635"/>
                    </a:lnTo>
                    <a:lnTo>
                      <a:pt x="1631" y="2638"/>
                    </a:lnTo>
                    <a:lnTo>
                      <a:pt x="1705" y="2635"/>
                    </a:lnTo>
                    <a:lnTo>
                      <a:pt x="1778" y="2627"/>
                    </a:lnTo>
                    <a:lnTo>
                      <a:pt x="1850" y="2614"/>
                    </a:lnTo>
                    <a:lnTo>
                      <a:pt x="1920" y="2596"/>
                    </a:lnTo>
                    <a:lnTo>
                      <a:pt x="1987" y="2574"/>
                    </a:lnTo>
                    <a:lnTo>
                      <a:pt x="2052" y="2546"/>
                    </a:lnTo>
                    <a:lnTo>
                      <a:pt x="2417" y="3047"/>
                    </a:lnTo>
                    <a:lnTo>
                      <a:pt x="2337" y="3087"/>
                    </a:lnTo>
                    <a:lnTo>
                      <a:pt x="2256" y="3125"/>
                    </a:lnTo>
                    <a:lnTo>
                      <a:pt x="2173" y="3157"/>
                    </a:lnTo>
                    <a:lnTo>
                      <a:pt x="2087" y="3184"/>
                    </a:lnTo>
                    <a:lnTo>
                      <a:pt x="1999" y="3207"/>
                    </a:lnTo>
                    <a:lnTo>
                      <a:pt x="1909" y="3225"/>
                    </a:lnTo>
                    <a:lnTo>
                      <a:pt x="1818" y="3238"/>
                    </a:lnTo>
                    <a:lnTo>
                      <a:pt x="1725" y="3246"/>
                    </a:lnTo>
                    <a:lnTo>
                      <a:pt x="1631" y="3249"/>
                    </a:lnTo>
                    <a:lnTo>
                      <a:pt x="1537" y="3246"/>
                    </a:lnTo>
                    <a:lnTo>
                      <a:pt x="1443" y="3238"/>
                    </a:lnTo>
                    <a:lnTo>
                      <a:pt x="1352" y="3225"/>
                    </a:lnTo>
                    <a:lnTo>
                      <a:pt x="1263" y="3207"/>
                    </a:lnTo>
                    <a:lnTo>
                      <a:pt x="1174" y="3184"/>
                    </a:lnTo>
                    <a:lnTo>
                      <a:pt x="1089" y="3157"/>
                    </a:lnTo>
                    <a:lnTo>
                      <a:pt x="1005" y="3125"/>
                    </a:lnTo>
                    <a:lnTo>
                      <a:pt x="923" y="3087"/>
                    </a:lnTo>
                    <a:lnTo>
                      <a:pt x="844" y="3047"/>
                    </a:lnTo>
                    <a:lnTo>
                      <a:pt x="1208" y="2546"/>
                    </a:lnTo>
                    <a:close/>
                    <a:moveTo>
                      <a:pt x="29" y="1313"/>
                    </a:moveTo>
                    <a:lnTo>
                      <a:pt x="618" y="1504"/>
                    </a:lnTo>
                    <a:lnTo>
                      <a:pt x="613" y="1561"/>
                    </a:lnTo>
                    <a:lnTo>
                      <a:pt x="611" y="1618"/>
                    </a:lnTo>
                    <a:lnTo>
                      <a:pt x="614" y="1697"/>
                    </a:lnTo>
                    <a:lnTo>
                      <a:pt x="623" y="1775"/>
                    </a:lnTo>
                    <a:lnTo>
                      <a:pt x="638" y="1850"/>
                    </a:lnTo>
                    <a:lnTo>
                      <a:pt x="657" y="1923"/>
                    </a:lnTo>
                    <a:lnTo>
                      <a:pt x="682" y="1994"/>
                    </a:lnTo>
                    <a:lnTo>
                      <a:pt x="713" y="2063"/>
                    </a:lnTo>
                    <a:lnTo>
                      <a:pt x="748" y="2128"/>
                    </a:lnTo>
                    <a:lnTo>
                      <a:pt x="787" y="2191"/>
                    </a:lnTo>
                    <a:lnTo>
                      <a:pt x="831" y="2250"/>
                    </a:lnTo>
                    <a:lnTo>
                      <a:pt x="879" y="2307"/>
                    </a:lnTo>
                    <a:lnTo>
                      <a:pt x="515" y="2807"/>
                    </a:lnTo>
                    <a:lnTo>
                      <a:pt x="449" y="2742"/>
                    </a:lnTo>
                    <a:lnTo>
                      <a:pt x="386" y="2673"/>
                    </a:lnTo>
                    <a:lnTo>
                      <a:pt x="328" y="2600"/>
                    </a:lnTo>
                    <a:lnTo>
                      <a:pt x="274" y="2523"/>
                    </a:lnTo>
                    <a:lnTo>
                      <a:pt x="225" y="2444"/>
                    </a:lnTo>
                    <a:lnTo>
                      <a:pt x="180" y="2363"/>
                    </a:lnTo>
                    <a:lnTo>
                      <a:pt x="139" y="2277"/>
                    </a:lnTo>
                    <a:lnTo>
                      <a:pt x="102" y="2190"/>
                    </a:lnTo>
                    <a:lnTo>
                      <a:pt x="72" y="2100"/>
                    </a:lnTo>
                    <a:lnTo>
                      <a:pt x="46" y="2008"/>
                    </a:lnTo>
                    <a:lnTo>
                      <a:pt x="26" y="1913"/>
                    </a:lnTo>
                    <a:lnTo>
                      <a:pt x="12" y="1817"/>
                    </a:lnTo>
                    <a:lnTo>
                      <a:pt x="3" y="1718"/>
                    </a:lnTo>
                    <a:lnTo>
                      <a:pt x="0" y="1618"/>
                    </a:lnTo>
                    <a:lnTo>
                      <a:pt x="2" y="1541"/>
                    </a:lnTo>
                    <a:lnTo>
                      <a:pt x="7" y="1464"/>
                    </a:lnTo>
                    <a:lnTo>
                      <a:pt x="16" y="1387"/>
                    </a:lnTo>
                    <a:lnTo>
                      <a:pt x="29" y="1313"/>
                    </a:lnTo>
                    <a:close/>
                    <a:moveTo>
                      <a:pt x="3232" y="1312"/>
                    </a:moveTo>
                    <a:lnTo>
                      <a:pt x="3245" y="1387"/>
                    </a:lnTo>
                    <a:lnTo>
                      <a:pt x="3254" y="1464"/>
                    </a:lnTo>
                    <a:lnTo>
                      <a:pt x="3259" y="1541"/>
                    </a:lnTo>
                    <a:lnTo>
                      <a:pt x="3261" y="1618"/>
                    </a:lnTo>
                    <a:lnTo>
                      <a:pt x="3258" y="1718"/>
                    </a:lnTo>
                    <a:lnTo>
                      <a:pt x="3249" y="1817"/>
                    </a:lnTo>
                    <a:lnTo>
                      <a:pt x="3235" y="1913"/>
                    </a:lnTo>
                    <a:lnTo>
                      <a:pt x="3215" y="2008"/>
                    </a:lnTo>
                    <a:lnTo>
                      <a:pt x="3189" y="2100"/>
                    </a:lnTo>
                    <a:lnTo>
                      <a:pt x="3158" y="2189"/>
                    </a:lnTo>
                    <a:lnTo>
                      <a:pt x="3122" y="2277"/>
                    </a:lnTo>
                    <a:lnTo>
                      <a:pt x="3082" y="2362"/>
                    </a:lnTo>
                    <a:lnTo>
                      <a:pt x="3037" y="2444"/>
                    </a:lnTo>
                    <a:lnTo>
                      <a:pt x="2987" y="2523"/>
                    </a:lnTo>
                    <a:lnTo>
                      <a:pt x="2933" y="2600"/>
                    </a:lnTo>
                    <a:lnTo>
                      <a:pt x="2874" y="2673"/>
                    </a:lnTo>
                    <a:lnTo>
                      <a:pt x="2812" y="2742"/>
                    </a:lnTo>
                    <a:lnTo>
                      <a:pt x="2746" y="2807"/>
                    </a:lnTo>
                    <a:lnTo>
                      <a:pt x="2383" y="2307"/>
                    </a:lnTo>
                    <a:lnTo>
                      <a:pt x="2430" y="2250"/>
                    </a:lnTo>
                    <a:lnTo>
                      <a:pt x="2474" y="2191"/>
                    </a:lnTo>
                    <a:lnTo>
                      <a:pt x="2513" y="2128"/>
                    </a:lnTo>
                    <a:lnTo>
                      <a:pt x="2548" y="2063"/>
                    </a:lnTo>
                    <a:lnTo>
                      <a:pt x="2578" y="1993"/>
                    </a:lnTo>
                    <a:lnTo>
                      <a:pt x="2603" y="1923"/>
                    </a:lnTo>
                    <a:lnTo>
                      <a:pt x="2624" y="1850"/>
                    </a:lnTo>
                    <a:lnTo>
                      <a:pt x="2638" y="1775"/>
                    </a:lnTo>
                    <a:lnTo>
                      <a:pt x="2647" y="1697"/>
                    </a:lnTo>
                    <a:lnTo>
                      <a:pt x="2650" y="1618"/>
                    </a:lnTo>
                    <a:lnTo>
                      <a:pt x="2648" y="1561"/>
                    </a:lnTo>
                    <a:lnTo>
                      <a:pt x="2644" y="1504"/>
                    </a:lnTo>
                    <a:lnTo>
                      <a:pt x="3232" y="1312"/>
                    </a:lnTo>
                    <a:close/>
                    <a:moveTo>
                      <a:pt x="1835" y="0"/>
                    </a:moveTo>
                    <a:lnTo>
                      <a:pt x="1933" y="16"/>
                    </a:lnTo>
                    <a:lnTo>
                      <a:pt x="2029" y="37"/>
                    </a:lnTo>
                    <a:lnTo>
                      <a:pt x="2124" y="63"/>
                    </a:lnTo>
                    <a:lnTo>
                      <a:pt x="2216" y="97"/>
                    </a:lnTo>
                    <a:lnTo>
                      <a:pt x="2305" y="134"/>
                    </a:lnTo>
                    <a:lnTo>
                      <a:pt x="2392" y="176"/>
                    </a:lnTo>
                    <a:lnTo>
                      <a:pt x="2475" y="224"/>
                    </a:lnTo>
                    <a:lnTo>
                      <a:pt x="2555" y="275"/>
                    </a:lnTo>
                    <a:lnTo>
                      <a:pt x="2633" y="332"/>
                    </a:lnTo>
                    <a:lnTo>
                      <a:pt x="2706" y="394"/>
                    </a:lnTo>
                    <a:lnTo>
                      <a:pt x="2776" y="458"/>
                    </a:lnTo>
                    <a:lnTo>
                      <a:pt x="2841" y="527"/>
                    </a:lnTo>
                    <a:lnTo>
                      <a:pt x="2904" y="600"/>
                    </a:lnTo>
                    <a:lnTo>
                      <a:pt x="2961" y="677"/>
                    </a:lnTo>
                    <a:lnTo>
                      <a:pt x="3014" y="756"/>
                    </a:lnTo>
                    <a:lnTo>
                      <a:pt x="3063" y="838"/>
                    </a:lnTo>
                    <a:lnTo>
                      <a:pt x="3106" y="925"/>
                    </a:lnTo>
                    <a:lnTo>
                      <a:pt x="2517" y="1116"/>
                    </a:lnTo>
                    <a:lnTo>
                      <a:pt x="2479" y="1054"/>
                    </a:lnTo>
                    <a:lnTo>
                      <a:pt x="2438" y="996"/>
                    </a:lnTo>
                    <a:lnTo>
                      <a:pt x="2392" y="941"/>
                    </a:lnTo>
                    <a:lnTo>
                      <a:pt x="2341" y="888"/>
                    </a:lnTo>
                    <a:lnTo>
                      <a:pt x="2288" y="840"/>
                    </a:lnTo>
                    <a:lnTo>
                      <a:pt x="2232" y="796"/>
                    </a:lnTo>
                    <a:lnTo>
                      <a:pt x="2172" y="755"/>
                    </a:lnTo>
                    <a:lnTo>
                      <a:pt x="2110" y="719"/>
                    </a:lnTo>
                    <a:lnTo>
                      <a:pt x="2044" y="687"/>
                    </a:lnTo>
                    <a:lnTo>
                      <a:pt x="1977" y="660"/>
                    </a:lnTo>
                    <a:lnTo>
                      <a:pt x="1907" y="638"/>
                    </a:lnTo>
                    <a:lnTo>
                      <a:pt x="1835" y="619"/>
                    </a:lnTo>
                    <a:lnTo>
                      <a:pt x="1835" y="0"/>
                    </a:lnTo>
                    <a:close/>
                    <a:moveTo>
                      <a:pt x="1426" y="0"/>
                    </a:moveTo>
                    <a:lnTo>
                      <a:pt x="1426" y="619"/>
                    </a:lnTo>
                    <a:lnTo>
                      <a:pt x="1355" y="638"/>
                    </a:lnTo>
                    <a:lnTo>
                      <a:pt x="1285" y="660"/>
                    </a:lnTo>
                    <a:lnTo>
                      <a:pt x="1216" y="687"/>
                    </a:lnTo>
                    <a:lnTo>
                      <a:pt x="1151" y="719"/>
                    </a:lnTo>
                    <a:lnTo>
                      <a:pt x="1089" y="755"/>
                    </a:lnTo>
                    <a:lnTo>
                      <a:pt x="1029" y="796"/>
                    </a:lnTo>
                    <a:lnTo>
                      <a:pt x="973" y="840"/>
                    </a:lnTo>
                    <a:lnTo>
                      <a:pt x="919" y="888"/>
                    </a:lnTo>
                    <a:lnTo>
                      <a:pt x="869" y="941"/>
                    </a:lnTo>
                    <a:lnTo>
                      <a:pt x="824" y="996"/>
                    </a:lnTo>
                    <a:lnTo>
                      <a:pt x="782" y="1054"/>
                    </a:lnTo>
                    <a:lnTo>
                      <a:pt x="744" y="1116"/>
                    </a:lnTo>
                    <a:lnTo>
                      <a:pt x="155" y="925"/>
                    </a:lnTo>
                    <a:lnTo>
                      <a:pt x="199" y="838"/>
                    </a:lnTo>
                    <a:lnTo>
                      <a:pt x="247" y="756"/>
                    </a:lnTo>
                    <a:lnTo>
                      <a:pt x="300" y="677"/>
                    </a:lnTo>
                    <a:lnTo>
                      <a:pt x="357" y="600"/>
                    </a:lnTo>
                    <a:lnTo>
                      <a:pt x="420" y="527"/>
                    </a:lnTo>
                    <a:lnTo>
                      <a:pt x="485" y="458"/>
                    </a:lnTo>
                    <a:lnTo>
                      <a:pt x="555" y="394"/>
                    </a:lnTo>
                    <a:lnTo>
                      <a:pt x="628" y="332"/>
                    </a:lnTo>
                    <a:lnTo>
                      <a:pt x="706" y="275"/>
                    </a:lnTo>
                    <a:lnTo>
                      <a:pt x="786" y="224"/>
                    </a:lnTo>
                    <a:lnTo>
                      <a:pt x="869" y="176"/>
                    </a:lnTo>
                    <a:lnTo>
                      <a:pt x="955" y="134"/>
                    </a:lnTo>
                    <a:lnTo>
                      <a:pt x="1045" y="97"/>
                    </a:lnTo>
                    <a:lnTo>
                      <a:pt x="1137" y="63"/>
                    </a:lnTo>
                    <a:lnTo>
                      <a:pt x="1231" y="37"/>
                    </a:lnTo>
                    <a:lnTo>
                      <a:pt x="1328" y="16"/>
                    </a:lnTo>
                    <a:lnTo>
                      <a:pt x="1426" y="0"/>
                    </a:lnTo>
                    <a:close/>
                  </a:path>
                </a:pathLst>
              </a:custGeom>
              <a:solidFill>
                <a:schemeClr val="accent4">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66" name="组合 65">
              <a:extLst>
                <a:ext uri="{FF2B5EF4-FFF2-40B4-BE49-F238E27FC236}">
                  <a16:creationId xmlns:a16="http://schemas.microsoft.com/office/drawing/2014/main" id="{7B8A7053-B62E-4FDB-862A-3B4C73FF4DE4}"/>
                </a:ext>
              </a:extLst>
            </p:cNvPr>
            <p:cNvGrpSpPr/>
            <p:nvPr/>
          </p:nvGrpSpPr>
          <p:grpSpPr>
            <a:xfrm>
              <a:off x="2434813" y="1897029"/>
              <a:ext cx="2994336" cy="1239807"/>
              <a:chOff x="2434813" y="1897029"/>
              <a:chExt cx="2994336" cy="1239807"/>
            </a:xfrm>
          </p:grpSpPr>
          <p:sp>
            <p:nvSpPr>
              <p:cNvPr id="67" name="矩形 66">
                <a:extLst>
                  <a:ext uri="{FF2B5EF4-FFF2-40B4-BE49-F238E27FC236}">
                    <a16:creationId xmlns:a16="http://schemas.microsoft.com/office/drawing/2014/main" id="{CE791DE3-8E10-4E7C-95AC-E5D090F34141}"/>
                  </a:ext>
                </a:extLst>
              </p:cNvPr>
              <p:cNvSpPr/>
              <p:nvPr/>
            </p:nvSpPr>
            <p:spPr>
              <a:xfrm>
                <a:off x="2498312" y="1954687"/>
                <a:ext cx="2792272" cy="857486"/>
              </a:xfrm>
              <a:prstGeom prst="rect">
                <a:avLst/>
              </a:prstGeom>
              <a:noFill/>
              <a:ln w="9525">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8" name="矩形 67">
                <a:extLst>
                  <a:ext uri="{FF2B5EF4-FFF2-40B4-BE49-F238E27FC236}">
                    <a16:creationId xmlns:a16="http://schemas.microsoft.com/office/drawing/2014/main" id="{F8514FB9-1131-41C6-85F4-A447831876D3}"/>
                  </a:ext>
                </a:extLst>
              </p:cNvPr>
              <p:cNvSpPr/>
              <p:nvPr/>
            </p:nvSpPr>
            <p:spPr>
              <a:xfrm>
                <a:off x="2434813" y="1897029"/>
                <a:ext cx="63500" cy="6350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a:extLst>
                  <a:ext uri="{FF2B5EF4-FFF2-40B4-BE49-F238E27FC236}">
                    <a16:creationId xmlns:a16="http://schemas.microsoft.com/office/drawing/2014/main" id="{A66B7E34-1467-441E-A8AD-7D2812FC70F5}"/>
                  </a:ext>
                </a:extLst>
              </p:cNvPr>
              <p:cNvSpPr/>
              <p:nvPr/>
            </p:nvSpPr>
            <p:spPr>
              <a:xfrm>
                <a:off x="5279532" y="1897029"/>
                <a:ext cx="63501" cy="63501"/>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a:extLst>
                  <a:ext uri="{FF2B5EF4-FFF2-40B4-BE49-F238E27FC236}">
                    <a16:creationId xmlns:a16="http://schemas.microsoft.com/office/drawing/2014/main" id="{9C07BEE8-234C-473C-9103-0C150F9C1545}"/>
                  </a:ext>
                </a:extLst>
              </p:cNvPr>
              <p:cNvSpPr/>
              <p:nvPr/>
            </p:nvSpPr>
            <p:spPr>
              <a:xfrm>
                <a:off x="5294156" y="2808229"/>
                <a:ext cx="65196" cy="65196"/>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a:extLst>
                  <a:ext uri="{FF2B5EF4-FFF2-40B4-BE49-F238E27FC236}">
                    <a16:creationId xmlns:a16="http://schemas.microsoft.com/office/drawing/2014/main" id="{E24D1ED9-500E-4DDF-B1E5-68D3F6FF1D4C}"/>
                  </a:ext>
                </a:extLst>
              </p:cNvPr>
              <p:cNvSpPr/>
              <p:nvPr/>
            </p:nvSpPr>
            <p:spPr>
              <a:xfrm>
                <a:off x="2439163" y="2812173"/>
                <a:ext cx="65196" cy="65196"/>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2" name="直接连接符 71">
                <a:extLst>
                  <a:ext uri="{FF2B5EF4-FFF2-40B4-BE49-F238E27FC236}">
                    <a16:creationId xmlns:a16="http://schemas.microsoft.com/office/drawing/2014/main" id="{CC9A88B3-7E2F-4E8A-A784-B2A142BAD4DD}"/>
                  </a:ext>
                </a:extLst>
              </p:cNvPr>
              <p:cNvCxnSpPr>
                <a:cxnSpLocks/>
              </p:cNvCxnSpPr>
              <p:nvPr/>
            </p:nvCxnSpPr>
            <p:spPr>
              <a:xfrm flipV="1">
                <a:off x="2466563" y="1959223"/>
                <a:ext cx="0" cy="84841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3" name="文本框 72">
                <a:extLst>
                  <a:ext uri="{FF2B5EF4-FFF2-40B4-BE49-F238E27FC236}">
                    <a16:creationId xmlns:a16="http://schemas.microsoft.com/office/drawing/2014/main" id="{C0249821-F885-4239-9AE3-0CBEDD83356A}"/>
                  </a:ext>
                </a:extLst>
              </p:cNvPr>
              <p:cNvSpPr txBox="1"/>
              <p:nvPr/>
            </p:nvSpPr>
            <p:spPr>
              <a:xfrm>
                <a:off x="2446490" y="2859837"/>
                <a:ext cx="1200970" cy="276999"/>
              </a:xfrm>
              <a:prstGeom prst="rect">
                <a:avLst/>
              </a:prstGeom>
              <a:noFill/>
            </p:spPr>
            <p:txBody>
              <a:bodyPr wrap="none" rtlCol="0">
                <a:spAutoFit/>
              </a:bodyPr>
              <a:lstStyle/>
              <a:p>
                <a:r>
                  <a:rPr lang="en-US" altLang="zh-CN" sz="1200" dirty="0">
                    <a:solidFill>
                      <a:schemeClr val="bg1"/>
                    </a:solidFill>
                    <a:latin typeface="思源黑体 CN Heavy" panose="020B0A00000000000000" pitchFamily="34" charset="-122"/>
                    <a:ea typeface="思源黑体 CN Heavy" panose="020B0A00000000000000" pitchFamily="34" charset="-122"/>
                  </a:rPr>
                  <a:t>RD-M4  · </a:t>
                </a:r>
                <a:r>
                  <a:rPr lang="zh-CN" altLang="en-US" sz="1200" dirty="0">
                    <a:solidFill>
                      <a:schemeClr val="bg1"/>
                    </a:solidFill>
                    <a:latin typeface="思源黑体 CN Heavy" panose="020B0A00000000000000" pitchFamily="34" charset="-122"/>
                    <a:ea typeface="思源黑体 CN Heavy" panose="020B0A00000000000000" pitchFamily="34" charset="-122"/>
                  </a:rPr>
                  <a:t>烈阳</a:t>
                </a:r>
              </a:p>
            </p:txBody>
          </p:sp>
          <p:pic>
            <p:nvPicPr>
              <p:cNvPr id="74" name="图片 73">
                <a:extLst>
                  <a:ext uri="{FF2B5EF4-FFF2-40B4-BE49-F238E27FC236}">
                    <a16:creationId xmlns:a16="http://schemas.microsoft.com/office/drawing/2014/main" id="{65DF902F-DAB2-4539-BF21-8DA6C6679E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2142" y="2018765"/>
                <a:ext cx="679569" cy="784336"/>
              </a:xfrm>
              <a:prstGeom prst="rect">
                <a:avLst/>
              </a:prstGeom>
            </p:spPr>
          </p:pic>
          <p:grpSp>
            <p:nvGrpSpPr>
              <p:cNvPr id="75" name="组合 74">
                <a:extLst>
                  <a:ext uri="{FF2B5EF4-FFF2-40B4-BE49-F238E27FC236}">
                    <a16:creationId xmlns:a16="http://schemas.microsoft.com/office/drawing/2014/main" id="{28183E7C-CC18-42FD-B438-6BEF72A3627E}"/>
                  </a:ext>
                </a:extLst>
              </p:cNvPr>
              <p:cNvGrpSpPr/>
              <p:nvPr/>
            </p:nvGrpSpPr>
            <p:grpSpPr>
              <a:xfrm>
                <a:off x="3500367" y="2025900"/>
                <a:ext cx="1858985" cy="253916"/>
                <a:chOff x="4019480" y="2025900"/>
                <a:chExt cx="1858985" cy="253916"/>
              </a:xfrm>
            </p:grpSpPr>
            <p:sp>
              <p:nvSpPr>
                <p:cNvPr id="87" name="文本框 86">
                  <a:extLst>
                    <a:ext uri="{FF2B5EF4-FFF2-40B4-BE49-F238E27FC236}">
                      <a16:creationId xmlns:a16="http://schemas.microsoft.com/office/drawing/2014/main" id="{3528EAA2-7FBC-4C12-904F-3140DC947066}"/>
                    </a:ext>
                  </a:extLst>
                </p:cNvPr>
                <p:cNvSpPr txBox="1"/>
                <p:nvPr/>
              </p:nvSpPr>
              <p:spPr>
                <a:xfrm>
                  <a:off x="4122927" y="2045136"/>
                  <a:ext cx="595035" cy="215444"/>
                </a:xfrm>
                <a:prstGeom prst="rect">
                  <a:avLst/>
                </a:prstGeom>
                <a:noFill/>
              </p:spPr>
              <p:txBody>
                <a:bodyPr wrap="square" rtlCol="0">
                  <a:spAutoFit/>
                </a:bodyPr>
                <a:lstStyle/>
                <a:p>
                  <a:r>
                    <a:rPr lang="zh-CN" altLang="en-US" sz="800" b="1" dirty="0">
                      <a:solidFill>
                        <a:schemeClr val="bg1">
                          <a:alpha val="80000"/>
                        </a:schemeClr>
                      </a:solidFill>
                      <a:latin typeface="+mn-ea"/>
                    </a:rPr>
                    <a:t>推力等级</a:t>
                  </a:r>
                </a:p>
              </p:txBody>
            </p:sp>
            <p:sp>
              <p:nvSpPr>
                <p:cNvPr id="88" name="文本框 87">
                  <a:extLst>
                    <a:ext uri="{FF2B5EF4-FFF2-40B4-BE49-F238E27FC236}">
                      <a16:creationId xmlns:a16="http://schemas.microsoft.com/office/drawing/2014/main" id="{0C20EAFD-4D9D-4070-AE2C-EC383A829292}"/>
                    </a:ext>
                  </a:extLst>
                </p:cNvPr>
                <p:cNvSpPr txBox="1"/>
                <p:nvPr/>
              </p:nvSpPr>
              <p:spPr>
                <a:xfrm>
                  <a:off x="4978628" y="2025900"/>
                  <a:ext cx="899837" cy="253916"/>
                </a:xfrm>
                <a:prstGeom prst="rect">
                  <a:avLst/>
                </a:prstGeom>
                <a:noFill/>
              </p:spPr>
              <p:txBody>
                <a:bodyPr wrap="square" rtlCol="0">
                  <a:spAutoFit/>
                </a:bodyPr>
                <a:lstStyle/>
                <a:p>
                  <a:r>
                    <a:rPr lang="en-US" altLang="zh-CN" sz="1050" dirty="0">
                      <a:solidFill>
                        <a:schemeClr val="accent4">
                          <a:lumMod val="20000"/>
                          <a:lumOff val="80000"/>
                        </a:schemeClr>
                      </a:solidFill>
                      <a:latin typeface="Aldrich" panose="02000000000000000000" pitchFamily="2" charset="0"/>
                    </a:rPr>
                    <a:t>1.8 ~ 6.3</a:t>
                  </a:r>
                  <a:endParaRPr lang="zh-CN" altLang="en-US" sz="1050" dirty="0">
                    <a:solidFill>
                      <a:schemeClr val="accent4">
                        <a:lumMod val="20000"/>
                        <a:lumOff val="80000"/>
                      </a:schemeClr>
                    </a:solidFill>
                    <a:latin typeface="Aldrich" panose="02000000000000000000" pitchFamily="2" charset="0"/>
                  </a:endParaRPr>
                </a:p>
              </p:txBody>
            </p:sp>
            <p:sp>
              <p:nvSpPr>
                <p:cNvPr id="89" name="Freeform 361">
                  <a:extLst>
                    <a:ext uri="{FF2B5EF4-FFF2-40B4-BE49-F238E27FC236}">
                      <a16:creationId xmlns:a16="http://schemas.microsoft.com/office/drawing/2014/main" id="{BB4A550E-8E5A-473A-B1E6-CB1AB4811748}"/>
                    </a:ext>
                  </a:extLst>
                </p:cNvPr>
                <p:cNvSpPr>
                  <a:spLocks noEditPoints="1"/>
                </p:cNvSpPr>
                <p:nvPr/>
              </p:nvSpPr>
              <p:spPr bwMode="auto">
                <a:xfrm>
                  <a:off x="4019480" y="2081778"/>
                  <a:ext cx="143727" cy="143022"/>
                </a:xfrm>
                <a:custGeom>
                  <a:avLst/>
                  <a:gdLst>
                    <a:gd name="T0" fmla="*/ 1342 w 3261"/>
                    <a:gd name="T1" fmla="*/ 2596 h 3249"/>
                    <a:gd name="T2" fmla="*/ 1556 w 3261"/>
                    <a:gd name="T3" fmla="*/ 2635 h 3249"/>
                    <a:gd name="T4" fmla="*/ 1778 w 3261"/>
                    <a:gd name="T5" fmla="*/ 2627 h 3249"/>
                    <a:gd name="T6" fmla="*/ 1987 w 3261"/>
                    <a:gd name="T7" fmla="*/ 2574 h 3249"/>
                    <a:gd name="T8" fmla="*/ 2337 w 3261"/>
                    <a:gd name="T9" fmla="*/ 3087 h 3249"/>
                    <a:gd name="T10" fmla="*/ 2087 w 3261"/>
                    <a:gd name="T11" fmla="*/ 3184 h 3249"/>
                    <a:gd name="T12" fmla="*/ 1818 w 3261"/>
                    <a:gd name="T13" fmla="*/ 3238 h 3249"/>
                    <a:gd name="T14" fmla="*/ 1537 w 3261"/>
                    <a:gd name="T15" fmla="*/ 3246 h 3249"/>
                    <a:gd name="T16" fmla="*/ 1263 w 3261"/>
                    <a:gd name="T17" fmla="*/ 3207 h 3249"/>
                    <a:gd name="T18" fmla="*/ 1005 w 3261"/>
                    <a:gd name="T19" fmla="*/ 3125 h 3249"/>
                    <a:gd name="T20" fmla="*/ 1208 w 3261"/>
                    <a:gd name="T21" fmla="*/ 2546 h 3249"/>
                    <a:gd name="T22" fmla="*/ 613 w 3261"/>
                    <a:gd name="T23" fmla="*/ 1561 h 3249"/>
                    <a:gd name="T24" fmla="*/ 623 w 3261"/>
                    <a:gd name="T25" fmla="*/ 1775 h 3249"/>
                    <a:gd name="T26" fmla="*/ 682 w 3261"/>
                    <a:gd name="T27" fmla="*/ 1994 h 3249"/>
                    <a:gd name="T28" fmla="*/ 787 w 3261"/>
                    <a:gd name="T29" fmla="*/ 2191 h 3249"/>
                    <a:gd name="T30" fmla="*/ 515 w 3261"/>
                    <a:gd name="T31" fmla="*/ 2807 h 3249"/>
                    <a:gd name="T32" fmla="*/ 328 w 3261"/>
                    <a:gd name="T33" fmla="*/ 2600 h 3249"/>
                    <a:gd name="T34" fmla="*/ 180 w 3261"/>
                    <a:gd name="T35" fmla="*/ 2363 h 3249"/>
                    <a:gd name="T36" fmla="*/ 72 w 3261"/>
                    <a:gd name="T37" fmla="*/ 2100 h 3249"/>
                    <a:gd name="T38" fmla="*/ 12 w 3261"/>
                    <a:gd name="T39" fmla="*/ 1817 h 3249"/>
                    <a:gd name="T40" fmla="*/ 2 w 3261"/>
                    <a:gd name="T41" fmla="*/ 1541 h 3249"/>
                    <a:gd name="T42" fmla="*/ 29 w 3261"/>
                    <a:gd name="T43" fmla="*/ 1313 h 3249"/>
                    <a:gd name="T44" fmla="*/ 3254 w 3261"/>
                    <a:gd name="T45" fmla="*/ 1464 h 3249"/>
                    <a:gd name="T46" fmla="*/ 3258 w 3261"/>
                    <a:gd name="T47" fmla="*/ 1718 h 3249"/>
                    <a:gd name="T48" fmla="*/ 3215 w 3261"/>
                    <a:gd name="T49" fmla="*/ 2008 h 3249"/>
                    <a:gd name="T50" fmla="*/ 3122 w 3261"/>
                    <a:gd name="T51" fmla="*/ 2277 h 3249"/>
                    <a:gd name="T52" fmla="*/ 2987 w 3261"/>
                    <a:gd name="T53" fmla="*/ 2523 h 3249"/>
                    <a:gd name="T54" fmla="*/ 2812 w 3261"/>
                    <a:gd name="T55" fmla="*/ 2742 h 3249"/>
                    <a:gd name="T56" fmla="*/ 2430 w 3261"/>
                    <a:gd name="T57" fmla="*/ 2250 h 3249"/>
                    <a:gd name="T58" fmla="*/ 2548 w 3261"/>
                    <a:gd name="T59" fmla="*/ 2063 h 3249"/>
                    <a:gd name="T60" fmla="*/ 2624 w 3261"/>
                    <a:gd name="T61" fmla="*/ 1850 h 3249"/>
                    <a:gd name="T62" fmla="*/ 2650 w 3261"/>
                    <a:gd name="T63" fmla="*/ 1618 h 3249"/>
                    <a:gd name="T64" fmla="*/ 3232 w 3261"/>
                    <a:gd name="T65" fmla="*/ 1312 h 3249"/>
                    <a:gd name="T66" fmla="*/ 2029 w 3261"/>
                    <a:gd name="T67" fmla="*/ 37 h 3249"/>
                    <a:gd name="T68" fmla="*/ 2305 w 3261"/>
                    <a:gd name="T69" fmla="*/ 134 h 3249"/>
                    <a:gd name="T70" fmla="*/ 2555 w 3261"/>
                    <a:gd name="T71" fmla="*/ 275 h 3249"/>
                    <a:gd name="T72" fmla="*/ 2776 w 3261"/>
                    <a:gd name="T73" fmla="*/ 458 h 3249"/>
                    <a:gd name="T74" fmla="*/ 2961 w 3261"/>
                    <a:gd name="T75" fmla="*/ 677 h 3249"/>
                    <a:gd name="T76" fmla="*/ 3106 w 3261"/>
                    <a:gd name="T77" fmla="*/ 925 h 3249"/>
                    <a:gd name="T78" fmla="*/ 2438 w 3261"/>
                    <a:gd name="T79" fmla="*/ 996 h 3249"/>
                    <a:gd name="T80" fmla="*/ 2288 w 3261"/>
                    <a:gd name="T81" fmla="*/ 840 h 3249"/>
                    <a:gd name="T82" fmla="*/ 2110 w 3261"/>
                    <a:gd name="T83" fmla="*/ 719 h 3249"/>
                    <a:gd name="T84" fmla="*/ 1907 w 3261"/>
                    <a:gd name="T85" fmla="*/ 638 h 3249"/>
                    <a:gd name="T86" fmla="*/ 1426 w 3261"/>
                    <a:gd name="T87" fmla="*/ 0 h 3249"/>
                    <a:gd name="T88" fmla="*/ 1285 w 3261"/>
                    <a:gd name="T89" fmla="*/ 660 h 3249"/>
                    <a:gd name="T90" fmla="*/ 1089 w 3261"/>
                    <a:gd name="T91" fmla="*/ 755 h 3249"/>
                    <a:gd name="T92" fmla="*/ 919 w 3261"/>
                    <a:gd name="T93" fmla="*/ 888 h 3249"/>
                    <a:gd name="T94" fmla="*/ 782 w 3261"/>
                    <a:gd name="T95" fmla="*/ 1054 h 3249"/>
                    <a:gd name="T96" fmla="*/ 199 w 3261"/>
                    <a:gd name="T97" fmla="*/ 838 h 3249"/>
                    <a:gd name="T98" fmla="*/ 357 w 3261"/>
                    <a:gd name="T99" fmla="*/ 600 h 3249"/>
                    <a:gd name="T100" fmla="*/ 555 w 3261"/>
                    <a:gd name="T101" fmla="*/ 394 h 3249"/>
                    <a:gd name="T102" fmla="*/ 786 w 3261"/>
                    <a:gd name="T103" fmla="*/ 224 h 3249"/>
                    <a:gd name="T104" fmla="*/ 1045 w 3261"/>
                    <a:gd name="T105" fmla="*/ 97 h 3249"/>
                    <a:gd name="T106" fmla="*/ 1328 w 3261"/>
                    <a:gd name="T107" fmla="*/ 16 h 3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61" h="3249">
                      <a:moveTo>
                        <a:pt x="1208" y="2546"/>
                      </a:moveTo>
                      <a:lnTo>
                        <a:pt x="1274" y="2574"/>
                      </a:lnTo>
                      <a:lnTo>
                        <a:pt x="1342" y="2596"/>
                      </a:lnTo>
                      <a:lnTo>
                        <a:pt x="1411" y="2614"/>
                      </a:lnTo>
                      <a:lnTo>
                        <a:pt x="1482" y="2627"/>
                      </a:lnTo>
                      <a:lnTo>
                        <a:pt x="1556" y="2635"/>
                      </a:lnTo>
                      <a:lnTo>
                        <a:pt x="1631" y="2638"/>
                      </a:lnTo>
                      <a:lnTo>
                        <a:pt x="1705" y="2635"/>
                      </a:lnTo>
                      <a:lnTo>
                        <a:pt x="1778" y="2627"/>
                      </a:lnTo>
                      <a:lnTo>
                        <a:pt x="1850" y="2614"/>
                      </a:lnTo>
                      <a:lnTo>
                        <a:pt x="1920" y="2596"/>
                      </a:lnTo>
                      <a:lnTo>
                        <a:pt x="1987" y="2574"/>
                      </a:lnTo>
                      <a:lnTo>
                        <a:pt x="2052" y="2546"/>
                      </a:lnTo>
                      <a:lnTo>
                        <a:pt x="2417" y="3047"/>
                      </a:lnTo>
                      <a:lnTo>
                        <a:pt x="2337" y="3087"/>
                      </a:lnTo>
                      <a:lnTo>
                        <a:pt x="2256" y="3125"/>
                      </a:lnTo>
                      <a:lnTo>
                        <a:pt x="2173" y="3157"/>
                      </a:lnTo>
                      <a:lnTo>
                        <a:pt x="2087" y="3184"/>
                      </a:lnTo>
                      <a:lnTo>
                        <a:pt x="1999" y="3207"/>
                      </a:lnTo>
                      <a:lnTo>
                        <a:pt x="1909" y="3225"/>
                      </a:lnTo>
                      <a:lnTo>
                        <a:pt x="1818" y="3238"/>
                      </a:lnTo>
                      <a:lnTo>
                        <a:pt x="1725" y="3246"/>
                      </a:lnTo>
                      <a:lnTo>
                        <a:pt x="1631" y="3249"/>
                      </a:lnTo>
                      <a:lnTo>
                        <a:pt x="1537" y="3246"/>
                      </a:lnTo>
                      <a:lnTo>
                        <a:pt x="1443" y="3238"/>
                      </a:lnTo>
                      <a:lnTo>
                        <a:pt x="1352" y="3225"/>
                      </a:lnTo>
                      <a:lnTo>
                        <a:pt x="1263" y="3207"/>
                      </a:lnTo>
                      <a:lnTo>
                        <a:pt x="1174" y="3184"/>
                      </a:lnTo>
                      <a:lnTo>
                        <a:pt x="1089" y="3157"/>
                      </a:lnTo>
                      <a:lnTo>
                        <a:pt x="1005" y="3125"/>
                      </a:lnTo>
                      <a:lnTo>
                        <a:pt x="923" y="3087"/>
                      </a:lnTo>
                      <a:lnTo>
                        <a:pt x="844" y="3047"/>
                      </a:lnTo>
                      <a:lnTo>
                        <a:pt x="1208" y="2546"/>
                      </a:lnTo>
                      <a:close/>
                      <a:moveTo>
                        <a:pt x="29" y="1313"/>
                      </a:moveTo>
                      <a:lnTo>
                        <a:pt x="618" y="1504"/>
                      </a:lnTo>
                      <a:lnTo>
                        <a:pt x="613" y="1561"/>
                      </a:lnTo>
                      <a:lnTo>
                        <a:pt x="611" y="1618"/>
                      </a:lnTo>
                      <a:lnTo>
                        <a:pt x="614" y="1697"/>
                      </a:lnTo>
                      <a:lnTo>
                        <a:pt x="623" y="1775"/>
                      </a:lnTo>
                      <a:lnTo>
                        <a:pt x="638" y="1850"/>
                      </a:lnTo>
                      <a:lnTo>
                        <a:pt x="657" y="1923"/>
                      </a:lnTo>
                      <a:lnTo>
                        <a:pt x="682" y="1994"/>
                      </a:lnTo>
                      <a:lnTo>
                        <a:pt x="713" y="2063"/>
                      </a:lnTo>
                      <a:lnTo>
                        <a:pt x="748" y="2128"/>
                      </a:lnTo>
                      <a:lnTo>
                        <a:pt x="787" y="2191"/>
                      </a:lnTo>
                      <a:lnTo>
                        <a:pt x="831" y="2250"/>
                      </a:lnTo>
                      <a:lnTo>
                        <a:pt x="879" y="2307"/>
                      </a:lnTo>
                      <a:lnTo>
                        <a:pt x="515" y="2807"/>
                      </a:lnTo>
                      <a:lnTo>
                        <a:pt x="449" y="2742"/>
                      </a:lnTo>
                      <a:lnTo>
                        <a:pt x="386" y="2673"/>
                      </a:lnTo>
                      <a:lnTo>
                        <a:pt x="328" y="2600"/>
                      </a:lnTo>
                      <a:lnTo>
                        <a:pt x="274" y="2523"/>
                      </a:lnTo>
                      <a:lnTo>
                        <a:pt x="225" y="2444"/>
                      </a:lnTo>
                      <a:lnTo>
                        <a:pt x="180" y="2363"/>
                      </a:lnTo>
                      <a:lnTo>
                        <a:pt x="139" y="2277"/>
                      </a:lnTo>
                      <a:lnTo>
                        <a:pt x="102" y="2190"/>
                      </a:lnTo>
                      <a:lnTo>
                        <a:pt x="72" y="2100"/>
                      </a:lnTo>
                      <a:lnTo>
                        <a:pt x="46" y="2008"/>
                      </a:lnTo>
                      <a:lnTo>
                        <a:pt x="26" y="1913"/>
                      </a:lnTo>
                      <a:lnTo>
                        <a:pt x="12" y="1817"/>
                      </a:lnTo>
                      <a:lnTo>
                        <a:pt x="3" y="1718"/>
                      </a:lnTo>
                      <a:lnTo>
                        <a:pt x="0" y="1618"/>
                      </a:lnTo>
                      <a:lnTo>
                        <a:pt x="2" y="1541"/>
                      </a:lnTo>
                      <a:lnTo>
                        <a:pt x="7" y="1464"/>
                      </a:lnTo>
                      <a:lnTo>
                        <a:pt x="16" y="1387"/>
                      </a:lnTo>
                      <a:lnTo>
                        <a:pt x="29" y="1313"/>
                      </a:lnTo>
                      <a:close/>
                      <a:moveTo>
                        <a:pt x="3232" y="1312"/>
                      </a:moveTo>
                      <a:lnTo>
                        <a:pt x="3245" y="1387"/>
                      </a:lnTo>
                      <a:lnTo>
                        <a:pt x="3254" y="1464"/>
                      </a:lnTo>
                      <a:lnTo>
                        <a:pt x="3259" y="1541"/>
                      </a:lnTo>
                      <a:lnTo>
                        <a:pt x="3261" y="1618"/>
                      </a:lnTo>
                      <a:lnTo>
                        <a:pt x="3258" y="1718"/>
                      </a:lnTo>
                      <a:lnTo>
                        <a:pt x="3249" y="1817"/>
                      </a:lnTo>
                      <a:lnTo>
                        <a:pt x="3235" y="1913"/>
                      </a:lnTo>
                      <a:lnTo>
                        <a:pt x="3215" y="2008"/>
                      </a:lnTo>
                      <a:lnTo>
                        <a:pt x="3189" y="2100"/>
                      </a:lnTo>
                      <a:lnTo>
                        <a:pt x="3158" y="2189"/>
                      </a:lnTo>
                      <a:lnTo>
                        <a:pt x="3122" y="2277"/>
                      </a:lnTo>
                      <a:lnTo>
                        <a:pt x="3082" y="2362"/>
                      </a:lnTo>
                      <a:lnTo>
                        <a:pt x="3037" y="2444"/>
                      </a:lnTo>
                      <a:lnTo>
                        <a:pt x="2987" y="2523"/>
                      </a:lnTo>
                      <a:lnTo>
                        <a:pt x="2933" y="2600"/>
                      </a:lnTo>
                      <a:lnTo>
                        <a:pt x="2874" y="2673"/>
                      </a:lnTo>
                      <a:lnTo>
                        <a:pt x="2812" y="2742"/>
                      </a:lnTo>
                      <a:lnTo>
                        <a:pt x="2746" y="2807"/>
                      </a:lnTo>
                      <a:lnTo>
                        <a:pt x="2383" y="2307"/>
                      </a:lnTo>
                      <a:lnTo>
                        <a:pt x="2430" y="2250"/>
                      </a:lnTo>
                      <a:lnTo>
                        <a:pt x="2474" y="2191"/>
                      </a:lnTo>
                      <a:lnTo>
                        <a:pt x="2513" y="2128"/>
                      </a:lnTo>
                      <a:lnTo>
                        <a:pt x="2548" y="2063"/>
                      </a:lnTo>
                      <a:lnTo>
                        <a:pt x="2578" y="1993"/>
                      </a:lnTo>
                      <a:lnTo>
                        <a:pt x="2603" y="1923"/>
                      </a:lnTo>
                      <a:lnTo>
                        <a:pt x="2624" y="1850"/>
                      </a:lnTo>
                      <a:lnTo>
                        <a:pt x="2638" y="1775"/>
                      </a:lnTo>
                      <a:lnTo>
                        <a:pt x="2647" y="1697"/>
                      </a:lnTo>
                      <a:lnTo>
                        <a:pt x="2650" y="1618"/>
                      </a:lnTo>
                      <a:lnTo>
                        <a:pt x="2648" y="1561"/>
                      </a:lnTo>
                      <a:lnTo>
                        <a:pt x="2644" y="1504"/>
                      </a:lnTo>
                      <a:lnTo>
                        <a:pt x="3232" y="1312"/>
                      </a:lnTo>
                      <a:close/>
                      <a:moveTo>
                        <a:pt x="1835" y="0"/>
                      </a:moveTo>
                      <a:lnTo>
                        <a:pt x="1933" y="16"/>
                      </a:lnTo>
                      <a:lnTo>
                        <a:pt x="2029" y="37"/>
                      </a:lnTo>
                      <a:lnTo>
                        <a:pt x="2124" y="63"/>
                      </a:lnTo>
                      <a:lnTo>
                        <a:pt x="2216" y="97"/>
                      </a:lnTo>
                      <a:lnTo>
                        <a:pt x="2305" y="134"/>
                      </a:lnTo>
                      <a:lnTo>
                        <a:pt x="2392" y="176"/>
                      </a:lnTo>
                      <a:lnTo>
                        <a:pt x="2475" y="224"/>
                      </a:lnTo>
                      <a:lnTo>
                        <a:pt x="2555" y="275"/>
                      </a:lnTo>
                      <a:lnTo>
                        <a:pt x="2633" y="332"/>
                      </a:lnTo>
                      <a:lnTo>
                        <a:pt x="2706" y="394"/>
                      </a:lnTo>
                      <a:lnTo>
                        <a:pt x="2776" y="458"/>
                      </a:lnTo>
                      <a:lnTo>
                        <a:pt x="2841" y="527"/>
                      </a:lnTo>
                      <a:lnTo>
                        <a:pt x="2904" y="600"/>
                      </a:lnTo>
                      <a:lnTo>
                        <a:pt x="2961" y="677"/>
                      </a:lnTo>
                      <a:lnTo>
                        <a:pt x="3014" y="756"/>
                      </a:lnTo>
                      <a:lnTo>
                        <a:pt x="3063" y="838"/>
                      </a:lnTo>
                      <a:lnTo>
                        <a:pt x="3106" y="925"/>
                      </a:lnTo>
                      <a:lnTo>
                        <a:pt x="2517" y="1116"/>
                      </a:lnTo>
                      <a:lnTo>
                        <a:pt x="2479" y="1054"/>
                      </a:lnTo>
                      <a:lnTo>
                        <a:pt x="2438" y="996"/>
                      </a:lnTo>
                      <a:lnTo>
                        <a:pt x="2392" y="941"/>
                      </a:lnTo>
                      <a:lnTo>
                        <a:pt x="2341" y="888"/>
                      </a:lnTo>
                      <a:lnTo>
                        <a:pt x="2288" y="840"/>
                      </a:lnTo>
                      <a:lnTo>
                        <a:pt x="2232" y="796"/>
                      </a:lnTo>
                      <a:lnTo>
                        <a:pt x="2172" y="755"/>
                      </a:lnTo>
                      <a:lnTo>
                        <a:pt x="2110" y="719"/>
                      </a:lnTo>
                      <a:lnTo>
                        <a:pt x="2044" y="687"/>
                      </a:lnTo>
                      <a:lnTo>
                        <a:pt x="1977" y="660"/>
                      </a:lnTo>
                      <a:lnTo>
                        <a:pt x="1907" y="638"/>
                      </a:lnTo>
                      <a:lnTo>
                        <a:pt x="1835" y="619"/>
                      </a:lnTo>
                      <a:lnTo>
                        <a:pt x="1835" y="0"/>
                      </a:lnTo>
                      <a:close/>
                      <a:moveTo>
                        <a:pt x="1426" y="0"/>
                      </a:moveTo>
                      <a:lnTo>
                        <a:pt x="1426" y="619"/>
                      </a:lnTo>
                      <a:lnTo>
                        <a:pt x="1355" y="638"/>
                      </a:lnTo>
                      <a:lnTo>
                        <a:pt x="1285" y="660"/>
                      </a:lnTo>
                      <a:lnTo>
                        <a:pt x="1216" y="687"/>
                      </a:lnTo>
                      <a:lnTo>
                        <a:pt x="1151" y="719"/>
                      </a:lnTo>
                      <a:lnTo>
                        <a:pt x="1089" y="755"/>
                      </a:lnTo>
                      <a:lnTo>
                        <a:pt x="1029" y="796"/>
                      </a:lnTo>
                      <a:lnTo>
                        <a:pt x="973" y="840"/>
                      </a:lnTo>
                      <a:lnTo>
                        <a:pt x="919" y="888"/>
                      </a:lnTo>
                      <a:lnTo>
                        <a:pt x="869" y="941"/>
                      </a:lnTo>
                      <a:lnTo>
                        <a:pt x="824" y="996"/>
                      </a:lnTo>
                      <a:lnTo>
                        <a:pt x="782" y="1054"/>
                      </a:lnTo>
                      <a:lnTo>
                        <a:pt x="744" y="1116"/>
                      </a:lnTo>
                      <a:lnTo>
                        <a:pt x="155" y="925"/>
                      </a:lnTo>
                      <a:lnTo>
                        <a:pt x="199" y="838"/>
                      </a:lnTo>
                      <a:lnTo>
                        <a:pt x="247" y="756"/>
                      </a:lnTo>
                      <a:lnTo>
                        <a:pt x="300" y="677"/>
                      </a:lnTo>
                      <a:lnTo>
                        <a:pt x="357" y="600"/>
                      </a:lnTo>
                      <a:lnTo>
                        <a:pt x="420" y="527"/>
                      </a:lnTo>
                      <a:lnTo>
                        <a:pt x="485" y="458"/>
                      </a:lnTo>
                      <a:lnTo>
                        <a:pt x="555" y="394"/>
                      </a:lnTo>
                      <a:lnTo>
                        <a:pt x="628" y="332"/>
                      </a:lnTo>
                      <a:lnTo>
                        <a:pt x="706" y="275"/>
                      </a:lnTo>
                      <a:lnTo>
                        <a:pt x="786" y="224"/>
                      </a:lnTo>
                      <a:lnTo>
                        <a:pt x="869" y="176"/>
                      </a:lnTo>
                      <a:lnTo>
                        <a:pt x="955" y="134"/>
                      </a:lnTo>
                      <a:lnTo>
                        <a:pt x="1045" y="97"/>
                      </a:lnTo>
                      <a:lnTo>
                        <a:pt x="1137" y="63"/>
                      </a:lnTo>
                      <a:lnTo>
                        <a:pt x="1231" y="37"/>
                      </a:lnTo>
                      <a:lnTo>
                        <a:pt x="1328" y="16"/>
                      </a:lnTo>
                      <a:lnTo>
                        <a:pt x="1426" y="0"/>
                      </a:lnTo>
                      <a:close/>
                    </a:path>
                  </a:pathLst>
                </a:custGeom>
                <a:solidFill>
                  <a:schemeClr val="accent4">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76" name="组合 75">
                <a:extLst>
                  <a:ext uri="{FF2B5EF4-FFF2-40B4-BE49-F238E27FC236}">
                    <a16:creationId xmlns:a16="http://schemas.microsoft.com/office/drawing/2014/main" id="{DDCAEED1-50C4-4A78-BA14-0DABB05FE97D}"/>
                  </a:ext>
                </a:extLst>
              </p:cNvPr>
              <p:cNvGrpSpPr/>
              <p:nvPr/>
            </p:nvGrpSpPr>
            <p:grpSpPr>
              <a:xfrm>
                <a:off x="2539691" y="1968192"/>
                <a:ext cx="410728" cy="184666"/>
                <a:chOff x="2549848" y="3006035"/>
                <a:chExt cx="410728" cy="184666"/>
              </a:xfrm>
            </p:grpSpPr>
            <p:sp>
              <p:nvSpPr>
                <p:cNvPr id="85" name="文本框 84">
                  <a:extLst>
                    <a:ext uri="{FF2B5EF4-FFF2-40B4-BE49-F238E27FC236}">
                      <a16:creationId xmlns:a16="http://schemas.microsoft.com/office/drawing/2014/main" id="{44FEEBB6-DA24-4B29-9F30-C5C4469C3B49}"/>
                    </a:ext>
                  </a:extLst>
                </p:cNvPr>
                <p:cNvSpPr txBox="1"/>
                <p:nvPr/>
              </p:nvSpPr>
              <p:spPr>
                <a:xfrm>
                  <a:off x="2618816" y="3006035"/>
                  <a:ext cx="341760" cy="184666"/>
                </a:xfrm>
                <a:prstGeom prst="rect">
                  <a:avLst/>
                </a:prstGeom>
                <a:noFill/>
              </p:spPr>
              <p:txBody>
                <a:bodyPr wrap="none" rtlCol="0">
                  <a:spAutoFit/>
                </a:bodyPr>
                <a:lstStyle/>
                <a:p>
                  <a:r>
                    <a:rPr lang="zh-CN" altLang="en-US" sz="600" b="1" dirty="0">
                      <a:solidFill>
                        <a:schemeClr val="bg1">
                          <a:alpha val="80000"/>
                        </a:schemeClr>
                      </a:solidFill>
                      <a:latin typeface="思源黑体 CN ExtraLight" panose="020B0200000000000000" pitchFamily="34" charset="-122"/>
                      <a:ea typeface="思源黑体 CN ExtraLight" panose="020B0200000000000000" pitchFamily="34" charset="-122"/>
                    </a:rPr>
                    <a:t>引擎</a:t>
                  </a:r>
                </a:p>
              </p:txBody>
            </p:sp>
            <p:sp>
              <p:nvSpPr>
                <p:cNvPr id="86" name="Freeform 74">
                  <a:extLst>
                    <a:ext uri="{FF2B5EF4-FFF2-40B4-BE49-F238E27FC236}">
                      <a16:creationId xmlns:a16="http://schemas.microsoft.com/office/drawing/2014/main" id="{2CB89CFE-BE2B-4FE1-9C18-CCBB0379018E}"/>
                    </a:ext>
                  </a:extLst>
                </p:cNvPr>
                <p:cNvSpPr>
                  <a:spLocks noEditPoints="1"/>
                </p:cNvSpPr>
                <p:nvPr/>
              </p:nvSpPr>
              <p:spPr bwMode="auto">
                <a:xfrm>
                  <a:off x="2549848" y="3029636"/>
                  <a:ext cx="124221" cy="124221"/>
                </a:xfrm>
                <a:custGeom>
                  <a:avLst/>
                  <a:gdLst/>
                  <a:ahLst/>
                  <a:cxnLst>
                    <a:cxn ang="0">
                      <a:pos x="0" y="32"/>
                    </a:cxn>
                    <a:cxn ang="0">
                      <a:pos x="64" y="32"/>
                    </a:cxn>
                    <a:cxn ang="0">
                      <a:pos x="32" y="2"/>
                    </a:cxn>
                    <a:cxn ang="0">
                      <a:pos x="32" y="62"/>
                    </a:cxn>
                    <a:cxn ang="0">
                      <a:pos x="32" y="2"/>
                    </a:cxn>
                    <a:cxn ang="0">
                      <a:pos x="8" y="45"/>
                    </a:cxn>
                    <a:cxn ang="0">
                      <a:pos x="3" y="32"/>
                    </a:cxn>
                    <a:cxn ang="0">
                      <a:pos x="8" y="19"/>
                    </a:cxn>
                    <a:cxn ang="0">
                      <a:pos x="10" y="24"/>
                    </a:cxn>
                    <a:cxn ang="0">
                      <a:pos x="10" y="40"/>
                    </a:cxn>
                    <a:cxn ang="0">
                      <a:pos x="31" y="61"/>
                    </a:cxn>
                    <a:cxn ang="0">
                      <a:pos x="9" y="46"/>
                    </a:cxn>
                    <a:cxn ang="0">
                      <a:pos x="14" y="47"/>
                    </a:cxn>
                    <a:cxn ang="0">
                      <a:pos x="27" y="58"/>
                    </a:cxn>
                    <a:cxn ang="0">
                      <a:pos x="31" y="61"/>
                    </a:cxn>
                    <a:cxn ang="0">
                      <a:pos x="27" y="6"/>
                    </a:cxn>
                    <a:cxn ang="0">
                      <a:pos x="14" y="17"/>
                    </a:cxn>
                    <a:cxn ang="0">
                      <a:pos x="9" y="18"/>
                    </a:cxn>
                    <a:cxn ang="0">
                      <a:pos x="31" y="3"/>
                    </a:cxn>
                    <a:cxn ang="0">
                      <a:pos x="41" y="29"/>
                    </a:cxn>
                    <a:cxn ang="0">
                      <a:pos x="41" y="35"/>
                    </a:cxn>
                    <a:cxn ang="0">
                      <a:pos x="45" y="44"/>
                    </a:cxn>
                    <a:cxn ang="0">
                      <a:pos x="34" y="41"/>
                    </a:cxn>
                    <a:cxn ang="0">
                      <a:pos x="32" y="50"/>
                    </a:cxn>
                    <a:cxn ang="0">
                      <a:pos x="30" y="41"/>
                    </a:cxn>
                    <a:cxn ang="0">
                      <a:pos x="18" y="44"/>
                    </a:cxn>
                    <a:cxn ang="0">
                      <a:pos x="23" y="35"/>
                    </a:cxn>
                    <a:cxn ang="0">
                      <a:pos x="23" y="29"/>
                    </a:cxn>
                    <a:cxn ang="0">
                      <a:pos x="18" y="20"/>
                    </a:cxn>
                    <a:cxn ang="0">
                      <a:pos x="30" y="23"/>
                    </a:cxn>
                    <a:cxn ang="0">
                      <a:pos x="32" y="14"/>
                    </a:cxn>
                    <a:cxn ang="0">
                      <a:pos x="34" y="23"/>
                    </a:cxn>
                    <a:cxn ang="0">
                      <a:pos x="45" y="20"/>
                    </a:cxn>
                    <a:cxn ang="0">
                      <a:pos x="41" y="29"/>
                    </a:cxn>
                    <a:cxn ang="0">
                      <a:pos x="52" y="15"/>
                    </a:cxn>
                    <a:cxn ang="0">
                      <a:pos x="36" y="9"/>
                    </a:cxn>
                    <a:cxn ang="0">
                      <a:pos x="33" y="5"/>
                    </a:cxn>
                    <a:cxn ang="0">
                      <a:pos x="56" y="17"/>
                    </a:cxn>
                    <a:cxn ang="0">
                      <a:pos x="56" y="47"/>
                    </a:cxn>
                    <a:cxn ang="0">
                      <a:pos x="33" y="58"/>
                    </a:cxn>
                    <a:cxn ang="0">
                      <a:pos x="36" y="55"/>
                    </a:cxn>
                    <a:cxn ang="0">
                      <a:pos x="52" y="49"/>
                    </a:cxn>
                    <a:cxn ang="0">
                      <a:pos x="56" y="47"/>
                    </a:cxn>
                    <a:cxn ang="0">
                      <a:pos x="55" y="45"/>
                    </a:cxn>
                    <a:cxn ang="0">
                      <a:pos x="54" y="40"/>
                    </a:cxn>
                    <a:cxn ang="0">
                      <a:pos x="54" y="24"/>
                    </a:cxn>
                    <a:cxn ang="0">
                      <a:pos x="55" y="19"/>
                    </a:cxn>
                    <a:cxn ang="0">
                      <a:pos x="61" y="32"/>
                    </a:cxn>
                  </a:cxnLst>
                  <a:rect l="0" t="0" r="r" b="b"/>
                  <a:pathLst>
                    <a:path w="64" h="64">
                      <a:moveTo>
                        <a:pt x="32" y="64"/>
                      </a:moveTo>
                      <a:cubicBezTo>
                        <a:pt x="14" y="64"/>
                        <a:pt x="0" y="50"/>
                        <a:pt x="0" y="32"/>
                      </a:cubicBezTo>
                      <a:cubicBezTo>
                        <a:pt x="0" y="14"/>
                        <a:pt x="14" y="0"/>
                        <a:pt x="32" y="0"/>
                      </a:cubicBezTo>
                      <a:cubicBezTo>
                        <a:pt x="49" y="0"/>
                        <a:pt x="64" y="14"/>
                        <a:pt x="64" y="32"/>
                      </a:cubicBezTo>
                      <a:cubicBezTo>
                        <a:pt x="64" y="50"/>
                        <a:pt x="49" y="64"/>
                        <a:pt x="32" y="64"/>
                      </a:cubicBezTo>
                      <a:close/>
                      <a:moveTo>
                        <a:pt x="32" y="2"/>
                      </a:moveTo>
                      <a:cubicBezTo>
                        <a:pt x="15" y="2"/>
                        <a:pt x="1" y="15"/>
                        <a:pt x="1" y="32"/>
                      </a:cubicBezTo>
                      <a:cubicBezTo>
                        <a:pt x="1" y="49"/>
                        <a:pt x="15" y="62"/>
                        <a:pt x="32" y="62"/>
                      </a:cubicBezTo>
                      <a:cubicBezTo>
                        <a:pt x="49" y="62"/>
                        <a:pt x="62" y="49"/>
                        <a:pt x="62" y="32"/>
                      </a:cubicBezTo>
                      <a:cubicBezTo>
                        <a:pt x="62" y="15"/>
                        <a:pt x="49" y="2"/>
                        <a:pt x="32" y="2"/>
                      </a:cubicBezTo>
                      <a:close/>
                      <a:moveTo>
                        <a:pt x="7" y="41"/>
                      </a:moveTo>
                      <a:cubicBezTo>
                        <a:pt x="7" y="42"/>
                        <a:pt x="8" y="43"/>
                        <a:pt x="8" y="45"/>
                      </a:cubicBezTo>
                      <a:cubicBezTo>
                        <a:pt x="6" y="46"/>
                        <a:pt x="6" y="46"/>
                        <a:pt x="6" y="46"/>
                      </a:cubicBezTo>
                      <a:cubicBezTo>
                        <a:pt x="4" y="42"/>
                        <a:pt x="3" y="37"/>
                        <a:pt x="3" y="32"/>
                      </a:cubicBezTo>
                      <a:cubicBezTo>
                        <a:pt x="3" y="27"/>
                        <a:pt x="4" y="22"/>
                        <a:pt x="6" y="18"/>
                      </a:cubicBezTo>
                      <a:cubicBezTo>
                        <a:pt x="8" y="19"/>
                        <a:pt x="8" y="19"/>
                        <a:pt x="8" y="19"/>
                      </a:cubicBezTo>
                      <a:cubicBezTo>
                        <a:pt x="8" y="21"/>
                        <a:pt x="7" y="22"/>
                        <a:pt x="7" y="23"/>
                      </a:cubicBezTo>
                      <a:cubicBezTo>
                        <a:pt x="10" y="24"/>
                        <a:pt x="10" y="24"/>
                        <a:pt x="10" y="24"/>
                      </a:cubicBezTo>
                      <a:cubicBezTo>
                        <a:pt x="9" y="27"/>
                        <a:pt x="8" y="29"/>
                        <a:pt x="8" y="32"/>
                      </a:cubicBezTo>
                      <a:cubicBezTo>
                        <a:pt x="8" y="35"/>
                        <a:pt x="9" y="37"/>
                        <a:pt x="10" y="40"/>
                      </a:cubicBezTo>
                      <a:lnTo>
                        <a:pt x="7" y="41"/>
                      </a:lnTo>
                      <a:close/>
                      <a:moveTo>
                        <a:pt x="31" y="61"/>
                      </a:moveTo>
                      <a:cubicBezTo>
                        <a:pt x="21" y="61"/>
                        <a:pt x="12" y="55"/>
                        <a:pt x="7" y="47"/>
                      </a:cubicBezTo>
                      <a:cubicBezTo>
                        <a:pt x="9" y="46"/>
                        <a:pt x="9" y="46"/>
                        <a:pt x="9" y="46"/>
                      </a:cubicBezTo>
                      <a:cubicBezTo>
                        <a:pt x="10" y="47"/>
                        <a:pt x="11" y="48"/>
                        <a:pt x="12" y="49"/>
                      </a:cubicBezTo>
                      <a:cubicBezTo>
                        <a:pt x="14" y="47"/>
                        <a:pt x="14" y="47"/>
                        <a:pt x="14" y="47"/>
                      </a:cubicBezTo>
                      <a:cubicBezTo>
                        <a:pt x="17" y="51"/>
                        <a:pt x="22" y="54"/>
                        <a:pt x="27" y="55"/>
                      </a:cubicBezTo>
                      <a:cubicBezTo>
                        <a:pt x="27" y="58"/>
                        <a:pt x="27" y="58"/>
                        <a:pt x="27" y="58"/>
                      </a:cubicBezTo>
                      <a:cubicBezTo>
                        <a:pt x="28" y="58"/>
                        <a:pt x="30" y="58"/>
                        <a:pt x="31" y="58"/>
                      </a:cubicBezTo>
                      <a:lnTo>
                        <a:pt x="31" y="61"/>
                      </a:lnTo>
                      <a:close/>
                      <a:moveTo>
                        <a:pt x="31" y="5"/>
                      </a:moveTo>
                      <a:cubicBezTo>
                        <a:pt x="30" y="5"/>
                        <a:pt x="28" y="6"/>
                        <a:pt x="27" y="6"/>
                      </a:cubicBezTo>
                      <a:cubicBezTo>
                        <a:pt x="27" y="9"/>
                        <a:pt x="27" y="9"/>
                        <a:pt x="27" y="9"/>
                      </a:cubicBezTo>
                      <a:cubicBezTo>
                        <a:pt x="22" y="10"/>
                        <a:pt x="17" y="13"/>
                        <a:pt x="14" y="17"/>
                      </a:cubicBezTo>
                      <a:cubicBezTo>
                        <a:pt x="12" y="15"/>
                        <a:pt x="12" y="15"/>
                        <a:pt x="12" y="15"/>
                      </a:cubicBezTo>
                      <a:cubicBezTo>
                        <a:pt x="11" y="16"/>
                        <a:pt x="10" y="17"/>
                        <a:pt x="9" y="18"/>
                      </a:cubicBezTo>
                      <a:cubicBezTo>
                        <a:pt x="7" y="17"/>
                        <a:pt x="7" y="17"/>
                        <a:pt x="7" y="17"/>
                      </a:cubicBezTo>
                      <a:cubicBezTo>
                        <a:pt x="12" y="9"/>
                        <a:pt x="21" y="3"/>
                        <a:pt x="31" y="3"/>
                      </a:cubicBezTo>
                      <a:lnTo>
                        <a:pt x="31" y="5"/>
                      </a:lnTo>
                      <a:close/>
                      <a:moveTo>
                        <a:pt x="41" y="29"/>
                      </a:moveTo>
                      <a:cubicBezTo>
                        <a:pt x="41" y="30"/>
                        <a:pt x="41" y="31"/>
                        <a:pt x="41" y="32"/>
                      </a:cubicBezTo>
                      <a:cubicBezTo>
                        <a:pt x="41" y="33"/>
                        <a:pt x="41" y="34"/>
                        <a:pt x="41" y="35"/>
                      </a:cubicBezTo>
                      <a:cubicBezTo>
                        <a:pt x="49" y="38"/>
                        <a:pt x="49" y="38"/>
                        <a:pt x="49" y="38"/>
                      </a:cubicBezTo>
                      <a:cubicBezTo>
                        <a:pt x="48" y="40"/>
                        <a:pt x="47" y="42"/>
                        <a:pt x="45" y="44"/>
                      </a:cubicBezTo>
                      <a:cubicBezTo>
                        <a:pt x="39" y="38"/>
                        <a:pt x="39" y="38"/>
                        <a:pt x="39" y="38"/>
                      </a:cubicBezTo>
                      <a:cubicBezTo>
                        <a:pt x="37" y="40"/>
                        <a:pt x="36" y="41"/>
                        <a:pt x="34" y="41"/>
                      </a:cubicBezTo>
                      <a:cubicBezTo>
                        <a:pt x="35" y="50"/>
                        <a:pt x="35" y="50"/>
                        <a:pt x="35" y="50"/>
                      </a:cubicBezTo>
                      <a:cubicBezTo>
                        <a:pt x="34" y="50"/>
                        <a:pt x="33" y="50"/>
                        <a:pt x="32" y="50"/>
                      </a:cubicBezTo>
                      <a:cubicBezTo>
                        <a:pt x="31" y="50"/>
                        <a:pt x="29" y="50"/>
                        <a:pt x="28" y="50"/>
                      </a:cubicBezTo>
                      <a:cubicBezTo>
                        <a:pt x="30" y="41"/>
                        <a:pt x="30" y="41"/>
                        <a:pt x="30" y="41"/>
                      </a:cubicBezTo>
                      <a:cubicBezTo>
                        <a:pt x="28" y="41"/>
                        <a:pt x="26" y="40"/>
                        <a:pt x="25" y="38"/>
                      </a:cubicBezTo>
                      <a:cubicBezTo>
                        <a:pt x="18" y="44"/>
                        <a:pt x="18" y="44"/>
                        <a:pt x="18" y="44"/>
                      </a:cubicBezTo>
                      <a:cubicBezTo>
                        <a:pt x="17" y="42"/>
                        <a:pt x="15" y="40"/>
                        <a:pt x="15" y="38"/>
                      </a:cubicBezTo>
                      <a:cubicBezTo>
                        <a:pt x="23" y="35"/>
                        <a:pt x="23" y="35"/>
                        <a:pt x="23" y="35"/>
                      </a:cubicBezTo>
                      <a:cubicBezTo>
                        <a:pt x="23" y="34"/>
                        <a:pt x="22" y="33"/>
                        <a:pt x="22" y="32"/>
                      </a:cubicBezTo>
                      <a:cubicBezTo>
                        <a:pt x="22" y="31"/>
                        <a:pt x="23" y="30"/>
                        <a:pt x="23" y="29"/>
                      </a:cubicBezTo>
                      <a:cubicBezTo>
                        <a:pt x="15" y="26"/>
                        <a:pt x="15" y="26"/>
                        <a:pt x="15" y="26"/>
                      </a:cubicBezTo>
                      <a:cubicBezTo>
                        <a:pt x="15" y="24"/>
                        <a:pt x="17" y="22"/>
                        <a:pt x="18" y="20"/>
                      </a:cubicBezTo>
                      <a:cubicBezTo>
                        <a:pt x="25" y="26"/>
                        <a:pt x="25" y="26"/>
                        <a:pt x="25" y="26"/>
                      </a:cubicBezTo>
                      <a:cubicBezTo>
                        <a:pt x="26" y="24"/>
                        <a:pt x="28" y="23"/>
                        <a:pt x="30" y="23"/>
                      </a:cubicBezTo>
                      <a:cubicBezTo>
                        <a:pt x="28" y="14"/>
                        <a:pt x="28" y="14"/>
                        <a:pt x="28" y="14"/>
                      </a:cubicBezTo>
                      <a:cubicBezTo>
                        <a:pt x="29" y="14"/>
                        <a:pt x="31" y="14"/>
                        <a:pt x="32" y="14"/>
                      </a:cubicBezTo>
                      <a:cubicBezTo>
                        <a:pt x="33" y="14"/>
                        <a:pt x="34" y="14"/>
                        <a:pt x="35" y="14"/>
                      </a:cubicBezTo>
                      <a:cubicBezTo>
                        <a:pt x="34" y="23"/>
                        <a:pt x="34" y="23"/>
                        <a:pt x="34" y="23"/>
                      </a:cubicBezTo>
                      <a:cubicBezTo>
                        <a:pt x="36" y="23"/>
                        <a:pt x="37" y="24"/>
                        <a:pt x="39" y="26"/>
                      </a:cubicBezTo>
                      <a:cubicBezTo>
                        <a:pt x="45" y="20"/>
                        <a:pt x="45" y="20"/>
                        <a:pt x="45" y="20"/>
                      </a:cubicBezTo>
                      <a:cubicBezTo>
                        <a:pt x="47" y="22"/>
                        <a:pt x="48" y="24"/>
                        <a:pt x="49" y="26"/>
                      </a:cubicBezTo>
                      <a:lnTo>
                        <a:pt x="41" y="29"/>
                      </a:lnTo>
                      <a:close/>
                      <a:moveTo>
                        <a:pt x="54" y="18"/>
                      </a:moveTo>
                      <a:cubicBezTo>
                        <a:pt x="54" y="17"/>
                        <a:pt x="53" y="16"/>
                        <a:pt x="52" y="15"/>
                      </a:cubicBezTo>
                      <a:cubicBezTo>
                        <a:pt x="49" y="17"/>
                        <a:pt x="49" y="17"/>
                        <a:pt x="49" y="17"/>
                      </a:cubicBezTo>
                      <a:cubicBezTo>
                        <a:pt x="46" y="13"/>
                        <a:pt x="41" y="10"/>
                        <a:pt x="36" y="9"/>
                      </a:cubicBezTo>
                      <a:cubicBezTo>
                        <a:pt x="37" y="6"/>
                        <a:pt x="37" y="6"/>
                        <a:pt x="37" y="6"/>
                      </a:cubicBezTo>
                      <a:cubicBezTo>
                        <a:pt x="35" y="6"/>
                        <a:pt x="34" y="5"/>
                        <a:pt x="33" y="5"/>
                      </a:cubicBezTo>
                      <a:cubicBezTo>
                        <a:pt x="33" y="3"/>
                        <a:pt x="33" y="3"/>
                        <a:pt x="33" y="3"/>
                      </a:cubicBezTo>
                      <a:cubicBezTo>
                        <a:pt x="43" y="3"/>
                        <a:pt x="51" y="9"/>
                        <a:pt x="56" y="17"/>
                      </a:cubicBezTo>
                      <a:lnTo>
                        <a:pt x="54" y="18"/>
                      </a:lnTo>
                      <a:close/>
                      <a:moveTo>
                        <a:pt x="56" y="47"/>
                      </a:moveTo>
                      <a:cubicBezTo>
                        <a:pt x="51" y="55"/>
                        <a:pt x="43" y="61"/>
                        <a:pt x="33" y="61"/>
                      </a:cubicBezTo>
                      <a:cubicBezTo>
                        <a:pt x="33" y="58"/>
                        <a:pt x="33" y="58"/>
                        <a:pt x="33" y="58"/>
                      </a:cubicBezTo>
                      <a:cubicBezTo>
                        <a:pt x="34" y="58"/>
                        <a:pt x="35" y="58"/>
                        <a:pt x="37" y="58"/>
                      </a:cubicBezTo>
                      <a:cubicBezTo>
                        <a:pt x="36" y="55"/>
                        <a:pt x="36" y="55"/>
                        <a:pt x="36" y="55"/>
                      </a:cubicBezTo>
                      <a:cubicBezTo>
                        <a:pt x="41" y="54"/>
                        <a:pt x="46" y="51"/>
                        <a:pt x="49" y="47"/>
                      </a:cubicBezTo>
                      <a:cubicBezTo>
                        <a:pt x="52" y="49"/>
                        <a:pt x="52" y="49"/>
                        <a:pt x="52" y="49"/>
                      </a:cubicBezTo>
                      <a:cubicBezTo>
                        <a:pt x="53" y="48"/>
                        <a:pt x="54" y="47"/>
                        <a:pt x="54" y="46"/>
                      </a:cubicBezTo>
                      <a:lnTo>
                        <a:pt x="56" y="47"/>
                      </a:lnTo>
                      <a:close/>
                      <a:moveTo>
                        <a:pt x="57" y="46"/>
                      </a:moveTo>
                      <a:cubicBezTo>
                        <a:pt x="55" y="45"/>
                        <a:pt x="55" y="45"/>
                        <a:pt x="55" y="45"/>
                      </a:cubicBezTo>
                      <a:cubicBezTo>
                        <a:pt x="56" y="43"/>
                        <a:pt x="56" y="42"/>
                        <a:pt x="57" y="41"/>
                      </a:cubicBezTo>
                      <a:cubicBezTo>
                        <a:pt x="54" y="40"/>
                        <a:pt x="54" y="40"/>
                        <a:pt x="54" y="40"/>
                      </a:cubicBezTo>
                      <a:cubicBezTo>
                        <a:pt x="55" y="37"/>
                        <a:pt x="55" y="35"/>
                        <a:pt x="55" y="32"/>
                      </a:cubicBezTo>
                      <a:cubicBezTo>
                        <a:pt x="55" y="29"/>
                        <a:pt x="55" y="27"/>
                        <a:pt x="54" y="24"/>
                      </a:cubicBezTo>
                      <a:cubicBezTo>
                        <a:pt x="57" y="23"/>
                        <a:pt x="57" y="23"/>
                        <a:pt x="57" y="23"/>
                      </a:cubicBezTo>
                      <a:cubicBezTo>
                        <a:pt x="56" y="22"/>
                        <a:pt x="56" y="21"/>
                        <a:pt x="55" y="19"/>
                      </a:cubicBezTo>
                      <a:cubicBezTo>
                        <a:pt x="57" y="18"/>
                        <a:pt x="57" y="18"/>
                        <a:pt x="57" y="18"/>
                      </a:cubicBezTo>
                      <a:cubicBezTo>
                        <a:pt x="59" y="22"/>
                        <a:pt x="61" y="27"/>
                        <a:pt x="61" y="32"/>
                      </a:cubicBezTo>
                      <a:cubicBezTo>
                        <a:pt x="61" y="37"/>
                        <a:pt x="59" y="42"/>
                        <a:pt x="57" y="46"/>
                      </a:cubicBezTo>
                      <a:close/>
                    </a:path>
                  </a:pathLst>
                </a:custGeom>
                <a:solidFill>
                  <a:srgbClr val="00B0F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77" name="组合 76">
                <a:extLst>
                  <a:ext uri="{FF2B5EF4-FFF2-40B4-BE49-F238E27FC236}">
                    <a16:creationId xmlns:a16="http://schemas.microsoft.com/office/drawing/2014/main" id="{71CAD510-0932-4DA9-BA3B-CE80B8C006FF}"/>
                  </a:ext>
                </a:extLst>
              </p:cNvPr>
              <p:cNvGrpSpPr/>
              <p:nvPr/>
            </p:nvGrpSpPr>
            <p:grpSpPr>
              <a:xfrm>
                <a:off x="3500367" y="2244698"/>
                <a:ext cx="1858985" cy="253916"/>
                <a:chOff x="4019480" y="2025900"/>
                <a:chExt cx="1858985" cy="253916"/>
              </a:xfrm>
            </p:grpSpPr>
            <p:sp>
              <p:nvSpPr>
                <p:cNvPr id="82" name="文本框 81">
                  <a:extLst>
                    <a:ext uri="{FF2B5EF4-FFF2-40B4-BE49-F238E27FC236}">
                      <a16:creationId xmlns:a16="http://schemas.microsoft.com/office/drawing/2014/main" id="{0A3A6208-44D8-4236-AF7C-EFA6A6A28885}"/>
                    </a:ext>
                  </a:extLst>
                </p:cNvPr>
                <p:cNvSpPr txBox="1"/>
                <p:nvPr/>
              </p:nvSpPr>
              <p:spPr>
                <a:xfrm>
                  <a:off x="4122927" y="2045136"/>
                  <a:ext cx="595035" cy="215444"/>
                </a:xfrm>
                <a:prstGeom prst="rect">
                  <a:avLst/>
                </a:prstGeom>
                <a:noFill/>
              </p:spPr>
              <p:txBody>
                <a:bodyPr wrap="square" rtlCol="0">
                  <a:spAutoFit/>
                </a:bodyPr>
                <a:lstStyle/>
                <a:p>
                  <a:r>
                    <a:rPr lang="zh-CN" altLang="en-US" sz="800" b="1" dirty="0">
                      <a:solidFill>
                        <a:schemeClr val="bg1">
                          <a:alpha val="80000"/>
                        </a:schemeClr>
                      </a:solidFill>
                      <a:latin typeface="+mn-ea"/>
                    </a:rPr>
                    <a:t>推力等级</a:t>
                  </a:r>
                </a:p>
              </p:txBody>
            </p:sp>
            <p:sp>
              <p:nvSpPr>
                <p:cNvPr id="83" name="文本框 82">
                  <a:extLst>
                    <a:ext uri="{FF2B5EF4-FFF2-40B4-BE49-F238E27FC236}">
                      <a16:creationId xmlns:a16="http://schemas.microsoft.com/office/drawing/2014/main" id="{D6C30E69-162C-4888-BA69-CC711201D9B5}"/>
                    </a:ext>
                  </a:extLst>
                </p:cNvPr>
                <p:cNvSpPr txBox="1"/>
                <p:nvPr/>
              </p:nvSpPr>
              <p:spPr>
                <a:xfrm>
                  <a:off x="4978628" y="2025900"/>
                  <a:ext cx="899837" cy="253916"/>
                </a:xfrm>
                <a:prstGeom prst="rect">
                  <a:avLst/>
                </a:prstGeom>
                <a:noFill/>
              </p:spPr>
              <p:txBody>
                <a:bodyPr wrap="square" rtlCol="0">
                  <a:spAutoFit/>
                </a:bodyPr>
                <a:lstStyle/>
                <a:p>
                  <a:r>
                    <a:rPr lang="en-US" altLang="zh-CN" sz="1050" dirty="0">
                      <a:solidFill>
                        <a:schemeClr val="accent4">
                          <a:lumMod val="20000"/>
                          <a:lumOff val="80000"/>
                        </a:schemeClr>
                      </a:solidFill>
                      <a:latin typeface="Aldrich" panose="02000000000000000000" pitchFamily="2" charset="0"/>
                    </a:rPr>
                    <a:t>1.8 ~ 6.3</a:t>
                  </a:r>
                  <a:endParaRPr lang="zh-CN" altLang="en-US" sz="1050" dirty="0">
                    <a:solidFill>
                      <a:schemeClr val="accent4">
                        <a:lumMod val="20000"/>
                        <a:lumOff val="80000"/>
                      </a:schemeClr>
                    </a:solidFill>
                    <a:latin typeface="Aldrich" panose="02000000000000000000" pitchFamily="2" charset="0"/>
                  </a:endParaRPr>
                </a:p>
              </p:txBody>
            </p:sp>
            <p:sp>
              <p:nvSpPr>
                <p:cNvPr id="84" name="Freeform 361">
                  <a:extLst>
                    <a:ext uri="{FF2B5EF4-FFF2-40B4-BE49-F238E27FC236}">
                      <a16:creationId xmlns:a16="http://schemas.microsoft.com/office/drawing/2014/main" id="{6EE3B6A3-CCB8-41E9-A1B4-8873FD8257E4}"/>
                    </a:ext>
                  </a:extLst>
                </p:cNvPr>
                <p:cNvSpPr>
                  <a:spLocks noEditPoints="1"/>
                </p:cNvSpPr>
                <p:nvPr/>
              </p:nvSpPr>
              <p:spPr bwMode="auto">
                <a:xfrm>
                  <a:off x="4019480" y="2081778"/>
                  <a:ext cx="143727" cy="143022"/>
                </a:xfrm>
                <a:custGeom>
                  <a:avLst/>
                  <a:gdLst>
                    <a:gd name="T0" fmla="*/ 1342 w 3261"/>
                    <a:gd name="T1" fmla="*/ 2596 h 3249"/>
                    <a:gd name="T2" fmla="*/ 1556 w 3261"/>
                    <a:gd name="T3" fmla="*/ 2635 h 3249"/>
                    <a:gd name="T4" fmla="*/ 1778 w 3261"/>
                    <a:gd name="T5" fmla="*/ 2627 h 3249"/>
                    <a:gd name="T6" fmla="*/ 1987 w 3261"/>
                    <a:gd name="T7" fmla="*/ 2574 h 3249"/>
                    <a:gd name="T8" fmla="*/ 2337 w 3261"/>
                    <a:gd name="T9" fmla="*/ 3087 h 3249"/>
                    <a:gd name="T10" fmla="*/ 2087 w 3261"/>
                    <a:gd name="T11" fmla="*/ 3184 h 3249"/>
                    <a:gd name="T12" fmla="*/ 1818 w 3261"/>
                    <a:gd name="T13" fmla="*/ 3238 h 3249"/>
                    <a:gd name="T14" fmla="*/ 1537 w 3261"/>
                    <a:gd name="T15" fmla="*/ 3246 h 3249"/>
                    <a:gd name="T16" fmla="*/ 1263 w 3261"/>
                    <a:gd name="T17" fmla="*/ 3207 h 3249"/>
                    <a:gd name="T18" fmla="*/ 1005 w 3261"/>
                    <a:gd name="T19" fmla="*/ 3125 h 3249"/>
                    <a:gd name="T20" fmla="*/ 1208 w 3261"/>
                    <a:gd name="T21" fmla="*/ 2546 h 3249"/>
                    <a:gd name="T22" fmla="*/ 613 w 3261"/>
                    <a:gd name="T23" fmla="*/ 1561 h 3249"/>
                    <a:gd name="T24" fmla="*/ 623 w 3261"/>
                    <a:gd name="T25" fmla="*/ 1775 h 3249"/>
                    <a:gd name="T26" fmla="*/ 682 w 3261"/>
                    <a:gd name="T27" fmla="*/ 1994 h 3249"/>
                    <a:gd name="T28" fmla="*/ 787 w 3261"/>
                    <a:gd name="T29" fmla="*/ 2191 h 3249"/>
                    <a:gd name="T30" fmla="*/ 515 w 3261"/>
                    <a:gd name="T31" fmla="*/ 2807 h 3249"/>
                    <a:gd name="T32" fmla="*/ 328 w 3261"/>
                    <a:gd name="T33" fmla="*/ 2600 h 3249"/>
                    <a:gd name="T34" fmla="*/ 180 w 3261"/>
                    <a:gd name="T35" fmla="*/ 2363 h 3249"/>
                    <a:gd name="T36" fmla="*/ 72 w 3261"/>
                    <a:gd name="T37" fmla="*/ 2100 h 3249"/>
                    <a:gd name="T38" fmla="*/ 12 w 3261"/>
                    <a:gd name="T39" fmla="*/ 1817 h 3249"/>
                    <a:gd name="T40" fmla="*/ 2 w 3261"/>
                    <a:gd name="T41" fmla="*/ 1541 h 3249"/>
                    <a:gd name="T42" fmla="*/ 29 w 3261"/>
                    <a:gd name="T43" fmla="*/ 1313 h 3249"/>
                    <a:gd name="T44" fmla="*/ 3254 w 3261"/>
                    <a:gd name="T45" fmla="*/ 1464 h 3249"/>
                    <a:gd name="T46" fmla="*/ 3258 w 3261"/>
                    <a:gd name="T47" fmla="*/ 1718 h 3249"/>
                    <a:gd name="T48" fmla="*/ 3215 w 3261"/>
                    <a:gd name="T49" fmla="*/ 2008 h 3249"/>
                    <a:gd name="T50" fmla="*/ 3122 w 3261"/>
                    <a:gd name="T51" fmla="*/ 2277 h 3249"/>
                    <a:gd name="T52" fmla="*/ 2987 w 3261"/>
                    <a:gd name="T53" fmla="*/ 2523 h 3249"/>
                    <a:gd name="T54" fmla="*/ 2812 w 3261"/>
                    <a:gd name="T55" fmla="*/ 2742 h 3249"/>
                    <a:gd name="T56" fmla="*/ 2430 w 3261"/>
                    <a:gd name="T57" fmla="*/ 2250 h 3249"/>
                    <a:gd name="T58" fmla="*/ 2548 w 3261"/>
                    <a:gd name="T59" fmla="*/ 2063 h 3249"/>
                    <a:gd name="T60" fmla="*/ 2624 w 3261"/>
                    <a:gd name="T61" fmla="*/ 1850 h 3249"/>
                    <a:gd name="T62" fmla="*/ 2650 w 3261"/>
                    <a:gd name="T63" fmla="*/ 1618 h 3249"/>
                    <a:gd name="T64" fmla="*/ 3232 w 3261"/>
                    <a:gd name="T65" fmla="*/ 1312 h 3249"/>
                    <a:gd name="T66" fmla="*/ 2029 w 3261"/>
                    <a:gd name="T67" fmla="*/ 37 h 3249"/>
                    <a:gd name="T68" fmla="*/ 2305 w 3261"/>
                    <a:gd name="T69" fmla="*/ 134 h 3249"/>
                    <a:gd name="T70" fmla="*/ 2555 w 3261"/>
                    <a:gd name="T71" fmla="*/ 275 h 3249"/>
                    <a:gd name="T72" fmla="*/ 2776 w 3261"/>
                    <a:gd name="T73" fmla="*/ 458 h 3249"/>
                    <a:gd name="T74" fmla="*/ 2961 w 3261"/>
                    <a:gd name="T75" fmla="*/ 677 h 3249"/>
                    <a:gd name="T76" fmla="*/ 3106 w 3261"/>
                    <a:gd name="T77" fmla="*/ 925 h 3249"/>
                    <a:gd name="T78" fmla="*/ 2438 w 3261"/>
                    <a:gd name="T79" fmla="*/ 996 h 3249"/>
                    <a:gd name="T80" fmla="*/ 2288 w 3261"/>
                    <a:gd name="T81" fmla="*/ 840 h 3249"/>
                    <a:gd name="T82" fmla="*/ 2110 w 3261"/>
                    <a:gd name="T83" fmla="*/ 719 h 3249"/>
                    <a:gd name="T84" fmla="*/ 1907 w 3261"/>
                    <a:gd name="T85" fmla="*/ 638 h 3249"/>
                    <a:gd name="T86" fmla="*/ 1426 w 3261"/>
                    <a:gd name="T87" fmla="*/ 0 h 3249"/>
                    <a:gd name="T88" fmla="*/ 1285 w 3261"/>
                    <a:gd name="T89" fmla="*/ 660 h 3249"/>
                    <a:gd name="T90" fmla="*/ 1089 w 3261"/>
                    <a:gd name="T91" fmla="*/ 755 h 3249"/>
                    <a:gd name="T92" fmla="*/ 919 w 3261"/>
                    <a:gd name="T93" fmla="*/ 888 h 3249"/>
                    <a:gd name="T94" fmla="*/ 782 w 3261"/>
                    <a:gd name="T95" fmla="*/ 1054 h 3249"/>
                    <a:gd name="T96" fmla="*/ 199 w 3261"/>
                    <a:gd name="T97" fmla="*/ 838 h 3249"/>
                    <a:gd name="T98" fmla="*/ 357 w 3261"/>
                    <a:gd name="T99" fmla="*/ 600 h 3249"/>
                    <a:gd name="T100" fmla="*/ 555 w 3261"/>
                    <a:gd name="T101" fmla="*/ 394 h 3249"/>
                    <a:gd name="T102" fmla="*/ 786 w 3261"/>
                    <a:gd name="T103" fmla="*/ 224 h 3249"/>
                    <a:gd name="T104" fmla="*/ 1045 w 3261"/>
                    <a:gd name="T105" fmla="*/ 97 h 3249"/>
                    <a:gd name="T106" fmla="*/ 1328 w 3261"/>
                    <a:gd name="T107" fmla="*/ 16 h 3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61" h="3249">
                      <a:moveTo>
                        <a:pt x="1208" y="2546"/>
                      </a:moveTo>
                      <a:lnTo>
                        <a:pt x="1274" y="2574"/>
                      </a:lnTo>
                      <a:lnTo>
                        <a:pt x="1342" y="2596"/>
                      </a:lnTo>
                      <a:lnTo>
                        <a:pt x="1411" y="2614"/>
                      </a:lnTo>
                      <a:lnTo>
                        <a:pt x="1482" y="2627"/>
                      </a:lnTo>
                      <a:lnTo>
                        <a:pt x="1556" y="2635"/>
                      </a:lnTo>
                      <a:lnTo>
                        <a:pt x="1631" y="2638"/>
                      </a:lnTo>
                      <a:lnTo>
                        <a:pt x="1705" y="2635"/>
                      </a:lnTo>
                      <a:lnTo>
                        <a:pt x="1778" y="2627"/>
                      </a:lnTo>
                      <a:lnTo>
                        <a:pt x="1850" y="2614"/>
                      </a:lnTo>
                      <a:lnTo>
                        <a:pt x="1920" y="2596"/>
                      </a:lnTo>
                      <a:lnTo>
                        <a:pt x="1987" y="2574"/>
                      </a:lnTo>
                      <a:lnTo>
                        <a:pt x="2052" y="2546"/>
                      </a:lnTo>
                      <a:lnTo>
                        <a:pt x="2417" y="3047"/>
                      </a:lnTo>
                      <a:lnTo>
                        <a:pt x="2337" y="3087"/>
                      </a:lnTo>
                      <a:lnTo>
                        <a:pt x="2256" y="3125"/>
                      </a:lnTo>
                      <a:lnTo>
                        <a:pt x="2173" y="3157"/>
                      </a:lnTo>
                      <a:lnTo>
                        <a:pt x="2087" y="3184"/>
                      </a:lnTo>
                      <a:lnTo>
                        <a:pt x="1999" y="3207"/>
                      </a:lnTo>
                      <a:lnTo>
                        <a:pt x="1909" y="3225"/>
                      </a:lnTo>
                      <a:lnTo>
                        <a:pt x="1818" y="3238"/>
                      </a:lnTo>
                      <a:lnTo>
                        <a:pt x="1725" y="3246"/>
                      </a:lnTo>
                      <a:lnTo>
                        <a:pt x="1631" y="3249"/>
                      </a:lnTo>
                      <a:lnTo>
                        <a:pt x="1537" y="3246"/>
                      </a:lnTo>
                      <a:lnTo>
                        <a:pt x="1443" y="3238"/>
                      </a:lnTo>
                      <a:lnTo>
                        <a:pt x="1352" y="3225"/>
                      </a:lnTo>
                      <a:lnTo>
                        <a:pt x="1263" y="3207"/>
                      </a:lnTo>
                      <a:lnTo>
                        <a:pt x="1174" y="3184"/>
                      </a:lnTo>
                      <a:lnTo>
                        <a:pt x="1089" y="3157"/>
                      </a:lnTo>
                      <a:lnTo>
                        <a:pt x="1005" y="3125"/>
                      </a:lnTo>
                      <a:lnTo>
                        <a:pt x="923" y="3087"/>
                      </a:lnTo>
                      <a:lnTo>
                        <a:pt x="844" y="3047"/>
                      </a:lnTo>
                      <a:lnTo>
                        <a:pt x="1208" y="2546"/>
                      </a:lnTo>
                      <a:close/>
                      <a:moveTo>
                        <a:pt x="29" y="1313"/>
                      </a:moveTo>
                      <a:lnTo>
                        <a:pt x="618" y="1504"/>
                      </a:lnTo>
                      <a:lnTo>
                        <a:pt x="613" y="1561"/>
                      </a:lnTo>
                      <a:lnTo>
                        <a:pt x="611" y="1618"/>
                      </a:lnTo>
                      <a:lnTo>
                        <a:pt x="614" y="1697"/>
                      </a:lnTo>
                      <a:lnTo>
                        <a:pt x="623" y="1775"/>
                      </a:lnTo>
                      <a:lnTo>
                        <a:pt x="638" y="1850"/>
                      </a:lnTo>
                      <a:lnTo>
                        <a:pt x="657" y="1923"/>
                      </a:lnTo>
                      <a:lnTo>
                        <a:pt x="682" y="1994"/>
                      </a:lnTo>
                      <a:lnTo>
                        <a:pt x="713" y="2063"/>
                      </a:lnTo>
                      <a:lnTo>
                        <a:pt x="748" y="2128"/>
                      </a:lnTo>
                      <a:lnTo>
                        <a:pt x="787" y="2191"/>
                      </a:lnTo>
                      <a:lnTo>
                        <a:pt x="831" y="2250"/>
                      </a:lnTo>
                      <a:lnTo>
                        <a:pt x="879" y="2307"/>
                      </a:lnTo>
                      <a:lnTo>
                        <a:pt x="515" y="2807"/>
                      </a:lnTo>
                      <a:lnTo>
                        <a:pt x="449" y="2742"/>
                      </a:lnTo>
                      <a:lnTo>
                        <a:pt x="386" y="2673"/>
                      </a:lnTo>
                      <a:lnTo>
                        <a:pt x="328" y="2600"/>
                      </a:lnTo>
                      <a:lnTo>
                        <a:pt x="274" y="2523"/>
                      </a:lnTo>
                      <a:lnTo>
                        <a:pt x="225" y="2444"/>
                      </a:lnTo>
                      <a:lnTo>
                        <a:pt x="180" y="2363"/>
                      </a:lnTo>
                      <a:lnTo>
                        <a:pt x="139" y="2277"/>
                      </a:lnTo>
                      <a:lnTo>
                        <a:pt x="102" y="2190"/>
                      </a:lnTo>
                      <a:lnTo>
                        <a:pt x="72" y="2100"/>
                      </a:lnTo>
                      <a:lnTo>
                        <a:pt x="46" y="2008"/>
                      </a:lnTo>
                      <a:lnTo>
                        <a:pt x="26" y="1913"/>
                      </a:lnTo>
                      <a:lnTo>
                        <a:pt x="12" y="1817"/>
                      </a:lnTo>
                      <a:lnTo>
                        <a:pt x="3" y="1718"/>
                      </a:lnTo>
                      <a:lnTo>
                        <a:pt x="0" y="1618"/>
                      </a:lnTo>
                      <a:lnTo>
                        <a:pt x="2" y="1541"/>
                      </a:lnTo>
                      <a:lnTo>
                        <a:pt x="7" y="1464"/>
                      </a:lnTo>
                      <a:lnTo>
                        <a:pt x="16" y="1387"/>
                      </a:lnTo>
                      <a:lnTo>
                        <a:pt x="29" y="1313"/>
                      </a:lnTo>
                      <a:close/>
                      <a:moveTo>
                        <a:pt x="3232" y="1312"/>
                      </a:moveTo>
                      <a:lnTo>
                        <a:pt x="3245" y="1387"/>
                      </a:lnTo>
                      <a:lnTo>
                        <a:pt x="3254" y="1464"/>
                      </a:lnTo>
                      <a:lnTo>
                        <a:pt x="3259" y="1541"/>
                      </a:lnTo>
                      <a:lnTo>
                        <a:pt x="3261" y="1618"/>
                      </a:lnTo>
                      <a:lnTo>
                        <a:pt x="3258" y="1718"/>
                      </a:lnTo>
                      <a:lnTo>
                        <a:pt x="3249" y="1817"/>
                      </a:lnTo>
                      <a:lnTo>
                        <a:pt x="3235" y="1913"/>
                      </a:lnTo>
                      <a:lnTo>
                        <a:pt x="3215" y="2008"/>
                      </a:lnTo>
                      <a:lnTo>
                        <a:pt x="3189" y="2100"/>
                      </a:lnTo>
                      <a:lnTo>
                        <a:pt x="3158" y="2189"/>
                      </a:lnTo>
                      <a:lnTo>
                        <a:pt x="3122" y="2277"/>
                      </a:lnTo>
                      <a:lnTo>
                        <a:pt x="3082" y="2362"/>
                      </a:lnTo>
                      <a:lnTo>
                        <a:pt x="3037" y="2444"/>
                      </a:lnTo>
                      <a:lnTo>
                        <a:pt x="2987" y="2523"/>
                      </a:lnTo>
                      <a:lnTo>
                        <a:pt x="2933" y="2600"/>
                      </a:lnTo>
                      <a:lnTo>
                        <a:pt x="2874" y="2673"/>
                      </a:lnTo>
                      <a:lnTo>
                        <a:pt x="2812" y="2742"/>
                      </a:lnTo>
                      <a:lnTo>
                        <a:pt x="2746" y="2807"/>
                      </a:lnTo>
                      <a:lnTo>
                        <a:pt x="2383" y="2307"/>
                      </a:lnTo>
                      <a:lnTo>
                        <a:pt x="2430" y="2250"/>
                      </a:lnTo>
                      <a:lnTo>
                        <a:pt x="2474" y="2191"/>
                      </a:lnTo>
                      <a:lnTo>
                        <a:pt x="2513" y="2128"/>
                      </a:lnTo>
                      <a:lnTo>
                        <a:pt x="2548" y="2063"/>
                      </a:lnTo>
                      <a:lnTo>
                        <a:pt x="2578" y="1993"/>
                      </a:lnTo>
                      <a:lnTo>
                        <a:pt x="2603" y="1923"/>
                      </a:lnTo>
                      <a:lnTo>
                        <a:pt x="2624" y="1850"/>
                      </a:lnTo>
                      <a:lnTo>
                        <a:pt x="2638" y="1775"/>
                      </a:lnTo>
                      <a:lnTo>
                        <a:pt x="2647" y="1697"/>
                      </a:lnTo>
                      <a:lnTo>
                        <a:pt x="2650" y="1618"/>
                      </a:lnTo>
                      <a:lnTo>
                        <a:pt x="2648" y="1561"/>
                      </a:lnTo>
                      <a:lnTo>
                        <a:pt x="2644" y="1504"/>
                      </a:lnTo>
                      <a:lnTo>
                        <a:pt x="3232" y="1312"/>
                      </a:lnTo>
                      <a:close/>
                      <a:moveTo>
                        <a:pt x="1835" y="0"/>
                      </a:moveTo>
                      <a:lnTo>
                        <a:pt x="1933" y="16"/>
                      </a:lnTo>
                      <a:lnTo>
                        <a:pt x="2029" y="37"/>
                      </a:lnTo>
                      <a:lnTo>
                        <a:pt x="2124" y="63"/>
                      </a:lnTo>
                      <a:lnTo>
                        <a:pt x="2216" y="97"/>
                      </a:lnTo>
                      <a:lnTo>
                        <a:pt x="2305" y="134"/>
                      </a:lnTo>
                      <a:lnTo>
                        <a:pt x="2392" y="176"/>
                      </a:lnTo>
                      <a:lnTo>
                        <a:pt x="2475" y="224"/>
                      </a:lnTo>
                      <a:lnTo>
                        <a:pt x="2555" y="275"/>
                      </a:lnTo>
                      <a:lnTo>
                        <a:pt x="2633" y="332"/>
                      </a:lnTo>
                      <a:lnTo>
                        <a:pt x="2706" y="394"/>
                      </a:lnTo>
                      <a:lnTo>
                        <a:pt x="2776" y="458"/>
                      </a:lnTo>
                      <a:lnTo>
                        <a:pt x="2841" y="527"/>
                      </a:lnTo>
                      <a:lnTo>
                        <a:pt x="2904" y="600"/>
                      </a:lnTo>
                      <a:lnTo>
                        <a:pt x="2961" y="677"/>
                      </a:lnTo>
                      <a:lnTo>
                        <a:pt x="3014" y="756"/>
                      </a:lnTo>
                      <a:lnTo>
                        <a:pt x="3063" y="838"/>
                      </a:lnTo>
                      <a:lnTo>
                        <a:pt x="3106" y="925"/>
                      </a:lnTo>
                      <a:lnTo>
                        <a:pt x="2517" y="1116"/>
                      </a:lnTo>
                      <a:lnTo>
                        <a:pt x="2479" y="1054"/>
                      </a:lnTo>
                      <a:lnTo>
                        <a:pt x="2438" y="996"/>
                      </a:lnTo>
                      <a:lnTo>
                        <a:pt x="2392" y="941"/>
                      </a:lnTo>
                      <a:lnTo>
                        <a:pt x="2341" y="888"/>
                      </a:lnTo>
                      <a:lnTo>
                        <a:pt x="2288" y="840"/>
                      </a:lnTo>
                      <a:lnTo>
                        <a:pt x="2232" y="796"/>
                      </a:lnTo>
                      <a:lnTo>
                        <a:pt x="2172" y="755"/>
                      </a:lnTo>
                      <a:lnTo>
                        <a:pt x="2110" y="719"/>
                      </a:lnTo>
                      <a:lnTo>
                        <a:pt x="2044" y="687"/>
                      </a:lnTo>
                      <a:lnTo>
                        <a:pt x="1977" y="660"/>
                      </a:lnTo>
                      <a:lnTo>
                        <a:pt x="1907" y="638"/>
                      </a:lnTo>
                      <a:lnTo>
                        <a:pt x="1835" y="619"/>
                      </a:lnTo>
                      <a:lnTo>
                        <a:pt x="1835" y="0"/>
                      </a:lnTo>
                      <a:close/>
                      <a:moveTo>
                        <a:pt x="1426" y="0"/>
                      </a:moveTo>
                      <a:lnTo>
                        <a:pt x="1426" y="619"/>
                      </a:lnTo>
                      <a:lnTo>
                        <a:pt x="1355" y="638"/>
                      </a:lnTo>
                      <a:lnTo>
                        <a:pt x="1285" y="660"/>
                      </a:lnTo>
                      <a:lnTo>
                        <a:pt x="1216" y="687"/>
                      </a:lnTo>
                      <a:lnTo>
                        <a:pt x="1151" y="719"/>
                      </a:lnTo>
                      <a:lnTo>
                        <a:pt x="1089" y="755"/>
                      </a:lnTo>
                      <a:lnTo>
                        <a:pt x="1029" y="796"/>
                      </a:lnTo>
                      <a:lnTo>
                        <a:pt x="973" y="840"/>
                      </a:lnTo>
                      <a:lnTo>
                        <a:pt x="919" y="888"/>
                      </a:lnTo>
                      <a:lnTo>
                        <a:pt x="869" y="941"/>
                      </a:lnTo>
                      <a:lnTo>
                        <a:pt x="824" y="996"/>
                      </a:lnTo>
                      <a:lnTo>
                        <a:pt x="782" y="1054"/>
                      </a:lnTo>
                      <a:lnTo>
                        <a:pt x="744" y="1116"/>
                      </a:lnTo>
                      <a:lnTo>
                        <a:pt x="155" y="925"/>
                      </a:lnTo>
                      <a:lnTo>
                        <a:pt x="199" y="838"/>
                      </a:lnTo>
                      <a:lnTo>
                        <a:pt x="247" y="756"/>
                      </a:lnTo>
                      <a:lnTo>
                        <a:pt x="300" y="677"/>
                      </a:lnTo>
                      <a:lnTo>
                        <a:pt x="357" y="600"/>
                      </a:lnTo>
                      <a:lnTo>
                        <a:pt x="420" y="527"/>
                      </a:lnTo>
                      <a:lnTo>
                        <a:pt x="485" y="458"/>
                      </a:lnTo>
                      <a:lnTo>
                        <a:pt x="555" y="394"/>
                      </a:lnTo>
                      <a:lnTo>
                        <a:pt x="628" y="332"/>
                      </a:lnTo>
                      <a:lnTo>
                        <a:pt x="706" y="275"/>
                      </a:lnTo>
                      <a:lnTo>
                        <a:pt x="786" y="224"/>
                      </a:lnTo>
                      <a:lnTo>
                        <a:pt x="869" y="176"/>
                      </a:lnTo>
                      <a:lnTo>
                        <a:pt x="955" y="134"/>
                      </a:lnTo>
                      <a:lnTo>
                        <a:pt x="1045" y="97"/>
                      </a:lnTo>
                      <a:lnTo>
                        <a:pt x="1137" y="63"/>
                      </a:lnTo>
                      <a:lnTo>
                        <a:pt x="1231" y="37"/>
                      </a:lnTo>
                      <a:lnTo>
                        <a:pt x="1328" y="16"/>
                      </a:lnTo>
                      <a:lnTo>
                        <a:pt x="1426" y="0"/>
                      </a:lnTo>
                      <a:close/>
                    </a:path>
                  </a:pathLst>
                </a:custGeom>
                <a:solidFill>
                  <a:schemeClr val="accent4">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dirty="0"/>
                </a:p>
              </p:txBody>
            </p:sp>
          </p:grpSp>
          <p:sp>
            <p:nvSpPr>
              <p:cNvPr id="78" name="矩形 77">
                <a:extLst>
                  <a:ext uri="{FF2B5EF4-FFF2-40B4-BE49-F238E27FC236}">
                    <a16:creationId xmlns:a16="http://schemas.microsoft.com/office/drawing/2014/main" id="{EFFBF5E8-9B4B-40C3-BA99-6C626CEB8535}"/>
                  </a:ext>
                </a:extLst>
              </p:cNvPr>
              <p:cNvSpPr/>
              <p:nvPr/>
            </p:nvSpPr>
            <p:spPr>
              <a:xfrm>
                <a:off x="3400258" y="1938989"/>
                <a:ext cx="1890325" cy="857485"/>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9" name="组合 78">
                <a:extLst>
                  <a:ext uri="{FF2B5EF4-FFF2-40B4-BE49-F238E27FC236}">
                    <a16:creationId xmlns:a16="http://schemas.microsoft.com/office/drawing/2014/main" id="{72DC0C4A-83ED-45E4-8C82-38671DBD047C}"/>
                  </a:ext>
                </a:extLst>
              </p:cNvPr>
              <p:cNvGrpSpPr/>
              <p:nvPr/>
            </p:nvGrpSpPr>
            <p:grpSpPr>
              <a:xfrm>
                <a:off x="4843723" y="2899023"/>
                <a:ext cx="585426" cy="200055"/>
                <a:chOff x="2467388" y="3067461"/>
                <a:chExt cx="585426" cy="200055"/>
              </a:xfrm>
            </p:grpSpPr>
            <p:sp>
              <p:nvSpPr>
                <p:cNvPr id="80" name="Freeform 271">
                  <a:extLst>
                    <a:ext uri="{FF2B5EF4-FFF2-40B4-BE49-F238E27FC236}">
                      <a16:creationId xmlns:a16="http://schemas.microsoft.com/office/drawing/2014/main" id="{A90EC8AA-4027-4A38-9000-71EA8E3E4957}"/>
                    </a:ext>
                  </a:extLst>
                </p:cNvPr>
                <p:cNvSpPr>
                  <a:spLocks noEditPoints="1"/>
                </p:cNvSpPr>
                <p:nvPr/>
              </p:nvSpPr>
              <p:spPr bwMode="auto">
                <a:xfrm>
                  <a:off x="2467388" y="3106249"/>
                  <a:ext cx="131419" cy="130006"/>
                </a:xfrm>
                <a:custGeom>
                  <a:avLst/>
                  <a:gdLst>
                    <a:gd name="T0" fmla="*/ 9 w 46"/>
                    <a:gd name="T1" fmla="*/ 17 h 46"/>
                    <a:gd name="T2" fmla="*/ 9 w 46"/>
                    <a:gd name="T3" fmla="*/ 13 h 46"/>
                    <a:gd name="T4" fmla="*/ 11 w 46"/>
                    <a:gd name="T5" fmla="*/ 11 h 46"/>
                    <a:gd name="T6" fmla="*/ 13 w 46"/>
                    <a:gd name="T7" fmla="*/ 10 h 46"/>
                    <a:gd name="T8" fmla="*/ 17 w 46"/>
                    <a:gd name="T9" fmla="*/ 9 h 46"/>
                    <a:gd name="T10" fmla="*/ 14 w 46"/>
                    <a:gd name="T11" fmla="*/ 12 h 46"/>
                    <a:gd name="T12" fmla="*/ 11 w 46"/>
                    <a:gd name="T13" fmla="*/ 15 h 46"/>
                    <a:gd name="T14" fmla="*/ 37 w 46"/>
                    <a:gd name="T15" fmla="*/ 34 h 46"/>
                    <a:gd name="T16" fmla="*/ 45 w 46"/>
                    <a:gd name="T17" fmla="*/ 43 h 46"/>
                    <a:gd name="T18" fmla="*/ 42 w 46"/>
                    <a:gd name="T19" fmla="*/ 45 h 46"/>
                    <a:gd name="T20" fmla="*/ 29 w 46"/>
                    <a:gd name="T21" fmla="*/ 40 h 46"/>
                    <a:gd name="T22" fmla="*/ 13 w 46"/>
                    <a:gd name="T23" fmla="*/ 40 h 46"/>
                    <a:gd name="T24" fmla="*/ 6 w 46"/>
                    <a:gd name="T25" fmla="*/ 36 h 46"/>
                    <a:gd name="T26" fmla="*/ 1 w 46"/>
                    <a:gd name="T27" fmla="*/ 29 h 46"/>
                    <a:gd name="T28" fmla="*/ 0 w 46"/>
                    <a:gd name="T29" fmla="*/ 21 h 46"/>
                    <a:gd name="T30" fmla="*/ 6 w 46"/>
                    <a:gd name="T31" fmla="*/ 6 h 46"/>
                    <a:gd name="T32" fmla="*/ 29 w 46"/>
                    <a:gd name="T33" fmla="*/ 1 h 46"/>
                    <a:gd name="T34" fmla="*/ 36 w 46"/>
                    <a:gd name="T35" fmla="*/ 6 h 46"/>
                    <a:gd name="T36" fmla="*/ 40 w 46"/>
                    <a:gd name="T37" fmla="*/ 13 h 46"/>
                    <a:gd name="T38" fmla="*/ 42 w 46"/>
                    <a:gd name="T39" fmla="*/ 21 h 46"/>
                    <a:gd name="T40" fmla="*/ 37 w 46"/>
                    <a:gd name="T41" fmla="*/ 34 h 46"/>
                    <a:gd name="T42" fmla="*/ 27 w 46"/>
                    <a:gd name="T43" fmla="*/ 5 h 46"/>
                    <a:gd name="T44" fmla="*/ 9 w 46"/>
                    <a:gd name="T45" fmla="*/ 9 h 46"/>
                    <a:gd name="T46" fmla="*/ 4 w 46"/>
                    <a:gd name="T47" fmla="*/ 21 h 46"/>
                    <a:gd name="T48" fmla="*/ 5 w 46"/>
                    <a:gd name="T49" fmla="*/ 27 h 46"/>
                    <a:gd name="T50" fmla="*/ 9 w 46"/>
                    <a:gd name="T51" fmla="*/ 33 h 46"/>
                    <a:gd name="T52" fmla="*/ 14 w 46"/>
                    <a:gd name="T53" fmla="*/ 37 h 46"/>
                    <a:gd name="T54" fmla="*/ 21 w 46"/>
                    <a:gd name="T55" fmla="*/ 38 h 46"/>
                    <a:gd name="T56" fmla="*/ 33 w 46"/>
                    <a:gd name="T57" fmla="*/ 33 h 46"/>
                    <a:gd name="T58" fmla="*/ 33 w 46"/>
                    <a:gd name="T59" fmla="*/ 33 h 46"/>
                    <a:gd name="T60" fmla="*/ 38 w 46"/>
                    <a:gd name="T61" fmla="*/ 21 h 46"/>
                    <a:gd name="T62" fmla="*/ 37 w 46"/>
                    <a:gd name="T63" fmla="*/ 14 h 46"/>
                    <a:gd name="T64" fmla="*/ 33 w 46"/>
                    <a:gd name="T65" fmla="*/ 9 h 46"/>
                    <a:gd name="T66" fmla="*/ 32 w 46"/>
                    <a:gd name="T67" fmla="*/ 21 h 46"/>
                    <a:gd name="T68" fmla="*/ 33 w 46"/>
                    <a:gd name="T69" fmla="*/ 20 h 46"/>
                    <a:gd name="T70" fmla="*/ 33 w 46"/>
                    <a:gd name="T71" fmla="*/ 26 h 46"/>
                    <a:gd name="T72" fmla="*/ 30 w 46"/>
                    <a:gd name="T73" fmla="*/ 31 h 46"/>
                    <a:gd name="T74" fmla="*/ 21 w 46"/>
                    <a:gd name="T75" fmla="*/ 35 h 46"/>
                    <a:gd name="T76" fmla="*/ 21 w 46"/>
                    <a:gd name="T77" fmla="*/ 32 h 46"/>
                    <a:gd name="T78" fmla="*/ 29 w 46"/>
                    <a:gd name="T79" fmla="*/ 29 h 46"/>
                    <a:gd name="T80" fmla="*/ 31 w 46"/>
                    <a:gd name="T81" fmla="*/ 2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6" h="46">
                      <a:moveTo>
                        <a:pt x="10" y="16"/>
                      </a:moveTo>
                      <a:cubicBezTo>
                        <a:pt x="10" y="17"/>
                        <a:pt x="9" y="17"/>
                        <a:pt x="9" y="17"/>
                      </a:cubicBezTo>
                      <a:cubicBezTo>
                        <a:pt x="8" y="17"/>
                        <a:pt x="8" y="16"/>
                        <a:pt x="8" y="16"/>
                      </a:cubicBezTo>
                      <a:cubicBezTo>
                        <a:pt x="8" y="15"/>
                        <a:pt x="9" y="14"/>
                        <a:pt x="9" y="13"/>
                      </a:cubicBezTo>
                      <a:cubicBezTo>
                        <a:pt x="10" y="13"/>
                        <a:pt x="10" y="12"/>
                        <a:pt x="11" y="11"/>
                      </a:cubicBezTo>
                      <a:cubicBezTo>
                        <a:pt x="11" y="11"/>
                        <a:pt x="11" y="11"/>
                        <a:pt x="11" y="11"/>
                      </a:cubicBezTo>
                      <a:cubicBezTo>
                        <a:pt x="11" y="11"/>
                        <a:pt x="11" y="11"/>
                        <a:pt x="11" y="11"/>
                      </a:cubicBezTo>
                      <a:cubicBezTo>
                        <a:pt x="12" y="11"/>
                        <a:pt x="12" y="10"/>
                        <a:pt x="13" y="10"/>
                      </a:cubicBezTo>
                      <a:cubicBezTo>
                        <a:pt x="14" y="9"/>
                        <a:pt x="15" y="9"/>
                        <a:pt x="15" y="8"/>
                      </a:cubicBezTo>
                      <a:cubicBezTo>
                        <a:pt x="16" y="8"/>
                        <a:pt x="17" y="8"/>
                        <a:pt x="17" y="9"/>
                      </a:cubicBezTo>
                      <a:cubicBezTo>
                        <a:pt x="17" y="10"/>
                        <a:pt x="17" y="10"/>
                        <a:pt x="16" y="10"/>
                      </a:cubicBezTo>
                      <a:cubicBezTo>
                        <a:pt x="16" y="11"/>
                        <a:pt x="15" y="11"/>
                        <a:pt x="14" y="12"/>
                      </a:cubicBezTo>
                      <a:cubicBezTo>
                        <a:pt x="14" y="12"/>
                        <a:pt x="13" y="12"/>
                        <a:pt x="13" y="13"/>
                      </a:cubicBezTo>
                      <a:cubicBezTo>
                        <a:pt x="12" y="13"/>
                        <a:pt x="12" y="14"/>
                        <a:pt x="11" y="15"/>
                      </a:cubicBezTo>
                      <a:cubicBezTo>
                        <a:pt x="11" y="15"/>
                        <a:pt x="11" y="16"/>
                        <a:pt x="10" y="16"/>
                      </a:cubicBezTo>
                      <a:close/>
                      <a:moveTo>
                        <a:pt x="37" y="34"/>
                      </a:moveTo>
                      <a:cubicBezTo>
                        <a:pt x="37" y="34"/>
                        <a:pt x="37" y="34"/>
                        <a:pt x="37" y="34"/>
                      </a:cubicBezTo>
                      <a:cubicBezTo>
                        <a:pt x="45" y="43"/>
                        <a:pt x="45" y="43"/>
                        <a:pt x="45" y="43"/>
                      </a:cubicBezTo>
                      <a:cubicBezTo>
                        <a:pt x="46" y="43"/>
                        <a:pt x="46" y="45"/>
                        <a:pt x="45" y="45"/>
                      </a:cubicBezTo>
                      <a:cubicBezTo>
                        <a:pt x="44" y="46"/>
                        <a:pt x="43" y="46"/>
                        <a:pt x="42" y="45"/>
                      </a:cubicBezTo>
                      <a:cubicBezTo>
                        <a:pt x="34" y="37"/>
                        <a:pt x="34" y="37"/>
                        <a:pt x="34" y="37"/>
                      </a:cubicBezTo>
                      <a:cubicBezTo>
                        <a:pt x="33" y="38"/>
                        <a:pt x="31" y="39"/>
                        <a:pt x="29" y="40"/>
                      </a:cubicBezTo>
                      <a:cubicBezTo>
                        <a:pt x="26" y="41"/>
                        <a:pt x="24" y="42"/>
                        <a:pt x="21" y="42"/>
                      </a:cubicBezTo>
                      <a:cubicBezTo>
                        <a:pt x="18" y="42"/>
                        <a:pt x="15" y="41"/>
                        <a:pt x="13" y="40"/>
                      </a:cubicBezTo>
                      <a:cubicBezTo>
                        <a:pt x="13" y="40"/>
                        <a:pt x="13" y="40"/>
                        <a:pt x="13" y="40"/>
                      </a:cubicBezTo>
                      <a:cubicBezTo>
                        <a:pt x="10" y="39"/>
                        <a:pt x="8" y="38"/>
                        <a:pt x="6" y="36"/>
                      </a:cubicBezTo>
                      <a:cubicBezTo>
                        <a:pt x="6" y="36"/>
                        <a:pt x="6" y="36"/>
                        <a:pt x="6" y="36"/>
                      </a:cubicBezTo>
                      <a:cubicBezTo>
                        <a:pt x="4" y="34"/>
                        <a:pt x="2" y="31"/>
                        <a:pt x="1" y="29"/>
                      </a:cubicBezTo>
                      <a:cubicBezTo>
                        <a:pt x="1" y="29"/>
                        <a:pt x="1" y="29"/>
                        <a:pt x="1" y="29"/>
                      </a:cubicBezTo>
                      <a:cubicBezTo>
                        <a:pt x="0" y="26"/>
                        <a:pt x="0" y="24"/>
                        <a:pt x="0" y="21"/>
                      </a:cubicBezTo>
                      <a:cubicBezTo>
                        <a:pt x="0" y="18"/>
                        <a:pt x="0" y="15"/>
                        <a:pt x="1" y="13"/>
                      </a:cubicBezTo>
                      <a:cubicBezTo>
                        <a:pt x="2" y="10"/>
                        <a:pt x="4" y="8"/>
                        <a:pt x="6" y="6"/>
                      </a:cubicBezTo>
                      <a:cubicBezTo>
                        <a:pt x="10" y="2"/>
                        <a:pt x="15" y="0"/>
                        <a:pt x="21" y="0"/>
                      </a:cubicBezTo>
                      <a:cubicBezTo>
                        <a:pt x="24" y="0"/>
                        <a:pt x="26" y="0"/>
                        <a:pt x="29" y="1"/>
                      </a:cubicBezTo>
                      <a:cubicBezTo>
                        <a:pt x="29" y="1"/>
                        <a:pt x="29" y="1"/>
                        <a:pt x="29" y="1"/>
                      </a:cubicBezTo>
                      <a:cubicBezTo>
                        <a:pt x="31" y="2"/>
                        <a:pt x="34" y="4"/>
                        <a:pt x="36" y="6"/>
                      </a:cubicBezTo>
                      <a:cubicBezTo>
                        <a:pt x="36" y="6"/>
                        <a:pt x="36" y="6"/>
                        <a:pt x="36" y="6"/>
                      </a:cubicBezTo>
                      <a:cubicBezTo>
                        <a:pt x="38" y="8"/>
                        <a:pt x="39" y="10"/>
                        <a:pt x="40" y="13"/>
                      </a:cubicBezTo>
                      <a:cubicBezTo>
                        <a:pt x="40" y="13"/>
                        <a:pt x="40" y="13"/>
                        <a:pt x="40" y="13"/>
                      </a:cubicBezTo>
                      <a:cubicBezTo>
                        <a:pt x="41" y="15"/>
                        <a:pt x="42" y="18"/>
                        <a:pt x="42" y="21"/>
                      </a:cubicBezTo>
                      <a:cubicBezTo>
                        <a:pt x="42" y="24"/>
                        <a:pt x="41" y="26"/>
                        <a:pt x="40" y="29"/>
                      </a:cubicBezTo>
                      <a:cubicBezTo>
                        <a:pt x="39" y="31"/>
                        <a:pt x="38" y="33"/>
                        <a:pt x="37" y="34"/>
                      </a:cubicBezTo>
                      <a:close/>
                      <a:moveTo>
                        <a:pt x="27" y="5"/>
                      </a:moveTo>
                      <a:cubicBezTo>
                        <a:pt x="27" y="5"/>
                        <a:pt x="27" y="5"/>
                        <a:pt x="27" y="5"/>
                      </a:cubicBezTo>
                      <a:cubicBezTo>
                        <a:pt x="25" y="4"/>
                        <a:pt x="23" y="4"/>
                        <a:pt x="21" y="4"/>
                      </a:cubicBezTo>
                      <a:cubicBezTo>
                        <a:pt x="16" y="4"/>
                        <a:pt x="12" y="6"/>
                        <a:pt x="9" y="9"/>
                      </a:cubicBezTo>
                      <a:cubicBezTo>
                        <a:pt x="7" y="10"/>
                        <a:pt x="6" y="12"/>
                        <a:pt x="5" y="14"/>
                      </a:cubicBezTo>
                      <a:cubicBezTo>
                        <a:pt x="4" y="16"/>
                        <a:pt x="4" y="19"/>
                        <a:pt x="4" y="21"/>
                      </a:cubicBezTo>
                      <a:cubicBezTo>
                        <a:pt x="4" y="23"/>
                        <a:pt x="4" y="25"/>
                        <a:pt x="5" y="27"/>
                      </a:cubicBezTo>
                      <a:cubicBezTo>
                        <a:pt x="5" y="27"/>
                        <a:pt x="5" y="27"/>
                        <a:pt x="5" y="27"/>
                      </a:cubicBezTo>
                      <a:cubicBezTo>
                        <a:pt x="6" y="30"/>
                        <a:pt x="7" y="31"/>
                        <a:pt x="9" y="33"/>
                      </a:cubicBezTo>
                      <a:cubicBezTo>
                        <a:pt x="9" y="33"/>
                        <a:pt x="9" y="33"/>
                        <a:pt x="9" y="33"/>
                      </a:cubicBezTo>
                      <a:cubicBezTo>
                        <a:pt x="9" y="33"/>
                        <a:pt x="9" y="33"/>
                        <a:pt x="9" y="33"/>
                      </a:cubicBezTo>
                      <a:cubicBezTo>
                        <a:pt x="10" y="35"/>
                        <a:pt x="12" y="36"/>
                        <a:pt x="14" y="37"/>
                      </a:cubicBezTo>
                      <a:cubicBezTo>
                        <a:pt x="14" y="37"/>
                        <a:pt x="14" y="37"/>
                        <a:pt x="14" y="37"/>
                      </a:cubicBezTo>
                      <a:cubicBezTo>
                        <a:pt x="16" y="38"/>
                        <a:pt x="18" y="38"/>
                        <a:pt x="21" y="38"/>
                      </a:cubicBezTo>
                      <a:cubicBezTo>
                        <a:pt x="23" y="38"/>
                        <a:pt x="25" y="38"/>
                        <a:pt x="27" y="37"/>
                      </a:cubicBezTo>
                      <a:cubicBezTo>
                        <a:pt x="29" y="36"/>
                        <a:pt x="31" y="35"/>
                        <a:pt x="33" y="33"/>
                      </a:cubicBezTo>
                      <a:cubicBezTo>
                        <a:pt x="33" y="33"/>
                        <a:pt x="33" y="33"/>
                        <a:pt x="33" y="33"/>
                      </a:cubicBezTo>
                      <a:cubicBezTo>
                        <a:pt x="33" y="33"/>
                        <a:pt x="33" y="33"/>
                        <a:pt x="33" y="33"/>
                      </a:cubicBezTo>
                      <a:cubicBezTo>
                        <a:pt x="34" y="31"/>
                        <a:pt x="36" y="30"/>
                        <a:pt x="37" y="27"/>
                      </a:cubicBezTo>
                      <a:cubicBezTo>
                        <a:pt x="37" y="25"/>
                        <a:pt x="38" y="23"/>
                        <a:pt x="38" y="21"/>
                      </a:cubicBezTo>
                      <a:cubicBezTo>
                        <a:pt x="38" y="19"/>
                        <a:pt x="37" y="16"/>
                        <a:pt x="37" y="14"/>
                      </a:cubicBezTo>
                      <a:cubicBezTo>
                        <a:pt x="37" y="14"/>
                        <a:pt x="37" y="14"/>
                        <a:pt x="37" y="14"/>
                      </a:cubicBezTo>
                      <a:cubicBezTo>
                        <a:pt x="36" y="12"/>
                        <a:pt x="34" y="10"/>
                        <a:pt x="33" y="9"/>
                      </a:cubicBezTo>
                      <a:cubicBezTo>
                        <a:pt x="33" y="9"/>
                        <a:pt x="33" y="9"/>
                        <a:pt x="33" y="9"/>
                      </a:cubicBezTo>
                      <a:cubicBezTo>
                        <a:pt x="31" y="7"/>
                        <a:pt x="29" y="6"/>
                        <a:pt x="27" y="5"/>
                      </a:cubicBezTo>
                      <a:close/>
                      <a:moveTo>
                        <a:pt x="32" y="21"/>
                      </a:moveTo>
                      <a:cubicBezTo>
                        <a:pt x="32" y="21"/>
                        <a:pt x="32" y="21"/>
                        <a:pt x="32" y="21"/>
                      </a:cubicBezTo>
                      <a:cubicBezTo>
                        <a:pt x="32" y="20"/>
                        <a:pt x="32" y="20"/>
                        <a:pt x="33" y="20"/>
                      </a:cubicBezTo>
                      <a:cubicBezTo>
                        <a:pt x="34" y="20"/>
                        <a:pt x="34" y="20"/>
                        <a:pt x="34" y="21"/>
                      </a:cubicBezTo>
                      <a:cubicBezTo>
                        <a:pt x="34" y="23"/>
                        <a:pt x="34" y="24"/>
                        <a:pt x="33" y="26"/>
                      </a:cubicBezTo>
                      <a:cubicBezTo>
                        <a:pt x="33" y="26"/>
                        <a:pt x="33" y="26"/>
                        <a:pt x="33" y="26"/>
                      </a:cubicBezTo>
                      <a:cubicBezTo>
                        <a:pt x="33" y="28"/>
                        <a:pt x="32" y="29"/>
                        <a:pt x="30" y="31"/>
                      </a:cubicBezTo>
                      <a:cubicBezTo>
                        <a:pt x="29" y="32"/>
                        <a:pt x="28" y="33"/>
                        <a:pt x="26" y="33"/>
                      </a:cubicBezTo>
                      <a:cubicBezTo>
                        <a:pt x="24" y="34"/>
                        <a:pt x="22" y="35"/>
                        <a:pt x="21" y="35"/>
                      </a:cubicBezTo>
                      <a:cubicBezTo>
                        <a:pt x="20" y="35"/>
                        <a:pt x="20" y="34"/>
                        <a:pt x="20" y="33"/>
                      </a:cubicBezTo>
                      <a:cubicBezTo>
                        <a:pt x="20" y="33"/>
                        <a:pt x="20" y="32"/>
                        <a:pt x="21" y="32"/>
                      </a:cubicBezTo>
                      <a:cubicBezTo>
                        <a:pt x="22" y="32"/>
                        <a:pt x="24" y="32"/>
                        <a:pt x="25" y="31"/>
                      </a:cubicBezTo>
                      <a:cubicBezTo>
                        <a:pt x="26" y="31"/>
                        <a:pt x="28" y="30"/>
                        <a:pt x="29" y="29"/>
                      </a:cubicBezTo>
                      <a:cubicBezTo>
                        <a:pt x="30" y="28"/>
                        <a:pt x="31" y="27"/>
                        <a:pt x="31" y="25"/>
                      </a:cubicBezTo>
                      <a:cubicBezTo>
                        <a:pt x="31" y="25"/>
                        <a:pt x="31" y="25"/>
                        <a:pt x="31" y="25"/>
                      </a:cubicBezTo>
                      <a:cubicBezTo>
                        <a:pt x="32" y="24"/>
                        <a:pt x="32" y="22"/>
                        <a:pt x="32" y="21"/>
                      </a:cubicBezTo>
                      <a:close/>
                    </a:path>
                  </a:pathLst>
                </a:custGeom>
                <a:solidFill>
                  <a:schemeClr val="bg1">
                    <a:alpha val="40000"/>
                  </a:schemeClr>
                </a:solidFill>
                <a:ln>
                  <a:noFill/>
                </a:ln>
                <a:effectLst/>
              </p:spPr>
              <p:txBody>
                <a:bodyPr/>
                <a:lstStyle/>
                <a:p>
                  <a:endParaRPr lang="zh-CN" altLang="en-US" sz="2400"/>
                </a:p>
              </p:txBody>
            </p:sp>
            <p:sp>
              <p:nvSpPr>
                <p:cNvPr id="81" name="文本框 80">
                  <a:extLst>
                    <a:ext uri="{FF2B5EF4-FFF2-40B4-BE49-F238E27FC236}">
                      <a16:creationId xmlns:a16="http://schemas.microsoft.com/office/drawing/2014/main" id="{779ADFCC-544F-4A95-A667-A6F98CA42572}"/>
                    </a:ext>
                  </a:extLst>
                </p:cNvPr>
                <p:cNvSpPr txBox="1"/>
                <p:nvPr/>
              </p:nvSpPr>
              <p:spPr>
                <a:xfrm>
                  <a:off x="2598808" y="3067461"/>
                  <a:ext cx="454006" cy="200055"/>
                </a:xfrm>
                <a:prstGeom prst="rect">
                  <a:avLst/>
                </a:prstGeom>
                <a:noFill/>
              </p:spPr>
              <p:txBody>
                <a:bodyPr wrap="square" rtlCol="0">
                  <a:spAutoFit/>
                </a:bodyPr>
                <a:lstStyle/>
                <a:p>
                  <a:r>
                    <a:rPr lang="zh-CN" altLang="en-US" sz="700" dirty="0">
                      <a:solidFill>
                        <a:schemeClr val="bg1">
                          <a:alpha val="60000"/>
                        </a:schemeClr>
                      </a:solidFill>
                      <a:latin typeface="+mn-ea"/>
                    </a:rPr>
                    <a:t>详情</a:t>
                  </a:r>
                </a:p>
              </p:txBody>
            </p:sp>
          </p:grpSp>
        </p:grpSp>
      </p:grpSp>
      <p:grpSp>
        <p:nvGrpSpPr>
          <p:cNvPr id="93" name="组合 92">
            <a:extLst>
              <a:ext uri="{FF2B5EF4-FFF2-40B4-BE49-F238E27FC236}">
                <a16:creationId xmlns:a16="http://schemas.microsoft.com/office/drawing/2014/main" id="{95F224B0-1684-4174-85F6-61EAC5E8CFB5}"/>
              </a:ext>
            </a:extLst>
          </p:cNvPr>
          <p:cNvGrpSpPr/>
          <p:nvPr/>
        </p:nvGrpSpPr>
        <p:grpSpPr>
          <a:xfrm>
            <a:off x="2598747" y="3343391"/>
            <a:ext cx="3300987" cy="1239807"/>
            <a:chOff x="2434813" y="1897029"/>
            <a:chExt cx="3300987" cy="1239807"/>
          </a:xfrm>
        </p:grpSpPr>
        <p:grpSp>
          <p:nvGrpSpPr>
            <p:cNvPr id="94" name="组合 93">
              <a:extLst>
                <a:ext uri="{FF2B5EF4-FFF2-40B4-BE49-F238E27FC236}">
                  <a16:creationId xmlns:a16="http://schemas.microsoft.com/office/drawing/2014/main" id="{09698F37-854D-478C-A28C-DFCF31C8A347}"/>
                </a:ext>
              </a:extLst>
            </p:cNvPr>
            <p:cNvGrpSpPr/>
            <p:nvPr/>
          </p:nvGrpSpPr>
          <p:grpSpPr>
            <a:xfrm>
              <a:off x="3500367" y="2469504"/>
              <a:ext cx="2235433" cy="253916"/>
              <a:chOff x="4019480" y="2027744"/>
              <a:chExt cx="2235433" cy="253916"/>
            </a:xfrm>
          </p:grpSpPr>
          <p:sp>
            <p:nvSpPr>
              <p:cNvPr id="119" name="文本框 118">
                <a:extLst>
                  <a:ext uri="{FF2B5EF4-FFF2-40B4-BE49-F238E27FC236}">
                    <a16:creationId xmlns:a16="http://schemas.microsoft.com/office/drawing/2014/main" id="{9F14EFEF-AA8F-4EA6-9029-090B5460E36C}"/>
                  </a:ext>
                </a:extLst>
              </p:cNvPr>
              <p:cNvSpPr txBox="1"/>
              <p:nvPr/>
            </p:nvSpPr>
            <p:spPr>
              <a:xfrm>
                <a:off x="4122927" y="2045136"/>
                <a:ext cx="595035" cy="215444"/>
              </a:xfrm>
              <a:prstGeom prst="rect">
                <a:avLst/>
              </a:prstGeom>
              <a:noFill/>
            </p:spPr>
            <p:txBody>
              <a:bodyPr wrap="square" rtlCol="0">
                <a:spAutoFit/>
              </a:bodyPr>
              <a:lstStyle/>
              <a:p>
                <a:r>
                  <a:rPr lang="zh-CN" altLang="en-US" sz="800" b="1" dirty="0">
                    <a:solidFill>
                      <a:schemeClr val="bg1">
                        <a:alpha val="80000"/>
                      </a:schemeClr>
                    </a:solidFill>
                    <a:latin typeface="+mn-ea"/>
                  </a:rPr>
                  <a:t>装配时长</a:t>
                </a:r>
              </a:p>
            </p:txBody>
          </p:sp>
          <p:sp>
            <p:nvSpPr>
              <p:cNvPr id="120" name="文本框 119">
                <a:extLst>
                  <a:ext uri="{FF2B5EF4-FFF2-40B4-BE49-F238E27FC236}">
                    <a16:creationId xmlns:a16="http://schemas.microsoft.com/office/drawing/2014/main" id="{A9A3D4FF-D75F-4ADB-A8C8-504E659EC822}"/>
                  </a:ext>
                </a:extLst>
              </p:cNvPr>
              <p:cNvSpPr txBox="1"/>
              <p:nvPr/>
            </p:nvSpPr>
            <p:spPr>
              <a:xfrm>
                <a:off x="5355076" y="2027744"/>
                <a:ext cx="899837" cy="253916"/>
              </a:xfrm>
              <a:prstGeom prst="rect">
                <a:avLst/>
              </a:prstGeom>
              <a:noFill/>
            </p:spPr>
            <p:txBody>
              <a:bodyPr wrap="square" rtlCol="0">
                <a:spAutoFit/>
              </a:bodyPr>
              <a:lstStyle/>
              <a:p>
                <a:r>
                  <a:rPr lang="en-US" altLang="zh-CN" sz="1050" dirty="0">
                    <a:solidFill>
                      <a:schemeClr val="accent4">
                        <a:lumMod val="20000"/>
                        <a:lumOff val="80000"/>
                      </a:schemeClr>
                    </a:solidFill>
                    <a:latin typeface="Aldrich" panose="02000000000000000000" pitchFamily="2" charset="0"/>
                  </a:rPr>
                  <a:t>50</a:t>
                </a:r>
                <a:endParaRPr lang="zh-CN" altLang="en-US" sz="1050" dirty="0">
                  <a:solidFill>
                    <a:schemeClr val="accent4">
                      <a:lumMod val="20000"/>
                      <a:lumOff val="80000"/>
                    </a:schemeClr>
                  </a:solidFill>
                  <a:latin typeface="Aldrich" panose="02000000000000000000" pitchFamily="2" charset="0"/>
                </a:endParaRPr>
              </a:p>
            </p:txBody>
          </p:sp>
          <p:sp>
            <p:nvSpPr>
              <p:cNvPr id="121" name="Freeform 361">
                <a:extLst>
                  <a:ext uri="{FF2B5EF4-FFF2-40B4-BE49-F238E27FC236}">
                    <a16:creationId xmlns:a16="http://schemas.microsoft.com/office/drawing/2014/main" id="{1212F763-498E-4676-9C16-9DE4460059E9}"/>
                  </a:ext>
                </a:extLst>
              </p:cNvPr>
              <p:cNvSpPr>
                <a:spLocks noEditPoints="1"/>
              </p:cNvSpPr>
              <p:nvPr/>
            </p:nvSpPr>
            <p:spPr bwMode="auto">
              <a:xfrm>
                <a:off x="4019480" y="2081778"/>
                <a:ext cx="143727" cy="143022"/>
              </a:xfrm>
              <a:custGeom>
                <a:avLst/>
                <a:gdLst>
                  <a:gd name="T0" fmla="*/ 1342 w 3261"/>
                  <a:gd name="T1" fmla="*/ 2596 h 3249"/>
                  <a:gd name="T2" fmla="*/ 1556 w 3261"/>
                  <a:gd name="T3" fmla="*/ 2635 h 3249"/>
                  <a:gd name="T4" fmla="*/ 1778 w 3261"/>
                  <a:gd name="T5" fmla="*/ 2627 h 3249"/>
                  <a:gd name="T6" fmla="*/ 1987 w 3261"/>
                  <a:gd name="T7" fmla="*/ 2574 h 3249"/>
                  <a:gd name="T8" fmla="*/ 2337 w 3261"/>
                  <a:gd name="T9" fmla="*/ 3087 h 3249"/>
                  <a:gd name="T10" fmla="*/ 2087 w 3261"/>
                  <a:gd name="T11" fmla="*/ 3184 h 3249"/>
                  <a:gd name="T12" fmla="*/ 1818 w 3261"/>
                  <a:gd name="T13" fmla="*/ 3238 h 3249"/>
                  <a:gd name="T14" fmla="*/ 1537 w 3261"/>
                  <a:gd name="T15" fmla="*/ 3246 h 3249"/>
                  <a:gd name="T16" fmla="*/ 1263 w 3261"/>
                  <a:gd name="T17" fmla="*/ 3207 h 3249"/>
                  <a:gd name="T18" fmla="*/ 1005 w 3261"/>
                  <a:gd name="T19" fmla="*/ 3125 h 3249"/>
                  <a:gd name="T20" fmla="*/ 1208 w 3261"/>
                  <a:gd name="T21" fmla="*/ 2546 h 3249"/>
                  <a:gd name="T22" fmla="*/ 613 w 3261"/>
                  <a:gd name="T23" fmla="*/ 1561 h 3249"/>
                  <a:gd name="T24" fmla="*/ 623 w 3261"/>
                  <a:gd name="T25" fmla="*/ 1775 h 3249"/>
                  <a:gd name="T26" fmla="*/ 682 w 3261"/>
                  <a:gd name="T27" fmla="*/ 1994 h 3249"/>
                  <a:gd name="T28" fmla="*/ 787 w 3261"/>
                  <a:gd name="T29" fmla="*/ 2191 h 3249"/>
                  <a:gd name="T30" fmla="*/ 515 w 3261"/>
                  <a:gd name="T31" fmla="*/ 2807 h 3249"/>
                  <a:gd name="T32" fmla="*/ 328 w 3261"/>
                  <a:gd name="T33" fmla="*/ 2600 h 3249"/>
                  <a:gd name="T34" fmla="*/ 180 w 3261"/>
                  <a:gd name="T35" fmla="*/ 2363 h 3249"/>
                  <a:gd name="T36" fmla="*/ 72 w 3261"/>
                  <a:gd name="T37" fmla="*/ 2100 h 3249"/>
                  <a:gd name="T38" fmla="*/ 12 w 3261"/>
                  <a:gd name="T39" fmla="*/ 1817 h 3249"/>
                  <a:gd name="T40" fmla="*/ 2 w 3261"/>
                  <a:gd name="T41" fmla="*/ 1541 h 3249"/>
                  <a:gd name="T42" fmla="*/ 29 w 3261"/>
                  <a:gd name="T43" fmla="*/ 1313 h 3249"/>
                  <a:gd name="T44" fmla="*/ 3254 w 3261"/>
                  <a:gd name="T45" fmla="*/ 1464 h 3249"/>
                  <a:gd name="T46" fmla="*/ 3258 w 3261"/>
                  <a:gd name="T47" fmla="*/ 1718 h 3249"/>
                  <a:gd name="T48" fmla="*/ 3215 w 3261"/>
                  <a:gd name="T49" fmla="*/ 2008 h 3249"/>
                  <a:gd name="T50" fmla="*/ 3122 w 3261"/>
                  <a:gd name="T51" fmla="*/ 2277 h 3249"/>
                  <a:gd name="T52" fmla="*/ 2987 w 3261"/>
                  <a:gd name="T53" fmla="*/ 2523 h 3249"/>
                  <a:gd name="T54" fmla="*/ 2812 w 3261"/>
                  <a:gd name="T55" fmla="*/ 2742 h 3249"/>
                  <a:gd name="T56" fmla="*/ 2430 w 3261"/>
                  <a:gd name="T57" fmla="*/ 2250 h 3249"/>
                  <a:gd name="T58" fmla="*/ 2548 w 3261"/>
                  <a:gd name="T59" fmla="*/ 2063 h 3249"/>
                  <a:gd name="T60" fmla="*/ 2624 w 3261"/>
                  <a:gd name="T61" fmla="*/ 1850 h 3249"/>
                  <a:gd name="T62" fmla="*/ 2650 w 3261"/>
                  <a:gd name="T63" fmla="*/ 1618 h 3249"/>
                  <a:gd name="T64" fmla="*/ 3232 w 3261"/>
                  <a:gd name="T65" fmla="*/ 1312 h 3249"/>
                  <a:gd name="T66" fmla="*/ 2029 w 3261"/>
                  <a:gd name="T67" fmla="*/ 37 h 3249"/>
                  <a:gd name="T68" fmla="*/ 2305 w 3261"/>
                  <a:gd name="T69" fmla="*/ 134 h 3249"/>
                  <a:gd name="T70" fmla="*/ 2555 w 3261"/>
                  <a:gd name="T71" fmla="*/ 275 h 3249"/>
                  <a:gd name="T72" fmla="*/ 2776 w 3261"/>
                  <a:gd name="T73" fmla="*/ 458 h 3249"/>
                  <a:gd name="T74" fmla="*/ 2961 w 3261"/>
                  <a:gd name="T75" fmla="*/ 677 h 3249"/>
                  <a:gd name="T76" fmla="*/ 3106 w 3261"/>
                  <a:gd name="T77" fmla="*/ 925 h 3249"/>
                  <a:gd name="T78" fmla="*/ 2438 w 3261"/>
                  <a:gd name="T79" fmla="*/ 996 h 3249"/>
                  <a:gd name="T80" fmla="*/ 2288 w 3261"/>
                  <a:gd name="T81" fmla="*/ 840 h 3249"/>
                  <a:gd name="T82" fmla="*/ 2110 w 3261"/>
                  <a:gd name="T83" fmla="*/ 719 h 3249"/>
                  <a:gd name="T84" fmla="*/ 1907 w 3261"/>
                  <a:gd name="T85" fmla="*/ 638 h 3249"/>
                  <a:gd name="T86" fmla="*/ 1426 w 3261"/>
                  <a:gd name="T87" fmla="*/ 0 h 3249"/>
                  <a:gd name="T88" fmla="*/ 1285 w 3261"/>
                  <a:gd name="T89" fmla="*/ 660 h 3249"/>
                  <a:gd name="T90" fmla="*/ 1089 w 3261"/>
                  <a:gd name="T91" fmla="*/ 755 h 3249"/>
                  <a:gd name="T92" fmla="*/ 919 w 3261"/>
                  <a:gd name="T93" fmla="*/ 888 h 3249"/>
                  <a:gd name="T94" fmla="*/ 782 w 3261"/>
                  <a:gd name="T95" fmla="*/ 1054 h 3249"/>
                  <a:gd name="T96" fmla="*/ 199 w 3261"/>
                  <a:gd name="T97" fmla="*/ 838 h 3249"/>
                  <a:gd name="T98" fmla="*/ 357 w 3261"/>
                  <a:gd name="T99" fmla="*/ 600 h 3249"/>
                  <a:gd name="T100" fmla="*/ 555 w 3261"/>
                  <a:gd name="T101" fmla="*/ 394 h 3249"/>
                  <a:gd name="T102" fmla="*/ 786 w 3261"/>
                  <a:gd name="T103" fmla="*/ 224 h 3249"/>
                  <a:gd name="T104" fmla="*/ 1045 w 3261"/>
                  <a:gd name="T105" fmla="*/ 97 h 3249"/>
                  <a:gd name="T106" fmla="*/ 1328 w 3261"/>
                  <a:gd name="T107" fmla="*/ 16 h 3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61" h="3249">
                    <a:moveTo>
                      <a:pt x="1208" y="2546"/>
                    </a:moveTo>
                    <a:lnTo>
                      <a:pt x="1274" y="2574"/>
                    </a:lnTo>
                    <a:lnTo>
                      <a:pt x="1342" y="2596"/>
                    </a:lnTo>
                    <a:lnTo>
                      <a:pt x="1411" y="2614"/>
                    </a:lnTo>
                    <a:lnTo>
                      <a:pt x="1482" y="2627"/>
                    </a:lnTo>
                    <a:lnTo>
                      <a:pt x="1556" y="2635"/>
                    </a:lnTo>
                    <a:lnTo>
                      <a:pt x="1631" y="2638"/>
                    </a:lnTo>
                    <a:lnTo>
                      <a:pt x="1705" y="2635"/>
                    </a:lnTo>
                    <a:lnTo>
                      <a:pt x="1778" y="2627"/>
                    </a:lnTo>
                    <a:lnTo>
                      <a:pt x="1850" y="2614"/>
                    </a:lnTo>
                    <a:lnTo>
                      <a:pt x="1920" y="2596"/>
                    </a:lnTo>
                    <a:lnTo>
                      <a:pt x="1987" y="2574"/>
                    </a:lnTo>
                    <a:lnTo>
                      <a:pt x="2052" y="2546"/>
                    </a:lnTo>
                    <a:lnTo>
                      <a:pt x="2417" y="3047"/>
                    </a:lnTo>
                    <a:lnTo>
                      <a:pt x="2337" y="3087"/>
                    </a:lnTo>
                    <a:lnTo>
                      <a:pt x="2256" y="3125"/>
                    </a:lnTo>
                    <a:lnTo>
                      <a:pt x="2173" y="3157"/>
                    </a:lnTo>
                    <a:lnTo>
                      <a:pt x="2087" y="3184"/>
                    </a:lnTo>
                    <a:lnTo>
                      <a:pt x="1999" y="3207"/>
                    </a:lnTo>
                    <a:lnTo>
                      <a:pt x="1909" y="3225"/>
                    </a:lnTo>
                    <a:lnTo>
                      <a:pt x="1818" y="3238"/>
                    </a:lnTo>
                    <a:lnTo>
                      <a:pt x="1725" y="3246"/>
                    </a:lnTo>
                    <a:lnTo>
                      <a:pt x="1631" y="3249"/>
                    </a:lnTo>
                    <a:lnTo>
                      <a:pt x="1537" y="3246"/>
                    </a:lnTo>
                    <a:lnTo>
                      <a:pt x="1443" y="3238"/>
                    </a:lnTo>
                    <a:lnTo>
                      <a:pt x="1352" y="3225"/>
                    </a:lnTo>
                    <a:lnTo>
                      <a:pt x="1263" y="3207"/>
                    </a:lnTo>
                    <a:lnTo>
                      <a:pt x="1174" y="3184"/>
                    </a:lnTo>
                    <a:lnTo>
                      <a:pt x="1089" y="3157"/>
                    </a:lnTo>
                    <a:lnTo>
                      <a:pt x="1005" y="3125"/>
                    </a:lnTo>
                    <a:lnTo>
                      <a:pt x="923" y="3087"/>
                    </a:lnTo>
                    <a:lnTo>
                      <a:pt x="844" y="3047"/>
                    </a:lnTo>
                    <a:lnTo>
                      <a:pt x="1208" y="2546"/>
                    </a:lnTo>
                    <a:close/>
                    <a:moveTo>
                      <a:pt x="29" y="1313"/>
                    </a:moveTo>
                    <a:lnTo>
                      <a:pt x="618" y="1504"/>
                    </a:lnTo>
                    <a:lnTo>
                      <a:pt x="613" y="1561"/>
                    </a:lnTo>
                    <a:lnTo>
                      <a:pt x="611" y="1618"/>
                    </a:lnTo>
                    <a:lnTo>
                      <a:pt x="614" y="1697"/>
                    </a:lnTo>
                    <a:lnTo>
                      <a:pt x="623" y="1775"/>
                    </a:lnTo>
                    <a:lnTo>
                      <a:pt x="638" y="1850"/>
                    </a:lnTo>
                    <a:lnTo>
                      <a:pt x="657" y="1923"/>
                    </a:lnTo>
                    <a:lnTo>
                      <a:pt x="682" y="1994"/>
                    </a:lnTo>
                    <a:lnTo>
                      <a:pt x="713" y="2063"/>
                    </a:lnTo>
                    <a:lnTo>
                      <a:pt x="748" y="2128"/>
                    </a:lnTo>
                    <a:lnTo>
                      <a:pt x="787" y="2191"/>
                    </a:lnTo>
                    <a:lnTo>
                      <a:pt x="831" y="2250"/>
                    </a:lnTo>
                    <a:lnTo>
                      <a:pt x="879" y="2307"/>
                    </a:lnTo>
                    <a:lnTo>
                      <a:pt x="515" y="2807"/>
                    </a:lnTo>
                    <a:lnTo>
                      <a:pt x="449" y="2742"/>
                    </a:lnTo>
                    <a:lnTo>
                      <a:pt x="386" y="2673"/>
                    </a:lnTo>
                    <a:lnTo>
                      <a:pt x="328" y="2600"/>
                    </a:lnTo>
                    <a:lnTo>
                      <a:pt x="274" y="2523"/>
                    </a:lnTo>
                    <a:lnTo>
                      <a:pt x="225" y="2444"/>
                    </a:lnTo>
                    <a:lnTo>
                      <a:pt x="180" y="2363"/>
                    </a:lnTo>
                    <a:lnTo>
                      <a:pt x="139" y="2277"/>
                    </a:lnTo>
                    <a:lnTo>
                      <a:pt x="102" y="2190"/>
                    </a:lnTo>
                    <a:lnTo>
                      <a:pt x="72" y="2100"/>
                    </a:lnTo>
                    <a:lnTo>
                      <a:pt x="46" y="2008"/>
                    </a:lnTo>
                    <a:lnTo>
                      <a:pt x="26" y="1913"/>
                    </a:lnTo>
                    <a:lnTo>
                      <a:pt x="12" y="1817"/>
                    </a:lnTo>
                    <a:lnTo>
                      <a:pt x="3" y="1718"/>
                    </a:lnTo>
                    <a:lnTo>
                      <a:pt x="0" y="1618"/>
                    </a:lnTo>
                    <a:lnTo>
                      <a:pt x="2" y="1541"/>
                    </a:lnTo>
                    <a:lnTo>
                      <a:pt x="7" y="1464"/>
                    </a:lnTo>
                    <a:lnTo>
                      <a:pt x="16" y="1387"/>
                    </a:lnTo>
                    <a:lnTo>
                      <a:pt x="29" y="1313"/>
                    </a:lnTo>
                    <a:close/>
                    <a:moveTo>
                      <a:pt x="3232" y="1312"/>
                    </a:moveTo>
                    <a:lnTo>
                      <a:pt x="3245" y="1387"/>
                    </a:lnTo>
                    <a:lnTo>
                      <a:pt x="3254" y="1464"/>
                    </a:lnTo>
                    <a:lnTo>
                      <a:pt x="3259" y="1541"/>
                    </a:lnTo>
                    <a:lnTo>
                      <a:pt x="3261" y="1618"/>
                    </a:lnTo>
                    <a:lnTo>
                      <a:pt x="3258" y="1718"/>
                    </a:lnTo>
                    <a:lnTo>
                      <a:pt x="3249" y="1817"/>
                    </a:lnTo>
                    <a:lnTo>
                      <a:pt x="3235" y="1913"/>
                    </a:lnTo>
                    <a:lnTo>
                      <a:pt x="3215" y="2008"/>
                    </a:lnTo>
                    <a:lnTo>
                      <a:pt x="3189" y="2100"/>
                    </a:lnTo>
                    <a:lnTo>
                      <a:pt x="3158" y="2189"/>
                    </a:lnTo>
                    <a:lnTo>
                      <a:pt x="3122" y="2277"/>
                    </a:lnTo>
                    <a:lnTo>
                      <a:pt x="3082" y="2362"/>
                    </a:lnTo>
                    <a:lnTo>
                      <a:pt x="3037" y="2444"/>
                    </a:lnTo>
                    <a:lnTo>
                      <a:pt x="2987" y="2523"/>
                    </a:lnTo>
                    <a:lnTo>
                      <a:pt x="2933" y="2600"/>
                    </a:lnTo>
                    <a:lnTo>
                      <a:pt x="2874" y="2673"/>
                    </a:lnTo>
                    <a:lnTo>
                      <a:pt x="2812" y="2742"/>
                    </a:lnTo>
                    <a:lnTo>
                      <a:pt x="2746" y="2807"/>
                    </a:lnTo>
                    <a:lnTo>
                      <a:pt x="2383" y="2307"/>
                    </a:lnTo>
                    <a:lnTo>
                      <a:pt x="2430" y="2250"/>
                    </a:lnTo>
                    <a:lnTo>
                      <a:pt x="2474" y="2191"/>
                    </a:lnTo>
                    <a:lnTo>
                      <a:pt x="2513" y="2128"/>
                    </a:lnTo>
                    <a:lnTo>
                      <a:pt x="2548" y="2063"/>
                    </a:lnTo>
                    <a:lnTo>
                      <a:pt x="2578" y="1993"/>
                    </a:lnTo>
                    <a:lnTo>
                      <a:pt x="2603" y="1923"/>
                    </a:lnTo>
                    <a:lnTo>
                      <a:pt x="2624" y="1850"/>
                    </a:lnTo>
                    <a:lnTo>
                      <a:pt x="2638" y="1775"/>
                    </a:lnTo>
                    <a:lnTo>
                      <a:pt x="2647" y="1697"/>
                    </a:lnTo>
                    <a:lnTo>
                      <a:pt x="2650" y="1618"/>
                    </a:lnTo>
                    <a:lnTo>
                      <a:pt x="2648" y="1561"/>
                    </a:lnTo>
                    <a:lnTo>
                      <a:pt x="2644" y="1504"/>
                    </a:lnTo>
                    <a:lnTo>
                      <a:pt x="3232" y="1312"/>
                    </a:lnTo>
                    <a:close/>
                    <a:moveTo>
                      <a:pt x="1835" y="0"/>
                    </a:moveTo>
                    <a:lnTo>
                      <a:pt x="1933" y="16"/>
                    </a:lnTo>
                    <a:lnTo>
                      <a:pt x="2029" y="37"/>
                    </a:lnTo>
                    <a:lnTo>
                      <a:pt x="2124" y="63"/>
                    </a:lnTo>
                    <a:lnTo>
                      <a:pt x="2216" y="97"/>
                    </a:lnTo>
                    <a:lnTo>
                      <a:pt x="2305" y="134"/>
                    </a:lnTo>
                    <a:lnTo>
                      <a:pt x="2392" y="176"/>
                    </a:lnTo>
                    <a:lnTo>
                      <a:pt x="2475" y="224"/>
                    </a:lnTo>
                    <a:lnTo>
                      <a:pt x="2555" y="275"/>
                    </a:lnTo>
                    <a:lnTo>
                      <a:pt x="2633" y="332"/>
                    </a:lnTo>
                    <a:lnTo>
                      <a:pt x="2706" y="394"/>
                    </a:lnTo>
                    <a:lnTo>
                      <a:pt x="2776" y="458"/>
                    </a:lnTo>
                    <a:lnTo>
                      <a:pt x="2841" y="527"/>
                    </a:lnTo>
                    <a:lnTo>
                      <a:pt x="2904" y="600"/>
                    </a:lnTo>
                    <a:lnTo>
                      <a:pt x="2961" y="677"/>
                    </a:lnTo>
                    <a:lnTo>
                      <a:pt x="3014" y="756"/>
                    </a:lnTo>
                    <a:lnTo>
                      <a:pt x="3063" y="838"/>
                    </a:lnTo>
                    <a:lnTo>
                      <a:pt x="3106" y="925"/>
                    </a:lnTo>
                    <a:lnTo>
                      <a:pt x="2517" y="1116"/>
                    </a:lnTo>
                    <a:lnTo>
                      <a:pt x="2479" y="1054"/>
                    </a:lnTo>
                    <a:lnTo>
                      <a:pt x="2438" y="996"/>
                    </a:lnTo>
                    <a:lnTo>
                      <a:pt x="2392" y="941"/>
                    </a:lnTo>
                    <a:lnTo>
                      <a:pt x="2341" y="888"/>
                    </a:lnTo>
                    <a:lnTo>
                      <a:pt x="2288" y="840"/>
                    </a:lnTo>
                    <a:lnTo>
                      <a:pt x="2232" y="796"/>
                    </a:lnTo>
                    <a:lnTo>
                      <a:pt x="2172" y="755"/>
                    </a:lnTo>
                    <a:lnTo>
                      <a:pt x="2110" y="719"/>
                    </a:lnTo>
                    <a:lnTo>
                      <a:pt x="2044" y="687"/>
                    </a:lnTo>
                    <a:lnTo>
                      <a:pt x="1977" y="660"/>
                    </a:lnTo>
                    <a:lnTo>
                      <a:pt x="1907" y="638"/>
                    </a:lnTo>
                    <a:lnTo>
                      <a:pt x="1835" y="619"/>
                    </a:lnTo>
                    <a:lnTo>
                      <a:pt x="1835" y="0"/>
                    </a:lnTo>
                    <a:close/>
                    <a:moveTo>
                      <a:pt x="1426" y="0"/>
                    </a:moveTo>
                    <a:lnTo>
                      <a:pt x="1426" y="619"/>
                    </a:lnTo>
                    <a:lnTo>
                      <a:pt x="1355" y="638"/>
                    </a:lnTo>
                    <a:lnTo>
                      <a:pt x="1285" y="660"/>
                    </a:lnTo>
                    <a:lnTo>
                      <a:pt x="1216" y="687"/>
                    </a:lnTo>
                    <a:lnTo>
                      <a:pt x="1151" y="719"/>
                    </a:lnTo>
                    <a:lnTo>
                      <a:pt x="1089" y="755"/>
                    </a:lnTo>
                    <a:lnTo>
                      <a:pt x="1029" y="796"/>
                    </a:lnTo>
                    <a:lnTo>
                      <a:pt x="973" y="840"/>
                    </a:lnTo>
                    <a:lnTo>
                      <a:pt x="919" y="888"/>
                    </a:lnTo>
                    <a:lnTo>
                      <a:pt x="869" y="941"/>
                    </a:lnTo>
                    <a:lnTo>
                      <a:pt x="824" y="996"/>
                    </a:lnTo>
                    <a:lnTo>
                      <a:pt x="782" y="1054"/>
                    </a:lnTo>
                    <a:lnTo>
                      <a:pt x="744" y="1116"/>
                    </a:lnTo>
                    <a:lnTo>
                      <a:pt x="155" y="925"/>
                    </a:lnTo>
                    <a:lnTo>
                      <a:pt x="199" y="838"/>
                    </a:lnTo>
                    <a:lnTo>
                      <a:pt x="247" y="756"/>
                    </a:lnTo>
                    <a:lnTo>
                      <a:pt x="300" y="677"/>
                    </a:lnTo>
                    <a:lnTo>
                      <a:pt x="357" y="600"/>
                    </a:lnTo>
                    <a:lnTo>
                      <a:pt x="420" y="527"/>
                    </a:lnTo>
                    <a:lnTo>
                      <a:pt x="485" y="458"/>
                    </a:lnTo>
                    <a:lnTo>
                      <a:pt x="555" y="394"/>
                    </a:lnTo>
                    <a:lnTo>
                      <a:pt x="628" y="332"/>
                    </a:lnTo>
                    <a:lnTo>
                      <a:pt x="706" y="275"/>
                    </a:lnTo>
                    <a:lnTo>
                      <a:pt x="786" y="224"/>
                    </a:lnTo>
                    <a:lnTo>
                      <a:pt x="869" y="176"/>
                    </a:lnTo>
                    <a:lnTo>
                      <a:pt x="955" y="134"/>
                    </a:lnTo>
                    <a:lnTo>
                      <a:pt x="1045" y="97"/>
                    </a:lnTo>
                    <a:lnTo>
                      <a:pt x="1137" y="63"/>
                    </a:lnTo>
                    <a:lnTo>
                      <a:pt x="1231" y="37"/>
                    </a:lnTo>
                    <a:lnTo>
                      <a:pt x="1328" y="16"/>
                    </a:lnTo>
                    <a:lnTo>
                      <a:pt x="1426" y="0"/>
                    </a:lnTo>
                    <a:close/>
                  </a:path>
                </a:pathLst>
              </a:custGeom>
              <a:solidFill>
                <a:schemeClr val="accent4">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95" name="组合 94">
              <a:extLst>
                <a:ext uri="{FF2B5EF4-FFF2-40B4-BE49-F238E27FC236}">
                  <a16:creationId xmlns:a16="http://schemas.microsoft.com/office/drawing/2014/main" id="{84E71D9B-4B29-4951-990D-DD54914821D5}"/>
                </a:ext>
              </a:extLst>
            </p:cNvPr>
            <p:cNvGrpSpPr/>
            <p:nvPr/>
          </p:nvGrpSpPr>
          <p:grpSpPr>
            <a:xfrm>
              <a:off x="2434813" y="1897029"/>
              <a:ext cx="2994336" cy="1239807"/>
              <a:chOff x="2434813" y="1897029"/>
              <a:chExt cx="2994336" cy="1239807"/>
            </a:xfrm>
          </p:grpSpPr>
          <p:sp>
            <p:nvSpPr>
              <p:cNvPr id="96" name="矩形 95">
                <a:extLst>
                  <a:ext uri="{FF2B5EF4-FFF2-40B4-BE49-F238E27FC236}">
                    <a16:creationId xmlns:a16="http://schemas.microsoft.com/office/drawing/2014/main" id="{13D4FACB-5F3E-4C13-AD21-785AA89BFC2F}"/>
                  </a:ext>
                </a:extLst>
              </p:cNvPr>
              <p:cNvSpPr/>
              <p:nvPr/>
            </p:nvSpPr>
            <p:spPr>
              <a:xfrm>
                <a:off x="2498312" y="1954687"/>
                <a:ext cx="2792272" cy="857486"/>
              </a:xfrm>
              <a:prstGeom prst="rect">
                <a:avLst/>
              </a:prstGeom>
              <a:noFill/>
              <a:ln w="9525">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7" name="矩形 96">
                <a:extLst>
                  <a:ext uri="{FF2B5EF4-FFF2-40B4-BE49-F238E27FC236}">
                    <a16:creationId xmlns:a16="http://schemas.microsoft.com/office/drawing/2014/main" id="{B9248939-87C6-4CA5-A541-F0248C60A72E}"/>
                  </a:ext>
                </a:extLst>
              </p:cNvPr>
              <p:cNvSpPr/>
              <p:nvPr/>
            </p:nvSpPr>
            <p:spPr>
              <a:xfrm>
                <a:off x="2434813" y="1897029"/>
                <a:ext cx="63500" cy="6350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矩形 97">
                <a:extLst>
                  <a:ext uri="{FF2B5EF4-FFF2-40B4-BE49-F238E27FC236}">
                    <a16:creationId xmlns:a16="http://schemas.microsoft.com/office/drawing/2014/main" id="{2E8005A0-D793-461A-8C74-C4E0D2A4F4F1}"/>
                  </a:ext>
                </a:extLst>
              </p:cNvPr>
              <p:cNvSpPr/>
              <p:nvPr/>
            </p:nvSpPr>
            <p:spPr>
              <a:xfrm>
                <a:off x="5279532" y="1897029"/>
                <a:ext cx="63501" cy="63501"/>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a:extLst>
                  <a:ext uri="{FF2B5EF4-FFF2-40B4-BE49-F238E27FC236}">
                    <a16:creationId xmlns:a16="http://schemas.microsoft.com/office/drawing/2014/main" id="{393D8971-0A05-40D0-BD7E-2A77E128DDDD}"/>
                  </a:ext>
                </a:extLst>
              </p:cNvPr>
              <p:cNvSpPr/>
              <p:nvPr/>
            </p:nvSpPr>
            <p:spPr>
              <a:xfrm>
                <a:off x="5294156" y="2808229"/>
                <a:ext cx="65196" cy="65196"/>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99">
                <a:extLst>
                  <a:ext uri="{FF2B5EF4-FFF2-40B4-BE49-F238E27FC236}">
                    <a16:creationId xmlns:a16="http://schemas.microsoft.com/office/drawing/2014/main" id="{C9728E91-7D37-4872-9DDC-B0D90FF574A9}"/>
                  </a:ext>
                </a:extLst>
              </p:cNvPr>
              <p:cNvSpPr/>
              <p:nvPr/>
            </p:nvSpPr>
            <p:spPr>
              <a:xfrm>
                <a:off x="2439163" y="2812173"/>
                <a:ext cx="65196" cy="65196"/>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1" name="直接连接符 100">
                <a:extLst>
                  <a:ext uri="{FF2B5EF4-FFF2-40B4-BE49-F238E27FC236}">
                    <a16:creationId xmlns:a16="http://schemas.microsoft.com/office/drawing/2014/main" id="{8D628AA4-7EF0-45B4-BBCE-B1E212D44349}"/>
                  </a:ext>
                </a:extLst>
              </p:cNvPr>
              <p:cNvCxnSpPr>
                <a:cxnSpLocks/>
              </p:cNvCxnSpPr>
              <p:nvPr/>
            </p:nvCxnSpPr>
            <p:spPr>
              <a:xfrm flipV="1">
                <a:off x="2466563" y="1959223"/>
                <a:ext cx="0" cy="84841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2" name="文本框 101">
                <a:extLst>
                  <a:ext uri="{FF2B5EF4-FFF2-40B4-BE49-F238E27FC236}">
                    <a16:creationId xmlns:a16="http://schemas.microsoft.com/office/drawing/2014/main" id="{8645B57F-14DE-4CFB-804F-4CC28AF169BD}"/>
                  </a:ext>
                </a:extLst>
              </p:cNvPr>
              <p:cNvSpPr txBox="1"/>
              <p:nvPr/>
            </p:nvSpPr>
            <p:spPr>
              <a:xfrm>
                <a:off x="2446490" y="2859837"/>
                <a:ext cx="1200970" cy="276999"/>
              </a:xfrm>
              <a:prstGeom prst="rect">
                <a:avLst/>
              </a:prstGeom>
              <a:noFill/>
            </p:spPr>
            <p:txBody>
              <a:bodyPr wrap="none" rtlCol="0">
                <a:spAutoFit/>
              </a:bodyPr>
              <a:lstStyle/>
              <a:p>
                <a:r>
                  <a:rPr lang="en-US" altLang="zh-CN" sz="1200" dirty="0">
                    <a:solidFill>
                      <a:schemeClr val="bg1"/>
                    </a:solidFill>
                    <a:latin typeface="思源黑体 CN Heavy" panose="020B0A00000000000000" pitchFamily="34" charset="-122"/>
                    <a:ea typeface="思源黑体 CN Heavy" panose="020B0A00000000000000" pitchFamily="34" charset="-122"/>
                  </a:rPr>
                  <a:t>RD-M4  · </a:t>
                </a:r>
                <a:r>
                  <a:rPr lang="zh-CN" altLang="en-US" sz="1200" dirty="0">
                    <a:solidFill>
                      <a:schemeClr val="bg1"/>
                    </a:solidFill>
                    <a:latin typeface="思源黑体 CN Heavy" panose="020B0A00000000000000" pitchFamily="34" charset="-122"/>
                    <a:ea typeface="思源黑体 CN Heavy" panose="020B0A00000000000000" pitchFamily="34" charset="-122"/>
                  </a:rPr>
                  <a:t>烈阳</a:t>
                </a:r>
              </a:p>
            </p:txBody>
          </p:sp>
          <p:pic>
            <p:nvPicPr>
              <p:cNvPr id="103" name="图片 102">
                <a:extLst>
                  <a:ext uri="{FF2B5EF4-FFF2-40B4-BE49-F238E27FC236}">
                    <a16:creationId xmlns:a16="http://schemas.microsoft.com/office/drawing/2014/main" id="{AF3A268B-D0AB-43E0-83C2-A5AC98F63F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2142" y="2018765"/>
                <a:ext cx="679569" cy="784336"/>
              </a:xfrm>
              <a:prstGeom prst="rect">
                <a:avLst/>
              </a:prstGeom>
            </p:spPr>
          </p:pic>
          <p:grpSp>
            <p:nvGrpSpPr>
              <p:cNvPr id="104" name="组合 103">
                <a:extLst>
                  <a:ext uri="{FF2B5EF4-FFF2-40B4-BE49-F238E27FC236}">
                    <a16:creationId xmlns:a16="http://schemas.microsoft.com/office/drawing/2014/main" id="{5CEE8C00-BD03-4B2C-8E76-5CB1B4497C45}"/>
                  </a:ext>
                </a:extLst>
              </p:cNvPr>
              <p:cNvGrpSpPr/>
              <p:nvPr/>
            </p:nvGrpSpPr>
            <p:grpSpPr>
              <a:xfrm>
                <a:off x="3500367" y="2025900"/>
                <a:ext cx="1858985" cy="253916"/>
                <a:chOff x="4019480" y="2025900"/>
                <a:chExt cx="1858985" cy="253916"/>
              </a:xfrm>
            </p:grpSpPr>
            <p:sp>
              <p:nvSpPr>
                <p:cNvPr id="116" name="文本框 115">
                  <a:extLst>
                    <a:ext uri="{FF2B5EF4-FFF2-40B4-BE49-F238E27FC236}">
                      <a16:creationId xmlns:a16="http://schemas.microsoft.com/office/drawing/2014/main" id="{79D4E5F3-806F-49DA-A2C1-62AA4B11D64C}"/>
                    </a:ext>
                  </a:extLst>
                </p:cNvPr>
                <p:cNvSpPr txBox="1"/>
                <p:nvPr/>
              </p:nvSpPr>
              <p:spPr>
                <a:xfrm>
                  <a:off x="4122927" y="2045136"/>
                  <a:ext cx="595035" cy="215444"/>
                </a:xfrm>
                <a:prstGeom prst="rect">
                  <a:avLst/>
                </a:prstGeom>
                <a:noFill/>
              </p:spPr>
              <p:txBody>
                <a:bodyPr wrap="square" rtlCol="0">
                  <a:spAutoFit/>
                </a:bodyPr>
                <a:lstStyle/>
                <a:p>
                  <a:r>
                    <a:rPr lang="zh-CN" altLang="en-US" sz="800" b="1" dirty="0">
                      <a:solidFill>
                        <a:schemeClr val="bg1">
                          <a:alpha val="80000"/>
                        </a:schemeClr>
                      </a:solidFill>
                      <a:latin typeface="+mn-ea"/>
                    </a:rPr>
                    <a:t>推力等级</a:t>
                  </a:r>
                </a:p>
              </p:txBody>
            </p:sp>
            <p:sp>
              <p:nvSpPr>
                <p:cNvPr id="117" name="文本框 116">
                  <a:extLst>
                    <a:ext uri="{FF2B5EF4-FFF2-40B4-BE49-F238E27FC236}">
                      <a16:creationId xmlns:a16="http://schemas.microsoft.com/office/drawing/2014/main" id="{D39A4746-87B3-44C3-8184-C2B9D3D83A60}"/>
                    </a:ext>
                  </a:extLst>
                </p:cNvPr>
                <p:cNvSpPr txBox="1"/>
                <p:nvPr/>
              </p:nvSpPr>
              <p:spPr>
                <a:xfrm>
                  <a:off x="4978628" y="2025900"/>
                  <a:ext cx="899837" cy="253916"/>
                </a:xfrm>
                <a:prstGeom prst="rect">
                  <a:avLst/>
                </a:prstGeom>
                <a:noFill/>
              </p:spPr>
              <p:txBody>
                <a:bodyPr wrap="square" rtlCol="0">
                  <a:spAutoFit/>
                </a:bodyPr>
                <a:lstStyle/>
                <a:p>
                  <a:r>
                    <a:rPr lang="en-US" altLang="zh-CN" sz="1050" dirty="0">
                      <a:solidFill>
                        <a:schemeClr val="accent4">
                          <a:lumMod val="20000"/>
                          <a:lumOff val="80000"/>
                        </a:schemeClr>
                      </a:solidFill>
                      <a:latin typeface="Aldrich" panose="02000000000000000000" pitchFamily="2" charset="0"/>
                    </a:rPr>
                    <a:t>1.8 ~ 6.3</a:t>
                  </a:r>
                  <a:endParaRPr lang="zh-CN" altLang="en-US" sz="1050" dirty="0">
                    <a:solidFill>
                      <a:schemeClr val="accent4">
                        <a:lumMod val="20000"/>
                        <a:lumOff val="80000"/>
                      </a:schemeClr>
                    </a:solidFill>
                    <a:latin typeface="Aldrich" panose="02000000000000000000" pitchFamily="2" charset="0"/>
                  </a:endParaRPr>
                </a:p>
              </p:txBody>
            </p:sp>
            <p:sp>
              <p:nvSpPr>
                <p:cNvPr id="118" name="Freeform 361">
                  <a:extLst>
                    <a:ext uri="{FF2B5EF4-FFF2-40B4-BE49-F238E27FC236}">
                      <a16:creationId xmlns:a16="http://schemas.microsoft.com/office/drawing/2014/main" id="{676E3572-E784-423C-A5F6-33DF882CBD7B}"/>
                    </a:ext>
                  </a:extLst>
                </p:cNvPr>
                <p:cNvSpPr>
                  <a:spLocks noEditPoints="1"/>
                </p:cNvSpPr>
                <p:nvPr/>
              </p:nvSpPr>
              <p:spPr bwMode="auto">
                <a:xfrm>
                  <a:off x="4019480" y="2081778"/>
                  <a:ext cx="143727" cy="143022"/>
                </a:xfrm>
                <a:custGeom>
                  <a:avLst/>
                  <a:gdLst>
                    <a:gd name="T0" fmla="*/ 1342 w 3261"/>
                    <a:gd name="T1" fmla="*/ 2596 h 3249"/>
                    <a:gd name="T2" fmla="*/ 1556 w 3261"/>
                    <a:gd name="T3" fmla="*/ 2635 h 3249"/>
                    <a:gd name="T4" fmla="*/ 1778 w 3261"/>
                    <a:gd name="T5" fmla="*/ 2627 h 3249"/>
                    <a:gd name="T6" fmla="*/ 1987 w 3261"/>
                    <a:gd name="T7" fmla="*/ 2574 h 3249"/>
                    <a:gd name="T8" fmla="*/ 2337 w 3261"/>
                    <a:gd name="T9" fmla="*/ 3087 h 3249"/>
                    <a:gd name="T10" fmla="*/ 2087 w 3261"/>
                    <a:gd name="T11" fmla="*/ 3184 h 3249"/>
                    <a:gd name="T12" fmla="*/ 1818 w 3261"/>
                    <a:gd name="T13" fmla="*/ 3238 h 3249"/>
                    <a:gd name="T14" fmla="*/ 1537 w 3261"/>
                    <a:gd name="T15" fmla="*/ 3246 h 3249"/>
                    <a:gd name="T16" fmla="*/ 1263 w 3261"/>
                    <a:gd name="T17" fmla="*/ 3207 h 3249"/>
                    <a:gd name="T18" fmla="*/ 1005 w 3261"/>
                    <a:gd name="T19" fmla="*/ 3125 h 3249"/>
                    <a:gd name="T20" fmla="*/ 1208 w 3261"/>
                    <a:gd name="T21" fmla="*/ 2546 h 3249"/>
                    <a:gd name="T22" fmla="*/ 613 w 3261"/>
                    <a:gd name="T23" fmla="*/ 1561 h 3249"/>
                    <a:gd name="T24" fmla="*/ 623 w 3261"/>
                    <a:gd name="T25" fmla="*/ 1775 h 3249"/>
                    <a:gd name="T26" fmla="*/ 682 w 3261"/>
                    <a:gd name="T27" fmla="*/ 1994 h 3249"/>
                    <a:gd name="T28" fmla="*/ 787 w 3261"/>
                    <a:gd name="T29" fmla="*/ 2191 h 3249"/>
                    <a:gd name="T30" fmla="*/ 515 w 3261"/>
                    <a:gd name="T31" fmla="*/ 2807 h 3249"/>
                    <a:gd name="T32" fmla="*/ 328 w 3261"/>
                    <a:gd name="T33" fmla="*/ 2600 h 3249"/>
                    <a:gd name="T34" fmla="*/ 180 w 3261"/>
                    <a:gd name="T35" fmla="*/ 2363 h 3249"/>
                    <a:gd name="T36" fmla="*/ 72 w 3261"/>
                    <a:gd name="T37" fmla="*/ 2100 h 3249"/>
                    <a:gd name="T38" fmla="*/ 12 w 3261"/>
                    <a:gd name="T39" fmla="*/ 1817 h 3249"/>
                    <a:gd name="T40" fmla="*/ 2 w 3261"/>
                    <a:gd name="T41" fmla="*/ 1541 h 3249"/>
                    <a:gd name="T42" fmla="*/ 29 w 3261"/>
                    <a:gd name="T43" fmla="*/ 1313 h 3249"/>
                    <a:gd name="T44" fmla="*/ 3254 w 3261"/>
                    <a:gd name="T45" fmla="*/ 1464 h 3249"/>
                    <a:gd name="T46" fmla="*/ 3258 w 3261"/>
                    <a:gd name="T47" fmla="*/ 1718 h 3249"/>
                    <a:gd name="T48" fmla="*/ 3215 w 3261"/>
                    <a:gd name="T49" fmla="*/ 2008 h 3249"/>
                    <a:gd name="T50" fmla="*/ 3122 w 3261"/>
                    <a:gd name="T51" fmla="*/ 2277 h 3249"/>
                    <a:gd name="T52" fmla="*/ 2987 w 3261"/>
                    <a:gd name="T53" fmla="*/ 2523 h 3249"/>
                    <a:gd name="T54" fmla="*/ 2812 w 3261"/>
                    <a:gd name="T55" fmla="*/ 2742 h 3249"/>
                    <a:gd name="T56" fmla="*/ 2430 w 3261"/>
                    <a:gd name="T57" fmla="*/ 2250 h 3249"/>
                    <a:gd name="T58" fmla="*/ 2548 w 3261"/>
                    <a:gd name="T59" fmla="*/ 2063 h 3249"/>
                    <a:gd name="T60" fmla="*/ 2624 w 3261"/>
                    <a:gd name="T61" fmla="*/ 1850 h 3249"/>
                    <a:gd name="T62" fmla="*/ 2650 w 3261"/>
                    <a:gd name="T63" fmla="*/ 1618 h 3249"/>
                    <a:gd name="T64" fmla="*/ 3232 w 3261"/>
                    <a:gd name="T65" fmla="*/ 1312 h 3249"/>
                    <a:gd name="T66" fmla="*/ 2029 w 3261"/>
                    <a:gd name="T67" fmla="*/ 37 h 3249"/>
                    <a:gd name="T68" fmla="*/ 2305 w 3261"/>
                    <a:gd name="T69" fmla="*/ 134 h 3249"/>
                    <a:gd name="T70" fmla="*/ 2555 w 3261"/>
                    <a:gd name="T71" fmla="*/ 275 h 3249"/>
                    <a:gd name="T72" fmla="*/ 2776 w 3261"/>
                    <a:gd name="T73" fmla="*/ 458 h 3249"/>
                    <a:gd name="T74" fmla="*/ 2961 w 3261"/>
                    <a:gd name="T75" fmla="*/ 677 h 3249"/>
                    <a:gd name="T76" fmla="*/ 3106 w 3261"/>
                    <a:gd name="T77" fmla="*/ 925 h 3249"/>
                    <a:gd name="T78" fmla="*/ 2438 w 3261"/>
                    <a:gd name="T79" fmla="*/ 996 h 3249"/>
                    <a:gd name="T80" fmla="*/ 2288 w 3261"/>
                    <a:gd name="T81" fmla="*/ 840 h 3249"/>
                    <a:gd name="T82" fmla="*/ 2110 w 3261"/>
                    <a:gd name="T83" fmla="*/ 719 h 3249"/>
                    <a:gd name="T84" fmla="*/ 1907 w 3261"/>
                    <a:gd name="T85" fmla="*/ 638 h 3249"/>
                    <a:gd name="T86" fmla="*/ 1426 w 3261"/>
                    <a:gd name="T87" fmla="*/ 0 h 3249"/>
                    <a:gd name="T88" fmla="*/ 1285 w 3261"/>
                    <a:gd name="T89" fmla="*/ 660 h 3249"/>
                    <a:gd name="T90" fmla="*/ 1089 w 3261"/>
                    <a:gd name="T91" fmla="*/ 755 h 3249"/>
                    <a:gd name="T92" fmla="*/ 919 w 3261"/>
                    <a:gd name="T93" fmla="*/ 888 h 3249"/>
                    <a:gd name="T94" fmla="*/ 782 w 3261"/>
                    <a:gd name="T95" fmla="*/ 1054 h 3249"/>
                    <a:gd name="T96" fmla="*/ 199 w 3261"/>
                    <a:gd name="T97" fmla="*/ 838 h 3249"/>
                    <a:gd name="T98" fmla="*/ 357 w 3261"/>
                    <a:gd name="T99" fmla="*/ 600 h 3249"/>
                    <a:gd name="T100" fmla="*/ 555 w 3261"/>
                    <a:gd name="T101" fmla="*/ 394 h 3249"/>
                    <a:gd name="T102" fmla="*/ 786 w 3261"/>
                    <a:gd name="T103" fmla="*/ 224 h 3249"/>
                    <a:gd name="T104" fmla="*/ 1045 w 3261"/>
                    <a:gd name="T105" fmla="*/ 97 h 3249"/>
                    <a:gd name="T106" fmla="*/ 1328 w 3261"/>
                    <a:gd name="T107" fmla="*/ 16 h 3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61" h="3249">
                      <a:moveTo>
                        <a:pt x="1208" y="2546"/>
                      </a:moveTo>
                      <a:lnTo>
                        <a:pt x="1274" y="2574"/>
                      </a:lnTo>
                      <a:lnTo>
                        <a:pt x="1342" y="2596"/>
                      </a:lnTo>
                      <a:lnTo>
                        <a:pt x="1411" y="2614"/>
                      </a:lnTo>
                      <a:lnTo>
                        <a:pt x="1482" y="2627"/>
                      </a:lnTo>
                      <a:lnTo>
                        <a:pt x="1556" y="2635"/>
                      </a:lnTo>
                      <a:lnTo>
                        <a:pt x="1631" y="2638"/>
                      </a:lnTo>
                      <a:lnTo>
                        <a:pt x="1705" y="2635"/>
                      </a:lnTo>
                      <a:lnTo>
                        <a:pt x="1778" y="2627"/>
                      </a:lnTo>
                      <a:lnTo>
                        <a:pt x="1850" y="2614"/>
                      </a:lnTo>
                      <a:lnTo>
                        <a:pt x="1920" y="2596"/>
                      </a:lnTo>
                      <a:lnTo>
                        <a:pt x="1987" y="2574"/>
                      </a:lnTo>
                      <a:lnTo>
                        <a:pt x="2052" y="2546"/>
                      </a:lnTo>
                      <a:lnTo>
                        <a:pt x="2417" y="3047"/>
                      </a:lnTo>
                      <a:lnTo>
                        <a:pt x="2337" y="3087"/>
                      </a:lnTo>
                      <a:lnTo>
                        <a:pt x="2256" y="3125"/>
                      </a:lnTo>
                      <a:lnTo>
                        <a:pt x="2173" y="3157"/>
                      </a:lnTo>
                      <a:lnTo>
                        <a:pt x="2087" y="3184"/>
                      </a:lnTo>
                      <a:lnTo>
                        <a:pt x="1999" y="3207"/>
                      </a:lnTo>
                      <a:lnTo>
                        <a:pt x="1909" y="3225"/>
                      </a:lnTo>
                      <a:lnTo>
                        <a:pt x="1818" y="3238"/>
                      </a:lnTo>
                      <a:lnTo>
                        <a:pt x="1725" y="3246"/>
                      </a:lnTo>
                      <a:lnTo>
                        <a:pt x="1631" y="3249"/>
                      </a:lnTo>
                      <a:lnTo>
                        <a:pt x="1537" y="3246"/>
                      </a:lnTo>
                      <a:lnTo>
                        <a:pt x="1443" y="3238"/>
                      </a:lnTo>
                      <a:lnTo>
                        <a:pt x="1352" y="3225"/>
                      </a:lnTo>
                      <a:lnTo>
                        <a:pt x="1263" y="3207"/>
                      </a:lnTo>
                      <a:lnTo>
                        <a:pt x="1174" y="3184"/>
                      </a:lnTo>
                      <a:lnTo>
                        <a:pt x="1089" y="3157"/>
                      </a:lnTo>
                      <a:lnTo>
                        <a:pt x="1005" y="3125"/>
                      </a:lnTo>
                      <a:lnTo>
                        <a:pt x="923" y="3087"/>
                      </a:lnTo>
                      <a:lnTo>
                        <a:pt x="844" y="3047"/>
                      </a:lnTo>
                      <a:lnTo>
                        <a:pt x="1208" y="2546"/>
                      </a:lnTo>
                      <a:close/>
                      <a:moveTo>
                        <a:pt x="29" y="1313"/>
                      </a:moveTo>
                      <a:lnTo>
                        <a:pt x="618" y="1504"/>
                      </a:lnTo>
                      <a:lnTo>
                        <a:pt x="613" y="1561"/>
                      </a:lnTo>
                      <a:lnTo>
                        <a:pt x="611" y="1618"/>
                      </a:lnTo>
                      <a:lnTo>
                        <a:pt x="614" y="1697"/>
                      </a:lnTo>
                      <a:lnTo>
                        <a:pt x="623" y="1775"/>
                      </a:lnTo>
                      <a:lnTo>
                        <a:pt x="638" y="1850"/>
                      </a:lnTo>
                      <a:lnTo>
                        <a:pt x="657" y="1923"/>
                      </a:lnTo>
                      <a:lnTo>
                        <a:pt x="682" y="1994"/>
                      </a:lnTo>
                      <a:lnTo>
                        <a:pt x="713" y="2063"/>
                      </a:lnTo>
                      <a:lnTo>
                        <a:pt x="748" y="2128"/>
                      </a:lnTo>
                      <a:lnTo>
                        <a:pt x="787" y="2191"/>
                      </a:lnTo>
                      <a:lnTo>
                        <a:pt x="831" y="2250"/>
                      </a:lnTo>
                      <a:lnTo>
                        <a:pt x="879" y="2307"/>
                      </a:lnTo>
                      <a:lnTo>
                        <a:pt x="515" y="2807"/>
                      </a:lnTo>
                      <a:lnTo>
                        <a:pt x="449" y="2742"/>
                      </a:lnTo>
                      <a:lnTo>
                        <a:pt x="386" y="2673"/>
                      </a:lnTo>
                      <a:lnTo>
                        <a:pt x="328" y="2600"/>
                      </a:lnTo>
                      <a:lnTo>
                        <a:pt x="274" y="2523"/>
                      </a:lnTo>
                      <a:lnTo>
                        <a:pt x="225" y="2444"/>
                      </a:lnTo>
                      <a:lnTo>
                        <a:pt x="180" y="2363"/>
                      </a:lnTo>
                      <a:lnTo>
                        <a:pt x="139" y="2277"/>
                      </a:lnTo>
                      <a:lnTo>
                        <a:pt x="102" y="2190"/>
                      </a:lnTo>
                      <a:lnTo>
                        <a:pt x="72" y="2100"/>
                      </a:lnTo>
                      <a:lnTo>
                        <a:pt x="46" y="2008"/>
                      </a:lnTo>
                      <a:lnTo>
                        <a:pt x="26" y="1913"/>
                      </a:lnTo>
                      <a:lnTo>
                        <a:pt x="12" y="1817"/>
                      </a:lnTo>
                      <a:lnTo>
                        <a:pt x="3" y="1718"/>
                      </a:lnTo>
                      <a:lnTo>
                        <a:pt x="0" y="1618"/>
                      </a:lnTo>
                      <a:lnTo>
                        <a:pt x="2" y="1541"/>
                      </a:lnTo>
                      <a:lnTo>
                        <a:pt x="7" y="1464"/>
                      </a:lnTo>
                      <a:lnTo>
                        <a:pt x="16" y="1387"/>
                      </a:lnTo>
                      <a:lnTo>
                        <a:pt x="29" y="1313"/>
                      </a:lnTo>
                      <a:close/>
                      <a:moveTo>
                        <a:pt x="3232" y="1312"/>
                      </a:moveTo>
                      <a:lnTo>
                        <a:pt x="3245" y="1387"/>
                      </a:lnTo>
                      <a:lnTo>
                        <a:pt x="3254" y="1464"/>
                      </a:lnTo>
                      <a:lnTo>
                        <a:pt x="3259" y="1541"/>
                      </a:lnTo>
                      <a:lnTo>
                        <a:pt x="3261" y="1618"/>
                      </a:lnTo>
                      <a:lnTo>
                        <a:pt x="3258" y="1718"/>
                      </a:lnTo>
                      <a:lnTo>
                        <a:pt x="3249" y="1817"/>
                      </a:lnTo>
                      <a:lnTo>
                        <a:pt x="3235" y="1913"/>
                      </a:lnTo>
                      <a:lnTo>
                        <a:pt x="3215" y="2008"/>
                      </a:lnTo>
                      <a:lnTo>
                        <a:pt x="3189" y="2100"/>
                      </a:lnTo>
                      <a:lnTo>
                        <a:pt x="3158" y="2189"/>
                      </a:lnTo>
                      <a:lnTo>
                        <a:pt x="3122" y="2277"/>
                      </a:lnTo>
                      <a:lnTo>
                        <a:pt x="3082" y="2362"/>
                      </a:lnTo>
                      <a:lnTo>
                        <a:pt x="3037" y="2444"/>
                      </a:lnTo>
                      <a:lnTo>
                        <a:pt x="2987" y="2523"/>
                      </a:lnTo>
                      <a:lnTo>
                        <a:pt x="2933" y="2600"/>
                      </a:lnTo>
                      <a:lnTo>
                        <a:pt x="2874" y="2673"/>
                      </a:lnTo>
                      <a:lnTo>
                        <a:pt x="2812" y="2742"/>
                      </a:lnTo>
                      <a:lnTo>
                        <a:pt x="2746" y="2807"/>
                      </a:lnTo>
                      <a:lnTo>
                        <a:pt x="2383" y="2307"/>
                      </a:lnTo>
                      <a:lnTo>
                        <a:pt x="2430" y="2250"/>
                      </a:lnTo>
                      <a:lnTo>
                        <a:pt x="2474" y="2191"/>
                      </a:lnTo>
                      <a:lnTo>
                        <a:pt x="2513" y="2128"/>
                      </a:lnTo>
                      <a:lnTo>
                        <a:pt x="2548" y="2063"/>
                      </a:lnTo>
                      <a:lnTo>
                        <a:pt x="2578" y="1993"/>
                      </a:lnTo>
                      <a:lnTo>
                        <a:pt x="2603" y="1923"/>
                      </a:lnTo>
                      <a:lnTo>
                        <a:pt x="2624" y="1850"/>
                      </a:lnTo>
                      <a:lnTo>
                        <a:pt x="2638" y="1775"/>
                      </a:lnTo>
                      <a:lnTo>
                        <a:pt x="2647" y="1697"/>
                      </a:lnTo>
                      <a:lnTo>
                        <a:pt x="2650" y="1618"/>
                      </a:lnTo>
                      <a:lnTo>
                        <a:pt x="2648" y="1561"/>
                      </a:lnTo>
                      <a:lnTo>
                        <a:pt x="2644" y="1504"/>
                      </a:lnTo>
                      <a:lnTo>
                        <a:pt x="3232" y="1312"/>
                      </a:lnTo>
                      <a:close/>
                      <a:moveTo>
                        <a:pt x="1835" y="0"/>
                      </a:moveTo>
                      <a:lnTo>
                        <a:pt x="1933" y="16"/>
                      </a:lnTo>
                      <a:lnTo>
                        <a:pt x="2029" y="37"/>
                      </a:lnTo>
                      <a:lnTo>
                        <a:pt x="2124" y="63"/>
                      </a:lnTo>
                      <a:lnTo>
                        <a:pt x="2216" y="97"/>
                      </a:lnTo>
                      <a:lnTo>
                        <a:pt x="2305" y="134"/>
                      </a:lnTo>
                      <a:lnTo>
                        <a:pt x="2392" y="176"/>
                      </a:lnTo>
                      <a:lnTo>
                        <a:pt x="2475" y="224"/>
                      </a:lnTo>
                      <a:lnTo>
                        <a:pt x="2555" y="275"/>
                      </a:lnTo>
                      <a:lnTo>
                        <a:pt x="2633" y="332"/>
                      </a:lnTo>
                      <a:lnTo>
                        <a:pt x="2706" y="394"/>
                      </a:lnTo>
                      <a:lnTo>
                        <a:pt x="2776" y="458"/>
                      </a:lnTo>
                      <a:lnTo>
                        <a:pt x="2841" y="527"/>
                      </a:lnTo>
                      <a:lnTo>
                        <a:pt x="2904" y="600"/>
                      </a:lnTo>
                      <a:lnTo>
                        <a:pt x="2961" y="677"/>
                      </a:lnTo>
                      <a:lnTo>
                        <a:pt x="3014" y="756"/>
                      </a:lnTo>
                      <a:lnTo>
                        <a:pt x="3063" y="838"/>
                      </a:lnTo>
                      <a:lnTo>
                        <a:pt x="3106" y="925"/>
                      </a:lnTo>
                      <a:lnTo>
                        <a:pt x="2517" y="1116"/>
                      </a:lnTo>
                      <a:lnTo>
                        <a:pt x="2479" y="1054"/>
                      </a:lnTo>
                      <a:lnTo>
                        <a:pt x="2438" y="996"/>
                      </a:lnTo>
                      <a:lnTo>
                        <a:pt x="2392" y="941"/>
                      </a:lnTo>
                      <a:lnTo>
                        <a:pt x="2341" y="888"/>
                      </a:lnTo>
                      <a:lnTo>
                        <a:pt x="2288" y="840"/>
                      </a:lnTo>
                      <a:lnTo>
                        <a:pt x="2232" y="796"/>
                      </a:lnTo>
                      <a:lnTo>
                        <a:pt x="2172" y="755"/>
                      </a:lnTo>
                      <a:lnTo>
                        <a:pt x="2110" y="719"/>
                      </a:lnTo>
                      <a:lnTo>
                        <a:pt x="2044" y="687"/>
                      </a:lnTo>
                      <a:lnTo>
                        <a:pt x="1977" y="660"/>
                      </a:lnTo>
                      <a:lnTo>
                        <a:pt x="1907" y="638"/>
                      </a:lnTo>
                      <a:lnTo>
                        <a:pt x="1835" y="619"/>
                      </a:lnTo>
                      <a:lnTo>
                        <a:pt x="1835" y="0"/>
                      </a:lnTo>
                      <a:close/>
                      <a:moveTo>
                        <a:pt x="1426" y="0"/>
                      </a:moveTo>
                      <a:lnTo>
                        <a:pt x="1426" y="619"/>
                      </a:lnTo>
                      <a:lnTo>
                        <a:pt x="1355" y="638"/>
                      </a:lnTo>
                      <a:lnTo>
                        <a:pt x="1285" y="660"/>
                      </a:lnTo>
                      <a:lnTo>
                        <a:pt x="1216" y="687"/>
                      </a:lnTo>
                      <a:lnTo>
                        <a:pt x="1151" y="719"/>
                      </a:lnTo>
                      <a:lnTo>
                        <a:pt x="1089" y="755"/>
                      </a:lnTo>
                      <a:lnTo>
                        <a:pt x="1029" y="796"/>
                      </a:lnTo>
                      <a:lnTo>
                        <a:pt x="973" y="840"/>
                      </a:lnTo>
                      <a:lnTo>
                        <a:pt x="919" y="888"/>
                      </a:lnTo>
                      <a:lnTo>
                        <a:pt x="869" y="941"/>
                      </a:lnTo>
                      <a:lnTo>
                        <a:pt x="824" y="996"/>
                      </a:lnTo>
                      <a:lnTo>
                        <a:pt x="782" y="1054"/>
                      </a:lnTo>
                      <a:lnTo>
                        <a:pt x="744" y="1116"/>
                      </a:lnTo>
                      <a:lnTo>
                        <a:pt x="155" y="925"/>
                      </a:lnTo>
                      <a:lnTo>
                        <a:pt x="199" y="838"/>
                      </a:lnTo>
                      <a:lnTo>
                        <a:pt x="247" y="756"/>
                      </a:lnTo>
                      <a:lnTo>
                        <a:pt x="300" y="677"/>
                      </a:lnTo>
                      <a:lnTo>
                        <a:pt x="357" y="600"/>
                      </a:lnTo>
                      <a:lnTo>
                        <a:pt x="420" y="527"/>
                      </a:lnTo>
                      <a:lnTo>
                        <a:pt x="485" y="458"/>
                      </a:lnTo>
                      <a:lnTo>
                        <a:pt x="555" y="394"/>
                      </a:lnTo>
                      <a:lnTo>
                        <a:pt x="628" y="332"/>
                      </a:lnTo>
                      <a:lnTo>
                        <a:pt x="706" y="275"/>
                      </a:lnTo>
                      <a:lnTo>
                        <a:pt x="786" y="224"/>
                      </a:lnTo>
                      <a:lnTo>
                        <a:pt x="869" y="176"/>
                      </a:lnTo>
                      <a:lnTo>
                        <a:pt x="955" y="134"/>
                      </a:lnTo>
                      <a:lnTo>
                        <a:pt x="1045" y="97"/>
                      </a:lnTo>
                      <a:lnTo>
                        <a:pt x="1137" y="63"/>
                      </a:lnTo>
                      <a:lnTo>
                        <a:pt x="1231" y="37"/>
                      </a:lnTo>
                      <a:lnTo>
                        <a:pt x="1328" y="16"/>
                      </a:lnTo>
                      <a:lnTo>
                        <a:pt x="1426" y="0"/>
                      </a:lnTo>
                      <a:close/>
                    </a:path>
                  </a:pathLst>
                </a:custGeom>
                <a:solidFill>
                  <a:schemeClr val="accent4">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105" name="组合 104">
                <a:extLst>
                  <a:ext uri="{FF2B5EF4-FFF2-40B4-BE49-F238E27FC236}">
                    <a16:creationId xmlns:a16="http://schemas.microsoft.com/office/drawing/2014/main" id="{1DD446CB-8D1B-4A39-9CF9-9EDA00F705A4}"/>
                  </a:ext>
                </a:extLst>
              </p:cNvPr>
              <p:cNvGrpSpPr/>
              <p:nvPr/>
            </p:nvGrpSpPr>
            <p:grpSpPr>
              <a:xfrm>
                <a:off x="2539691" y="1968192"/>
                <a:ext cx="410728" cy="184666"/>
                <a:chOff x="2549848" y="3006035"/>
                <a:chExt cx="410728" cy="184666"/>
              </a:xfrm>
            </p:grpSpPr>
            <p:sp>
              <p:nvSpPr>
                <p:cNvPr id="114" name="文本框 113">
                  <a:extLst>
                    <a:ext uri="{FF2B5EF4-FFF2-40B4-BE49-F238E27FC236}">
                      <a16:creationId xmlns:a16="http://schemas.microsoft.com/office/drawing/2014/main" id="{C698D7BD-EFA3-4B8D-B2CF-8B95DC273E50}"/>
                    </a:ext>
                  </a:extLst>
                </p:cNvPr>
                <p:cNvSpPr txBox="1"/>
                <p:nvPr/>
              </p:nvSpPr>
              <p:spPr>
                <a:xfrm>
                  <a:off x="2618816" y="3006035"/>
                  <a:ext cx="341760" cy="184666"/>
                </a:xfrm>
                <a:prstGeom prst="rect">
                  <a:avLst/>
                </a:prstGeom>
                <a:noFill/>
              </p:spPr>
              <p:txBody>
                <a:bodyPr wrap="none" rtlCol="0">
                  <a:spAutoFit/>
                </a:bodyPr>
                <a:lstStyle/>
                <a:p>
                  <a:r>
                    <a:rPr lang="zh-CN" altLang="en-US" sz="600" b="1" dirty="0">
                      <a:solidFill>
                        <a:schemeClr val="bg1">
                          <a:alpha val="80000"/>
                        </a:schemeClr>
                      </a:solidFill>
                      <a:latin typeface="思源黑体 CN ExtraLight" panose="020B0200000000000000" pitchFamily="34" charset="-122"/>
                      <a:ea typeface="思源黑体 CN ExtraLight" panose="020B0200000000000000" pitchFamily="34" charset="-122"/>
                    </a:rPr>
                    <a:t>引擎</a:t>
                  </a:r>
                </a:p>
              </p:txBody>
            </p:sp>
            <p:sp>
              <p:nvSpPr>
                <p:cNvPr id="115" name="Freeform 74">
                  <a:extLst>
                    <a:ext uri="{FF2B5EF4-FFF2-40B4-BE49-F238E27FC236}">
                      <a16:creationId xmlns:a16="http://schemas.microsoft.com/office/drawing/2014/main" id="{47CECCDB-7381-4D4A-8DC1-EDB5B76A484E}"/>
                    </a:ext>
                  </a:extLst>
                </p:cNvPr>
                <p:cNvSpPr>
                  <a:spLocks noEditPoints="1"/>
                </p:cNvSpPr>
                <p:nvPr/>
              </p:nvSpPr>
              <p:spPr bwMode="auto">
                <a:xfrm>
                  <a:off x="2549848" y="3029636"/>
                  <a:ext cx="124221" cy="124221"/>
                </a:xfrm>
                <a:custGeom>
                  <a:avLst/>
                  <a:gdLst/>
                  <a:ahLst/>
                  <a:cxnLst>
                    <a:cxn ang="0">
                      <a:pos x="0" y="32"/>
                    </a:cxn>
                    <a:cxn ang="0">
                      <a:pos x="64" y="32"/>
                    </a:cxn>
                    <a:cxn ang="0">
                      <a:pos x="32" y="2"/>
                    </a:cxn>
                    <a:cxn ang="0">
                      <a:pos x="32" y="62"/>
                    </a:cxn>
                    <a:cxn ang="0">
                      <a:pos x="32" y="2"/>
                    </a:cxn>
                    <a:cxn ang="0">
                      <a:pos x="8" y="45"/>
                    </a:cxn>
                    <a:cxn ang="0">
                      <a:pos x="3" y="32"/>
                    </a:cxn>
                    <a:cxn ang="0">
                      <a:pos x="8" y="19"/>
                    </a:cxn>
                    <a:cxn ang="0">
                      <a:pos x="10" y="24"/>
                    </a:cxn>
                    <a:cxn ang="0">
                      <a:pos x="10" y="40"/>
                    </a:cxn>
                    <a:cxn ang="0">
                      <a:pos x="31" y="61"/>
                    </a:cxn>
                    <a:cxn ang="0">
                      <a:pos x="9" y="46"/>
                    </a:cxn>
                    <a:cxn ang="0">
                      <a:pos x="14" y="47"/>
                    </a:cxn>
                    <a:cxn ang="0">
                      <a:pos x="27" y="58"/>
                    </a:cxn>
                    <a:cxn ang="0">
                      <a:pos x="31" y="61"/>
                    </a:cxn>
                    <a:cxn ang="0">
                      <a:pos x="27" y="6"/>
                    </a:cxn>
                    <a:cxn ang="0">
                      <a:pos x="14" y="17"/>
                    </a:cxn>
                    <a:cxn ang="0">
                      <a:pos x="9" y="18"/>
                    </a:cxn>
                    <a:cxn ang="0">
                      <a:pos x="31" y="3"/>
                    </a:cxn>
                    <a:cxn ang="0">
                      <a:pos x="41" y="29"/>
                    </a:cxn>
                    <a:cxn ang="0">
                      <a:pos x="41" y="35"/>
                    </a:cxn>
                    <a:cxn ang="0">
                      <a:pos x="45" y="44"/>
                    </a:cxn>
                    <a:cxn ang="0">
                      <a:pos x="34" y="41"/>
                    </a:cxn>
                    <a:cxn ang="0">
                      <a:pos x="32" y="50"/>
                    </a:cxn>
                    <a:cxn ang="0">
                      <a:pos x="30" y="41"/>
                    </a:cxn>
                    <a:cxn ang="0">
                      <a:pos x="18" y="44"/>
                    </a:cxn>
                    <a:cxn ang="0">
                      <a:pos x="23" y="35"/>
                    </a:cxn>
                    <a:cxn ang="0">
                      <a:pos x="23" y="29"/>
                    </a:cxn>
                    <a:cxn ang="0">
                      <a:pos x="18" y="20"/>
                    </a:cxn>
                    <a:cxn ang="0">
                      <a:pos x="30" y="23"/>
                    </a:cxn>
                    <a:cxn ang="0">
                      <a:pos x="32" y="14"/>
                    </a:cxn>
                    <a:cxn ang="0">
                      <a:pos x="34" y="23"/>
                    </a:cxn>
                    <a:cxn ang="0">
                      <a:pos x="45" y="20"/>
                    </a:cxn>
                    <a:cxn ang="0">
                      <a:pos x="41" y="29"/>
                    </a:cxn>
                    <a:cxn ang="0">
                      <a:pos x="52" y="15"/>
                    </a:cxn>
                    <a:cxn ang="0">
                      <a:pos x="36" y="9"/>
                    </a:cxn>
                    <a:cxn ang="0">
                      <a:pos x="33" y="5"/>
                    </a:cxn>
                    <a:cxn ang="0">
                      <a:pos x="56" y="17"/>
                    </a:cxn>
                    <a:cxn ang="0">
                      <a:pos x="56" y="47"/>
                    </a:cxn>
                    <a:cxn ang="0">
                      <a:pos x="33" y="58"/>
                    </a:cxn>
                    <a:cxn ang="0">
                      <a:pos x="36" y="55"/>
                    </a:cxn>
                    <a:cxn ang="0">
                      <a:pos x="52" y="49"/>
                    </a:cxn>
                    <a:cxn ang="0">
                      <a:pos x="56" y="47"/>
                    </a:cxn>
                    <a:cxn ang="0">
                      <a:pos x="55" y="45"/>
                    </a:cxn>
                    <a:cxn ang="0">
                      <a:pos x="54" y="40"/>
                    </a:cxn>
                    <a:cxn ang="0">
                      <a:pos x="54" y="24"/>
                    </a:cxn>
                    <a:cxn ang="0">
                      <a:pos x="55" y="19"/>
                    </a:cxn>
                    <a:cxn ang="0">
                      <a:pos x="61" y="32"/>
                    </a:cxn>
                  </a:cxnLst>
                  <a:rect l="0" t="0" r="r" b="b"/>
                  <a:pathLst>
                    <a:path w="64" h="64">
                      <a:moveTo>
                        <a:pt x="32" y="64"/>
                      </a:moveTo>
                      <a:cubicBezTo>
                        <a:pt x="14" y="64"/>
                        <a:pt x="0" y="50"/>
                        <a:pt x="0" y="32"/>
                      </a:cubicBezTo>
                      <a:cubicBezTo>
                        <a:pt x="0" y="14"/>
                        <a:pt x="14" y="0"/>
                        <a:pt x="32" y="0"/>
                      </a:cubicBezTo>
                      <a:cubicBezTo>
                        <a:pt x="49" y="0"/>
                        <a:pt x="64" y="14"/>
                        <a:pt x="64" y="32"/>
                      </a:cubicBezTo>
                      <a:cubicBezTo>
                        <a:pt x="64" y="50"/>
                        <a:pt x="49" y="64"/>
                        <a:pt x="32" y="64"/>
                      </a:cubicBezTo>
                      <a:close/>
                      <a:moveTo>
                        <a:pt x="32" y="2"/>
                      </a:moveTo>
                      <a:cubicBezTo>
                        <a:pt x="15" y="2"/>
                        <a:pt x="1" y="15"/>
                        <a:pt x="1" y="32"/>
                      </a:cubicBezTo>
                      <a:cubicBezTo>
                        <a:pt x="1" y="49"/>
                        <a:pt x="15" y="62"/>
                        <a:pt x="32" y="62"/>
                      </a:cubicBezTo>
                      <a:cubicBezTo>
                        <a:pt x="49" y="62"/>
                        <a:pt x="62" y="49"/>
                        <a:pt x="62" y="32"/>
                      </a:cubicBezTo>
                      <a:cubicBezTo>
                        <a:pt x="62" y="15"/>
                        <a:pt x="49" y="2"/>
                        <a:pt x="32" y="2"/>
                      </a:cubicBezTo>
                      <a:close/>
                      <a:moveTo>
                        <a:pt x="7" y="41"/>
                      </a:moveTo>
                      <a:cubicBezTo>
                        <a:pt x="7" y="42"/>
                        <a:pt x="8" y="43"/>
                        <a:pt x="8" y="45"/>
                      </a:cubicBezTo>
                      <a:cubicBezTo>
                        <a:pt x="6" y="46"/>
                        <a:pt x="6" y="46"/>
                        <a:pt x="6" y="46"/>
                      </a:cubicBezTo>
                      <a:cubicBezTo>
                        <a:pt x="4" y="42"/>
                        <a:pt x="3" y="37"/>
                        <a:pt x="3" y="32"/>
                      </a:cubicBezTo>
                      <a:cubicBezTo>
                        <a:pt x="3" y="27"/>
                        <a:pt x="4" y="22"/>
                        <a:pt x="6" y="18"/>
                      </a:cubicBezTo>
                      <a:cubicBezTo>
                        <a:pt x="8" y="19"/>
                        <a:pt x="8" y="19"/>
                        <a:pt x="8" y="19"/>
                      </a:cubicBezTo>
                      <a:cubicBezTo>
                        <a:pt x="8" y="21"/>
                        <a:pt x="7" y="22"/>
                        <a:pt x="7" y="23"/>
                      </a:cubicBezTo>
                      <a:cubicBezTo>
                        <a:pt x="10" y="24"/>
                        <a:pt x="10" y="24"/>
                        <a:pt x="10" y="24"/>
                      </a:cubicBezTo>
                      <a:cubicBezTo>
                        <a:pt x="9" y="27"/>
                        <a:pt x="8" y="29"/>
                        <a:pt x="8" y="32"/>
                      </a:cubicBezTo>
                      <a:cubicBezTo>
                        <a:pt x="8" y="35"/>
                        <a:pt x="9" y="37"/>
                        <a:pt x="10" y="40"/>
                      </a:cubicBezTo>
                      <a:lnTo>
                        <a:pt x="7" y="41"/>
                      </a:lnTo>
                      <a:close/>
                      <a:moveTo>
                        <a:pt x="31" y="61"/>
                      </a:moveTo>
                      <a:cubicBezTo>
                        <a:pt x="21" y="61"/>
                        <a:pt x="12" y="55"/>
                        <a:pt x="7" y="47"/>
                      </a:cubicBezTo>
                      <a:cubicBezTo>
                        <a:pt x="9" y="46"/>
                        <a:pt x="9" y="46"/>
                        <a:pt x="9" y="46"/>
                      </a:cubicBezTo>
                      <a:cubicBezTo>
                        <a:pt x="10" y="47"/>
                        <a:pt x="11" y="48"/>
                        <a:pt x="12" y="49"/>
                      </a:cubicBezTo>
                      <a:cubicBezTo>
                        <a:pt x="14" y="47"/>
                        <a:pt x="14" y="47"/>
                        <a:pt x="14" y="47"/>
                      </a:cubicBezTo>
                      <a:cubicBezTo>
                        <a:pt x="17" y="51"/>
                        <a:pt x="22" y="54"/>
                        <a:pt x="27" y="55"/>
                      </a:cubicBezTo>
                      <a:cubicBezTo>
                        <a:pt x="27" y="58"/>
                        <a:pt x="27" y="58"/>
                        <a:pt x="27" y="58"/>
                      </a:cubicBezTo>
                      <a:cubicBezTo>
                        <a:pt x="28" y="58"/>
                        <a:pt x="30" y="58"/>
                        <a:pt x="31" y="58"/>
                      </a:cubicBezTo>
                      <a:lnTo>
                        <a:pt x="31" y="61"/>
                      </a:lnTo>
                      <a:close/>
                      <a:moveTo>
                        <a:pt x="31" y="5"/>
                      </a:moveTo>
                      <a:cubicBezTo>
                        <a:pt x="30" y="5"/>
                        <a:pt x="28" y="6"/>
                        <a:pt x="27" y="6"/>
                      </a:cubicBezTo>
                      <a:cubicBezTo>
                        <a:pt x="27" y="9"/>
                        <a:pt x="27" y="9"/>
                        <a:pt x="27" y="9"/>
                      </a:cubicBezTo>
                      <a:cubicBezTo>
                        <a:pt x="22" y="10"/>
                        <a:pt x="17" y="13"/>
                        <a:pt x="14" y="17"/>
                      </a:cubicBezTo>
                      <a:cubicBezTo>
                        <a:pt x="12" y="15"/>
                        <a:pt x="12" y="15"/>
                        <a:pt x="12" y="15"/>
                      </a:cubicBezTo>
                      <a:cubicBezTo>
                        <a:pt x="11" y="16"/>
                        <a:pt x="10" y="17"/>
                        <a:pt x="9" y="18"/>
                      </a:cubicBezTo>
                      <a:cubicBezTo>
                        <a:pt x="7" y="17"/>
                        <a:pt x="7" y="17"/>
                        <a:pt x="7" y="17"/>
                      </a:cubicBezTo>
                      <a:cubicBezTo>
                        <a:pt x="12" y="9"/>
                        <a:pt x="21" y="3"/>
                        <a:pt x="31" y="3"/>
                      </a:cubicBezTo>
                      <a:lnTo>
                        <a:pt x="31" y="5"/>
                      </a:lnTo>
                      <a:close/>
                      <a:moveTo>
                        <a:pt x="41" y="29"/>
                      </a:moveTo>
                      <a:cubicBezTo>
                        <a:pt x="41" y="30"/>
                        <a:pt x="41" y="31"/>
                        <a:pt x="41" y="32"/>
                      </a:cubicBezTo>
                      <a:cubicBezTo>
                        <a:pt x="41" y="33"/>
                        <a:pt x="41" y="34"/>
                        <a:pt x="41" y="35"/>
                      </a:cubicBezTo>
                      <a:cubicBezTo>
                        <a:pt x="49" y="38"/>
                        <a:pt x="49" y="38"/>
                        <a:pt x="49" y="38"/>
                      </a:cubicBezTo>
                      <a:cubicBezTo>
                        <a:pt x="48" y="40"/>
                        <a:pt x="47" y="42"/>
                        <a:pt x="45" y="44"/>
                      </a:cubicBezTo>
                      <a:cubicBezTo>
                        <a:pt x="39" y="38"/>
                        <a:pt x="39" y="38"/>
                        <a:pt x="39" y="38"/>
                      </a:cubicBezTo>
                      <a:cubicBezTo>
                        <a:pt x="37" y="40"/>
                        <a:pt x="36" y="41"/>
                        <a:pt x="34" y="41"/>
                      </a:cubicBezTo>
                      <a:cubicBezTo>
                        <a:pt x="35" y="50"/>
                        <a:pt x="35" y="50"/>
                        <a:pt x="35" y="50"/>
                      </a:cubicBezTo>
                      <a:cubicBezTo>
                        <a:pt x="34" y="50"/>
                        <a:pt x="33" y="50"/>
                        <a:pt x="32" y="50"/>
                      </a:cubicBezTo>
                      <a:cubicBezTo>
                        <a:pt x="31" y="50"/>
                        <a:pt x="29" y="50"/>
                        <a:pt x="28" y="50"/>
                      </a:cubicBezTo>
                      <a:cubicBezTo>
                        <a:pt x="30" y="41"/>
                        <a:pt x="30" y="41"/>
                        <a:pt x="30" y="41"/>
                      </a:cubicBezTo>
                      <a:cubicBezTo>
                        <a:pt x="28" y="41"/>
                        <a:pt x="26" y="40"/>
                        <a:pt x="25" y="38"/>
                      </a:cubicBezTo>
                      <a:cubicBezTo>
                        <a:pt x="18" y="44"/>
                        <a:pt x="18" y="44"/>
                        <a:pt x="18" y="44"/>
                      </a:cubicBezTo>
                      <a:cubicBezTo>
                        <a:pt x="17" y="42"/>
                        <a:pt x="15" y="40"/>
                        <a:pt x="15" y="38"/>
                      </a:cubicBezTo>
                      <a:cubicBezTo>
                        <a:pt x="23" y="35"/>
                        <a:pt x="23" y="35"/>
                        <a:pt x="23" y="35"/>
                      </a:cubicBezTo>
                      <a:cubicBezTo>
                        <a:pt x="23" y="34"/>
                        <a:pt x="22" y="33"/>
                        <a:pt x="22" y="32"/>
                      </a:cubicBezTo>
                      <a:cubicBezTo>
                        <a:pt x="22" y="31"/>
                        <a:pt x="23" y="30"/>
                        <a:pt x="23" y="29"/>
                      </a:cubicBezTo>
                      <a:cubicBezTo>
                        <a:pt x="15" y="26"/>
                        <a:pt x="15" y="26"/>
                        <a:pt x="15" y="26"/>
                      </a:cubicBezTo>
                      <a:cubicBezTo>
                        <a:pt x="15" y="24"/>
                        <a:pt x="17" y="22"/>
                        <a:pt x="18" y="20"/>
                      </a:cubicBezTo>
                      <a:cubicBezTo>
                        <a:pt x="25" y="26"/>
                        <a:pt x="25" y="26"/>
                        <a:pt x="25" y="26"/>
                      </a:cubicBezTo>
                      <a:cubicBezTo>
                        <a:pt x="26" y="24"/>
                        <a:pt x="28" y="23"/>
                        <a:pt x="30" y="23"/>
                      </a:cubicBezTo>
                      <a:cubicBezTo>
                        <a:pt x="28" y="14"/>
                        <a:pt x="28" y="14"/>
                        <a:pt x="28" y="14"/>
                      </a:cubicBezTo>
                      <a:cubicBezTo>
                        <a:pt x="29" y="14"/>
                        <a:pt x="31" y="14"/>
                        <a:pt x="32" y="14"/>
                      </a:cubicBezTo>
                      <a:cubicBezTo>
                        <a:pt x="33" y="14"/>
                        <a:pt x="34" y="14"/>
                        <a:pt x="35" y="14"/>
                      </a:cubicBezTo>
                      <a:cubicBezTo>
                        <a:pt x="34" y="23"/>
                        <a:pt x="34" y="23"/>
                        <a:pt x="34" y="23"/>
                      </a:cubicBezTo>
                      <a:cubicBezTo>
                        <a:pt x="36" y="23"/>
                        <a:pt x="37" y="24"/>
                        <a:pt x="39" y="26"/>
                      </a:cubicBezTo>
                      <a:cubicBezTo>
                        <a:pt x="45" y="20"/>
                        <a:pt x="45" y="20"/>
                        <a:pt x="45" y="20"/>
                      </a:cubicBezTo>
                      <a:cubicBezTo>
                        <a:pt x="47" y="22"/>
                        <a:pt x="48" y="24"/>
                        <a:pt x="49" y="26"/>
                      </a:cubicBezTo>
                      <a:lnTo>
                        <a:pt x="41" y="29"/>
                      </a:lnTo>
                      <a:close/>
                      <a:moveTo>
                        <a:pt x="54" y="18"/>
                      </a:moveTo>
                      <a:cubicBezTo>
                        <a:pt x="54" y="17"/>
                        <a:pt x="53" y="16"/>
                        <a:pt x="52" y="15"/>
                      </a:cubicBezTo>
                      <a:cubicBezTo>
                        <a:pt x="49" y="17"/>
                        <a:pt x="49" y="17"/>
                        <a:pt x="49" y="17"/>
                      </a:cubicBezTo>
                      <a:cubicBezTo>
                        <a:pt x="46" y="13"/>
                        <a:pt x="41" y="10"/>
                        <a:pt x="36" y="9"/>
                      </a:cubicBezTo>
                      <a:cubicBezTo>
                        <a:pt x="37" y="6"/>
                        <a:pt x="37" y="6"/>
                        <a:pt x="37" y="6"/>
                      </a:cubicBezTo>
                      <a:cubicBezTo>
                        <a:pt x="35" y="6"/>
                        <a:pt x="34" y="5"/>
                        <a:pt x="33" y="5"/>
                      </a:cubicBezTo>
                      <a:cubicBezTo>
                        <a:pt x="33" y="3"/>
                        <a:pt x="33" y="3"/>
                        <a:pt x="33" y="3"/>
                      </a:cubicBezTo>
                      <a:cubicBezTo>
                        <a:pt x="43" y="3"/>
                        <a:pt x="51" y="9"/>
                        <a:pt x="56" y="17"/>
                      </a:cubicBezTo>
                      <a:lnTo>
                        <a:pt x="54" y="18"/>
                      </a:lnTo>
                      <a:close/>
                      <a:moveTo>
                        <a:pt x="56" y="47"/>
                      </a:moveTo>
                      <a:cubicBezTo>
                        <a:pt x="51" y="55"/>
                        <a:pt x="43" y="61"/>
                        <a:pt x="33" y="61"/>
                      </a:cubicBezTo>
                      <a:cubicBezTo>
                        <a:pt x="33" y="58"/>
                        <a:pt x="33" y="58"/>
                        <a:pt x="33" y="58"/>
                      </a:cubicBezTo>
                      <a:cubicBezTo>
                        <a:pt x="34" y="58"/>
                        <a:pt x="35" y="58"/>
                        <a:pt x="37" y="58"/>
                      </a:cubicBezTo>
                      <a:cubicBezTo>
                        <a:pt x="36" y="55"/>
                        <a:pt x="36" y="55"/>
                        <a:pt x="36" y="55"/>
                      </a:cubicBezTo>
                      <a:cubicBezTo>
                        <a:pt x="41" y="54"/>
                        <a:pt x="46" y="51"/>
                        <a:pt x="49" y="47"/>
                      </a:cubicBezTo>
                      <a:cubicBezTo>
                        <a:pt x="52" y="49"/>
                        <a:pt x="52" y="49"/>
                        <a:pt x="52" y="49"/>
                      </a:cubicBezTo>
                      <a:cubicBezTo>
                        <a:pt x="53" y="48"/>
                        <a:pt x="54" y="47"/>
                        <a:pt x="54" y="46"/>
                      </a:cubicBezTo>
                      <a:lnTo>
                        <a:pt x="56" y="47"/>
                      </a:lnTo>
                      <a:close/>
                      <a:moveTo>
                        <a:pt x="57" y="46"/>
                      </a:moveTo>
                      <a:cubicBezTo>
                        <a:pt x="55" y="45"/>
                        <a:pt x="55" y="45"/>
                        <a:pt x="55" y="45"/>
                      </a:cubicBezTo>
                      <a:cubicBezTo>
                        <a:pt x="56" y="43"/>
                        <a:pt x="56" y="42"/>
                        <a:pt x="57" y="41"/>
                      </a:cubicBezTo>
                      <a:cubicBezTo>
                        <a:pt x="54" y="40"/>
                        <a:pt x="54" y="40"/>
                        <a:pt x="54" y="40"/>
                      </a:cubicBezTo>
                      <a:cubicBezTo>
                        <a:pt x="55" y="37"/>
                        <a:pt x="55" y="35"/>
                        <a:pt x="55" y="32"/>
                      </a:cubicBezTo>
                      <a:cubicBezTo>
                        <a:pt x="55" y="29"/>
                        <a:pt x="55" y="27"/>
                        <a:pt x="54" y="24"/>
                      </a:cubicBezTo>
                      <a:cubicBezTo>
                        <a:pt x="57" y="23"/>
                        <a:pt x="57" y="23"/>
                        <a:pt x="57" y="23"/>
                      </a:cubicBezTo>
                      <a:cubicBezTo>
                        <a:pt x="56" y="22"/>
                        <a:pt x="56" y="21"/>
                        <a:pt x="55" y="19"/>
                      </a:cubicBezTo>
                      <a:cubicBezTo>
                        <a:pt x="57" y="18"/>
                        <a:pt x="57" y="18"/>
                        <a:pt x="57" y="18"/>
                      </a:cubicBezTo>
                      <a:cubicBezTo>
                        <a:pt x="59" y="22"/>
                        <a:pt x="61" y="27"/>
                        <a:pt x="61" y="32"/>
                      </a:cubicBezTo>
                      <a:cubicBezTo>
                        <a:pt x="61" y="37"/>
                        <a:pt x="59" y="42"/>
                        <a:pt x="57" y="46"/>
                      </a:cubicBezTo>
                      <a:close/>
                    </a:path>
                  </a:pathLst>
                </a:custGeom>
                <a:solidFill>
                  <a:srgbClr val="00B0F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06" name="组合 105">
                <a:extLst>
                  <a:ext uri="{FF2B5EF4-FFF2-40B4-BE49-F238E27FC236}">
                    <a16:creationId xmlns:a16="http://schemas.microsoft.com/office/drawing/2014/main" id="{61CACF41-821B-4DB5-99DD-B7D4A3F0813C}"/>
                  </a:ext>
                </a:extLst>
              </p:cNvPr>
              <p:cNvGrpSpPr/>
              <p:nvPr/>
            </p:nvGrpSpPr>
            <p:grpSpPr>
              <a:xfrm>
                <a:off x="3500367" y="2244698"/>
                <a:ext cx="1858985" cy="253916"/>
                <a:chOff x="4019480" y="2025900"/>
                <a:chExt cx="1858985" cy="253916"/>
              </a:xfrm>
            </p:grpSpPr>
            <p:sp>
              <p:nvSpPr>
                <p:cNvPr id="111" name="文本框 110">
                  <a:extLst>
                    <a:ext uri="{FF2B5EF4-FFF2-40B4-BE49-F238E27FC236}">
                      <a16:creationId xmlns:a16="http://schemas.microsoft.com/office/drawing/2014/main" id="{D2548DF7-A9DA-4441-8D44-1A3B9BB07221}"/>
                    </a:ext>
                  </a:extLst>
                </p:cNvPr>
                <p:cNvSpPr txBox="1"/>
                <p:nvPr/>
              </p:nvSpPr>
              <p:spPr>
                <a:xfrm>
                  <a:off x="4122927" y="2045136"/>
                  <a:ext cx="595035" cy="215444"/>
                </a:xfrm>
                <a:prstGeom prst="rect">
                  <a:avLst/>
                </a:prstGeom>
                <a:noFill/>
              </p:spPr>
              <p:txBody>
                <a:bodyPr wrap="square" rtlCol="0">
                  <a:spAutoFit/>
                </a:bodyPr>
                <a:lstStyle/>
                <a:p>
                  <a:r>
                    <a:rPr lang="zh-CN" altLang="en-US" sz="800" b="1" dirty="0">
                      <a:solidFill>
                        <a:schemeClr val="bg1">
                          <a:alpha val="80000"/>
                        </a:schemeClr>
                      </a:solidFill>
                      <a:latin typeface="+mn-ea"/>
                    </a:rPr>
                    <a:t>推力等级</a:t>
                  </a:r>
                </a:p>
              </p:txBody>
            </p:sp>
            <p:sp>
              <p:nvSpPr>
                <p:cNvPr id="112" name="文本框 111">
                  <a:extLst>
                    <a:ext uri="{FF2B5EF4-FFF2-40B4-BE49-F238E27FC236}">
                      <a16:creationId xmlns:a16="http://schemas.microsoft.com/office/drawing/2014/main" id="{49546EEB-3F0E-4C19-8F7A-1C8B608446A0}"/>
                    </a:ext>
                  </a:extLst>
                </p:cNvPr>
                <p:cNvSpPr txBox="1"/>
                <p:nvPr/>
              </p:nvSpPr>
              <p:spPr>
                <a:xfrm>
                  <a:off x="4978628" y="2025900"/>
                  <a:ext cx="899837" cy="253916"/>
                </a:xfrm>
                <a:prstGeom prst="rect">
                  <a:avLst/>
                </a:prstGeom>
                <a:noFill/>
              </p:spPr>
              <p:txBody>
                <a:bodyPr wrap="square" rtlCol="0">
                  <a:spAutoFit/>
                </a:bodyPr>
                <a:lstStyle/>
                <a:p>
                  <a:r>
                    <a:rPr lang="en-US" altLang="zh-CN" sz="1050" dirty="0">
                      <a:solidFill>
                        <a:schemeClr val="accent4">
                          <a:lumMod val="20000"/>
                          <a:lumOff val="80000"/>
                        </a:schemeClr>
                      </a:solidFill>
                      <a:latin typeface="Aldrich" panose="02000000000000000000" pitchFamily="2" charset="0"/>
                    </a:rPr>
                    <a:t>1.8 ~ 6.3</a:t>
                  </a:r>
                  <a:endParaRPr lang="zh-CN" altLang="en-US" sz="1050" dirty="0">
                    <a:solidFill>
                      <a:schemeClr val="accent4">
                        <a:lumMod val="20000"/>
                        <a:lumOff val="80000"/>
                      </a:schemeClr>
                    </a:solidFill>
                    <a:latin typeface="Aldrich" panose="02000000000000000000" pitchFamily="2" charset="0"/>
                  </a:endParaRPr>
                </a:p>
              </p:txBody>
            </p:sp>
            <p:sp>
              <p:nvSpPr>
                <p:cNvPr id="113" name="Freeform 361">
                  <a:extLst>
                    <a:ext uri="{FF2B5EF4-FFF2-40B4-BE49-F238E27FC236}">
                      <a16:creationId xmlns:a16="http://schemas.microsoft.com/office/drawing/2014/main" id="{ACEBB235-A126-415B-B3D5-BD788CD265BE}"/>
                    </a:ext>
                  </a:extLst>
                </p:cNvPr>
                <p:cNvSpPr>
                  <a:spLocks noEditPoints="1"/>
                </p:cNvSpPr>
                <p:nvPr/>
              </p:nvSpPr>
              <p:spPr bwMode="auto">
                <a:xfrm>
                  <a:off x="4019480" y="2081778"/>
                  <a:ext cx="143727" cy="143022"/>
                </a:xfrm>
                <a:custGeom>
                  <a:avLst/>
                  <a:gdLst>
                    <a:gd name="T0" fmla="*/ 1342 w 3261"/>
                    <a:gd name="T1" fmla="*/ 2596 h 3249"/>
                    <a:gd name="T2" fmla="*/ 1556 w 3261"/>
                    <a:gd name="T3" fmla="*/ 2635 h 3249"/>
                    <a:gd name="T4" fmla="*/ 1778 w 3261"/>
                    <a:gd name="T5" fmla="*/ 2627 h 3249"/>
                    <a:gd name="T6" fmla="*/ 1987 w 3261"/>
                    <a:gd name="T7" fmla="*/ 2574 h 3249"/>
                    <a:gd name="T8" fmla="*/ 2337 w 3261"/>
                    <a:gd name="T9" fmla="*/ 3087 h 3249"/>
                    <a:gd name="T10" fmla="*/ 2087 w 3261"/>
                    <a:gd name="T11" fmla="*/ 3184 h 3249"/>
                    <a:gd name="T12" fmla="*/ 1818 w 3261"/>
                    <a:gd name="T13" fmla="*/ 3238 h 3249"/>
                    <a:gd name="T14" fmla="*/ 1537 w 3261"/>
                    <a:gd name="T15" fmla="*/ 3246 h 3249"/>
                    <a:gd name="T16" fmla="*/ 1263 w 3261"/>
                    <a:gd name="T17" fmla="*/ 3207 h 3249"/>
                    <a:gd name="T18" fmla="*/ 1005 w 3261"/>
                    <a:gd name="T19" fmla="*/ 3125 h 3249"/>
                    <a:gd name="T20" fmla="*/ 1208 w 3261"/>
                    <a:gd name="T21" fmla="*/ 2546 h 3249"/>
                    <a:gd name="T22" fmla="*/ 613 w 3261"/>
                    <a:gd name="T23" fmla="*/ 1561 h 3249"/>
                    <a:gd name="T24" fmla="*/ 623 w 3261"/>
                    <a:gd name="T25" fmla="*/ 1775 h 3249"/>
                    <a:gd name="T26" fmla="*/ 682 w 3261"/>
                    <a:gd name="T27" fmla="*/ 1994 h 3249"/>
                    <a:gd name="T28" fmla="*/ 787 w 3261"/>
                    <a:gd name="T29" fmla="*/ 2191 h 3249"/>
                    <a:gd name="T30" fmla="*/ 515 w 3261"/>
                    <a:gd name="T31" fmla="*/ 2807 h 3249"/>
                    <a:gd name="T32" fmla="*/ 328 w 3261"/>
                    <a:gd name="T33" fmla="*/ 2600 h 3249"/>
                    <a:gd name="T34" fmla="*/ 180 w 3261"/>
                    <a:gd name="T35" fmla="*/ 2363 h 3249"/>
                    <a:gd name="T36" fmla="*/ 72 w 3261"/>
                    <a:gd name="T37" fmla="*/ 2100 h 3249"/>
                    <a:gd name="T38" fmla="*/ 12 w 3261"/>
                    <a:gd name="T39" fmla="*/ 1817 h 3249"/>
                    <a:gd name="T40" fmla="*/ 2 w 3261"/>
                    <a:gd name="T41" fmla="*/ 1541 h 3249"/>
                    <a:gd name="T42" fmla="*/ 29 w 3261"/>
                    <a:gd name="T43" fmla="*/ 1313 h 3249"/>
                    <a:gd name="T44" fmla="*/ 3254 w 3261"/>
                    <a:gd name="T45" fmla="*/ 1464 h 3249"/>
                    <a:gd name="T46" fmla="*/ 3258 w 3261"/>
                    <a:gd name="T47" fmla="*/ 1718 h 3249"/>
                    <a:gd name="T48" fmla="*/ 3215 w 3261"/>
                    <a:gd name="T49" fmla="*/ 2008 h 3249"/>
                    <a:gd name="T50" fmla="*/ 3122 w 3261"/>
                    <a:gd name="T51" fmla="*/ 2277 h 3249"/>
                    <a:gd name="T52" fmla="*/ 2987 w 3261"/>
                    <a:gd name="T53" fmla="*/ 2523 h 3249"/>
                    <a:gd name="T54" fmla="*/ 2812 w 3261"/>
                    <a:gd name="T55" fmla="*/ 2742 h 3249"/>
                    <a:gd name="T56" fmla="*/ 2430 w 3261"/>
                    <a:gd name="T57" fmla="*/ 2250 h 3249"/>
                    <a:gd name="T58" fmla="*/ 2548 w 3261"/>
                    <a:gd name="T59" fmla="*/ 2063 h 3249"/>
                    <a:gd name="T60" fmla="*/ 2624 w 3261"/>
                    <a:gd name="T61" fmla="*/ 1850 h 3249"/>
                    <a:gd name="T62" fmla="*/ 2650 w 3261"/>
                    <a:gd name="T63" fmla="*/ 1618 h 3249"/>
                    <a:gd name="T64" fmla="*/ 3232 w 3261"/>
                    <a:gd name="T65" fmla="*/ 1312 h 3249"/>
                    <a:gd name="T66" fmla="*/ 2029 w 3261"/>
                    <a:gd name="T67" fmla="*/ 37 h 3249"/>
                    <a:gd name="T68" fmla="*/ 2305 w 3261"/>
                    <a:gd name="T69" fmla="*/ 134 h 3249"/>
                    <a:gd name="T70" fmla="*/ 2555 w 3261"/>
                    <a:gd name="T71" fmla="*/ 275 h 3249"/>
                    <a:gd name="T72" fmla="*/ 2776 w 3261"/>
                    <a:gd name="T73" fmla="*/ 458 h 3249"/>
                    <a:gd name="T74" fmla="*/ 2961 w 3261"/>
                    <a:gd name="T75" fmla="*/ 677 h 3249"/>
                    <a:gd name="T76" fmla="*/ 3106 w 3261"/>
                    <a:gd name="T77" fmla="*/ 925 h 3249"/>
                    <a:gd name="T78" fmla="*/ 2438 w 3261"/>
                    <a:gd name="T79" fmla="*/ 996 h 3249"/>
                    <a:gd name="T80" fmla="*/ 2288 w 3261"/>
                    <a:gd name="T81" fmla="*/ 840 h 3249"/>
                    <a:gd name="T82" fmla="*/ 2110 w 3261"/>
                    <a:gd name="T83" fmla="*/ 719 h 3249"/>
                    <a:gd name="T84" fmla="*/ 1907 w 3261"/>
                    <a:gd name="T85" fmla="*/ 638 h 3249"/>
                    <a:gd name="T86" fmla="*/ 1426 w 3261"/>
                    <a:gd name="T87" fmla="*/ 0 h 3249"/>
                    <a:gd name="T88" fmla="*/ 1285 w 3261"/>
                    <a:gd name="T89" fmla="*/ 660 h 3249"/>
                    <a:gd name="T90" fmla="*/ 1089 w 3261"/>
                    <a:gd name="T91" fmla="*/ 755 h 3249"/>
                    <a:gd name="T92" fmla="*/ 919 w 3261"/>
                    <a:gd name="T93" fmla="*/ 888 h 3249"/>
                    <a:gd name="T94" fmla="*/ 782 w 3261"/>
                    <a:gd name="T95" fmla="*/ 1054 h 3249"/>
                    <a:gd name="T96" fmla="*/ 199 w 3261"/>
                    <a:gd name="T97" fmla="*/ 838 h 3249"/>
                    <a:gd name="T98" fmla="*/ 357 w 3261"/>
                    <a:gd name="T99" fmla="*/ 600 h 3249"/>
                    <a:gd name="T100" fmla="*/ 555 w 3261"/>
                    <a:gd name="T101" fmla="*/ 394 h 3249"/>
                    <a:gd name="T102" fmla="*/ 786 w 3261"/>
                    <a:gd name="T103" fmla="*/ 224 h 3249"/>
                    <a:gd name="T104" fmla="*/ 1045 w 3261"/>
                    <a:gd name="T105" fmla="*/ 97 h 3249"/>
                    <a:gd name="T106" fmla="*/ 1328 w 3261"/>
                    <a:gd name="T107" fmla="*/ 16 h 3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61" h="3249">
                      <a:moveTo>
                        <a:pt x="1208" y="2546"/>
                      </a:moveTo>
                      <a:lnTo>
                        <a:pt x="1274" y="2574"/>
                      </a:lnTo>
                      <a:lnTo>
                        <a:pt x="1342" y="2596"/>
                      </a:lnTo>
                      <a:lnTo>
                        <a:pt x="1411" y="2614"/>
                      </a:lnTo>
                      <a:lnTo>
                        <a:pt x="1482" y="2627"/>
                      </a:lnTo>
                      <a:lnTo>
                        <a:pt x="1556" y="2635"/>
                      </a:lnTo>
                      <a:lnTo>
                        <a:pt x="1631" y="2638"/>
                      </a:lnTo>
                      <a:lnTo>
                        <a:pt x="1705" y="2635"/>
                      </a:lnTo>
                      <a:lnTo>
                        <a:pt x="1778" y="2627"/>
                      </a:lnTo>
                      <a:lnTo>
                        <a:pt x="1850" y="2614"/>
                      </a:lnTo>
                      <a:lnTo>
                        <a:pt x="1920" y="2596"/>
                      </a:lnTo>
                      <a:lnTo>
                        <a:pt x="1987" y="2574"/>
                      </a:lnTo>
                      <a:lnTo>
                        <a:pt x="2052" y="2546"/>
                      </a:lnTo>
                      <a:lnTo>
                        <a:pt x="2417" y="3047"/>
                      </a:lnTo>
                      <a:lnTo>
                        <a:pt x="2337" y="3087"/>
                      </a:lnTo>
                      <a:lnTo>
                        <a:pt x="2256" y="3125"/>
                      </a:lnTo>
                      <a:lnTo>
                        <a:pt x="2173" y="3157"/>
                      </a:lnTo>
                      <a:lnTo>
                        <a:pt x="2087" y="3184"/>
                      </a:lnTo>
                      <a:lnTo>
                        <a:pt x="1999" y="3207"/>
                      </a:lnTo>
                      <a:lnTo>
                        <a:pt x="1909" y="3225"/>
                      </a:lnTo>
                      <a:lnTo>
                        <a:pt x="1818" y="3238"/>
                      </a:lnTo>
                      <a:lnTo>
                        <a:pt x="1725" y="3246"/>
                      </a:lnTo>
                      <a:lnTo>
                        <a:pt x="1631" y="3249"/>
                      </a:lnTo>
                      <a:lnTo>
                        <a:pt x="1537" y="3246"/>
                      </a:lnTo>
                      <a:lnTo>
                        <a:pt x="1443" y="3238"/>
                      </a:lnTo>
                      <a:lnTo>
                        <a:pt x="1352" y="3225"/>
                      </a:lnTo>
                      <a:lnTo>
                        <a:pt x="1263" y="3207"/>
                      </a:lnTo>
                      <a:lnTo>
                        <a:pt x="1174" y="3184"/>
                      </a:lnTo>
                      <a:lnTo>
                        <a:pt x="1089" y="3157"/>
                      </a:lnTo>
                      <a:lnTo>
                        <a:pt x="1005" y="3125"/>
                      </a:lnTo>
                      <a:lnTo>
                        <a:pt x="923" y="3087"/>
                      </a:lnTo>
                      <a:lnTo>
                        <a:pt x="844" y="3047"/>
                      </a:lnTo>
                      <a:lnTo>
                        <a:pt x="1208" y="2546"/>
                      </a:lnTo>
                      <a:close/>
                      <a:moveTo>
                        <a:pt x="29" y="1313"/>
                      </a:moveTo>
                      <a:lnTo>
                        <a:pt x="618" y="1504"/>
                      </a:lnTo>
                      <a:lnTo>
                        <a:pt x="613" y="1561"/>
                      </a:lnTo>
                      <a:lnTo>
                        <a:pt x="611" y="1618"/>
                      </a:lnTo>
                      <a:lnTo>
                        <a:pt x="614" y="1697"/>
                      </a:lnTo>
                      <a:lnTo>
                        <a:pt x="623" y="1775"/>
                      </a:lnTo>
                      <a:lnTo>
                        <a:pt x="638" y="1850"/>
                      </a:lnTo>
                      <a:lnTo>
                        <a:pt x="657" y="1923"/>
                      </a:lnTo>
                      <a:lnTo>
                        <a:pt x="682" y="1994"/>
                      </a:lnTo>
                      <a:lnTo>
                        <a:pt x="713" y="2063"/>
                      </a:lnTo>
                      <a:lnTo>
                        <a:pt x="748" y="2128"/>
                      </a:lnTo>
                      <a:lnTo>
                        <a:pt x="787" y="2191"/>
                      </a:lnTo>
                      <a:lnTo>
                        <a:pt x="831" y="2250"/>
                      </a:lnTo>
                      <a:lnTo>
                        <a:pt x="879" y="2307"/>
                      </a:lnTo>
                      <a:lnTo>
                        <a:pt x="515" y="2807"/>
                      </a:lnTo>
                      <a:lnTo>
                        <a:pt x="449" y="2742"/>
                      </a:lnTo>
                      <a:lnTo>
                        <a:pt x="386" y="2673"/>
                      </a:lnTo>
                      <a:lnTo>
                        <a:pt x="328" y="2600"/>
                      </a:lnTo>
                      <a:lnTo>
                        <a:pt x="274" y="2523"/>
                      </a:lnTo>
                      <a:lnTo>
                        <a:pt x="225" y="2444"/>
                      </a:lnTo>
                      <a:lnTo>
                        <a:pt x="180" y="2363"/>
                      </a:lnTo>
                      <a:lnTo>
                        <a:pt x="139" y="2277"/>
                      </a:lnTo>
                      <a:lnTo>
                        <a:pt x="102" y="2190"/>
                      </a:lnTo>
                      <a:lnTo>
                        <a:pt x="72" y="2100"/>
                      </a:lnTo>
                      <a:lnTo>
                        <a:pt x="46" y="2008"/>
                      </a:lnTo>
                      <a:lnTo>
                        <a:pt x="26" y="1913"/>
                      </a:lnTo>
                      <a:lnTo>
                        <a:pt x="12" y="1817"/>
                      </a:lnTo>
                      <a:lnTo>
                        <a:pt x="3" y="1718"/>
                      </a:lnTo>
                      <a:lnTo>
                        <a:pt x="0" y="1618"/>
                      </a:lnTo>
                      <a:lnTo>
                        <a:pt x="2" y="1541"/>
                      </a:lnTo>
                      <a:lnTo>
                        <a:pt x="7" y="1464"/>
                      </a:lnTo>
                      <a:lnTo>
                        <a:pt x="16" y="1387"/>
                      </a:lnTo>
                      <a:lnTo>
                        <a:pt x="29" y="1313"/>
                      </a:lnTo>
                      <a:close/>
                      <a:moveTo>
                        <a:pt x="3232" y="1312"/>
                      </a:moveTo>
                      <a:lnTo>
                        <a:pt x="3245" y="1387"/>
                      </a:lnTo>
                      <a:lnTo>
                        <a:pt x="3254" y="1464"/>
                      </a:lnTo>
                      <a:lnTo>
                        <a:pt x="3259" y="1541"/>
                      </a:lnTo>
                      <a:lnTo>
                        <a:pt x="3261" y="1618"/>
                      </a:lnTo>
                      <a:lnTo>
                        <a:pt x="3258" y="1718"/>
                      </a:lnTo>
                      <a:lnTo>
                        <a:pt x="3249" y="1817"/>
                      </a:lnTo>
                      <a:lnTo>
                        <a:pt x="3235" y="1913"/>
                      </a:lnTo>
                      <a:lnTo>
                        <a:pt x="3215" y="2008"/>
                      </a:lnTo>
                      <a:lnTo>
                        <a:pt x="3189" y="2100"/>
                      </a:lnTo>
                      <a:lnTo>
                        <a:pt x="3158" y="2189"/>
                      </a:lnTo>
                      <a:lnTo>
                        <a:pt x="3122" y="2277"/>
                      </a:lnTo>
                      <a:lnTo>
                        <a:pt x="3082" y="2362"/>
                      </a:lnTo>
                      <a:lnTo>
                        <a:pt x="3037" y="2444"/>
                      </a:lnTo>
                      <a:lnTo>
                        <a:pt x="2987" y="2523"/>
                      </a:lnTo>
                      <a:lnTo>
                        <a:pt x="2933" y="2600"/>
                      </a:lnTo>
                      <a:lnTo>
                        <a:pt x="2874" y="2673"/>
                      </a:lnTo>
                      <a:lnTo>
                        <a:pt x="2812" y="2742"/>
                      </a:lnTo>
                      <a:lnTo>
                        <a:pt x="2746" y="2807"/>
                      </a:lnTo>
                      <a:lnTo>
                        <a:pt x="2383" y="2307"/>
                      </a:lnTo>
                      <a:lnTo>
                        <a:pt x="2430" y="2250"/>
                      </a:lnTo>
                      <a:lnTo>
                        <a:pt x="2474" y="2191"/>
                      </a:lnTo>
                      <a:lnTo>
                        <a:pt x="2513" y="2128"/>
                      </a:lnTo>
                      <a:lnTo>
                        <a:pt x="2548" y="2063"/>
                      </a:lnTo>
                      <a:lnTo>
                        <a:pt x="2578" y="1993"/>
                      </a:lnTo>
                      <a:lnTo>
                        <a:pt x="2603" y="1923"/>
                      </a:lnTo>
                      <a:lnTo>
                        <a:pt x="2624" y="1850"/>
                      </a:lnTo>
                      <a:lnTo>
                        <a:pt x="2638" y="1775"/>
                      </a:lnTo>
                      <a:lnTo>
                        <a:pt x="2647" y="1697"/>
                      </a:lnTo>
                      <a:lnTo>
                        <a:pt x="2650" y="1618"/>
                      </a:lnTo>
                      <a:lnTo>
                        <a:pt x="2648" y="1561"/>
                      </a:lnTo>
                      <a:lnTo>
                        <a:pt x="2644" y="1504"/>
                      </a:lnTo>
                      <a:lnTo>
                        <a:pt x="3232" y="1312"/>
                      </a:lnTo>
                      <a:close/>
                      <a:moveTo>
                        <a:pt x="1835" y="0"/>
                      </a:moveTo>
                      <a:lnTo>
                        <a:pt x="1933" y="16"/>
                      </a:lnTo>
                      <a:lnTo>
                        <a:pt x="2029" y="37"/>
                      </a:lnTo>
                      <a:lnTo>
                        <a:pt x="2124" y="63"/>
                      </a:lnTo>
                      <a:lnTo>
                        <a:pt x="2216" y="97"/>
                      </a:lnTo>
                      <a:lnTo>
                        <a:pt x="2305" y="134"/>
                      </a:lnTo>
                      <a:lnTo>
                        <a:pt x="2392" y="176"/>
                      </a:lnTo>
                      <a:lnTo>
                        <a:pt x="2475" y="224"/>
                      </a:lnTo>
                      <a:lnTo>
                        <a:pt x="2555" y="275"/>
                      </a:lnTo>
                      <a:lnTo>
                        <a:pt x="2633" y="332"/>
                      </a:lnTo>
                      <a:lnTo>
                        <a:pt x="2706" y="394"/>
                      </a:lnTo>
                      <a:lnTo>
                        <a:pt x="2776" y="458"/>
                      </a:lnTo>
                      <a:lnTo>
                        <a:pt x="2841" y="527"/>
                      </a:lnTo>
                      <a:lnTo>
                        <a:pt x="2904" y="600"/>
                      </a:lnTo>
                      <a:lnTo>
                        <a:pt x="2961" y="677"/>
                      </a:lnTo>
                      <a:lnTo>
                        <a:pt x="3014" y="756"/>
                      </a:lnTo>
                      <a:lnTo>
                        <a:pt x="3063" y="838"/>
                      </a:lnTo>
                      <a:lnTo>
                        <a:pt x="3106" y="925"/>
                      </a:lnTo>
                      <a:lnTo>
                        <a:pt x="2517" y="1116"/>
                      </a:lnTo>
                      <a:lnTo>
                        <a:pt x="2479" y="1054"/>
                      </a:lnTo>
                      <a:lnTo>
                        <a:pt x="2438" y="996"/>
                      </a:lnTo>
                      <a:lnTo>
                        <a:pt x="2392" y="941"/>
                      </a:lnTo>
                      <a:lnTo>
                        <a:pt x="2341" y="888"/>
                      </a:lnTo>
                      <a:lnTo>
                        <a:pt x="2288" y="840"/>
                      </a:lnTo>
                      <a:lnTo>
                        <a:pt x="2232" y="796"/>
                      </a:lnTo>
                      <a:lnTo>
                        <a:pt x="2172" y="755"/>
                      </a:lnTo>
                      <a:lnTo>
                        <a:pt x="2110" y="719"/>
                      </a:lnTo>
                      <a:lnTo>
                        <a:pt x="2044" y="687"/>
                      </a:lnTo>
                      <a:lnTo>
                        <a:pt x="1977" y="660"/>
                      </a:lnTo>
                      <a:lnTo>
                        <a:pt x="1907" y="638"/>
                      </a:lnTo>
                      <a:lnTo>
                        <a:pt x="1835" y="619"/>
                      </a:lnTo>
                      <a:lnTo>
                        <a:pt x="1835" y="0"/>
                      </a:lnTo>
                      <a:close/>
                      <a:moveTo>
                        <a:pt x="1426" y="0"/>
                      </a:moveTo>
                      <a:lnTo>
                        <a:pt x="1426" y="619"/>
                      </a:lnTo>
                      <a:lnTo>
                        <a:pt x="1355" y="638"/>
                      </a:lnTo>
                      <a:lnTo>
                        <a:pt x="1285" y="660"/>
                      </a:lnTo>
                      <a:lnTo>
                        <a:pt x="1216" y="687"/>
                      </a:lnTo>
                      <a:lnTo>
                        <a:pt x="1151" y="719"/>
                      </a:lnTo>
                      <a:lnTo>
                        <a:pt x="1089" y="755"/>
                      </a:lnTo>
                      <a:lnTo>
                        <a:pt x="1029" y="796"/>
                      </a:lnTo>
                      <a:lnTo>
                        <a:pt x="973" y="840"/>
                      </a:lnTo>
                      <a:lnTo>
                        <a:pt x="919" y="888"/>
                      </a:lnTo>
                      <a:lnTo>
                        <a:pt x="869" y="941"/>
                      </a:lnTo>
                      <a:lnTo>
                        <a:pt x="824" y="996"/>
                      </a:lnTo>
                      <a:lnTo>
                        <a:pt x="782" y="1054"/>
                      </a:lnTo>
                      <a:lnTo>
                        <a:pt x="744" y="1116"/>
                      </a:lnTo>
                      <a:lnTo>
                        <a:pt x="155" y="925"/>
                      </a:lnTo>
                      <a:lnTo>
                        <a:pt x="199" y="838"/>
                      </a:lnTo>
                      <a:lnTo>
                        <a:pt x="247" y="756"/>
                      </a:lnTo>
                      <a:lnTo>
                        <a:pt x="300" y="677"/>
                      </a:lnTo>
                      <a:lnTo>
                        <a:pt x="357" y="600"/>
                      </a:lnTo>
                      <a:lnTo>
                        <a:pt x="420" y="527"/>
                      </a:lnTo>
                      <a:lnTo>
                        <a:pt x="485" y="458"/>
                      </a:lnTo>
                      <a:lnTo>
                        <a:pt x="555" y="394"/>
                      </a:lnTo>
                      <a:lnTo>
                        <a:pt x="628" y="332"/>
                      </a:lnTo>
                      <a:lnTo>
                        <a:pt x="706" y="275"/>
                      </a:lnTo>
                      <a:lnTo>
                        <a:pt x="786" y="224"/>
                      </a:lnTo>
                      <a:lnTo>
                        <a:pt x="869" y="176"/>
                      </a:lnTo>
                      <a:lnTo>
                        <a:pt x="955" y="134"/>
                      </a:lnTo>
                      <a:lnTo>
                        <a:pt x="1045" y="97"/>
                      </a:lnTo>
                      <a:lnTo>
                        <a:pt x="1137" y="63"/>
                      </a:lnTo>
                      <a:lnTo>
                        <a:pt x="1231" y="37"/>
                      </a:lnTo>
                      <a:lnTo>
                        <a:pt x="1328" y="16"/>
                      </a:lnTo>
                      <a:lnTo>
                        <a:pt x="1426" y="0"/>
                      </a:lnTo>
                      <a:close/>
                    </a:path>
                  </a:pathLst>
                </a:custGeom>
                <a:solidFill>
                  <a:schemeClr val="accent4">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dirty="0"/>
                </a:p>
              </p:txBody>
            </p:sp>
          </p:grpSp>
          <p:sp>
            <p:nvSpPr>
              <p:cNvPr id="107" name="矩形 106">
                <a:extLst>
                  <a:ext uri="{FF2B5EF4-FFF2-40B4-BE49-F238E27FC236}">
                    <a16:creationId xmlns:a16="http://schemas.microsoft.com/office/drawing/2014/main" id="{98BF9061-09C0-4616-8F8B-CB41A88D960F}"/>
                  </a:ext>
                </a:extLst>
              </p:cNvPr>
              <p:cNvSpPr/>
              <p:nvPr/>
            </p:nvSpPr>
            <p:spPr>
              <a:xfrm>
                <a:off x="3400258" y="1938989"/>
                <a:ext cx="1890325" cy="857485"/>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8" name="组合 107">
                <a:extLst>
                  <a:ext uri="{FF2B5EF4-FFF2-40B4-BE49-F238E27FC236}">
                    <a16:creationId xmlns:a16="http://schemas.microsoft.com/office/drawing/2014/main" id="{418CBC6A-9516-471D-9C26-F408EB94D471}"/>
                  </a:ext>
                </a:extLst>
              </p:cNvPr>
              <p:cNvGrpSpPr/>
              <p:nvPr/>
            </p:nvGrpSpPr>
            <p:grpSpPr>
              <a:xfrm>
                <a:off x="4843723" y="2899023"/>
                <a:ext cx="585426" cy="200055"/>
                <a:chOff x="2467388" y="3067461"/>
                <a:chExt cx="585426" cy="200055"/>
              </a:xfrm>
            </p:grpSpPr>
            <p:sp>
              <p:nvSpPr>
                <p:cNvPr id="109" name="Freeform 271">
                  <a:extLst>
                    <a:ext uri="{FF2B5EF4-FFF2-40B4-BE49-F238E27FC236}">
                      <a16:creationId xmlns:a16="http://schemas.microsoft.com/office/drawing/2014/main" id="{3B0E032A-34F5-49AC-9E1A-3EB3620A6951}"/>
                    </a:ext>
                  </a:extLst>
                </p:cNvPr>
                <p:cNvSpPr>
                  <a:spLocks noEditPoints="1"/>
                </p:cNvSpPr>
                <p:nvPr/>
              </p:nvSpPr>
              <p:spPr bwMode="auto">
                <a:xfrm>
                  <a:off x="2467388" y="3106249"/>
                  <a:ext cx="131419" cy="130006"/>
                </a:xfrm>
                <a:custGeom>
                  <a:avLst/>
                  <a:gdLst>
                    <a:gd name="T0" fmla="*/ 9 w 46"/>
                    <a:gd name="T1" fmla="*/ 17 h 46"/>
                    <a:gd name="T2" fmla="*/ 9 w 46"/>
                    <a:gd name="T3" fmla="*/ 13 h 46"/>
                    <a:gd name="T4" fmla="*/ 11 w 46"/>
                    <a:gd name="T5" fmla="*/ 11 h 46"/>
                    <a:gd name="T6" fmla="*/ 13 w 46"/>
                    <a:gd name="T7" fmla="*/ 10 h 46"/>
                    <a:gd name="T8" fmla="*/ 17 w 46"/>
                    <a:gd name="T9" fmla="*/ 9 h 46"/>
                    <a:gd name="T10" fmla="*/ 14 w 46"/>
                    <a:gd name="T11" fmla="*/ 12 h 46"/>
                    <a:gd name="T12" fmla="*/ 11 w 46"/>
                    <a:gd name="T13" fmla="*/ 15 h 46"/>
                    <a:gd name="T14" fmla="*/ 37 w 46"/>
                    <a:gd name="T15" fmla="*/ 34 h 46"/>
                    <a:gd name="T16" fmla="*/ 45 w 46"/>
                    <a:gd name="T17" fmla="*/ 43 h 46"/>
                    <a:gd name="T18" fmla="*/ 42 w 46"/>
                    <a:gd name="T19" fmla="*/ 45 h 46"/>
                    <a:gd name="T20" fmla="*/ 29 w 46"/>
                    <a:gd name="T21" fmla="*/ 40 h 46"/>
                    <a:gd name="T22" fmla="*/ 13 w 46"/>
                    <a:gd name="T23" fmla="*/ 40 h 46"/>
                    <a:gd name="T24" fmla="*/ 6 w 46"/>
                    <a:gd name="T25" fmla="*/ 36 h 46"/>
                    <a:gd name="T26" fmla="*/ 1 w 46"/>
                    <a:gd name="T27" fmla="*/ 29 h 46"/>
                    <a:gd name="T28" fmla="*/ 0 w 46"/>
                    <a:gd name="T29" fmla="*/ 21 h 46"/>
                    <a:gd name="T30" fmla="*/ 6 w 46"/>
                    <a:gd name="T31" fmla="*/ 6 h 46"/>
                    <a:gd name="T32" fmla="*/ 29 w 46"/>
                    <a:gd name="T33" fmla="*/ 1 h 46"/>
                    <a:gd name="T34" fmla="*/ 36 w 46"/>
                    <a:gd name="T35" fmla="*/ 6 h 46"/>
                    <a:gd name="T36" fmla="*/ 40 w 46"/>
                    <a:gd name="T37" fmla="*/ 13 h 46"/>
                    <a:gd name="T38" fmla="*/ 42 w 46"/>
                    <a:gd name="T39" fmla="*/ 21 h 46"/>
                    <a:gd name="T40" fmla="*/ 37 w 46"/>
                    <a:gd name="T41" fmla="*/ 34 h 46"/>
                    <a:gd name="T42" fmla="*/ 27 w 46"/>
                    <a:gd name="T43" fmla="*/ 5 h 46"/>
                    <a:gd name="T44" fmla="*/ 9 w 46"/>
                    <a:gd name="T45" fmla="*/ 9 h 46"/>
                    <a:gd name="T46" fmla="*/ 4 w 46"/>
                    <a:gd name="T47" fmla="*/ 21 h 46"/>
                    <a:gd name="T48" fmla="*/ 5 w 46"/>
                    <a:gd name="T49" fmla="*/ 27 h 46"/>
                    <a:gd name="T50" fmla="*/ 9 w 46"/>
                    <a:gd name="T51" fmla="*/ 33 h 46"/>
                    <a:gd name="T52" fmla="*/ 14 w 46"/>
                    <a:gd name="T53" fmla="*/ 37 h 46"/>
                    <a:gd name="T54" fmla="*/ 21 w 46"/>
                    <a:gd name="T55" fmla="*/ 38 h 46"/>
                    <a:gd name="T56" fmla="*/ 33 w 46"/>
                    <a:gd name="T57" fmla="*/ 33 h 46"/>
                    <a:gd name="T58" fmla="*/ 33 w 46"/>
                    <a:gd name="T59" fmla="*/ 33 h 46"/>
                    <a:gd name="T60" fmla="*/ 38 w 46"/>
                    <a:gd name="T61" fmla="*/ 21 h 46"/>
                    <a:gd name="T62" fmla="*/ 37 w 46"/>
                    <a:gd name="T63" fmla="*/ 14 h 46"/>
                    <a:gd name="T64" fmla="*/ 33 w 46"/>
                    <a:gd name="T65" fmla="*/ 9 h 46"/>
                    <a:gd name="T66" fmla="*/ 32 w 46"/>
                    <a:gd name="T67" fmla="*/ 21 h 46"/>
                    <a:gd name="T68" fmla="*/ 33 w 46"/>
                    <a:gd name="T69" fmla="*/ 20 h 46"/>
                    <a:gd name="T70" fmla="*/ 33 w 46"/>
                    <a:gd name="T71" fmla="*/ 26 h 46"/>
                    <a:gd name="T72" fmla="*/ 30 w 46"/>
                    <a:gd name="T73" fmla="*/ 31 h 46"/>
                    <a:gd name="T74" fmla="*/ 21 w 46"/>
                    <a:gd name="T75" fmla="*/ 35 h 46"/>
                    <a:gd name="T76" fmla="*/ 21 w 46"/>
                    <a:gd name="T77" fmla="*/ 32 h 46"/>
                    <a:gd name="T78" fmla="*/ 29 w 46"/>
                    <a:gd name="T79" fmla="*/ 29 h 46"/>
                    <a:gd name="T80" fmla="*/ 31 w 46"/>
                    <a:gd name="T81" fmla="*/ 2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6" h="46">
                      <a:moveTo>
                        <a:pt x="10" y="16"/>
                      </a:moveTo>
                      <a:cubicBezTo>
                        <a:pt x="10" y="17"/>
                        <a:pt x="9" y="17"/>
                        <a:pt x="9" y="17"/>
                      </a:cubicBezTo>
                      <a:cubicBezTo>
                        <a:pt x="8" y="17"/>
                        <a:pt x="8" y="16"/>
                        <a:pt x="8" y="16"/>
                      </a:cubicBezTo>
                      <a:cubicBezTo>
                        <a:pt x="8" y="15"/>
                        <a:pt x="9" y="14"/>
                        <a:pt x="9" y="13"/>
                      </a:cubicBezTo>
                      <a:cubicBezTo>
                        <a:pt x="10" y="13"/>
                        <a:pt x="10" y="12"/>
                        <a:pt x="11" y="11"/>
                      </a:cubicBezTo>
                      <a:cubicBezTo>
                        <a:pt x="11" y="11"/>
                        <a:pt x="11" y="11"/>
                        <a:pt x="11" y="11"/>
                      </a:cubicBezTo>
                      <a:cubicBezTo>
                        <a:pt x="11" y="11"/>
                        <a:pt x="11" y="11"/>
                        <a:pt x="11" y="11"/>
                      </a:cubicBezTo>
                      <a:cubicBezTo>
                        <a:pt x="12" y="11"/>
                        <a:pt x="12" y="10"/>
                        <a:pt x="13" y="10"/>
                      </a:cubicBezTo>
                      <a:cubicBezTo>
                        <a:pt x="14" y="9"/>
                        <a:pt x="15" y="9"/>
                        <a:pt x="15" y="8"/>
                      </a:cubicBezTo>
                      <a:cubicBezTo>
                        <a:pt x="16" y="8"/>
                        <a:pt x="17" y="8"/>
                        <a:pt x="17" y="9"/>
                      </a:cubicBezTo>
                      <a:cubicBezTo>
                        <a:pt x="17" y="10"/>
                        <a:pt x="17" y="10"/>
                        <a:pt x="16" y="10"/>
                      </a:cubicBezTo>
                      <a:cubicBezTo>
                        <a:pt x="16" y="11"/>
                        <a:pt x="15" y="11"/>
                        <a:pt x="14" y="12"/>
                      </a:cubicBezTo>
                      <a:cubicBezTo>
                        <a:pt x="14" y="12"/>
                        <a:pt x="13" y="12"/>
                        <a:pt x="13" y="13"/>
                      </a:cubicBezTo>
                      <a:cubicBezTo>
                        <a:pt x="12" y="13"/>
                        <a:pt x="12" y="14"/>
                        <a:pt x="11" y="15"/>
                      </a:cubicBezTo>
                      <a:cubicBezTo>
                        <a:pt x="11" y="15"/>
                        <a:pt x="11" y="16"/>
                        <a:pt x="10" y="16"/>
                      </a:cubicBezTo>
                      <a:close/>
                      <a:moveTo>
                        <a:pt x="37" y="34"/>
                      </a:moveTo>
                      <a:cubicBezTo>
                        <a:pt x="37" y="34"/>
                        <a:pt x="37" y="34"/>
                        <a:pt x="37" y="34"/>
                      </a:cubicBezTo>
                      <a:cubicBezTo>
                        <a:pt x="45" y="43"/>
                        <a:pt x="45" y="43"/>
                        <a:pt x="45" y="43"/>
                      </a:cubicBezTo>
                      <a:cubicBezTo>
                        <a:pt x="46" y="43"/>
                        <a:pt x="46" y="45"/>
                        <a:pt x="45" y="45"/>
                      </a:cubicBezTo>
                      <a:cubicBezTo>
                        <a:pt x="44" y="46"/>
                        <a:pt x="43" y="46"/>
                        <a:pt x="42" y="45"/>
                      </a:cubicBezTo>
                      <a:cubicBezTo>
                        <a:pt x="34" y="37"/>
                        <a:pt x="34" y="37"/>
                        <a:pt x="34" y="37"/>
                      </a:cubicBezTo>
                      <a:cubicBezTo>
                        <a:pt x="33" y="38"/>
                        <a:pt x="31" y="39"/>
                        <a:pt x="29" y="40"/>
                      </a:cubicBezTo>
                      <a:cubicBezTo>
                        <a:pt x="26" y="41"/>
                        <a:pt x="24" y="42"/>
                        <a:pt x="21" y="42"/>
                      </a:cubicBezTo>
                      <a:cubicBezTo>
                        <a:pt x="18" y="42"/>
                        <a:pt x="15" y="41"/>
                        <a:pt x="13" y="40"/>
                      </a:cubicBezTo>
                      <a:cubicBezTo>
                        <a:pt x="13" y="40"/>
                        <a:pt x="13" y="40"/>
                        <a:pt x="13" y="40"/>
                      </a:cubicBezTo>
                      <a:cubicBezTo>
                        <a:pt x="10" y="39"/>
                        <a:pt x="8" y="38"/>
                        <a:pt x="6" y="36"/>
                      </a:cubicBezTo>
                      <a:cubicBezTo>
                        <a:pt x="6" y="36"/>
                        <a:pt x="6" y="36"/>
                        <a:pt x="6" y="36"/>
                      </a:cubicBezTo>
                      <a:cubicBezTo>
                        <a:pt x="4" y="34"/>
                        <a:pt x="2" y="31"/>
                        <a:pt x="1" y="29"/>
                      </a:cubicBezTo>
                      <a:cubicBezTo>
                        <a:pt x="1" y="29"/>
                        <a:pt x="1" y="29"/>
                        <a:pt x="1" y="29"/>
                      </a:cubicBezTo>
                      <a:cubicBezTo>
                        <a:pt x="0" y="26"/>
                        <a:pt x="0" y="24"/>
                        <a:pt x="0" y="21"/>
                      </a:cubicBezTo>
                      <a:cubicBezTo>
                        <a:pt x="0" y="18"/>
                        <a:pt x="0" y="15"/>
                        <a:pt x="1" y="13"/>
                      </a:cubicBezTo>
                      <a:cubicBezTo>
                        <a:pt x="2" y="10"/>
                        <a:pt x="4" y="8"/>
                        <a:pt x="6" y="6"/>
                      </a:cubicBezTo>
                      <a:cubicBezTo>
                        <a:pt x="10" y="2"/>
                        <a:pt x="15" y="0"/>
                        <a:pt x="21" y="0"/>
                      </a:cubicBezTo>
                      <a:cubicBezTo>
                        <a:pt x="24" y="0"/>
                        <a:pt x="26" y="0"/>
                        <a:pt x="29" y="1"/>
                      </a:cubicBezTo>
                      <a:cubicBezTo>
                        <a:pt x="29" y="1"/>
                        <a:pt x="29" y="1"/>
                        <a:pt x="29" y="1"/>
                      </a:cubicBezTo>
                      <a:cubicBezTo>
                        <a:pt x="31" y="2"/>
                        <a:pt x="34" y="4"/>
                        <a:pt x="36" y="6"/>
                      </a:cubicBezTo>
                      <a:cubicBezTo>
                        <a:pt x="36" y="6"/>
                        <a:pt x="36" y="6"/>
                        <a:pt x="36" y="6"/>
                      </a:cubicBezTo>
                      <a:cubicBezTo>
                        <a:pt x="38" y="8"/>
                        <a:pt x="39" y="10"/>
                        <a:pt x="40" y="13"/>
                      </a:cubicBezTo>
                      <a:cubicBezTo>
                        <a:pt x="40" y="13"/>
                        <a:pt x="40" y="13"/>
                        <a:pt x="40" y="13"/>
                      </a:cubicBezTo>
                      <a:cubicBezTo>
                        <a:pt x="41" y="15"/>
                        <a:pt x="42" y="18"/>
                        <a:pt x="42" y="21"/>
                      </a:cubicBezTo>
                      <a:cubicBezTo>
                        <a:pt x="42" y="24"/>
                        <a:pt x="41" y="26"/>
                        <a:pt x="40" y="29"/>
                      </a:cubicBezTo>
                      <a:cubicBezTo>
                        <a:pt x="39" y="31"/>
                        <a:pt x="38" y="33"/>
                        <a:pt x="37" y="34"/>
                      </a:cubicBezTo>
                      <a:close/>
                      <a:moveTo>
                        <a:pt x="27" y="5"/>
                      </a:moveTo>
                      <a:cubicBezTo>
                        <a:pt x="27" y="5"/>
                        <a:pt x="27" y="5"/>
                        <a:pt x="27" y="5"/>
                      </a:cubicBezTo>
                      <a:cubicBezTo>
                        <a:pt x="25" y="4"/>
                        <a:pt x="23" y="4"/>
                        <a:pt x="21" y="4"/>
                      </a:cubicBezTo>
                      <a:cubicBezTo>
                        <a:pt x="16" y="4"/>
                        <a:pt x="12" y="6"/>
                        <a:pt x="9" y="9"/>
                      </a:cubicBezTo>
                      <a:cubicBezTo>
                        <a:pt x="7" y="10"/>
                        <a:pt x="6" y="12"/>
                        <a:pt x="5" y="14"/>
                      </a:cubicBezTo>
                      <a:cubicBezTo>
                        <a:pt x="4" y="16"/>
                        <a:pt x="4" y="19"/>
                        <a:pt x="4" y="21"/>
                      </a:cubicBezTo>
                      <a:cubicBezTo>
                        <a:pt x="4" y="23"/>
                        <a:pt x="4" y="25"/>
                        <a:pt x="5" y="27"/>
                      </a:cubicBezTo>
                      <a:cubicBezTo>
                        <a:pt x="5" y="27"/>
                        <a:pt x="5" y="27"/>
                        <a:pt x="5" y="27"/>
                      </a:cubicBezTo>
                      <a:cubicBezTo>
                        <a:pt x="6" y="30"/>
                        <a:pt x="7" y="31"/>
                        <a:pt x="9" y="33"/>
                      </a:cubicBezTo>
                      <a:cubicBezTo>
                        <a:pt x="9" y="33"/>
                        <a:pt x="9" y="33"/>
                        <a:pt x="9" y="33"/>
                      </a:cubicBezTo>
                      <a:cubicBezTo>
                        <a:pt x="9" y="33"/>
                        <a:pt x="9" y="33"/>
                        <a:pt x="9" y="33"/>
                      </a:cubicBezTo>
                      <a:cubicBezTo>
                        <a:pt x="10" y="35"/>
                        <a:pt x="12" y="36"/>
                        <a:pt x="14" y="37"/>
                      </a:cubicBezTo>
                      <a:cubicBezTo>
                        <a:pt x="14" y="37"/>
                        <a:pt x="14" y="37"/>
                        <a:pt x="14" y="37"/>
                      </a:cubicBezTo>
                      <a:cubicBezTo>
                        <a:pt x="16" y="38"/>
                        <a:pt x="18" y="38"/>
                        <a:pt x="21" y="38"/>
                      </a:cubicBezTo>
                      <a:cubicBezTo>
                        <a:pt x="23" y="38"/>
                        <a:pt x="25" y="38"/>
                        <a:pt x="27" y="37"/>
                      </a:cubicBezTo>
                      <a:cubicBezTo>
                        <a:pt x="29" y="36"/>
                        <a:pt x="31" y="35"/>
                        <a:pt x="33" y="33"/>
                      </a:cubicBezTo>
                      <a:cubicBezTo>
                        <a:pt x="33" y="33"/>
                        <a:pt x="33" y="33"/>
                        <a:pt x="33" y="33"/>
                      </a:cubicBezTo>
                      <a:cubicBezTo>
                        <a:pt x="33" y="33"/>
                        <a:pt x="33" y="33"/>
                        <a:pt x="33" y="33"/>
                      </a:cubicBezTo>
                      <a:cubicBezTo>
                        <a:pt x="34" y="31"/>
                        <a:pt x="36" y="30"/>
                        <a:pt x="37" y="27"/>
                      </a:cubicBezTo>
                      <a:cubicBezTo>
                        <a:pt x="37" y="25"/>
                        <a:pt x="38" y="23"/>
                        <a:pt x="38" y="21"/>
                      </a:cubicBezTo>
                      <a:cubicBezTo>
                        <a:pt x="38" y="19"/>
                        <a:pt x="37" y="16"/>
                        <a:pt x="37" y="14"/>
                      </a:cubicBezTo>
                      <a:cubicBezTo>
                        <a:pt x="37" y="14"/>
                        <a:pt x="37" y="14"/>
                        <a:pt x="37" y="14"/>
                      </a:cubicBezTo>
                      <a:cubicBezTo>
                        <a:pt x="36" y="12"/>
                        <a:pt x="34" y="10"/>
                        <a:pt x="33" y="9"/>
                      </a:cubicBezTo>
                      <a:cubicBezTo>
                        <a:pt x="33" y="9"/>
                        <a:pt x="33" y="9"/>
                        <a:pt x="33" y="9"/>
                      </a:cubicBezTo>
                      <a:cubicBezTo>
                        <a:pt x="31" y="7"/>
                        <a:pt x="29" y="6"/>
                        <a:pt x="27" y="5"/>
                      </a:cubicBezTo>
                      <a:close/>
                      <a:moveTo>
                        <a:pt x="32" y="21"/>
                      </a:moveTo>
                      <a:cubicBezTo>
                        <a:pt x="32" y="21"/>
                        <a:pt x="32" y="21"/>
                        <a:pt x="32" y="21"/>
                      </a:cubicBezTo>
                      <a:cubicBezTo>
                        <a:pt x="32" y="20"/>
                        <a:pt x="32" y="20"/>
                        <a:pt x="33" y="20"/>
                      </a:cubicBezTo>
                      <a:cubicBezTo>
                        <a:pt x="34" y="20"/>
                        <a:pt x="34" y="20"/>
                        <a:pt x="34" y="21"/>
                      </a:cubicBezTo>
                      <a:cubicBezTo>
                        <a:pt x="34" y="23"/>
                        <a:pt x="34" y="24"/>
                        <a:pt x="33" y="26"/>
                      </a:cubicBezTo>
                      <a:cubicBezTo>
                        <a:pt x="33" y="26"/>
                        <a:pt x="33" y="26"/>
                        <a:pt x="33" y="26"/>
                      </a:cubicBezTo>
                      <a:cubicBezTo>
                        <a:pt x="33" y="28"/>
                        <a:pt x="32" y="29"/>
                        <a:pt x="30" y="31"/>
                      </a:cubicBezTo>
                      <a:cubicBezTo>
                        <a:pt x="29" y="32"/>
                        <a:pt x="28" y="33"/>
                        <a:pt x="26" y="33"/>
                      </a:cubicBezTo>
                      <a:cubicBezTo>
                        <a:pt x="24" y="34"/>
                        <a:pt x="22" y="35"/>
                        <a:pt x="21" y="35"/>
                      </a:cubicBezTo>
                      <a:cubicBezTo>
                        <a:pt x="20" y="35"/>
                        <a:pt x="20" y="34"/>
                        <a:pt x="20" y="33"/>
                      </a:cubicBezTo>
                      <a:cubicBezTo>
                        <a:pt x="20" y="33"/>
                        <a:pt x="20" y="32"/>
                        <a:pt x="21" y="32"/>
                      </a:cubicBezTo>
                      <a:cubicBezTo>
                        <a:pt x="22" y="32"/>
                        <a:pt x="24" y="32"/>
                        <a:pt x="25" y="31"/>
                      </a:cubicBezTo>
                      <a:cubicBezTo>
                        <a:pt x="26" y="31"/>
                        <a:pt x="28" y="30"/>
                        <a:pt x="29" y="29"/>
                      </a:cubicBezTo>
                      <a:cubicBezTo>
                        <a:pt x="30" y="28"/>
                        <a:pt x="31" y="27"/>
                        <a:pt x="31" y="25"/>
                      </a:cubicBezTo>
                      <a:cubicBezTo>
                        <a:pt x="31" y="25"/>
                        <a:pt x="31" y="25"/>
                        <a:pt x="31" y="25"/>
                      </a:cubicBezTo>
                      <a:cubicBezTo>
                        <a:pt x="32" y="24"/>
                        <a:pt x="32" y="22"/>
                        <a:pt x="32" y="21"/>
                      </a:cubicBezTo>
                      <a:close/>
                    </a:path>
                  </a:pathLst>
                </a:custGeom>
                <a:solidFill>
                  <a:schemeClr val="bg1">
                    <a:alpha val="40000"/>
                  </a:schemeClr>
                </a:solidFill>
                <a:ln>
                  <a:noFill/>
                </a:ln>
                <a:effectLst/>
              </p:spPr>
              <p:txBody>
                <a:bodyPr/>
                <a:lstStyle/>
                <a:p>
                  <a:endParaRPr lang="zh-CN" altLang="en-US" sz="2400"/>
                </a:p>
              </p:txBody>
            </p:sp>
            <p:sp>
              <p:nvSpPr>
                <p:cNvPr id="110" name="文本框 109">
                  <a:extLst>
                    <a:ext uri="{FF2B5EF4-FFF2-40B4-BE49-F238E27FC236}">
                      <a16:creationId xmlns:a16="http://schemas.microsoft.com/office/drawing/2014/main" id="{2DE3D9EA-E915-4421-B0E5-671265EAC2FD}"/>
                    </a:ext>
                  </a:extLst>
                </p:cNvPr>
                <p:cNvSpPr txBox="1"/>
                <p:nvPr/>
              </p:nvSpPr>
              <p:spPr>
                <a:xfrm>
                  <a:off x="2598808" y="3067461"/>
                  <a:ext cx="454006" cy="200055"/>
                </a:xfrm>
                <a:prstGeom prst="rect">
                  <a:avLst/>
                </a:prstGeom>
                <a:noFill/>
              </p:spPr>
              <p:txBody>
                <a:bodyPr wrap="square" rtlCol="0">
                  <a:spAutoFit/>
                </a:bodyPr>
                <a:lstStyle/>
                <a:p>
                  <a:r>
                    <a:rPr lang="zh-CN" altLang="en-US" sz="700" dirty="0">
                      <a:solidFill>
                        <a:schemeClr val="bg1">
                          <a:alpha val="60000"/>
                        </a:schemeClr>
                      </a:solidFill>
                      <a:latin typeface="+mn-ea"/>
                    </a:rPr>
                    <a:t>详情</a:t>
                  </a:r>
                </a:p>
              </p:txBody>
            </p:sp>
          </p:grpSp>
        </p:grpSp>
      </p:grpSp>
      <p:grpSp>
        <p:nvGrpSpPr>
          <p:cNvPr id="122" name="组合 121">
            <a:extLst>
              <a:ext uri="{FF2B5EF4-FFF2-40B4-BE49-F238E27FC236}">
                <a16:creationId xmlns:a16="http://schemas.microsoft.com/office/drawing/2014/main" id="{897C89B4-101F-4C16-BDF4-97F70B7491F5}"/>
              </a:ext>
            </a:extLst>
          </p:cNvPr>
          <p:cNvGrpSpPr/>
          <p:nvPr/>
        </p:nvGrpSpPr>
        <p:grpSpPr>
          <a:xfrm>
            <a:off x="6467654" y="3340291"/>
            <a:ext cx="3300987" cy="1239807"/>
            <a:chOff x="2434813" y="1897029"/>
            <a:chExt cx="3300987" cy="1239807"/>
          </a:xfrm>
        </p:grpSpPr>
        <p:grpSp>
          <p:nvGrpSpPr>
            <p:cNvPr id="123" name="组合 122">
              <a:extLst>
                <a:ext uri="{FF2B5EF4-FFF2-40B4-BE49-F238E27FC236}">
                  <a16:creationId xmlns:a16="http://schemas.microsoft.com/office/drawing/2014/main" id="{184CF8EC-6CF6-4E05-A9DF-598BFD17BF9A}"/>
                </a:ext>
              </a:extLst>
            </p:cNvPr>
            <p:cNvGrpSpPr/>
            <p:nvPr/>
          </p:nvGrpSpPr>
          <p:grpSpPr>
            <a:xfrm>
              <a:off x="3500367" y="2469504"/>
              <a:ext cx="2235433" cy="253916"/>
              <a:chOff x="4019480" y="2027744"/>
              <a:chExt cx="2235433" cy="253916"/>
            </a:xfrm>
          </p:grpSpPr>
          <p:sp>
            <p:nvSpPr>
              <p:cNvPr id="164" name="文本框 163">
                <a:extLst>
                  <a:ext uri="{FF2B5EF4-FFF2-40B4-BE49-F238E27FC236}">
                    <a16:creationId xmlns:a16="http://schemas.microsoft.com/office/drawing/2014/main" id="{B47E88FA-15E1-4950-A2C2-76C1FA5A4EE8}"/>
                  </a:ext>
                </a:extLst>
              </p:cNvPr>
              <p:cNvSpPr txBox="1"/>
              <p:nvPr/>
            </p:nvSpPr>
            <p:spPr>
              <a:xfrm>
                <a:off x="4122927" y="2045136"/>
                <a:ext cx="595035" cy="215444"/>
              </a:xfrm>
              <a:prstGeom prst="rect">
                <a:avLst/>
              </a:prstGeom>
              <a:noFill/>
            </p:spPr>
            <p:txBody>
              <a:bodyPr wrap="square" rtlCol="0">
                <a:spAutoFit/>
              </a:bodyPr>
              <a:lstStyle/>
              <a:p>
                <a:r>
                  <a:rPr lang="zh-CN" altLang="en-US" sz="800" b="1" dirty="0">
                    <a:solidFill>
                      <a:schemeClr val="bg1">
                        <a:alpha val="80000"/>
                      </a:schemeClr>
                    </a:solidFill>
                    <a:latin typeface="+mn-ea"/>
                  </a:rPr>
                  <a:t>装配时长</a:t>
                </a:r>
              </a:p>
            </p:txBody>
          </p:sp>
          <p:sp>
            <p:nvSpPr>
              <p:cNvPr id="165" name="文本框 164">
                <a:extLst>
                  <a:ext uri="{FF2B5EF4-FFF2-40B4-BE49-F238E27FC236}">
                    <a16:creationId xmlns:a16="http://schemas.microsoft.com/office/drawing/2014/main" id="{22CBC017-F86F-4966-9740-0EBB96717EE7}"/>
                  </a:ext>
                </a:extLst>
              </p:cNvPr>
              <p:cNvSpPr txBox="1"/>
              <p:nvPr/>
            </p:nvSpPr>
            <p:spPr>
              <a:xfrm>
                <a:off x="5355076" y="2027744"/>
                <a:ext cx="899837" cy="253916"/>
              </a:xfrm>
              <a:prstGeom prst="rect">
                <a:avLst/>
              </a:prstGeom>
              <a:noFill/>
            </p:spPr>
            <p:txBody>
              <a:bodyPr wrap="square" rtlCol="0">
                <a:spAutoFit/>
              </a:bodyPr>
              <a:lstStyle/>
              <a:p>
                <a:r>
                  <a:rPr lang="en-US" altLang="zh-CN" sz="1050" dirty="0">
                    <a:solidFill>
                      <a:schemeClr val="accent4">
                        <a:lumMod val="20000"/>
                        <a:lumOff val="80000"/>
                      </a:schemeClr>
                    </a:solidFill>
                    <a:latin typeface="Aldrich" panose="02000000000000000000" pitchFamily="2" charset="0"/>
                  </a:rPr>
                  <a:t>50</a:t>
                </a:r>
                <a:endParaRPr lang="zh-CN" altLang="en-US" sz="1050" dirty="0">
                  <a:solidFill>
                    <a:schemeClr val="accent4">
                      <a:lumMod val="20000"/>
                      <a:lumOff val="80000"/>
                    </a:schemeClr>
                  </a:solidFill>
                  <a:latin typeface="Aldrich" panose="02000000000000000000" pitchFamily="2" charset="0"/>
                </a:endParaRPr>
              </a:p>
            </p:txBody>
          </p:sp>
          <p:sp>
            <p:nvSpPr>
              <p:cNvPr id="166" name="Freeform 361">
                <a:extLst>
                  <a:ext uri="{FF2B5EF4-FFF2-40B4-BE49-F238E27FC236}">
                    <a16:creationId xmlns:a16="http://schemas.microsoft.com/office/drawing/2014/main" id="{FB1EADA8-AFA8-40EE-B9E3-5DED3C5C5BF5}"/>
                  </a:ext>
                </a:extLst>
              </p:cNvPr>
              <p:cNvSpPr>
                <a:spLocks noEditPoints="1"/>
              </p:cNvSpPr>
              <p:nvPr/>
            </p:nvSpPr>
            <p:spPr bwMode="auto">
              <a:xfrm>
                <a:off x="4019480" y="2081778"/>
                <a:ext cx="143727" cy="143022"/>
              </a:xfrm>
              <a:custGeom>
                <a:avLst/>
                <a:gdLst>
                  <a:gd name="T0" fmla="*/ 1342 w 3261"/>
                  <a:gd name="T1" fmla="*/ 2596 h 3249"/>
                  <a:gd name="T2" fmla="*/ 1556 w 3261"/>
                  <a:gd name="T3" fmla="*/ 2635 h 3249"/>
                  <a:gd name="T4" fmla="*/ 1778 w 3261"/>
                  <a:gd name="T5" fmla="*/ 2627 h 3249"/>
                  <a:gd name="T6" fmla="*/ 1987 w 3261"/>
                  <a:gd name="T7" fmla="*/ 2574 h 3249"/>
                  <a:gd name="T8" fmla="*/ 2337 w 3261"/>
                  <a:gd name="T9" fmla="*/ 3087 h 3249"/>
                  <a:gd name="T10" fmla="*/ 2087 w 3261"/>
                  <a:gd name="T11" fmla="*/ 3184 h 3249"/>
                  <a:gd name="T12" fmla="*/ 1818 w 3261"/>
                  <a:gd name="T13" fmla="*/ 3238 h 3249"/>
                  <a:gd name="T14" fmla="*/ 1537 w 3261"/>
                  <a:gd name="T15" fmla="*/ 3246 h 3249"/>
                  <a:gd name="T16" fmla="*/ 1263 w 3261"/>
                  <a:gd name="T17" fmla="*/ 3207 h 3249"/>
                  <a:gd name="T18" fmla="*/ 1005 w 3261"/>
                  <a:gd name="T19" fmla="*/ 3125 h 3249"/>
                  <a:gd name="T20" fmla="*/ 1208 w 3261"/>
                  <a:gd name="T21" fmla="*/ 2546 h 3249"/>
                  <a:gd name="T22" fmla="*/ 613 w 3261"/>
                  <a:gd name="T23" fmla="*/ 1561 h 3249"/>
                  <a:gd name="T24" fmla="*/ 623 w 3261"/>
                  <a:gd name="T25" fmla="*/ 1775 h 3249"/>
                  <a:gd name="T26" fmla="*/ 682 w 3261"/>
                  <a:gd name="T27" fmla="*/ 1994 h 3249"/>
                  <a:gd name="T28" fmla="*/ 787 w 3261"/>
                  <a:gd name="T29" fmla="*/ 2191 h 3249"/>
                  <a:gd name="T30" fmla="*/ 515 w 3261"/>
                  <a:gd name="T31" fmla="*/ 2807 h 3249"/>
                  <a:gd name="T32" fmla="*/ 328 w 3261"/>
                  <a:gd name="T33" fmla="*/ 2600 h 3249"/>
                  <a:gd name="T34" fmla="*/ 180 w 3261"/>
                  <a:gd name="T35" fmla="*/ 2363 h 3249"/>
                  <a:gd name="T36" fmla="*/ 72 w 3261"/>
                  <a:gd name="T37" fmla="*/ 2100 h 3249"/>
                  <a:gd name="T38" fmla="*/ 12 w 3261"/>
                  <a:gd name="T39" fmla="*/ 1817 h 3249"/>
                  <a:gd name="T40" fmla="*/ 2 w 3261"/>
                  <a:gd name="T41" fmla="*/ 1541 h 3249"/>
                  <a:gd name="T42" fmla="*/ 29 w 3261"/>
                  <a:gd name="T43" fmla="*/ 1313 h 3249"/>
                  <a:gd name="T44" fmla="*/ 3254 w 3261"/>
                  <a:gd name="T45" fmla="*/ 1464 h 3249"/>
                  <a:gd name="T46" fmla="*/ 3258 w 3261"/>
                  <a:gd name="T47" fmla="*/ 1718 h 3249"/>
                  <a:gd name="T48" fmla="*/ 3215 w 3261"/>
                  <a:gd name="T49" fmla="*/ 2008 h 3249"/>
                  <a:gd name="T50" fmla="*/ 3122 w 3261"/>
                  <a:gd name="T51" fmla="*/ 2277 h 3249"/>
                  <a:gd name="T52" fmla="*/ 2987 w 3261"/>
                  <a:gd name="T53" fmla="*/ 2523 h 3249"/>
                  <a:gd name="T54" fmla="*/ 2812 w 3261"/>
                  <a:gd name="T55" fmla="*/ 2742 h 3249"/>
                  <a:gd name="T56" fmla="*/ 2430 w 3261"/>
                  <a:gd name="T57" fmla="*/ 2250 h 3249"/>
                  <a:gd name="T58" fmla="*/ 2548 w 3261"/>
                  <a:gd name="T59" fmla="*/ 2063 h 3249"/>
                  <a:gd name="T60" fmla="*/ 2624 w 3261"/>
                  <a:gd name="T61" fmla="*/ 1850 h 3249"/>
                  <a:gd name="T62" fmla="*/ 2650 w 3261"/>
                  <a:gd name="T63" fmla="*/ 1618 h 3249"/>
                  <a:gd name="T64" fmla="*/ 3232 w 3261"/>
                  <a:gd name="T65" fmla="*/ 1312 h 3249"/>
                  <a:gd name="T66" fmla="*/ 2029 w 3261"/>
                  <a:gd name="T67" fmla="*/ 37 h 3249"/>
                  <a:gd name="T68" fmla="*/ 2305 w 3261"/>
                  <a:gd name="T69" fmla="*/ 134 h 3249"/>
                  <a:gd name="T70" fmla="*/ 2555 w 3261"/>
                  <a:gd name="T71" fmla="*/ 275 h 3249"/>
                  <a:gd name="T72" fmla="*/ 2776 w 3261"/>
                  <a:gd name="T73" fmla="*/ 458 h 3249"/>
                  <a:gd name="T74" fmla="*/ 2961 w 3261"/>
                  <a:gd name="T75" fmla="*/ 677 h 3249"/>
                  <a:gd name="T76" fmla="*/ 3106 w 3261"/>
                  <a:gd name="T77" fmla="*/ 925 h 3249"/>
                  <a:gd name="T78" fmla="*/ 2438 w 3261"/>
                  <a:gd name="T79" fmla="*/ 996 h 3249"/>
                  <a:gd name="T80" fmla="*/ 2288 w 3261"/>
                  <a:gd name="T81" fmla="*/ 840 h 3249"/>
                  <a:gd name="T82" fmla="*/ 2110 w 3261"/>
                  <a:gd name="T83" fmla="*/ 719 h 3249"/>
                  <a:gd name="T84" fmla="*/ 1907 w 3261"/>
                  <a:gd name="T85" fmla="*/ 638 h 3249"/>
                  <a:gd name="T86" fmla="*/ 1426 w 3261"/>
                  <a:gd name="T87" fmla="*/ 0 h 3249"/>
                  <a:gd name="T88" fmla="*/ 1285 w 3261"/>
                  <a:gd name="T89" fmla="*/ 660 h 3249"/>
                  <a:gd name="T90" fmla="*/ 1089 w 3261"/>
                  <a:gd name="T91" fmla="*/ 755 h 3249"/>
                  <a:gd name="T92" fmla="*/ 919 w 3261"/>
                  <a:gd name="T93" fmla="*/ 888 h 3249"/>
                  <a:gd name="T94" fmla="*/ 782 w 3261"/>
                  <a:gd name="T95" fmla="*/ 1054 h 3249"/>
                  <a:gd name="T96" fmla="*/ 199 w 3261"/>
                  <a:gd name="T97" fmla="*/ 838 h 3249"/>
                  <a:gd name="T98" fmla="*/ 357 w 3261"/>
                  <a:gd name="T99" fmla="*/ 600 h 3249"/>
                  <a:gd name="T100" fmla="*/ 555 w 3261"/>
                  <a:gd name="T101" fmla="*/ 394 h 3249"/>
                  <a:gd name="T102" fmla="*/ 786 w 3261"/>
                  <a:gd name="T103" fmla="*/ 224 h 3249"/>
                  <a:gd name="T104" fmla="*/ 1045 w 3261"/>
                  <a:gd name="T105" fmla="*/ 97 h 3249"/>
                  <a:gd name="T106" fmla="*/ 1328 w 3261"/>
                  <a:gd name="T107" fmla="*/ 16 h 3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61" h="3249">
                    <a:moveTo>
                      <a:pt x="1208" y="2546"/>
                    </a:moveTo>
                    <a:lnTo>
                      <a:pt x="1274" y="2574"/>
                    </a:lnTo>
                    <a:lnTo>
                      <a:pt x="1342" y="2596"/>
                    </a:lnTo>
                    <a:lnTo>
                      <a:pt x="1411" y="2614"/>
                    </a:lnTo>
                    <a:lnTo>
                      <a:pt x="1482" y="2627"/>
                    </a:lnTo>
                    <a:lnTo>
                      <a:pt x="1556" y="2635"/>
                    </a:lnTo>
                    <a:lnTo>
                      <a:pt x="1631" y="2638"/>
                    </a:lnTo>
                    <a:lnTo>
                      <a:pt x="1705" y="2635"/>
                    </a:lnTo>
                    <a:lnTo>
                      <a:pt x="1778" y="2627"/>
                    </a:lnTo>
                    <a:lnTo>
                      <a:pt x="1850" y="2614"/>
                    </a:lnTo>
                    <a:lnTo>
                      <a:pt x="1920" y="2596"/>
                    </a:lnTo>
                    <a:lnTo>
                      <a:pt x="1987" y="2574"/>
                    </a:lnTo>
                    <a:lnTo>
                      <a:pt x="2052" y="2546"/>
                    </a:lnTo>
                    <a:lnTo>
                      <a:pt x="2417" y="3047"/>
                    </a:lnTo>
                    <a:lnTo>
                      <a:pt x="2337" y="3087"/>
                    </a:lnTo>
                    <a:lnTo>
                      <a:pt x="2256" y="3125"/>
                    </a:lnTo>
                    <a:lnTo>
                      <a:pt x="2173" y="3157"/>
                    </a:lnTo>
                    <a:lnTo>
                      <a:pt x="2087" y="3184"/>
                    </a:lnTo>
                    <a:lnTo>
                      <a:pt x="1999" y="3207"/>
                    </a:lnTo>
                    <a:lnTo>
                      <a:pt x="1909" y="3225"/>
                    </a:lnTo>
                    <a:lnTo>
                      <a:pt x="1818" y="3238"/>
                    </a:lnTo>
                    <a:lnTo>
                      <a:pt x="1725" y="3246"/>
                    </a:lnTo>
                    <a:lnTo>
                      <a:pt x="1631" y="3249"/>
                    </a:lnTo>
                    <a:lnTo>
                      <a:pt x="1537" y="3246"/>
                    </a:lnTo>
                    <a:lnTo>
                      <a:pt x="1443" y="3238"/>
                    </a:lnTo>
                    <a:lnTo>
                      <a:pt x="1352" y="3225"/>
                    </a:lnTo>
                    <a:lnTo>
                      <a:pt x="1263" y="3207"/>
                    </a:lnTo>
                    <a:lnTo>
                      <a:pt x="1174" y="3184"/>
                    </a:lnTo>
                    <a:lnTo>
                      <a:pt x="1089" y="3157"/>
                    </a:lnTo>
                    <a:lnTo>
                      <a:pt x="1005" y="3125"/>
                    </a:lnTo>
                    <a:lnTo>
                      <a:pt x="923" y="3087"/>
                    </a:lnTo>
                    <a:lnTo>
                      <a:pt x="844" y="3047"/>
                    </a:lnTo>
                    <a:lnTo>
                      <a:pt x="1208" y="2546"/>
                    </a:lnTo>
                    <a:close/>
                    <a:moveTo>
                      <a:pt x="29" y="1313"/>
                    </a:moveTo>
                    <a:lnTo>
                      <a:pt x="618" y="1504"/>
                    </a:lnTo>
                    <a:lnTo>
                      <a:pt x="613" y="1561"/>
                    </a:lnTo>
                    <a:lnTo>
                      <a:pt x="611" y="1618"/>
                    </a:lnTo>
                    <a:lnTo>
                      <a:pt x="614" y="1697"/>
                    </a:lnTo>
                    <a:lnTo>
                      <a:pt x="623" y="1775"/>
                    </a:lnTo>
                    <a:lnTo>
                      <a:pt x="638" y="1850"/>
                    </a:lnTo>
                    <a:lnTo>
                      <a:pt x="657" y="1923"/>
                    </a:lnTo>
                    <a:lnTo>
                      <a:pt x="682" y="1994"/>
                    </a:lnTo>
                    <a:lnTo>
                      <a:pt x="713" y="2063"/>
                    </a:lnTo>
                    <a:lnTo>
                      <a:pt x="748" y="2128"/>
                    </a:lnTo>
                    <a:lnTo>
                      <a:pt x="787" y="2191"/>
                    </a:lnTo>
                    <a:lnTo>
                      <a:pt x="831" y="2250"/>
                    </a:lnTo>
                    <a:lnTo>
                      <a:pt x="879" y="2307"/>
                    </a:lnTo>
                    <a:lnTo>
                      <a:pt x="515" y="2807"/>
                    </a:lnTo>
                    <a:lnTo>
                      <a:pt x="449" y="2742"/>
                    </a:lnTo>
                    <a:lnTo>
                      <a:pt x="386" y="2673"/>
                    </a:lnTo>
                    <a:lnTo>
                      <a:pt x="328" y="2600"/>
                    </a:lnTo>
                    <a:lnTo>
                      <a:pt x="274" y="2523"/>
                    </a:lnTo>
                    <a:lnTo>
                      <a:pt x="225" y="2444"/>
                    </a:lnTo>
                    <a:lnTo>
                      <a:pt x="180" y="2363"/>
                    </a:lnTo>
                    <a:lnTo>
                      <a:pt x="139" y="2277"/>
                    </a:lnTo>
                    <a:lnTo>
                      <a:pt x="102" y="2190"/>
                    </a:lnTo>
                    <a:lnTo>
                      <a:pt x="72" y="2100"/>
                    </a:lnTo>
                    <a:lnTo>
                      <a:pt x="46" y="2008"/>
                    </a:lnTo>
                    <a:lnTo>
                      <a:pt x="26" y="1913"/>
                    </a:lnTo>
                    <a:lnTo>
                      <a:pt x="12" y="1817"/>
                    </a:lnTo>
                    <a:lnTo>
                      <a:pt x="3" y="1718"/>
                    </a:lnTo>
                    <a:lnTo>
                      <a:pt x="0" y="1618"/>
                    </a:lnTo>
                    <a:lnTo>
                      <a:pt x="2" y="1541"/>
                    </a:lnTo>
                    <a:lnTo>
                      <a:pt x="7" y="1464"/>
                    </a:lnTo>
                    <a:lnTo>
                      <a:pt x="16" y="1387"/>
                    </a:lnTo>
                    <a:lnTo>
                      <a:pt x="29" y="1313"/>
                    </a:lnTo>
                    <a:close/>
                    <a:moveTo>
                      <a:pt x="3232" y="1312"/>
                    </a:moveTo>
                    <a:lnTo>
                      <a:pt x="3245" y="1387"/>
                    </a:lnTo>
                    <a:lnTo>
                      <a:pt x="3254" y="1464"/>
                    </a:lnTo>
                    <a:lnTo>
                      <a:pt x="3259" y="1541"/>
                    </a:lnTo>
                    <a:lnTo>
                      <a:pt x="3261" y="1618"/>
                    </a:lnTo>
                    <a:lnTo>
                      <a:pt x="3258" y="1718"/>
                    </a:lnTo>
                    <a:lnTo>
                      <a:pt x="3249" y="1817"/>
                    </a:lnTo>
                    <a:lnTo>
                      <a:pt x="3235" y="1913"/>
                    </a:lnTo>
                    <a:lnTo>
                      <a:pt x="3215" y="2008"/>
                    </a:lnTo>
                    <a:lnTo>
                      <a:pt x="3189" y="2100"/>
                    </a:lnTo>
                    <a:lnTo>
                      <a:pt x="3158" y="2189"/>
                    </a:lnTo>
                    <a:lnTo>
                      <a:pt x="3122" y="2277"/>
                    </a:lnTo>
                    <a:lnTo>
                      <a:pt x="3082" y="2362"/>
                    </a:lnTo>
                    <a:lnTo>
                      <a:pt x="3037" y="2444"/>
                    </a:lnTo>
                    <a:lnTo>
                      <a:pt x="2987" y="2523"/>
                    </a:lnTo>
                    <a:lnTo>
                      <a:pt x="2933" y="2600"/>
                    </a:lnTo>
                    <a:lnTo>
                      <a:pt x="2874" y="2673"/>
                    </a:lnTo>
                    <a:lnTo>
                      <a:pt x="2812" y="2742"/>
                    </a:lnTo>
                    <a:lnTo>
                      <a:pt x="2746" y="2807"/>
                    </a:lnTo>
                    <a:lnTo>
                      <a:pt x="2383" y="2307"/>
                    </a:lnTo>
                    <a:lnTo>
                      <a:pt x="2430" y="2250"/>
                    </a:lnTo>
                    <a:lnTo>
                      <a:pt x="2474" y="2191"/>
                    </a:lnTo>
                    <a:lnTo>
                      <a:pt x="2513" y="2128"/>
                    </a:lnTo>
                    <a:lnTo>
                      <a:pt x="2548" y="2063"/>
                    </a:lnTo>
                    <a:lnTo>
                      <a:pt x="2578" y="1993"/>
                    </a:lnTo>
                    <a:lnTo>
                      <a:pt x="2603" y="1923"/>
                    </a:lnTo>
                    <a:lnTo>
                      <a:pt x="2624" y="1850"/>
                    </a:lnTo>
                    <a:lnTo>
                      <a:pt x="2638" y="1775"/>
                    </a:lnTo>
                    <a:lnTo>
                      <a:pt x="2647" y="1697"/>
                    </a:lnTo>
                    <a:lnTo>
                      <a:pt x="2650" y="1618"/>
                    </a:lnTo>
                    <a:lnTo>
                      <a:pt x="2648" y="1561"/>
                    </a:lnTo>
                    <a:lnTo>
                      <a:pt x="2644" y="1504"/>
                    </a:lnTo>
                    <a:lnTo>
                      <a:pt x="3232" y="1312"/>
                    </a:lnTo>
                    <a:close/>
                    <a:moveTo>
                      <a:pt x="1835" y="0"/>
                    </a:moveTo>
                    <a:lnTo>
                      <a:pt x="1933" y="16"/>
                    </a:lnTo>
                    <a:lnTo>
                      <a:pt x="2029" y="37"/>
                    </a:lnTo>
                    <a:lnTo>
                      <a:pt x="2124" y="63"/>
                    </a:lnTo>
                    <a:lnTo>
                      <a:pt x="2216" y="97"/>
                    </a:lnTo>
                    <a:lnTo>
                      <a:pt x="2305" y="134"/>
                    </a:lnTo>
                    <a:lnTo>
                      <a:pt x="2392" y="176"/>
                    </a:lnTo>
                    <a:lnTo>
                      <a:pt x="2475" y="224"/>
                    </a:lnTo>
                    <a:lnTo>
                      <a:pt x="2555" y="275"/>
                    </a:lnTo>
                    <a:lnTo>
                      <a:pt x="2633" y="332"/>
                    </a:lnTo>
                    <a:lnTo>
                      <a:pt x="2706" y="394"/>
                    </a:lnTo>
                    <a:lnTo>
                      <a:pt x="2776" y="458"/>
                    </a:lnTo>
                    <a:lnTo>
                      <a:pt x="2841" y="527"/>
                    </a:lnTo>
                    <a:lnTo>
                      <a:pt x="2904" y="600"/>
                    </a:lnTo>
                    <a:lnTo>
                      <a:pt x="2961" y="677"/>
                    </a:lnTo>
                    <a:lnTo>
                      <a:pt x="3014" y="756"/>
                    </a:lnTo>
                    <a:lnTo>
                      <a:pt x="3063" y="838"/>
                    </a:lnTo>
                    <a:lnTo>
                      <a:pt x="3106" y="925"/>
                    </a:lnTo>
                    <a:lnTo>
                      <a:pt x="2517" y="1116"/>
                    </a:lnTo>
                    <a:lnTo>
                      <a:pt x="2479" y="1054"/>
                    </a:lnTo>
                    <a:lnTo>
                      <a:pt x="2438" y="996"/>
                    </a:lnTo>
                    <a:lnTo>
                      <a:pt x="2392" y="941"/>
                    </a:lnTo>
                    <a:lnTo>
                      <a:pt x="2341" y="888"/>
                    </a:lnTo>
                    <a:lnTo>
                      <a:pt x="2288" y="840"/>
                    </a:lnTo>
                    <a:lnTo>
                      <a:pt x="2232" y="796"/>
                    </a:lnTo>
                    <a:lnTo>
                      <a:pt x="2172" y="755"/>
                    </a:lnTo>
                    <a:lnTo>
                      <a:pt x="2110" y="719"/>
                    </a:lnTo>
                    <a:lnTo>
                      <a:pt x="2044" y="687"/>
                    </a:lnTo>
                    <a:lnTo>
                      <a:pt x="1977" y="660"/>
                    </a:lnTo>
                    <a:lnTo>
                      <a:pt x="1907" y="638"/>
                    </a:lnTo>
                    <a:lnTo>
                      <a:pt x="1835" y="619"/>
                    </a:lnTo>
                    <a:lnTo>
                      <a:pt x="1835" y="0"/>
                    </a:lnTo>
                    <a:close/>
                    <a:moveTo>
                      <a:pt x="1426" y="0"/>
                    </a:moveTo>
                    <a:lnTo>
                      <a:pt x="1426" y="619"/>
                    </a:lnTo>
                    <a:lnTo>
                      <a:pt x="1355" y="638"/>
                    </a:lnTo>
                    <a:lnTo>
                      <a:pt x="1285" y="660"/>
                    </a:lnTo>
                    <a:lnTo>
                      <a:pt x="1216" y="687"/>
                    </a:lnTo>
                    <a:lnTo>
                      <a:pt x="1151" y="719"/>
                    </a:lnTo>
                    <a:lnTo>
                      <a:pt x="1089" y="755"/>
                    </a:lnTo>
                    <a:lnTo>
                      <a:pt x="1029" y="796"/>
                    </a:lnTo>
                    <a:lnTo>
                      <a:pt x="973" y="840"/>
                    </a:lnTo>
                    <a:lnTo>
                      <a:pt x="919" y="888"/>
                    </a:lnTo>
                    <a:lnTo>
                      <a:pt x="869" y="941"/>
                    </a:lnTo>
                    <a:lnTo>
                      <a:pt x="824" y="996"/>
                    </a:lnTo>
                    <a:lnTo>
                      <a:pt x="782" y="1054"/>
                    </a:lnTo>
                    <a:lnTo>
                      <a:pt x="744" y="1116"/>
                    </a:lnTo>
                    <a:lnTo>
                      <a:pt x="155" y="925"/>
                    </a:lnTo>
                    <a:lnTo>
                      <a:pt x="199" y="838"/>
                    </a:lnTo>
                    <a:lnTo>
                      <a:pt x="247" y="756"/>
                    </a:lnTo>
                    <a:lnTo>
                      <a:pt x="300" y="677"/>
                    </a:lnTo>
                    <a:lnTo>
                      <a:pt x="357" y="600"/>
                    </a:lnTo>
                    <a:lnTo>
                      <a:pt x="420" y="527"/>
                    </a:lnTo>
                    <a:lnTo>
                      <a:pt x="485" y="458"/>
                    </a:lnTo>
                    <a:lnTo>
                      <a:pt x="555" y="394"/>
                    </a:lnTo>
                    <a:lnTo>
                      <a:pt x="628" y="332"/>
                    </a:lnTo>
                    <a:lnTo>
                      <a:pt x="706" y="275"/>
                    </a:lnTo>
                    <a:lnTo>
                      <a:pt x="786" y="224"/>
                    </a:lnTo>
                    <a:lnTo>
                      <a:pt x="869" y="176"/>
                    </a:lnTo>
                    <a:lnTo>
                      <a:pt x="955" y="134"/>
                    </a:lnTo>
                    <a:lnTo>
                      <a:pt x="1045" y="97"/>
                    </a:lnTo>
                    <a:lnTo>
                      <a:pt x="1137" y="63"/>
                    </a:lnTo>
                    <a:lnTo>
                      <a:pt x="1231" y="37"/>
                    </a:lnTo>
                    <a:lnTo>
                      <a:pt x="1328" y="16"/>
                    </a:lnTo>
                    <a:lnTo>
                      <a:pt x="1426" y="0"/>
                    </a:lnTo>
                    <a:close/>
                  </a:path>
                </a:pathLst>
              </a:custGeom>
              <a:solidFill>
                <a:schemeClr val="accent4">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124" name="组合 123">
              <a:extLst>
                <a:ext uri="{FF2B5EF4-FFF2-40B4-BE49-F238E27FC236}">
                  <a16:creationId xmlns:a16="http://schemas.microsoft.com/office/drawing/2014/main" id="{725FFFFB-EABD-480B-872D-68AAA9AAED04}"/>
                </a:ext>
              </a:extLst>
            </p:cNvPr>
            <p:cNvGrpSpPr/>
            <p:nvPr/>
          </p:nvGrpSpPr>
          <p:grpSpPr>
            <a:xfrm>
              <a:off x="2434813" y="1897029"/>
              <a:ext cx="2994336" cy="1239807"/>
              <a:chOff x="2434813" y="1897029"/>
              <a:chExt cx="2994336" cy="1239807"/>
            </a:xfrm>
          </p:grpSpPr>
          <p:sp>
            <p:nvSpPr>
              <p:cNvPr id="125" name="矩形 124">
                <a:extLst>
                  <a:ext uri="{FF2B5EF4-FFF2-40B4-BE49-F238E27FC236}">
                    <a16:creationId xmlns:a16="http://schemas.microsoft.com/office/drawing/2014/main" id="{C4D384DA-F0A4-4B3A-A131-E6EF8F9AA859}"/>
                  </a:ext>
                </a:extLst>
              </p:cNvPr>
              <p:cNvSpPr/>
              <p:nvPr/>
            </p:nvSpPr>
            <p:spPr>
              <a:xfrm>
                <a:off x="2498312" y="1954687"/>
                <a:ext cx="2792272" cy="857486"/>
              </a:xfrm>
              <a:prstGeom prst="rect">
                <a:avLst/>
              </a:prstGeom>
              <a:noFill/>
              <a:ln w="9525">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6" name="矩形 125">
                <a:extLst>
                  <a:ext uri="{FF2B5EF4-FFF2-40B4-BE49-F238E27FC236}">
                    <a16:creationId xmlns:a16="http://schemas.microsoft.com/office/drawing/2014/main" id="{2A5CF514-DC5E-4244-A6E3-ACB8D5FF036B}"/>
                  </a:ext>
                </a:extLst>
              </p:cNvPr>
              <p:cNvSpPr/>
              <p:nvPr/>
            </p:nvSpPr>
            <p:spPr>
              <a:xfrm>
                <a:off x="2434813" y="1897029"/>
                <a:ext cx="63500" cy="6350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矩形 126">
                <a:extLst>
                  <a:ext uri="{FF2B5EF4-FFF2-40B4-BE49-F238E27FC236}">
                    <a16:creationId xmlns:a16="http://schemas.microsoft.com/office/drawing/2014/main" id="{61DC4985-C347-422A-9DB9-32C7FDFB63DC}"/>
                  </a:ext>
                </a:extLst>
              </p:cNvPr>
              <p:cNvSpPr/>
              <p:nvPr/>
            </p:nvSpPr>
            <p:spPr>
              <a:xfrm>
                <a:off x="5279532" y="1897029"/>
                <a:ext cx="63501" cy="63501"/>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矩形 127">
                <a:extLst>
                  <a:ext uri="{FF2B5EF4-FFF2-40B4-BE49-F238E27FC236}">
                    <a16:creationId xmlns:a16="http://schemas.microsoft.com/office/drawing/2014/main" id="{1F1A29BB-11FD-4F11-8FF5-995410996959}"/>
                  </a:ext>
                </a:extLst>
              </p:cNvPr>
              <p:cNvSpPr/>
              <p:nvPr/>
            </p:nvSpPr>
            <p:spPr>
              <a:xfrm>
                <a:off x="5294156" y="2808229"/>
                <a:ext cx="65196" cy="65196"/>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矩形 128">
                <a:extLst>
                  <a:ext uri="{FF2B5EF4-FFF2-40B4-BE49-F238E27FC236}">
                    <a16:creationId xmlns:a16="http://schemas.microsoft.com/office/drawing/2014/main" id="{F1B3D2B8-E9A3-4A65-A083-8CD750A5F9AC}"/>
                  </a:ext>
                </a:extLst>
              </p:cNvPr>
              <p:cNvSpPr/>
              <p:nvPr/>
            </p:nvSpPr>
            <p:spPr>
              <a:xfrm>
                <a:off x="2439163" y="2812173"/>
                <a:ext cx="65196" cy="65196"/>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0" name="直接连接符 129">
                <a:extLst>
                  <a:ext uri="{FF2B5EF4-FFF2-40B4-BE49-F238E27FC236}">
                    <a16:creationId xmlns:a16="http://schemas.microsoft.com/office/drawing/2014/main" id="{AF7E7BA7-132F-44C1-A527-641DA87C672E}"/>
                  </a:ext>
                </a:extLst>
              </p:cNvPr>
              <p:cNvCxnSpPr>
                <a:cxnSpLocks/>
              </p:cNvCxnSpPr>
              <p:nvPr/>
            </p:nvCxnSpPr>
            <p:spPr>
              <a:xfrm flipV="1">
                <a:off x="2466563" y="1959223"/>
                <a:ext cx="0" cy="84841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1" name="文本框 130">
                <a:extLst>
                  <a:ext uri="{FF2B5EF4-FFF2-40B4-BE49-F238E27FC236}">
                    <a16:creationId xmlns:a16="http://schemas.microsoft.com/office/drawing/2014/main" id="{18A1D9C1-4806-43A9-9797-2E9DC9E85406}"/>
                  </a:ext>
                </a:extLst>
              </p:cNvPr>
              <p:cNvSpPr txBox="1"/>
              <p:nvPr/>
            </p:nvSpPr>
            <p:spPr>
              <a:xfrm>
                <a:off x="2446490" y="2859837"/>
                <a:ext cx="1200970" cy="276999"/>
              </a:xfrm>
              <a:prstGeom prst="rect">
                <a:avLst/>
              </a:prstGeom>
              <a:noFill/>
            </p:spPr>
            <p:txBody>
              <a:bodyPr wrap="none" rtlCol="0">
                <a:spAutoFit/>
              </a:bodyPr>
              <a:lstStyle/>
              <a:p>
                <a:r>
                  <a:rPr lang="en-US" altLang="zh-CN" sz="1200" dirty="0">
                    <a:solidFill>
                      <a:schemeClr val="bg1"/>
                    </a:solidFill>
                    <a:latin typeface="思源黑体 CN Heavy" panose="020B0A00000000000000" pitchFamily="34" charset="-122"/>
                    <a:ea typeface="思源黑体 CN Heavy" panose="020B0A00000000000000" pitchFamily="34" charset="-122"/>
                  </a:rPr>
                  <a:t>RD-M4  · </a:t>
                </a:r>
                <a:r>
                  <a:rPr lang="zh-CN" altLang="en-US" sz="1200" dirty="0">
                    <a:solidFill>
                      <a:schemeClr val="bg1"/>
                    </a:solidFill>
                    <a:latin typeface="思源黑体 CN Heavy" panose="020B0A00000000000000" pitchFamily="34" charset="-122"/>
                    <a:ea typeface="思源黑体 CN Heavy" panose="020B0A00000000000000" pitchFamily="34" charset="-122"/>
                  </a:rPr>
                  <a:t>烈阳</a:t>
                </a:r>
              </a:p>
            </p:txBody>
          </p:sp>
          <p:pic>
            <p:nvPicPr>
              <p:cNvPr id="132" name="图片 131">
                <a:extLst>
                  <a:ext uri="{FF2B5EF4-FFF2-40B4-BE49-F238E27FC236}">
                    <a16:creationId xmlns:a16="http://schemas.microsoft.com/office/drawing/2014/main" id="{418C141A-7979-4E2A-A53C-C5C6F3C21D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2142" y="2018765"/>
                <a:ext cx="679569" cy="784336"/>
              </a:xfrm>
              <a:prstGeom prst="rect">
                <a:avLst/>
              </a:prstGeom>
            </p:spPr>
          </p:pic>
          <p:grpSp>
            <p:nvGrpSpPr>
              <p:cNvPr id="133" name="组合 132">
                <a:extLst>
                  <a:ext uri="{FF2B5EF4-FFF2-40B4-BE49-F238E27FC236}">
                    <a16:creationId xmlns:a16="http://schemas.microsoft.com/office/drawing/2014/main" id="{E9F34FA7-995B-4337-8C3F-4975046BFACC}"/>
                  </a:ext>
                </a:extLst>
              </p:cNvPr>
              <p:cNvGrpSpPr/>
              <p:nvPr/>
            </p:nvGrpSpPr>
            <p:grpSpPr>
              <a:xfrm>
                <a:off x="3500367" y="2025900"/>
                <a:ext cx="1858985" cy="253916"/>
                <a:chOff x="4019480" y="2025900"/>
                <a:chExt cx="1858985" cy="253916"/>
              </a:xfrm>
            </p:grpSpPr>
            <p:sp>
              <p:nvSpPr>
                <p:cNvPr id="150" name="文本框 149">
                  <a:extLst>
                    <a:ext uri="{FF2B5EF4-FFF2-40B4-BE49-F238E27FC236}">
                      <a16:creationId xmlns:a16="http://schemas.microsoft.com/office/drawing/2014/main" id="{9554E344-5C9A-4095-A429-5EDFC4B103CD}"/>
                    </a:ext>
                  </a:extLst>
                </p:cNvPr>
                <p:cNvSpPr txBox="1"/>
                <p:nvPr/>
              </p:nvSpPr>
              <p:spPr>
                <a:xfrm>
                  <a:off x="4122927" y="2045136"/>
                  <a:ext cx="595035" cy="215444"/>
                </a:xfrm>
                <a:prstGeom prst="rect">
                  <a:avLst/>
                </a:prstGeom>
                <a:noFill/>
              </p:spPr>
              <p:txBody>
                <a:bodyPr wrap="square" rtlCol="0">
                  <a:spAutoFit/>
                </a:bodyPr>
                <a:lstStyle/>
                <a:p>
                  <a:r>
                    <a:rPr lang="zh-CN" altLang="en-US" sz="800" b="1" dirty="0">
                      <a:solidFill>
                        <a:schemeClr val="bg1">
                          <a:alpha val="80000"/>
                        </a:schemeClr>
                      </a:solidFill>
                      <a:latin typeface="+mn-ea"/>
                    </a:rPr>
                    <a:t>推力等级</a:t>
                  </a:r>
                </a:p>
              </p:txBody>
            </p:sp>
            <p:sp>
              <p:nvSpPr>
                <p:cNvPr id="151" name="文本框 150">
                  <a:extLst>
                    <a:ext uri="{FF2B5EF4-FFF2-40B4-BE49-F238E27FC236}">
                      <a16:creationId xmlns:a16="http://schemas.microsoft.com/office/drawing/2014/main" id="{239B8A81-BA73-41A6-9B39-7D0B35C91322}"/>
                    </a:ext>
                  </a:extLst>
                </p:cNvPr>
                <p:cNvSpPr txBox="1"/>
                <p:nvPr/>
              </p:nvSpPr>
              <p:spPr>
                <a:xfrm>
                  <a:off x="4978628" y="2025900"/>
                  <a:ext cx="899837" cy="253916"/>
                </a:xfrm>
                <a:prstGeom prst="rect">
                  <a:avLst/>
                </a:prstGeom>
                <a:noFill/>
              </p:spPr>
              <p:txBody>
                <a:bodyPr wrap="square" rtlCol="0">
                  <a:spAutoFit/>
                </a:bodyPr>
                <a:lstStyle/>
                <a:p>
                  <a:r>
                    <a:rPr lang="en-US" altLang="zh-CN" sz="1050" dirty="0">
                      <a:solidFill>
                        <a:schemeClr val="accent4">
                          <a:lumMod val="20000"/>
                          <a:lumOff val="80000"/>
                        </a:schemeClr>
                      </a:solidFill>
                      <a:latin typeface="Aldrich" panose="02000000000000000000" pitchFamily="2" charset="0"/>
                    </a:rPr>
                    <a:t>1.8 ~ 6.3</a:t>
                  </a:r>
                  <a:endParaRPr lang="zh-CN" altLang="en-US" sz="1050" dirty="0">
                    <a:solidFill>
                      <a:schemeClr val="accent4">
                        <a:lumMod val="20000"/>
                        <a:lumOff val="80000"/>
                      </a:schemeClr>
                    </a:solidFill>
                    <a:latin typeface="Aldrich" panose="02000000000000000000" pitchFamily="2" charset="0"/>
                  </a:endParaRPr>
                </a:p>
              </p:txBody>
            </p:sp>
            <p:sp>
              <p:nvSpPr>
                <p:cNvPr id="163" name="Freeform 361">
                  <a:extLst>
                    <a:ext uri="{FF2B5EF4-FFF2-40B4-BE49-F238E27FC236}">
                      <a16:creationId xmlns:a16="http://schemas.microsoft.com/office/drawing/2014/main" id="{7FDC3A19-E473-4A1A-9DEC-1326A3AE5789}"/>
                    </a:ext>
                  </a:extLst>
                </p:cNvPr>
                <p:cNvSpPr>
                  <a:spLocks noEditPoints="1"/>
                </p:cNvSpPr>
                <p:nvPr/>
              </p:nvSpPr>
              <p:spPr bwMode="auto">
                <a:xfrm>
                  <a:off x="4019480" y="2081778"/>
                  <a:ext cx="143727" cy="143022"/>
                </a:xfrm>
                <a:custGeom>
                  <a:avLst/>
                  <a:gdLst>
                    <a:gd name="T0" fmla="*/ 1342 w 3261"/>
                    <a:gd name="T1" fmla="*/ 2596 h 3249"/>
                    <a:gd name="T2" fmla="*/ 1556 w 3261"/>
                    <a:gd name="T3" fmla="*/ 2635 h 3249"/>
                    <a:gd name="T4" fmla="*/ 1778 w 3261"/>
                    <a:gd name="T5" fmla="*/ 2627 h 3249"/>
                    <a:gd name="T6" fmla="*/ 1987 w 3261"/>
                    <a:gd name="T7" fmla="*/ 2574 h 3249"/>
                    <a:gd name="T8" fmla="*/ 2337 w 3261"/>
                    <a:gd name="T9" fmla="*/ 3087 h 3249"/>
                    <a:gd name="T10" fmla="*/ 2087 w 3261"/>
                    <a:gd name="T11" fmla="*/ 3184 h 3249"/>
                    <a:gd name="T12" fmla="*/ 1818 w 3261"/>
                    <a:gd name="T13" fmla="*/ 3238 h 3249"/>
                    <a:gd name="T14" fmla="*/ 1537 w 3261"/>
                    <a:gd name="T15" fmla="*/ 3246 h 3249"/>
                    <a:gd name="T16" fmla="*/ 1263 w 3261"/>
                    <a:gd name="T17" fmla="*/ 3207 h 3249"/>
                    <a:gd name="T18" fmla="*/ 1005 w 3261"/>
                    <a:gd name="T19" fmla="*/ 3125 h 3249"/>
                    <a:gd name="T20" fmla="*/ 1208 w 3261"/>
                    <a:gd name="T21" fmla="*/ 2546 h 3249"/>
                    <a:gd name="T22" fmla="*/ 613 w 3261"/>
                    <a:gd name="T23" fmla="*/ 1561 h 3249"/>
                    <a:gd name="T24" fmla="*/ 623 w 3261"/>
                    <a:gd name="T25" fmla="*/ 1775 h 3249"/>
                    <a:gd name="T26" fmla="*/ 682 w 3261"/>
                    <a:gd name="T27" fmla="*/ 1994 h 3249"/>
                    <a:gd name="T28" fmla="*/ 787 w 3261"/>
                    <a:gd name="T29" fmla="*/ 2191 h 3249"/>
                    <a:gd name="T30" fmla="*/ 515 w 3261"/>
                    <a:gd name="T31" fmla="*/ 2807 h 3249"/>
                    <a:gd name="T32" fmla="*/ 328 w 3261"/>
                    <a:gd name="T33" fmla="*/ 2600 h 3249"/>
                    <a:gd name="T34" fmla="*/ 180 w 3261"/>
                    <a:gd name="T35" fmla="*/ 2363 h 3249"/>
                    <a:gd name="T36" fmla="*/ 72 w 3261"/>
                    <a:gd name="T37" fmla="*/ 2100 h 3249"/>
                    <a:gd name="T38" fmla="*/ 12 w 3261"/>
                    <a:gd name="T39" fmla="*/ 1817 h 3249"/>
                    <a:gd name="T40" fmla="*/ 2 w 3261"/>
                    <a:gd name="T41" fmla="*/ 1541 h 3249"/>
                    <a:gd name="T42" fmla="*/ 29 w 3261"/>
                    <a:gd name="T43" fmla="*/ 1313 h 3249"/>
                    <a:gd name="T44" fmla="*/ 3254 w 3261"/>
                    <a:gd name="T45" fmla="*/ 1464 h 3249"/>
                    <a:gd name="T46" fmla="*/ 3258 w 3261"/>
                    <a:gd name="T47" fmla="*/ 1718 h 3249"/>
                    <a:gd name="T48" fmla="*/ 3215 w 3261"/>
                    <a:gd name="T49" fmla="*/ 2008 h 3249"/>
                    <a:gd name="T50" fmla="*/ 3122 w 3261"/>
                    <a:gd name="T51" fmla="*/ 2277 h 3249"/>
                    <a:gd name="T52" fmla="*/ 2987 w 3261"/>
                    <a:gd name="T53" fmla="*/ 2523 h 3249"/>
                    <a:gd name="T54" fmla="*/ 2812 w 3261"/>
                    <a:gd name="T55" fmla="*/ 2742 h 3249"/>
                    <a:gd name="T56" fmla="*/ 2430 w 3261"/>
                    <a:gd name="T57" fmla="*/ 2250 h 3249"/>
                    <a:gd name="T58" fmla="*/ 2548 w 3261"/>
                    <a:gd name="T59" fmla="*/ 2063 h 3249"/>
                    <a:gd name="T60" fmla="*/ 2624 w 3261"/>
                    <a:gd name="T61" fmla="*/ 1850 h 3249"/>
                    <a:gd name="T62" fmla="*/ 2650 w 3261"/>
                    <a:gd name="T63" fmla="*/ 1618 h 3249"/>
                    <a:gd name="T64" fmla="*/ 3232 w 3261"/>
                    <a:gd name="T65" fmla="*/ 1312 h 3249"/>
                    <a:gd name="T66" fmla="*/ 2029 w 3261"/>
                    <a:gd name="T67" fmla="*/ 37 h 3249"/>
                    <a:gd name="T68" fmla="*/ 2305 w 3261"/>
                    <a:gd name="T69" fmla="*/ 134 h 3249"/>
                    <a:gd name="T70" fmla="*/ 2555 w 3261"/>
                    <a:gd name="T71" fmla="*/ 275 h 3249"/>
                    <a:gd name="T72" fmla="*/ 2776 w 3261"/>
                    <a:gd name="T73" fmla="*/ 458 h 3249"/>
                    <a:gd name="T74" fmla="*/ 2961 w 3261"/>
                    <a:gd name="T75" fmla="*/ 677 h 3249"/>
                    <a:gd name="T76" fmla="*/ 3106 w 3261"/>
                    <a:gd name="T77" fmla="*/ 925 h 3249"/>
                    <a:gd name="T78" fmla="*/ 2438 w 3261"/>
                    <a:gd name="T79" fmla="*/ 996 h 3249"/>
                    <a:gd name="T80" fmla="*/ 2288 w 3261"/>
                    <a:gd name="T81" fmla="*/ 840 h 3249"/>
                    <a:gd name="T82" fmla="*/ 2110 w 3261"/>
                    <a:gd name="T83" fmla="*/ 719 h 3249"/>
                    <a:gd name="T84" fmla="*/ 1907 w 3261"/>
                    <a:gd name="T85" fmla="*/ 638 h 3249"/>
                    <a:gd name="T86" fmla="*/ 1426 w 3261"/>
                    <a:gd name="T87" fmla="*/ 0 h 3249"/>
                    <a:gd name="T88" fmla="*/ 1285 w 3261"/>
                    <a:gd name="T89" fmla="*/ 660 h 3249"/>
                    <a:gd name="T90" fmla="*/ 1089 w 3261"/>
                    <a:gd name="T91" fmla="*/ 755 h 3249"/>
                    <a:gd name="T92" fmla="*/ 919 w 3261"/>
                    <a:gd name="T93" fmla="*/ 888 h 3249"/>
                    <a:gd name="T94" fmla="*/ 782 w 3261"/>
                    <a:gd name="T95" fmla="*/ 1054 h 3249"/>
                    <a:gd name="T96" fmla="*/ 199 w 3261"/>
                    <a:gd name="T97" fmla="*/ 838 h 3249"/>
                    <a:gd name="T98" fmla="*/ 357 w 3261"/>
                    <a:gd name="T99" fmla="*/ 600 h 3249"/>
                    <a:gd name="T100" fmla="*/ 555 w 3261"/>
                    <a:gd name="T101" fmla="*/ 394 h 3249"/>
                    <a:gd name="T102" fmla="*/ 786 w 3261"/>
                    <a:gd name="T103" fmla="*/ 224 h 3249"/>
                    <a:gd name="T104" fmla="*/ 1045 w 3261"/>
                    <a:gd name="T105" fmla="*/ 97 h 3249"/>
                    <a:gd name="T106" fmla="*/ 1328 w 3261"/>
                    <a:gd name="T107" fmla="*/ 16 h 3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61" h="3249">
                      <a:moveTo>
                        <a:pt x="1208" y="2546"/>
                      </a:moveTo>
                      <a:lnTo>
                        <a:pt x="1274" y="2574"/>
                      </a:lnTo>
                      <a:lnTo>
                        <a:pt x="1342" y="2596"/>
                      </a:lnTo>
                      <a:lnTo>
                        <a:pt x="1411" y="2614"/>
                      </a:lnTo>
                      <a:lnTo>
                        <a:pt x="1482" y="2627"/>
                      </a:lnTo>
                      <a:lnTo>
                        <a:pt x="1556" y="2635"/>
                      </a:lnTo>
                      <a:lnTo>
                        <a:pt x="1631" y="2638"/>
                      </a:lnTo>
                      <a:lnTo>
                        <a:pt x="1705" y="2635"/>
                      </a:lnTo>
                      <a:lnTo>
                        <a:pt x="1778" y="2627"/>
                      </a:lnTo>
                      <a:lnTo>
                        <a:pt x="1850" y="2614"/>
                      </a:lnTo>
                      <a:lnTo>
                        <a:pt x="1920" y="2596"/>
                      </a:lnTo>
                      <a:lnTo>
                        <a:pt x="1987" y="2574"/>
                      </a:lnTo>
                      <a:lnTo>
                        <a:pt x="2052" y="2546"/>
                      </a:lnTo>
                      <a:lnTo>
                        <a:pt x="2417" y="3047"/>
                      </a:lnTo>
                      <a:lnTo>
                        <a:pt x="2337" y="3087"/>
                      </a:lnTo>
                      <a:lnTo>
                        <a:pt x="2256" y="3125"/>
                      </a:lnTo>
                      <a:lnTo>
                        <a:pt x="2173" y="3157"/>
                      </a:lnTo>
                      <a:lnTo>
                        <a:pt x="2087" y="3184"/>
                      </a:lnTo>
                      <a:lnTo>
                        <a:pt x="1999" y="3207"/>
                      </a:lnTo>
                      <a:lnTo>
                        <a:pt x="1909" y="3225"/>
                      </a:lnTo>
                      <a:lnTo>
                        <a:pt x="1818" y="3238"/>
                      </a:lnTo>
                      <a:lnTo>
                        <a:pt x="1725" y="3246"/>
                      </a:lnTo>
                      <a:lnTo>
                        <a:pt x="1631" y="3249"/>
                      </a:lnTo>
                      <a:lnTo>
                        <a:pt x="1537" y="3246"/>
                      </a:lnTo>
                      <a:lnTo>
                        <a:pt x="1443" y="3238"/>
                      </a:lnTo>
                      <a:lnTo>
                        <a:pt x="1352" y="3225"/>
                      </a:lnTo>
                      <a:lnTo>
                        <a:pt x="1263" y="3207"/>
                      </a:lnTo>
                      <a:lnTo>
                        <a:pt x="1174" y="3184"/>
                      </a:lnTo>
                      <a:lnTo>
                        <a:pt x="1089" y="3157"/>
                      </a:lnTo>
                      <a:lnTo>
                        <a:pt x="1005" y="3125"/>
                      </a:lnTo>
                      <a:lnTo>
                        <a:pt x="923" y="3087"/>
                      </a:lnTo>
                      <a:lnTo>
                        <a:pt x="844" y="3047"/>
                      </a:lnTo>
                      <a:lnTo>
                        <a:pt x="1208" y="2546"/>
                      </a:lnTo>
                      <a:close/>
                      <a:moveTo>
                        <a:pt x="29" y="1313"/>
                      </a:moveTo>
                      <a:lnTo>
                        <a:pt x="618" y="1504"/>
                      </a:lnTo>
                      <a:lnTo>
                        <a:pt x="613" y="1561"/>
                      </a:lnTo>
                      <a:lnTo>
                        <a:pt x="611" y="1618"/>
                      </a:lnTo>
                      <a:lnTo>
                        <a:pt x="614" y="1697"/>
                      </a:lnTo>
                      <a:lnTo>
                        <a:pt x="623" y="1775"/>
                      </a:lnTo>
                      <a:lnTo>
                        <a:pt x="638" y="1850"/>
                      </a:lnTo>
                      <a:lnTo>
                        <a:pt x="657" y="1923"/>
                      </a:lnTo>
                      <a:lnTo>
                        <a:pt x="682" y="1994"/>
                      </a:lnTo>
                      <a:lnTo>
                        <a:pt x="713" y="2063"/>
                      </a:lnTo>
                      <a:lnTo>
                        <a:pt x="748" y="2128"/>
                      </a:lnTo>
                      <a:lnTo>
                        <a:pt x="787" y="2191"/>
                      </a:lnTo>
                      <a:lnTo>
                        <a:pt x="831" y="2250"/>
                      </a:lnTo>
                      <a:lnTo>
                        <a:pt x="879" y="2307"/>
                      </a:lnTo>
                      <a:lnTo>
                        <a:pt x="515" y="2807"/>
                      </a:lnTo>
                      <a:lnTo>
                        <a:pt x="449" y="2742"/>
                      </a:lnTo>
                      <a:lnTo>
                        <a:pt x="386" y="2673"/>
                      </a:lnTo>
                      <a:lnTo>
                        <a:pt x="328" y="2600"/>
                      </a:lnTo>
                      <a:lnTo>
                        <a:pt x="274" y="2523"/>
                      </a:lnTo>
                      <a:lnTo>
                        <a:pt x="225" y="2444"/>
                      </a:lnTo>
                      <a:lnTo>
                        <a:pt x="180" y="2363"/>
                      </a:lnTo>
                      <a:lnTo>
                        <a:pt x="139" y="2277"/>
                      </a:lnTo>
                      <a:lnTo>
                        <a:pt x="102" y="2190"/>
                      </a:lnTo>
                      <a:lnTo>
                        <a:pt x="72" y="2100"/>
                      </a:lnTo>
                      <a:lnTo>
                        <a:pt x="46" y="2008"/>
                      </a:lnTo>
                      <a:lnTo>
                        <a:pt x="26" y="1913"/>
                      </a:lnTo>
                      <a:lnTo>
                        <a:pt x="12" y="1817"/>
                      </a:lnTo>
                      <a:lnTo>
                        <a:pt x="3" y="1718"/>
                      </a:lnTo>
                      <a:lnTo>
                        <a:pt x="0" y="1618"/>
                      </a:lnTo>
                      <a:lnTo>
                        <a:pt x="2" y="1541"/>
                      </a:lnTo>
                      <a:lnTo>
                        <a:pt x="7" y="1464"/>
                      </a:lnTo>
                      <a:lnTo>
                        <a:pt x="16" y="1387"/>
                      </a:lnTo>
                      <a:lnTo>
                        <a:pt x="29" y="1313"/>
                      </a:lnTo>
                      <a:close/>
                      <a:moveTo>
                        <a:pt x="3232" y="1312"/>
                      </a:moveTo>
                      <a:lnTo>
                        <a:pt x="3245" y="1387"/>
                      </a:lnTo>
                      <a:lnTo>
                        <a:pt x="3254" y="1464"/>
                      </a:lnTo>
                      <a:lnTo>
                        <a:pt x="3259" y="1541"/>
                      </a:lnTo>
                      <a:lnTo>
                        <a:pt x="3261" y="1618"/>
                      </a:lnTo>
                      <a:lnTo>
                        <a:pt x="3258" y="1718"/>
                      </a:lnTo>
                      <a:lnTo>
                        <a:pt x="3249" y="1817"/>
                      </a:lnTo>
                      <a:lnTo>
                        <a:pt x="3235" y="1913"/>
                      </a:lnTo>
                      <a:lnTo>
                        <a:pt x="3215" y="2008"/>
                      </a:lnTo>
                      <a:lnTo>
                        <a:pt x="3189" y="2100"/>
                      </a:lnTo>
                      <a:lnTo>
                        <a:pt x="3158" y="2189"/>
                      </a:lnTo>
                      <a:lnTo>
                        <a:pt x="3122" y="2277"/>
                      </a:lnTo>
                      <a:lnTo>
                        <a:pt x="3082" y="2362"/>
                      </a:lnTo>
                      <a:lnTo>
                        <a:pt x="3037" y="2444"/>
                      </a:lnTo>
                      <a:lnTo>
                        <a:pt x="2987" y="2523"/>
                      </a:lnTo>
                      <a:lnTo>
                        <a:pt x="2933" y="2600"/>
                      </a:lnTo>
                      <a:lnTo>
                        <a:pt x="2874" y="2673"/>
                      </a:lnTo>
                      <a:lnTo>
                        <a:pt x="2812" y="2742"/>
                      </a:lnTo>
                      <a:lnTo>
                        <a:pt x="2746" y="2807"/>
                      </a:lnTo>
                      <a:lnTo>
                        <a:pt x="2383" y="2307"/>
                      </a:lnTo>
                      <a:lnTo>
                        <a:pt x="2430" y="2250"/>
                      </a:lnTo>
                      <a:lnTo>
                        <a:pt x="2474" y="2191"/>
                      </a:lnTo>
                      <a:lnTo>
                        <a:pt x="2513" y="2128"/>
                      </a:lnTo>
                      <a:lnTo>
                        <a:pt x="2548" y="2063"/>
                      </a:lnTo>
                      <a:lnTo>
                        <a:pt x="2578" y="1993"/>
                      </a:lnTo>
                      <a:lnTo>
                        <a:pt x="2603" y="1923"/>
                      </a:lnTo>
                      <a:lnTo>
                        <a:pt x="2624" y="1850"/>
                      </a:lnTo>
                      <a:lnTo>
                        <a:pt x="2638" y="1775"/>
                      </a:lnTo>
                      <a:lnTo>
                        <a:pt x="2647" y="1697"/>
                      </a:lnTo>
                      <a:lnTo>
                        <a:pt x="2650" y="1618"/>
                      </a:lnTo>
                      <a:lnTo>
                        <a:pt x="2648" y="1561"/>
                      </a:lnTo>
                      <a:lnTo>
                        <a:pt x="2644" y="1504"/>
                      </a:lnTo>
                      <a:lnTo>
                        <a:pt x="3232" y="1312"/>
                      </a:lnTo>
                      <a:close/>
                      <a:moveTo>
                        <a:pt x="1835" y="0"/>
                      </a:moveTo>
                      <a:lnTo>
                        <a:pt x="1933" y="16"/>
                      </a:lnTo>
                      <a:lnTo>
                        <a:pt x="2029" y="37"/>
                      </a:lnTo>
                      <a:lnTo>
                        <a:pt x="2124" y="63"/>
                      </a:lnTo>
                      <a:lnTo>
                        <a:pt x="2216" y="97"/>
                      </a:lnTo>
                      <a:lnTo>
                        <a:pt x="2305" y="134"/>
                      </a:lnTo>
                      <a:lnTo>
                        <a:pt x="2392" y="176"/>
                      </a:lnTo>
                      <a:lnTo>
                        <a:pt x="2475" y="224"/>
                      </a:lnTo>
                      <a:lnTo>
                        <a:pt x="2555" y="275"/>
                      </a:lnTo>
                      <a:lnTo>
                        <a:pt x="2633" y="332"/>
                      </a:lnTo>
                      <a:lnTo>
                        <a:pt x="2706" y="394"/>
                      </a:lnTo>
                      <a:lnTo>
                        <a:pt x="2776" y="458"/>
                      </a:lnTo>
                      <a:lnTo>
                        <a:pt x="2841" y="527"/>
                      </a:lnTo>
                      <a:lnTo>
                        <a:pt x="2904" y="600"/>
                      </a:lnTo>
                      <a:lnTo>
                        <a:pt x="2961" y="677"/>
                      </a:lnTo>
                      <a:lnTo>
                        <a:pt x="3014" y="756"/>
                      </a:lnTo>
                      <a:lnTo>
                        <a:pt x="3063" y="838"/>
                      </a:lnTo>
                      <a:lnTo>
                        <a:pt x="3106" y="925"/>
                      </a:lnTo>
                      <a:lnTo>
                        <a:pt x="2517" y="1116"/>
                      </a:lnTo>
                      <a:lnTo>
                        <a:pt x="2479" y="1054"/>
                      </a:lnTo>
                      <a:lnTo>
                        <a:pt x="2438" y="996"/>
                      </a:lnTo>
                      <a:lnTo>
                        <a:pt x="2392" y="941"/>
                      </a:lnTo>
                      <a:lnTo>
                        <a:pt x="2341" y="888"/>
                      </a:lnTo>
                      <a:lnTo>
                        <a:pt x="2288" y="840"/>
                      </a:lnTo>
                      <a:lnTo>
                        <a:pt x="2232" y="796"/>
                      </a:lnTo>
                      <a:lnTo>
                        <a:pt x="2172" y="755"/>
                      </a:lnTo>
                      <a:lnTo>
                        <a:pt x="2110" y="719"/>
                      </a:lnTo>
                      <a:lnTo>
                        <a:pt x="2044" y="687"/>
                      </a:lnTo>
                      <a:lnTo>
                        <a:pt x="1977" y="660"/>
                      </a:lnTo>
                      <a:lnTo>
                        <a:pt x="1907" y="638"/>
                      </a:lnTo>
                      <a:lnTo>
                        <a:pt x="1835" y="619"/>
                      </a:lnTo>
                      <a:lnTo>
                        <a:pt x="1835" y="0"/>
                      </a:lnTo>
                      <a:close/>
                      <a:moveTo>
                        <a:pt x="1426" y="0"/>
                      </a:moveTo>
                      <a:lnTo>
                        <a:pt x="1426" y="619"/>
                      </a:lnTo>
                      <a:lnTo>
                        <a:pt x="1355" y="638"/>
                      </a:lnTo>
                      <a:lnTo>
                        <a:pt x="1285" y="660"/>
                      </a:lnTo>
                      <a:lnTo>
                        <a:pt x="1216" y="687"/>
                      </a:lnTo>
                      <a:lnTo>
                        <a:pt x="1151" y="719"/>
                      </a:lnTo>
                      <a:lnTo>
                        <a:pt x="1089" y="755"/>
                      </a:lnTo>
                      <a:lnTo>
                        <a:pt x="1029" y="796"/>
                      </a:lnTo>
                      <a:lnTo>
                        <a:pt x="973" y="840"/>
                      </a:lnTo>
                      <a:lnTo>
                        <a:pt x="919" y="888"/>
                      </a:lnTo>
                      <a:lnTo>
                        <a:pt x="869" y="941"/>
                      </a:lnTo>
                      <a:lnTo>
                        <a:pt x="824" y="996"/>
                      </a:lnTo>
                      <a:lnTo>
                        <a:pt x="782" y="1054"/>
                      </a:lnTo>
                      <a:lnTo>
                        <a:pt x="744" y="1116"/>
                      </a:lnTo>
                      <a:lnTo>
                        <a:pt x="155" y="925"/>
                      </a:lnTo>
                      <a:lnTo>
                        <a:pt x="199" y="838"/>
                      </a:lnTo>
                      <a:lnTo>
                        <a:pt x="247" y="756"/>
                      </a:lnTo>
                      <a:lnTo>
                        <a:pt x="300" y="677"/>
                      </a:lnTo>
                      <a:lnTo>
                        <a:pt x="357" y="600"/>
                      </a:lnTo>
                      <a:lnTo>
                        <a:pt x="420" y="527"/>
                      </a:lnTo>
                      <a:lnTo>
                        <a:pt x="485" y="458"/>
                      </a:lnTo>
                      <a:lnTo>
                        <a:pt x="555" y="394"/>
                      </a:lnTo>
                      <a:lnTo>
                        <a:pt x="628" y="332"/>
                      </a:lnTo>
                      <a:lnTo>
                        <a:pt x="706" y="275"/>
                      </a:lnTo>
                      <a:lnTo>
                        <a:pt x="786" y="224"/>
                      </a:lnTo>
                      <a:lnTo>
                        <a:pt x="869" y="176"/>
                      </a:lnTo>
                      <a:lnTo>
                        <a:pt x="955" y="134"/>
                      </a:lnTo>
                      <a:lnTo>
                        <a:pt x="1045" y="97"/>
                      </a:lnTo>
                      <a:lnTo>
                        <a:pt x="1137" y="63"/>
                      </a:lnTo>
                      <a:lnTo>
                        <a:pt x="1231" y="37"/>
                      </a:lnTo>
                      <a:lnTo>
                        <a:pt x="1328" y="16"/>
                      </a:lnTo>
                      <a:lnTo>
                        <a:pt x="1426" y="0"/>
                      </a:lnTo>
                      <a:close/>
                    </a:path>
                  </a:pathLst>
                </a:custGeom>
                <a:solidFill>
                  <a:schemeClr val="accent4">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134" name="组合 133">
                <a:extLst>
                  <a:ext uri="{FF2B5EF4-FFF2-40B4-BE49-F238E27FC236}">
                    <a16:creationId xmlns:a16="http://schemas.microsoft.com/office/drawing/2014/main" id="{56D8EC3B-32F4-4A6C-9174-4F7B78E6F7D4}"/>
                  </a:ext>
                </a:extLst>
              </p:cNvPr>
              <p:cNvGrpSpPr/>
              <p:nvPr/>
            </p:nvGrpSpPr>
            <p:grpSpPr>
              <a:xfrm>
                <a:off x="2539691" y="1968192"/>
                <a:ext cx="410728" cy="184666"/>
                <a:chOff x="2549848" y="3006035"/>
                <a:chExt cx="410728" cy="184666"/>
              </a:xfrm>
            </p:grpSpPr>
            <p:sp>
              <p:nvSpPr>
                <p:cNvPr id="143" name="文本框 142">
                  <a:extLst>
                    <a:ext uri="{FF2B5EF4-FFF2-40B4-BE49-F238E27FC236}">
                      <a16:creationId xmlns:a16="http://schemas.microsoft.com/office/drawing/2014/main" id="{7F361124-DBFA-4D3A-8A5B-7D30F644C3FB}"/>
                    </a:ext>
                  </a:extLst>
                </p:cNvPr>
                <p:cNvSpPr txBox="1"/>
                <p:nvPr/>
              </p:nvSpPr>
              <p:spPr>
                <a:xfrm>
                  <a:off x="2618816" y="3006035"/>
                  <a:ext cx="341760" cy="184666"/>
                </a:xfrm>
                <a:prstGeom prst="rect">
                  <a:avLst/>
                </a:prstGeom>
                <a:noFill/>
              </p:spPr>
              <p:txBody>
                <a:bodyPr wrap="none" rtlCol="0">
                  <a:spAutoFit/>
                </a:bodyPr>
                <a:lstStyle/>
                <a:p>
                  <a:r>
                    <a:rPr lang="zh-CN" altLang="en-US" sz="600" b="1" dirty="0">
                      <a:solidFill>
                        <a:schemeClr val="bg1">
                          <a:alpha val="80000"/>
                        </a:schemeClr>
                      </a:solidFill>
                      <a:latin typeface="思源黑体 CN ExtraLight" panose="020B0200000000000000" pitchFamily="34" charset="-122"/>
                      <a:ea typeface="思源黑体 CN ExtraLight" panose="020B0200000000000000" pitchFamily="34" charset="-122"/>
                    </a:rPr>
                    <a:t>引擎</a:t>
                  </a:r>
                </a:p>
              </p:txBody>
            </p:sp>
            <p:sp>
              <p:nvSpPr>
                <p:cNvPr id="149" name="Freeform 74">
                  <a:extLst>
                    <a:ext uri="{FF2B5EF4-FFF2-40B4-BE49-F238E27FC236}">
                      <a16:creationId xmlns:a16="http://schemas.microsoft.com/office/drawing/2014/main" id="{927A7618-3DC6-4F0E-8BB1-D29EA95D4ABF}"/>
                    </a:ext>
                  </a:extLst>
                </p:cNvPr>
                <p:cNvSpPr>
                  <a:spLocks noEditPoints="1"/>
                </p:cNvSpPr>
                <p:nvPr/>
              </p:nvSpPr>
              <p:spPr bwMode="auto">
                <a:xfrm>
                  <a:off x="2549848" y="3029636"/>
                  <a:ext cx="124221" cy="124221"/>
                </a:xfrm>
                <a:custGeom>
                  <a:avLst/>
                  <a:gdLst/>
                  <a:ahLst/>
                  <a:cxnLst>
                    <a:cxn ang="0">
                      <a:pos x="0" y="32"/>
                    </a:cxn>
                    <a:cxn ang="0">
                      <a:pos x="64" y="32"/>
                    </a:cxn>
                    <a:cxn ang="0">
                      <a:pos x="32" y="2"/>
                    </a:cxn>
                    <a:cxn ang="0">
                      <a:pos x="32" y="62"/>
                    </a:cxn>
                    <a:cxn ang="0">
                      <a:pos x="32" y="2"/>
                    </a:cxn>
                    <a:cxn ang="0">
                      <a:pos x="8" y="45"/>
                    </a:cxn>
                    <a:cxn ang="0">
                      <a:pos x="3" y="32"/>
                    </a:cxn>
                    <a:cxn ang="0">
                      <a:pos x="8" y="19"/>
                    </a:cxn>
                    <a:cxn ang="0">
                      <a:pos x="10" y="24"/>
                    </a:cxn>
                    <a:cxn ang="0">
                      <a:pos x="10" y="40"/>
                    </a:cxn>
                    <a:cxn ang="0">
                      <a:pos x="31" y="61"/>
                    </a:cxn>
                    <a:cxn ang="0">
                      <a:pos x="9" y="46"/>
                    </a:cxn>
                    <a:cxn ang="0">
                      <a:pos x="14" y="47"/>
                    </a:cxn>
                    <a:cxn ang="0">
                      <a:pos x="27" y="58"/>
                    </a:cxn>
                    <a:cxn ang="0">
                      <a:pos x="31" y="61"/>
                    </a:cxn>
                    <a:cxn ang="0">
                      <a:pos x="27" y="6"/>
                    </a:cxn>
                    <a:cxn ang="0">
                      <a:pos x="14" y="17"/>
                    </a:cxn>
                    <a:cxn ang="0">
                      <a:pos x="9" y="18"/>
                    </a:cxn>
                    <a:cxn ang="0">
                      <a:pos x="31" y="3"/>
                    </a:cxn>
                    <a:cxn ang="0">
                      <a:pos x="41" y="29"/>
                    </a:cxn>
                    <a:cxn ang="0">
                      <a:pos x="41" y="35"/>
                    </a:cxn>
                    <a:cxn ang="0">
                      <a:pos x="45" y="44"/>
                    </a:cxn>
                    <a:cxn ang="0">
                      <a:pos x="34" y="41"/>
                    </a:cxn>
                    <a:cxn ang="0">
                      <a:pos x="32" y="50"/>
                    </a:cxn>
                    <a:cxn ang="0">
                      <a:pos x="30" y="41"/>
                    </a:cxn>
                    <a:cxn ang="0">
                      <a:pos x="18" y="44"/>
                    </a:cxn>
                    <a:cxn ang="0">
                      <a:pos x="23" y="35"/>
                    </a:cxn>
                    <a:cxn ang="0">
                      <a:pos x="23" y="29"/>
                    </a:cxn>
                    <a:cxn ang="0">
                      <a:pos x="18" y="20"/>
                    </a:cxn>
                    <a:cxn ang="0">
                      <a:pos x="30" y="23"/>
                    </a:cxn>
                    <a:cxn ang="0">
                      <a:pos x="32" y="14"/>
                    </a:cxn>
                    <a:cxn ang="0">
                      <a:pos x="34" y="23"/>
                    </a:cxn>
                    <a:cxn ang="0">
                      <a:pos x="45" y="20"/>
                    </a:cxn>
                    <a:cxn ang="0">
                      <a:pos x="41" y="29"/>
                    </a:cxn>
                    <a:cxn ang="0">
                      <a:pos x="52" y="15"/>
                    </a:cxn>
                    <a:cxn ang="0">
                      <a:pos x="36" y="9"/>
                    </a:cxn>
                    <a:cxn ang="0">
                      <a:pos x="33" y="5"/>
                    </a:cxn>
                    <a:cxn ang="0">
                      <a:pos x="56" y="17"/>
                    </a:cxn>
                    <a:cxn ang="0">
                      <a:pos x="56" y="47"/>
                    </a:cxn>
                    <a:cxn ang="0">
                      <a:pos x="33" y="58"/>
                    </a:cxn>
                    <a:cxn ang="0">
                      <a:pos x="36" y="55"/>
                    </a:cxn>
                    <a:cxn ang="0">
                      <a:pos x="52" y="49"/>
                    </a:cxn>
                    <a:cxn ang="0">
                      <a:pos x="56" y="47"/>
                    </a:cxn>
                    <a:cxn ang="0">
                      <a:pos x="55" y="45"/>
                    </a:cxn>
                    <a:cxn ang="0">
                      <a:pos x="54" y="40"/>
                    </a:cxn>
                    <a:cxn ang="0">
                      <a:pos x="54" y="24"/>
                    </a:cxn>
                    <a:cxn ang="0">
                      <a:pos x="55" y="19"/>
                    </a:cxn>
                    <a:cxn ang="0">
                      <a:pos x="61" y="32"/>
                    </a:cxn>
                  </a:cxnLst>
                  <a:rect l="0" t="0" r="r" b="b"/>
                  <a:pathLst>
                    <a:path w="64" h="64">
                      <a:moveTo>
                        <a:pt x="32" y="64"/>
                      </a:moveTo>
                      <a:cubicBezTo>
                        <a:pt x="14" y="64"/>
                        <a:pt x="0" y="50"/>
                        <a:pt x="0" y="32"/>
                      </a:cubicBezTo>
                      <a:cubicBezTo>
                        <a:pt x="0" y="14"/>
                        <a:pt x="14" y="0"/>
                        <a:pt x="32" y="0"/>
                      </a:cubicBezTo>
                      <a:cubicBezTo>
                        <a:pt x="49" y="0"/>
                        <a:pt x="64" y="14"/>
                        <a:pt x="64" y="32"/>
                      </a:cubicBezTo>
                      <a:cubicBezTo>
                        <a:pt x="64" y="50"/>
                        <a:pt x="49" y="64"/>
                        <a:pt x="32" y="64"/>
                      </a:cubicBezTo>
                      <a:close/>
                      <a:moveTo>
                        <a:pt x="32" y="2"/>
                      </a:moveTo>
                      <a:cubicBezTo>
                        <a:pt x="15" y="2"/>
                        <a:pt x="1" y="15"/>
                        <a:pt x="1" y="32"/>
                      </a:cubicBezTo>
                      <a:cubicBezTo>
                        <a:pt x="1" y="49"/>
                        <a:pt x="15" y="62"/>
                        <a:pt x="32" y="62"/>
                      </a:cubicBezTo>
                      <a:cubicBezTo>
                        <a:pt x="49" y="62"/>
                        <a:pt x="62" y="49"/>
                        <a:pt x="62" y="32"/>
                      </a:cubicBezTo>
                      <a:cubicBezTo>
                        <a:pt x="62" y="15"/>
                        <a:pt x="49" y="2"/>
                        <a:pt x="32" y="2"/>
                      </a:cubicBezTo>
                      <a:close/>
                      <a:moveTo>
                        <a:pt x="7" y="41"/>
                      </a:moveTo>
                      <a:cubicBezTo>
                        <a:pt x="7" y="42"/>
                        <a:pt x="8" y="43"/>
                        <a:pt x="8" y="45"/>
                      </a:cubicBezTo>
                      <a:cubicBezTo>
                        <a:pt x="6" y="46"/>
                        <a:pt x="6" y="46"/>
                        <a:pt x="6" y="46"/>
                      </a:cubicBezTo>
                      <a:cubicBezTo>
                        <a:pt x="4" y="42"/>
                        <a:pt x="3" y="37"/>
                        <a:pt x="3" y="32"/>
                      </a:cubicBezTo>
                      <a:cubicBezTo>
                        <a:pt x="3" y="27"/>
                        <a:pt x="4" y="22"/>
                        <a:pt x="6" y="18"/>
                      </a:cubicBezTo>
                      <a:cubicBezTo>
                        <a:pt x="8" y="19"/>
                        <a:pt x="8" y="19"/>
                        <a:pt x="8" y="19"/>
                      </a:cubicBezTo>
                      <a:cubicBezTo>
                        <a:pt x="8" y="21"/>
                        <a:pt x="7" y="22"/>
                        <a:pt x="7" y="23"/>
                      </a:cubicBezTo>
                      <a:cubicBezTo>
                        <a:pt x="10" y="24"/>
                        <a:pt x="10" y="24"/>
                        <a:pt x="10" y="24"/>
                      </a:cubicBezTo>
                      <a:cubicBezTo>
                        <a:pt x="9" y="27"/>
                        <a:pt x="8" y="29"/>
                        <a:pt x="8" y="32"/>
                      </a:cubicBezTo>
                      <a:cubicBezTo>
                        <a:pt x="8" y="35"/>
                        <a:pt x="9" y="37"/>
                        <a:pt x="10" y="40"/>
                      </a:cubicBezTo>
                      <a:lnTo>
                        <a:pt x="7" y="41"/>
                      </a:lnTo>
                      <a:close/>
                      <a:moveTo>
                        <a:pt x="31" y="61"/>
                      </a:moveTo>
                      <a:cubicBezTo>
                        <a:pt x="21" y="61"/>
                        <a:pt x="12" y="55"/>
                        <a:pt x="7" y="47"/>
                      </a:cubicBezTo>
                      <a:cubicBezTo>
                        <a:pt x="9" y="46"/>
                        <a:pt x="9" y="46"/>
                        <a:pt x="9" y="46"/>
                      </a:cubicBezTo>
                      <a:cubicBezTo>
                        <a:pt x="10" y="47"/>
                        <a:pt x="11" y="48"/>
                        <a:pt x="12" y="49"/>
                      </a:cubicBezTo>
                      <a:cubicBezTo>
                        <a:pt x="14" y="47"/>
                        <a:pt x="14" y="47"/>
                        <a:pt x="14" y="47"/>
                      </a:cubicBezTo>
                      <a:cubicBezTo>
                        <a:pt x="17" y="51"/>
                        <a:pt x="22" y="54"/>
                        <a:pt x="27" y="55"/>
                      </a:cubicBezTo>
                      <a:cubicBezTo>
                        <a:pt x="27" y="58"/>
                        <a:pt x="27" y="58"/>
                        <a:pt x="27" y="58"/>
                      </a:cubicBezTo>
                      <a:cubicBezTo>
                        <a:pt x="28" y="58"/>
                        <a:pt x="30" y="58"/>
                        <a:pt x="31" y="58"/>
                      </a:cubicBezTo>
                      <a:lnTo>
                        <a:pt x="31" y="61"/>
                      </a:lnTo>
                      <a:close/>
                      <a:moveTo>
                        <a:pt x="31" y="5"/>
                      </a:moveTo>
                      <a:cubicBezTo>
                        <a:pt x="30" y="5"/>
                        <a:pt x="28" y="6"/>
                        <a:pt x="27" y="6"/>
                      </a:cubicBezTo>
                      <a:cubicBezTo>
                        <a:pt x="27" y="9"/>
                        <a:pt x="27" y="9"/>
                        <a:pt x="27" y="9"/>
                      </a:cubicBezTo>
                      <a:cubicBezTo>
                        <a:pt x="22" y="10"/>
                        <a:pt x="17" y="13"/>
                        <a:pt x="14" y="17"/>
                      </a:cubicBezTo>
                      <a:cubicBezTo>
                        <a:pt x="12" y="15"/>
                        <a:pt x="12" y="15"/>
                        <a:pt x="12" y="15"/>
                      </a:cubicBezTo>
                      <a:cubicBezTo>
                        <a:pt x="11" y="16"/>
                        <a:pt x="10" y="17"/>
                        <a:pt x="9" y="18"/>
                      </a:cubicBezTo>
                      <a:cubicBezTo>
                        <a:pt x="7" y="17"/>
                        <a:pt x="7" y="17"/>
                        <a:pt x="7" y="17"/>
                      </a:cubicBezTo>
                      <a:cubicBezTo>
                        <a:pt x="12" y="9"/>
                        <a:pt x="21" y="3"/>
                        <a:pt x="31" y="3"/>
                      </a:cubicBezTo>
                      <a:lnTo>
                        <a:pt x="31" y="5"/>
                      </a:lnTo>
                      <a:close/>
                      <a:moveTo>
                        <a:pt x="41" y="29"/>
                      </a:moveTo>
                      <a:cubicBezTo>
                        <a:pt x="41" y="30"/>
                        <a:pt x="41" y="31"/>
                        <a:pt x="41" y="32"/>
                      </a:cubicBezTo>
                      <a:cubicBezTo>
                        <a:pt x="41" y="33"/>
                        <a:pt x="41" y="34"/>
                        <a:pt x="41" y="35"/>
                      </a:cubicBezTo>
                      <a:cubicBezTo>
                        <a:pt x="49" y="38"/>
                        <a:pt x="49" y="38"/>
                        <a:pt x="49" y="38"/>
                      </a:cubicBezTo>
                      <a:cubicBezTo>
                        <a:pt x="48" y="40"/>
                        <a:pt x="47" y="42"/>
                        <a:pt x="45" y="44"/>
                      </a:cubicBezTo>
                      <a:cubicBezTo>
                        <a:pt x="39" y="38"/>
                        <a:pt x="39" y="38"/>
                        <a:pt x="39" y="38"/>
                      </a:cubicBezTo>
                      <a:cubicBezTo>
                        <a:pt x="37" y="40"/>
                        <a:pt x="36" y="41"/>
                        <a:pt x="34" y="41"/>
                      </a:cubicBezTo>
                      <a:cubicBezTo>
                        <a:pt x="35" y="50"/>
                        <a:pt x="35" y="50"/>
                        <a:pt x="35" y="50"/>
                      </a:cubicBezTo>
                      <a:cubicBezTo>
                        <a:pt x="34" y="50"/>
                        <a:pt x="33" y="50"/>
                        <a:pt x="32" y="50"/>
                      </a:cubicBezTo>
                      <a:cubicBezTo>
                        <a:pt x="31" y="50"/>
                        <a:pt x="29" y="50"/>
                        <a:pt x="28" y="50"/>
                      </a:cubicBezTo>
                      <a:cubicBezTo>
                        <a:pt x="30" y="41"/>
                        <a:pt x="30" y="41"/>
                        <a:pt x="30" y="41"/>
                      </a:cubicBezTo>
                      <a:cubicBezTo>
                        <a:pt x="28" y="41"/>
                        <a:pt x="26" y="40"/>
                        <a:pt x="25" y="38"/>
                      </a:cubicBezTo>
                      <a:cubicBezTo>
                        <a:pt x="18" y="44"/>
                        <a:pt x="18" y="44"/>
                        <a:pt x="18" y="44"/>
                      </a:cubicBezTo>
                      <a:cubicBezTo>
                        <a:pt x="17" y="42"/>
                        <a:pt x="15" y="40"/>
                        <a:pt x="15" y="38"/>
                      </a:cubicBezTo>
                      <a:cubicBezTo>
                        <a:pt x="23" y="35"/>
                        <a:pt x="23" y="35"/>
                        <a:pt x="23" y="35"/>
                      </a:cubicBezTo>
                      <a:cubicBezTo>
                        <a:pt x="23" y="34"/>
                        <a:pt x="22" y="33"/>
                        <a:pt x="22" y="32"/>
                      </a:cubicBezTo>
                      <a:cubicBezTo>
                        <a:pt x="22" y="31"/>
                        <a:pt x="23" y="30"/>
                        <a:pt x="23" y="29"/>
                      </a:cubicBezTo>
                      <a:cubicBezTo>
                        <a:pt x="15" y="26"/>
                        <a:pt x="15" y="26"/>
                        <a:pt x="15" y="26"/>
                      </a:cubicBezTo>
                      <a:cubicBezTo>
                        <a:pt x="15" y="24"/>
                        <a:pt x="17" y="22"/>
                        <a:pt x="18" y="20"/>
                      </a:cubicBezTo>
                      <a:cubicBezTo>
                        <a:pt x="25" y="26"/>
                        <a:pt x="25" y="26"/>
                        <a:pt x="25" y="26"/>
                      </a:cubicBezTo>
                      <a:cubicBezTo>
                        <a:pt x="26" y="24"/>
                        <a:pt x="28" y="23"/>
                        <a:pt x="30" y="23"/>
                      </a:cubicBezTo>
                      <a:cubicBezTo>
                        <a:pt x="28" y="14"/>
                        <a:pt x="28" y="14"/>
                        <a:pt x="28" y="14"/>
                      </a:cubicBezTo>
                      <a:cubicBezTo>
                        <a:pt x="29" y="14"/>
                        <a:pt x="31" y="14"/>
                        <a:pt x="32" y="14"/>
                      </a:cubicBezTo>
                      <a:cubicBezTo>
                        <a:pt x="33" y="14"/>
                        <a:pt x="34" y="14"/>
                        <a:pt x="35" y="14"/>
                      </a:cubicBezTo>
                      <a:cubicBezTo>
                        <a:pt x="34" y="23"/>
                        <a:pt x="34" y="23"/>
                        <a:pt x="34" y="23"/>
                      </a:cubicBezTo>
                      <a:cubicBezTo>
                        <a:pt x="36" y="23"/>
                        <a:pt x="37" y="24"/>
                        <a:pt x="39" y="26"/>
                      </a:cubicBezTo>
                      <a:cubicBezTo>
                        <a:pt x="45" y="20"/>
                        <a:pt x="45" y="20"/>
                        <a:pt x="45" y="20"/>
                      </a:cubicBezTo>
                      <a:cubicBezTo>
                        <a:pt x="47" y="22"/>
                        <a:pt x="48" y="24"/>
                        <a:pt x="49" y="26"/>
                      </a:cubicBezTo>
                      <a:lnTo>
                        <a:pt x="41" y="29"/>
                      </a:lnTo>
                      <a:close/>
                      <a:moveTo>
                        <a:pt x="54" y="18"/>
                      </a:moveTo>
                      <a:cubicBezTo>
                        <a:pt x="54" y="17"/>
                        <a:pt x="53" y="16"/>
                        <a:pt x="52" y="15"/>
                      </a:cubicBezTo>
                      <a:cubicBezTo>
                        <a:pt x="49" y="17"/>
                        <a:pt x="49" y="17"/>
                        <a:pt x="49" y="17"/>
                      </a:cubicBezTo>
                      <a:cubicBezTo>
                        <a:pt x="46" y="13"/>
                        <a:pt x="41" y="10"/>
                        <a:pt x="36" y="9"/>
                      </a:cubicBezTo>
                      <a:cubicBezTo>
                        <a:pt x="37" y="6"/>
                        <a:pt x="37" y="6"/>
                        <a:pt x="37" y="6"/>
                      </a:cubicBezTo>
                      <a:cubicBezTo>
                        <a:pt x="35" y="6"/>
                        <a:pt x="34" y="5"/>
                        <a:pt x="33" y="5"/>
                      </a:cubicBezTo>
                      <a:cubicBezTo>
                        <a:pt x="33" y="3"/>
                        <a:pt x="33" y="3"/>
                        <a:pt x="33" y="3"/>
                      </a:cubicBezTo>
                      <a:cubicBezTo>
                        <a:pt x="43" y="3"/>
                        <a:pt x="51" y="9"/>
                        <a:pt x="56" y="17"/>
                      </a:cubicBezTo>
                      <a:lnTo>
                        <a:pt x="54" y="18"/>
                      </a:lnTo>
                      <a:close/>
                      <a:moveTo>
                        <a:pt x="56" y="47"/>
                      </a:moveTo>
                      <a:cubicBezTo>
                        <a:pt x="51" y="55"/>
                        <a:pt x="43" y="61"/>
                        <a:pt x="33" y="61"/>
                      </a:cubicBezTo>
                      <a:cubicBezTo>
                        <a:pt x="33" y="58"/>
                        <a:pt x="33" y="58"/>
                        <a:pt x="33" y="58"/>
                      </a:cubicBezTo>
                      <a:cubicBezTo>
                        <a:pt x="34" y="58"/>
                        <a:pt x="35" y="58"/>
                        <a:pt x="37" y="58"/>
                      </a:cubicBezTo>
                      <a:cubicBezTo>
                        <a:pt x="36" y="55"/>
                        <a:pt x="36" y="55"/>
                        <a:pt x="36" y="55"/>
                      </a:cubicBezTo>
                      <a:cubicBezTo>
                        <a:pt x="41" y="54"/>
                        <a:pt x="46" y="51"/>
                        <a:pt x="49" y="47"/>
                      </a:cubicBezTo>
                      <a:cubicBezTo>
                        <a:pt x="52" y="49"/>
                        <a:pt x="52" y="49"/>
                        <a:pt x="52" y="49"/>
                      </a:cubicBezTo>
                      <a:cubicBezTo>
                        <a:pt x="53" y="48"/>
                        <a:pt x="54" y="47"/>
                        <a:pt x="54" y="46"/>
                      </a:cubicBezTo>
                      <a:lnTo>
                        <a:pt x="56" y="47"/>
                      </a:lnTo>
                      <a:close/>
                      <a:moveTo>
                        <a:pt x="57" y="46"/>
                      </a:moveTo>
                      <a:cubicBezTo>
                        <a:pt x="55" y="45"/>
                        <a:pt x="55" y="45"/>
                        <a:pt x="55" y="45"/>
                      </a:cubicBezTo>
                      <a:cubicBezTo>
                        <a:pt x="56" y="43"/>
                        <a:pt x="56" y="42"/>
                        <a:pt x="57" y="41"/>
                      </a:cubicBezTo>
                      <a:cubicBezTo>
                        <a:pt x="54" y="40"/>
                        <a:pt x="54" y="40"/>
                        <a:pt x="54" y="40"/>
                      </a:cubicBezTo>
                      <a:cubicBezTo>
                        <a:pt x="55" y="37"/>
                        <a:pt x="55" y="35"/>
                        <a:pt x="55" y="32"/>
                      </a:cubicBezTo>
                      <a:cubicBezTo>
                        <a:pt x="55" y="29"/>
                        <a:pt x="55" y="27"/>
                        <a:pt x="54" y="24"/>
                      </a:cubicBezTo>
                      <a:cubicBezTo>
                        <a:pt x="57" y="23"/>
                        <a:pt x="57" y="23"/>
                        <a:pt x="57" y="23"/>
                      </a:cubicBezTo>
                      <a:cubicBezTo>
                        <a:pt x="56" y="22"/>
                        <a:pt x="56" y="21"/>
                        <a:pt x="55" y="19"/>
                      </a:cubicBezTo>
                      <a:cubicBezTo>
                        <a:pt x="57" y="18"/>
                        <a:pt x="57" y="18"/>
                        <a:pt x="57" y="18"/>
                      </a:cubicBezTo>
                      <a:cubicBezTo>
                        <a:pt x="59" y="22"/>
                        <a:pt x="61" y="27"/>
                        <a:pt x="61" y="32"/>
                      </a:cubicBezTo>
                      <a:cubicBezTo>
                        <a:pt x="61" y="37"/>
                        <a:pt x="59" y="42"/>
                        <a:pt x="57" y="46"/>
                      </a:cubicBezTo>
                      <a:close/>
                    </a:path>
                  </a:pathLst>
                </a:custGeom>
                <a:solidFill>
                  <a:srgbClr val="00B0F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35" name="组合 134">
                <a:extLst>
                  <a:ext uri="{FF2B5EF4-FFF2-40B4-BE49-F238E27FC236}">
                    <a16:creationId xmlns:a16="http://schemas.microsoft.com/office/drawing/2014/main" id="{446ED4B4-BA9A-4C63-9ABD-65EBF0D4A62E}"/>
                  </a:ext>
                </a:extLst>
              </p:cNvPr>
              <p:cNvGrpSpPr/>
              <p:nvPr/>
            </p:nvGrpSpPr>
            <p:grpSpPr>
              <a:xfrm>
                <a:off x="3500367" y="2244698"/>
                <a:ext cx="1858985" cy="253916"/>
                <a:chOff x="4019480" y="2025900"/>
                <a:chExt cx="1858985" cy="253916"/>
              </a:xfrm>
            </p:grpSpPr>
            <p:sp>
              <p:nvSpPr>
                <p:cNvPr id="140" name="文本框 139">
                  <a:extLst>
                    <a:ext uri="{FF2B5EF4-FFF2-40B4-BE49-F238E27FC236}">
                      <a16:creationId xmlns:a16="http://schemas.microsoft.com/office/drawing/2014/main" id="{7E7699EA-4F73-4F47-A5D5-C2DC31566D2A}"/>
                    </a:ext>
                  </a:extLst>
                </p:cNvPr>
                <p:cNvSpPr txBox="1"/>
                <p:nvPr/>
              </p:nvSpPr>
              <p:spPr>
                <a:xfrm>
                  <a:off x="4122927" y="2045136"/>
                  <a:ext cx="595035" cy="215444"/>
                </a:xfrm>
                <a:prstGeom prst="rect">
                  <a:avLst/>
                </a:prstGeom>
                <a:noFill/>
              </p:spPr>
              <p:txBody>
                <a:bodyPr wrap="square" rtlCol="0">
                  <a:spAutoFit/>
                </a:bodyPr>
                <a:lstStyle/>
                <a:p>
                  <a:r>
                    <a:rPr lang="zh-CN" altLang="en-US" sz="800" b="1" dirty="0">
                      <a:solidFill>
                        <a:schemeClr val="bg1">
                          <a:alpha val="80000"/>
                        </a:schemeClr>
                      </a:solidFill>
                      <a:latin typeface="+mn-ea"/>
                    </a:rPr>
                    <a:t>推力等级</a:t>
                  </a:r>
                </a:p>
              </p:txBody>
            </p:sp>
            <p:sp>
              <p:nvSpPr>
                <p:cNvPr id="141" name="文本框 140">
                  <a:extLst>
                    <a:ext uri="{FF2B5EF4-FFF2-40B4-BE49-F238E27FC236}">
                      <a16:creationId xmlns:a16="http://schemas.microsoft.com/office/drawing/2014/main" id="{9D5CB6A7-1696-4392-9592-0D1A60794793}"/>
                    </a:ext>
                  </a:extLst>
                </p:cNvPr>
                <p:cNvSpPr txBox="1"/>
                <p:nvPr/>
              </p:nvSpPr>
              <p:spPr>
                <a:xfrm>
                  <a:off x="4978628" y="2025900"/>
                  <a:ext cx="899837" cy="253916"/>
                </a:xfrm>
                <a:prstGeom prst="rect">
                  <a:avLst/>
                </a:prstGeom>
                <a:noFill/>
              </p:spPr>
              <p:txBody>
                <a:bodyPr wrap="square" rtlCol="0">
                  <a:spAutoFit/>
                </a:bodyPr>
                <a:lstStyle/>
                <a:p>
                  <a:r>
                    <a:rPr lang="en-US" altLang="zh-CN" sz="1050" dirty="0">
                      <a:solidFill>
                        <a:schemeClr val="accent4">
                          <a:lumMod val="20000"/>
                          <a:lumOff val="80000"/>
                        </a:schemeClr>
                      </a:solidFill>
                      <a:latin typeface="Aldrich" panose="02000000000000000000" pitchFamily="2" charset="0"/>
                    </a:rPr>
                    <a:t>1.8 ~ 6.3</a:t>
                  </a:r>
                  <a:endParaRPr lang="zh-CN" altLang="en-US" sz="1050" dirty="0">
                    <a:solidFill>
                      <a:schemeClr val="accent4">
                        <a:lumMod val="20000"/>
                        <a:lumOff val="80000"/>
                      </a:schemeClr>
                    </a:solidFill>
                    <a:latin typeface="Aldrich" panose="02000000000000000000" pitchFamily="2" charset="0"/>
                  </a:endParaRPr>
                </a:p>
              </p:txBody>
            </p:sp>
            <p:sp>
              <p:nvSpPr>
                <p:cNvPr id="142" name="Freeform 361">
                  <a:extLst>
                    <a:ext uri="{FF2B5EF4-FFF2-40B4-BE49-F238E27FC236}">
                      <a16:creationId xmlns:a16="http://schemas.microsoft.com/office/drawing/2014/main" id="{E3BCD2C1-C0E9-4B8F-9C4A-D887B05E7891}"/>
                    </a:ext>
                  </a:extLst>
                </p:cNvPr>
                <p:cNvSpPr>
                  <a:spLocks noEditPoints="1"/>
                </p:cNvSpPr>
                <p:nvPr/>
              </p:nvSpPr>
              <p:spPr bwMode="auto">
                <a:xfrm>
                  <a:off x="4019480" y="2081778"/>
                  <a:ext cx="143727" cy="143022"/>
                </a:xfrm>
                <a:custGeom>
                  <a:avLst/>
                  <a:gdLst>
                    <a:gd name="T0" fmla="*/ 1342 w 3261"/>
                    <a:gd name="T1" fmla="*/ 2596 h 3249"/>
                    <a:gd name="T2" fmla="*/ 1556 w 3261"/>
                    <a:gd name="T3" fmla="*/ 2635 h 3249"/>
                    <a:gd name="T4" fmla="*/ 1778 w 3261"/>
                    <a:gd name="T5" fmla="*/ 2627 h 3249"/>
                    <a:gd name="T6" fmla="*/ 1987 w 3261"/>
                    <a:gd name="T7" fmla="*/ 2574 h 3249"/>
                    <a:gd name="T8" fmla="*/ 2337 w 3261"/>
                    <a:gd name="T9" fmla="*/ 3087 h 3249"/>
                    <a:gd name="T10" fmla="*/ 2087 w 3261"/>
                    <a:gd name="T11" fmla="*/ 3184 h 3249"/>
                    <a:gd name="T12" fmla="*/ 1818 w 3261"/>
                    <a:gd name="T13" fmla="*/ 3238 h 3249"/>
                    <a:gd name="T14" fmla="*/ 1537 w 3261"/>
                    <a:gd name="T15" fmla="*/ 3246 h 3249"/>
                    <a:gd name="T16" fmla="*/ 1263 w 3261"/>
                    <a:gd name="T17" fmla="*/ 3207 h 3249"/>
                    <a:gd name="T18" fmla="*/ 1005 w 3261"/>
                    <a:gd name="T19" fmla="*/ 3125 h 3249"/>
                    <a:gd name="T20" fmla="*/ 1208 w 3261"/>
                    <a:gd name="T21" fmla="*/ 2546 h 3249"/>
                    <a:gd name="T22" fmla="*/ 613 w 3261"/>
                    <a:gd name="T23" fmla="*/ 1561 h 3249"/>
                    <a:gd name="T24" fmla="*/ 623 w 3261"/>
                    <a:gd name="T25" fmla="*/ 1775 h 3249"/>
                    <a:gd name="T26" fmla="*/ 682 w 3261"/>
                    <a:gd name="T27" fmla="*/ 1994 h 3249"/>
                    <a:gd name="T28" fmla="*/ 787 w 3261"/>
                    <a:gd name="T29" fmla="*/ 2191 h 3249"/>
                    <a:gd name="T30" fmla="*/ 515 w 3261"/>
                    <a:gd name="T31" fmla="*/ 2807 h 3249"/>
                    <a:gd name="T32" fmla="*/ 328 w 3261"/>
                    <a:gd name="T33" fmla="*/ 2600 h 3249"/>
                    <a:gd name="T34" fmla="*/ 180 w 3261"/>
                    <a:gd name="T35" fmla="*/ 2363 h 3249"/>
                    <a:gd name="T36" fmla="*/ 72 w 3261"/>
                    <a:gd name="T37" fmla="*/ 2100 h 3249"/>
                    <a:gd name="T38" fmla="*/ 12 w 3261"/>
                    <a:gd name="T39" fmla="*/ 1817 h 3249"/>
                    <a:gd name="T40" fmla="*/ 2 w 3261"/>
                    <a:gd name="T41" fmla="*/ 1541 h 3249"/>
                    <a:gd name="T42" fmla="*/ 29 w 3261"/>
                    <a:gd name="T43" fmla="*/ 1313 h 3249"/>
                    <a:gd name="T44" fmla="*/ 3254 w 3261"/>
                    <a:gd name="T45" fmla="*/ 1464 h 3249"/>
                    <a:gd name="T46" fmla="*/ 3258 w 3261"/>
                    <a:gd name="T47" fmla="*/ 1718 h 3249"/>
                    <a:gd name="T48" fmla="*/ 3215 w 3261"/>
                    <a:gd name="T49" fmla="*/ 2008 h 3249"/>
                    <a:gd name="T50" fmla="*/ 3122 w 3261"/>
                    <a:gd name="T51" fmla="*/ 2277 h 3249"/>
                    <a:gd name="T52" fmla="*/ 2987 w 3261"/>
                    <a:gd name="T53" fmla="*/ 2523 h 3249"/>
                    <a:gd name="T54" fmla="*/ 2812 w 3261"/>
                    <a:gd name="T55" fmla="*/ 2742 h 3249"/>
                    <a:gd name="T56" fmla="*/ 2430 w 3261"/>
                    <a:gd name="T57" fmla="*/ 2250 h 3249"/>
                    <a:gd name="T58" fmla="*/ 2548 w 3261"/>
                    <a:gd name="T59" fmla="*/ 2063 h 3249"/>
                    <a:gd name="T60" fmla="*/ 2624 w 3261"/>
                    <a:gd name="T61" fmla="*/ 1850 h 3249"/>
                    <a:gd name="T62" fmla="*/ 2650 w 3261"/>
                    <a:gd name="T63" fmla="*/ 1618 h 3249"/>
                    <a:gd name="T64" fmla="*/ 3232 w 3261"/>
                    <a:gd name="T65" fmla="*/ 1312 h 3249"/>
                    <a:gd name="T66" fmla="*/ 2029 w 3261"/>
                    <a:gd name="T67" fmla="*/ 37 h 3249"/>
                    <a:gd name="T68" fmla="*/ 2305 w 3261"/>
                    <a:gd name="T69" fmla="*/ 134 h 3249"/>
                    <a:gd name="T70" fmla="*/ 2555 w 3261"/>
                    <a:gd name="T71" fmla="*/ 275 h 3249"/>
                    <a:gd name="T72" fmla="*/ 2776 w 3261"/>
                    <a:gd name="T73" fmla="*/ 458 h 3249"/>
                    <a:gd name="T74" fmla="*/ 2961 w 3261"/>
                    <a:gd name="T75" fmla="*/ 677 h 3249"/>
                    <a:gd name="T76" fmla="*/ 3106 w 3261"/>
                    <a:gd name="T77" fmla="*/ 925 h 3249"/>
                    <a:gd name="T78" fmla="*/ 2438 w 3261"/>
                    <a:gd name="T79" fmla="*/ 996 h 3249"/>
                    <a:gd name="T80" fmla="*/ 2288 w 3261"/>
                    <a:gd name="T81" fmla="*/ 840 h 3249"/>
                    <a:gd name="T82" fmla="*/ 2110 w 3261"/>
                    <a:gd name="T83" fmla="*/ 719 h 3249"/>
                    <a:gd name="T84" fmla="*/ 1907 w 3261"/>
                    <a:gd name="T85" fmla="*/ 638 h 3249"/>
                    <a:gd name="T86" fmla="*/ 1426 w 3261"/>
                    <a:gd name="T87" fmla="*/ 0 h 3249"/>
                    <a:gd name="T88" fmla="*/ 1285 w 3261"/>
                    <a:gd name="T89" fmla="*/ 660 h 3249"/>
                    <a:gd name="T90" fmla="*/ 1089 w 3261"/>
                    <a:gd name="T91" fmla="*/ 755 h 3249"/>
                    <a:gd name="T92" fmla="*/ 919 w 3261"/>
                    <a:gd name="T93" fmla="*/ 888 h 3249"/>
                    <a:gd name="T94" fmla="*/ 782 w 3261"/>
                    <a:gd name="T95" fmla="*/ 1054 h 3249"/>
                    <a:gd name="T96" fmla="*/ 199 w 3261"/>
                    <a:gd name="T97" fmla="*/ 838 h 3249"/>
                    <a:gd name="T98" fmla="*/ 357 w 3261"/>
                    <a:gd name="T99" fmla="*/ 600 h 3249"/>
                    <a:gd name="T100" fmla="*/ 555 w 3261"/>
                    <a:gd name="T101" fmla="*/ 394 h 3249"/>
                    <a:gd name="T102" fmla="*/ 786 w 3261"/>
                    <a:gd name="T103" fmla="*/ 224 h 3249"/>
                    <a:gd name="T104" fmla="*/ 1045 w 3261"/>
                    <a:gd name="T105" fmla="*/ 97 h 3249"/>
                    <a:gd name="T106" fmla="*/ 1328 w 3261"/>
                    <a:gd name="T107" fmla="*/ 16 h 3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61" h="3249">
                      <a:moveTo>
                        <a:pt x="1208" y="2546"/>
                      </a:moveTo>
                      <a:lnTo>
                        <a:pt x="1274" y="2574"/>
                      </a:lnTo>
                      <a:lnTo>
                        <a:pt x="1342" y="2596"/>
                      </a:lnTo>
                      <a:lnTo>
                        <a:pt x="1411" y="2614"/>
                      </a:lnTo>
                      <a:lnTo>
                        <a:pt x="1482" y="2627"/>
                      </a:lnTo>
                      <a:lnTo>
                        <a:pt x="1556" y="2635"/>
                      </a:lnTo>
                      <a:lnTo>
                        <a:pt x="1631" y="2638"/>
                      </a:lnTo>
                      <a:lnTo>
                        <a:pt x="1705" y="2635"/>
                      </a:lnTo>
                      <a:lnTo>
                        <a:pt x="1778" y="2627"/>
                      </a:lnTo>
                      <a:lnTo>
                        <a:pt x="1850" y="2614"/>
                      </a:lnTo>
                      <a:lnTo>
                        <a:pt x="1920" y="2596"/>
                      </a:lnTo>
                      <a:lnTo>
                        <a:pt x="1987" y="2574"/>
                      </a:lnTo>
                      <a:lnTo>
                        <a:pt x="2052" y="2546"/>
                      </a:lnTo>
                      <a:lnTo>
                        <a:pt x="2417" y="3047"/>
                      </a:lnTo>
                      <a:lnTo>
                        <a:pt x="2337" y="3087"/>
                      </a:lnTo>
                      <a:lnTo>
                        <a:pt x="2256" y="3125"/>
                      </a:lnTo>
                      <a:lnTo>
                        <a:pt x="2173" y="3157"/>
                      </a:lnTo>
                      <a:lnTo>
                        <a:pt x="2087" y="3184"/>
                      </a:lnTo>
                      <a:lnTo>
                        <a:pt x="1999" y="3207"/>
                      </a:lnTo>
                      <a:lnTo>
                        <a:pt x="1909" y="3225"/>
                      </a:lnTo>
                      <a:lnTo>
                        <a:pt x="1818" y="3238"/>
                      </a:lnTo>
                      <a:lnTo>
                        <a:pt x="1725" y="3246"/>
                      </a:lnTo>
                      <a:lnTo>
                        <a:pt x="1631" y="3249"/>
                      </a:lnTo>
                      <a:lnTo>
                        <a:pt x="1537" y="3246"/>
                      </a:lnTo>
                      <a:lnTo>
                        <a:pt x="1443" y="3238"/>
                      </a:lnTo>
                      <a:lnTo>
                        <a:pt x="1352" y="3225"/>
                      </a:lnTo>
                      <a:lnTo>
                        <a:pt x="1263" y="3207"/>
                      </a:lnTo>
                      <a:lnTo>
                        <a:pt x="1174" y="3184"/>
                      </a:lnTo>
                      <a:lnTo>
                        <a:pt x="1089" y="3157"/>
                      </a:lnTo>
                      <a:lnTo>
                        <a:pt x="1005" y="3125"/>
                      </a:lnTo>
                      <a:lnTo>
                        <a:pt x="923" y="3087"/>
                      </a:lnTo>
                      <a:lnTo>
                        <a:pt x="844" y="3047"/>
                      </a:lnTo>
                      <a:lnTo>
                        <a:pt x="1208" y="2546"/>
                      </a:lnTo>
                      <a:close/>
                      <a:moveTo>
                        <a:pt x="29" y="1313"/>
                      </a:moveTo>
                      <a:lnTo>
                        <a:pt x="618" y="1504"/>
                      </a:lnTo>
                      <a:lnTo>
                        <a:pt x="613" y="1561"/>
                      </a:lnTo>
                      <a:lnTo>
                        <a:pt x="611" y="1618"/>
                      </a:lnTo>
                      <a:lnTo>
                        <a:pt x="614" y="1697"/>
                      </a:lnTo>
                      <a:lnTo>
                        <a:pt x="623" y="1775"/>
                      </a:lnTo>
                      <a:lnTo>
                        <a:pt x="638" y="1850"/>
                      </a:lnTo>
                      <a:lnTo>
                        <a:pt x="657" y="1923"/>
                      </a:lnTo>
                      <a:lnTo>
                        <a:pt x="682" y="1994"/>
                      </a:lnTo>
                      <a:lnTo>
                        <a:pt x="713" y="2063"/>
                      </a:lnTo>
                      <a:lnTo>
                        <a:pt x="748" y="2128"/>
                      </a:lnTo>
                      <a:lnTo>
                        <a:pt x="787" y="2191"/>
                      </a:lnTo>
                      <a:lnTo>
                        <a:pt x="831" y="2250"/>
                      </a:lnTo>
                      <a:lnTo>
                        <a:pt x="879" y="2307"/>
                      </a:lnTo>
                      <a:lnTo>
                        <a:pt x="515" y="2807"/>
                      </a:lnTo>
                      <a:lnTo>
                        <a:pt x="449" y="2742"/>
                      </a:lnTo>
                      <a:lnTo>
                        <a:pt x="386" y="2673"/>
                      </a:lnTo>
                      <a:lnTo>
                        <a:pt x="328" y="2600"/>
                      </a:lnTo>
                      <a:lnTo>
                        <a:pt x="274" y="2523"/>
                      </a:lnTo>
                      <a:lnTo>
                        <a:pt x="225" y="2444"/>
                      </a:lnTo>
                      <a:lnTo>
                        <a:pt x="180" y="2363"/>
                      </a:lnTo>
                      <a:lnTo>
                        <a:pt x="139" y="2277"/>
                      </a:lnTo>
                      <a:lnTo>
                        <a:pt x="102" y="2190"/>
                      </a:lnTo>
                      <a:lnTo>
                        <a:pt x="72" y="2100"/>
                      </a:lnTo>
                      <a:lnTo>
                        <a:pt x="46" y="2008"/>
                      </a:lnTo>
                      <a:lnTo>
                        <a:pt x="26" y="1913"/>
                      </a:lnTo>
                      <a:lnTo>
                        <a:pt x="12" y="1817"/>
                      </a:lnTo>
                      <a:lnTo>
                        <a:pt x="3" y="1718"/>
                      </a:lnTo>
                      <a:lnTo>
                        <a:pt x="0" y="1618"/>
                      </a:lnTo>
                      <a:lnTo>
                        <a:pt x="2" y="1541"/>
                      </a:lnTo>
                      <a:lnTo>
                        <a:pt x="7" y="1464"/>
                      </a:lnTo>
                      <a:lnTo>
                        <a:pt x="16" y="1387"/>
                      </a:lnTo>
                      <a:lnTo>
                        <a:pt x="29" y="1313"/>
                      </a:lnTo>
                      <a:close/>
                      <a:moveTo>
                        <a:pt x="3232" y="1312"/>
                      </a:moveTo>
                      <a:lnTo>
                        <a:pt x="3245" y="1387"/>
                      </a:lnTo>
                      <a:lnTo>
                        <a:pt x="3254" y="1464"/>
                      </a:lnTo>
                      <a:lnTo>
                        <a:pt x="3259" y="1541"/>
                      </a:lnTo>
                      <a:lnTo>
                        <a:pt x="3261" y="1618"/>
                      </a:lnTo>
                      <a:lnTo>
                        <a:pt x="3258" y="1718"/>
                      </a:lnTo>
                      <a:lnTo>
                        <a:pt x="3249" y="1817"/>
                      </a:lnTo>
                      <a:lnTo>
                        <a:pt x="3235" y="1913"/>
                      </a:lnTo>
                      <a:lnTo>
                        <a:pt x="3215" y="2008"/>
                      </a:lnTo>
                      <a:lnTo>
                        <a:pt x="3189" y="2100"/>
                      </a:lnTo>
                      <a:lnTo>
                        <a:pt x="3158" y="2189"/>
                      </a:lnTo>
                      <a:lnTo>
                        <a:pt x="3122" y="2277"/>
                      </a:lnTo>
                      <a:lnTo>
                        <a:pt x="3082" y="2362"/>
                      </a:lnTo>
                      <a:lnTo>
                        <a:pt x="3037" y="2444"/>
                      </a:lnTo>
                      <a:lnTo>
                        <a:pt x="2987" y="2523"/>
                      </a:lnTo>
                      <a:lnTo>
                        <a:pt x="2933" y="2600"/>
                      </a:lnTo>
                      <a:lnTo>
                        <a:pt x="2874" y="2673"/>
                      </a:lnTo>
                      <a:lnTo>
                        <a:pt x="2812" y="2742"/>
                      </a:lnTo>
                      <a:lnTo>
                        <a:pt x="2746" y="2807"/>
                      </a:lnTo>
                      <a:lnTo>
                        <a:pt x="2383" y="2307"/>
                      </a:lnTo>
                      <a:lnTo>
                        <a:pt x="2430" y="2250"/>
                      </a:lnTo>
                      <a:lnTo>
                        <a:pt x="2474" y="2191"/>
                      </a:lnTo>
                      <a:lnTo>
                        <a:pt x="2513" y="2128"/>
                      </a:lnTo>
                      <a:lnTo>
                        <a:pt x="2548" y="2063"/>
                      </a:lnTo>
                      <a:lnTo>
                        <a:pt x="2578" y="1993"/>
                      </a:lnTo>
                      <a:lnTo>
                        <a:pt x="2603" y="1923"/>
                      </a:lnTo>
                      <a:lnTo>
                        <a:pt x="2624" y="1850"/>
                      </a:lnTo>
                      <a:lnTo>
                        <a:pt x="2638" y="1775"/>
                      </a:lnTo>
                      <a:lnTo>
                        <a:pt x="2647" y="1697"/>
                      </a:lnTo>
                      <a:lnTo>
                        <a:pt x="2650" y="1618"/>
                      </a:lnTo>
                      <a:lnTo>
                        <a:pt x="2648" y="1561"/>
                      </a:lnTo>
                      <a:lnTo>
                        <a:pt x="2644" y="1504"/>
                      </a:lnTo>
                      <a:lnTo>
                        <a:pt x="3232" y="1312"/>
                      </a:lnTo>
                      <a:close/>
                      <a:moveTo>
                        <a:pt x="1835" y="0"/>
                      </a:moveTo>
                      <a:lnTo>
                        <a:pt x="1933" y="16"/>
                      </a:lnTo>
                      <a:lnTo>
                        <a:pt x="2029" y="37"/>
                      </a:lnTo>
                      <a:lnTo>
                        <a:pt x="2124" y="63"/>
                      </a:lnTo>
                      <a:lnTo>
                        <a:pt x="2216" y="97"/>
                      </a:lnTo>
                      <a:lnTo>
                        <a:pt x="2305" y="134"/>
                      </a:lnTo>
                      <a:lnTo>
                        <a:pt x="2392" y="176"/>
                      </a:lnTo>
                      <a:lnTo>
                        <a:pt x="2475" y="224"/>
                      </a:lnTo>
                      <a:lnTo>
                        <a:pt x="2555" y="275"/>
                      </a:lnTo>
                      <a:lnTo>
                        <a:pt x="2633" y="332"/>
                      </a:lnTo>
                      <a:lnTo>
                        <a:pt x="2706" y="394"/>
                      </a:lnTo>
                      <a:lnTo>
                        <a:pt x="2776" y="458"/>
                      </a:lnTo>
                      <a:lnTo>
                        <a:pt x="2841" y="527"/>
                      </a:lnTo>
                      <a:lnTo>
                        <a:pt x="2904" y="600"/>
                      </a:lnTo>
                      <a:lnTo>
                        <a:pt x="2961" y="677"/>
                      </a:lnTo>
                      <a:lnTo>
                        <a:pt x="3014" y="756"/>
                      </a:lnTo>
                      <a:lnTo>
                        <a:pt x="3063" y="838"/>
                      </a:lnTo>
                      <a:lnTo>
                        <a:pt x="3106" y="925"/>
                      </a:lnTo>
                      <a:lnTo>
                        <a:pt x="2517" y="1116"/>
                      </a:lnTo>
                      <a:lnTo>
                        <a:pt x="2479" y="1054"/>
                      </a:lnTo>
                      <a:lnTo>
                        <a:pt x="2438" y="996"/>
                      </a:lnTo>
                      <a:lnTo>
                        <a:pt x="2392" y="941"/>
                      </a:lnTo>
                      <a:lnTo>
                        <a:pt x="2341" y="888"/>
                      </a:lnTo>
                      <a:lnTo>
                        <a:pt x="2288" y="840"/>
                      </a:lnTo>
                      <a:lnTo>
                        <a:pt x="2232" y="796"/>
                      </a:lnTo>
                      <a:lnTo>
                        <a:pt x="2172" y="755"/>
                      </a:lnTo>
                      <a:lnTo>
                        <a:pt x="2110" y="719"/>
                      </a:lnTo>
                      <a:lnTo>
                        <a:pt x="2044" y="687"/>
                      </a:lnTo>
                      <a:lnTo>
                        <a:pt x="1977" y="660"/>
                      </a:lnTo>
                      <a:lnTo>
                        <a:pt x="1907" y="638"/>
                      </a:lnTo>
                      <a:lnTo>
                        <a:pt x="1835" y="619"/>
                      </a:lnTo>
                      <a:lnTo>
                        <a:pt x="1835" y="0"/>
                      </a:lnTo>
                      <a:close/>
                      <a:moveTo>
                        <a:pt x="1426" y="0"/>
                      </a:moveTo>
                      <a:lnTo>
                        <a:pt x="1426" y="619"/>
                      </a:lnTo>
                      <a:lnTo>
                        <a:pt x="1355" y="638"/>
                      </a:lnTo>
                      <a:lnTo>
                        <a:pt x="1285" y="660"/>
                      </a:lnTo>
                      <a:lnTo>
                        <a:pt x="1216" y="687"/>
                      </a:lnTo>
                      <a:lnTo>
                        <a:pt x="1151" y="719"/>
                      </a:lnTo>
                      <a:lnTo>
                        <a:pt x="1089" y="755"/>
                      </a:lnTo>
                      <a:lnTo>
                        <a:pt x="1029" y="796"/>
                      </a:lnTo>
                      <a:lnTo>
                        <a:pt x="973" y="840"/>
                      </a:lnTo>
                      <a:lnTo>
                        <a:pt x="919" y="888"/>
                      </a:lnTo>
                      <a:lnTo>
                        <a:pt x="869" y="941"/>
                      </a:lnTo>
                      <a:lnTo>
                        <a:pt x="824" y="996"/>
                      </a:lnTo>
                      <a:lnTo>
                        <a:pt x="782" y="1054"/>
                      </a:lnTo>
                      <a:lnTo>
                        <a:pt x="744" y="1116"/>
                      </a:lnTo>
                      <a:lnTo>
                        <a:pt x="155" y="925"/>
                      </a:lnTo>
                      <a:lnTo>
                        <a:pt x="199" y="838"/>
                      </a:lnTo>
                      <a:lnTo>
                        <a:pt x="247" y="756"/>
                      </a:lnTo>
                      <a:lnTo>
                        <a:pt x="300" y="677"/>
                      </a:lnTo>
                      <a:lnTo>
                        <a:pt x="357" y="600"/>
                      </a:lnTo>
                      <a:lnTo>
                        <a:pt x="420" y="527"/>
                      </a:lnTo>
                      <a:lnTo>
                        <a:pt x="485" y="458"/>
                      </a:lnTo>
                      <a:lnTo>
                        <a:pt x="555" y="394"/>
                      </a:lnTo>
                      <a:lnTo>
                        <a:pt x="628" y="332"/>
                      </a:lnTo>
                      <a:lnTo>
                        <a:pt x="706" y="275"/>
                      </a:lnTo>
                      <a:lnTo>
                        <a:pt x="786" y="224"/>
                      </a:lnTo>
                      <a:lnTo>
                        <a:pt x="869" y="176"/>
                      </a:lnTo>
                      <a:lnTo>
                        <a:pt x="955" y="134"/>
                      </a:lnTo>
                      <a:lnTo>
                        <a:pt x="1045" y="97"/>
                      </a:lnTo>
                      <a:lnTo>
                        <a:pt x="1137" y="63"/>
                      </a:lnTo>
                      <a:lnTo>
                        <a:pt x="1231" y="37"/>
                      </a:lnTo>
                      <a:lnTo>
                        <a:pt x="1328" y="16"/>
                      </a:lnTo>
                      <a:lnTo>
                        <a:pt x="1426" y="0"/>
                      </a:lnTo>
                      <a:close/>
                    </a:path>
                  </a:pathLst>
                </a:custGeom>
                <a:solidFill>
                  <a:schemeClr val="accent4">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dirty="0"/>
                </a:p>
              </p:txBody>
            </p:sp>
          </p:grpSp>
          <p:sp>
            <p:nvSpPr>
              <p:cNvPr id="136" name="矩形 135">
                <a:extLst>
                  <a:ext uri="{FF2B5EF4-FFF2-40B4-BE49-F238E27FC236}">
                    <a16:creationId xmlns:a16="http://schemas.microsoft.com/office/drawing/2014/main" id="{A70B34D9-27DF-4E2C-9FC0-E39DB3CEDEB9}"/>
                  </a:ext>
                </a:extLst>
              </p:cNvPr>
              <p:cNvSpPr/>
              <p:nvPr/>
            </p:nvSpPr>
            <p:spPr>
              <a:xfrm>
                <a:off x="3400258" y="1938989"/>
                <a:ext cx="1890325" cy="857485"/>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7" name="组合 136">
                <a:extLst>
                  <a:ext uri="{FF2B5EF4-FFF2-40B4-BE49-F238E27FC236}">
                    <a16:creationId xmlns:a16="http://schemas.microsoft.com/office/drawing/2014/main" id="{0647A0E9-A243-4EA7-B90F-98D785FDBA37}"/>
                  </a:ext>
                </a:extLst>
              </p:cNvPr>
              <p:cNvGrpSpPr/>
              <p:nvPr/>
            </p:nvGrpSpPr>
            <p:grpSpPr>
              <a:xfrm>
                <a:off x="4843723" y="2899023"/>
                <a:ext cx="585426" cy="200055"/>
                <a:chOff x="2467388" y="3067461"/>
                <a:chExt cx="585426" cy="200055"/>
              </a:xfrm>
            </p:grpSpPr>
            <p:sp>
              <p:nvSpPr>
                <p:cNvPr id="138" name="Freeform 271">
                  <a:extLst>
                    <a:ext uri="{FF2B5EF4-FFF2-40B4-BE49-F238E27FC236}">
                      <a16:creationId xmlns:a16="http://schemas.microsoft.com/office/drawing/2014/main" id="{A3651740-9689-44DF-8ED7-BF40F5336BA9}"/>
                    </a:ext>
                  </a:extLst>
                </p:cNvPr>
                <p:cNvSpPr>
                  <a:spLocks noEditPoints="1"/>
                </p:cNvSpPr>
                <p:nvPr/>
              </p:nvSpPr>
              <p:spPr bwMode="auto">
                <a:xfrm>
                  <a:off x="2467388" y="3106249"/>
                  <a:ext cx="131419" cy="130006"/>
                </a:xfrm>
                <a:custGeom>
                  <a:avLst/>
                  <a:gdLst>
                    <a:gd name="T0" fmla="*/ 9 w 46"/>
                    <a:gd name="T1" fmla="*/ 17 h 46"/>
                    <a:gd name="T2" fmla="*/ 9 w 46"/>
                    <a:gd name="T3" fmla="*/ 13 h 46"/>
                    <a:gd name="T4" fmla="*/ 11 w 46"/>
                    <a:gd name="T5" fmla="*/ 11 h 46"/>
                    <a:gd name="T6" fmla="*/ 13 w 46"/>
                    <a:gd name="T7" fmla="*/ 10 h 46"/>
                    <a:gd name="T8" fmla="*/ 17 w 46"/>
                    <a:gd name="T9" fmla="*/ 9 h 46"/>
                    <a:gd name="T10" fmla="*/ 14 w 46"/>
                    <a:gd name="T11" fmla="*/ 12 h 46"/>
                    <a:gd name="T12" fmla="*/ 11 w 46"/>
                    <a:gd name="T13" fmla="*/ 15 h 46"/>
                    <a:gd name="T14" fmla="*/ 37 w 46"/>
                    <a:gd name="T15" fmla="*/ 34 h 46"/>
                    <a:gd name="T16" fmla="*/ 45 w 46"/>
                    <a:gd name="T17" fmla="*/ 43 h 46"/>
                    <a:gd name="T18" fmla="*/ 42 w 46"/>
                    <a:gd name="T19" fmla="*/ 45 h 46"/>
                    <a:gd name="T20" fmla="*/ 29 w 46"/>
                    <a:gd name="T21" fmla="*/ 40 h 46"/>
                    <a:gd name="T22" fmla="*/ 13 w 46"/>
                    <a:gd name="T23" fmla="*/ 40 h 46"/>
                    <a:gd name="T24" fmla="*/ 6 w 46"/>
                    <a:gd name="T25" fmla="*/ 36 h 46"/>
                    <a:gd name="T26" fmla="*/ 1 w 46"/>
                    <a:gd name="T27" fmla="*/ 29 h 46"/>
                    <a:gd name="T28" fmla="*/ 0 w 46"/>
                    <a:gd name="T29" fmla="*/ 21 h 46"/>
                    <a:gd name="T30" fmla="*/ 6 w 46"/>
                    <a:gd name="T31" fmla="*/ 6 h 46"/>
                    <a:gd name="T32" fmla="*/ 29 w 46"/>
                    <a:gd name="T33" fmla="*/ 1 h 46"/>
                    <a:gd name="T34" fmla="*/ 36 w 46"/>
                    <a:gd name="T35" fmla="*/ 6 h 46"/>
                    <a:gd name="T36" fmla="*/ 40 w 46"/>
                    <a:gd name="T37" fmla="*/ 13 h 46"/>
                    <a:gd name="T38" fmla="*/ 42 w 46"/>
                    <a:gd name="T39" fmla="*/ 21 h 46"/>
                    <a:gd name="T40" fmla="*/ 37 w 46"/>
                    <a:gd name="T41" fmla="*/ 34 h 46"/>
                    <a:gd name="T42" fmla="*/ 27 w 46"/>
                    <a:gd name="T43" fmla="*/ 5 h 46"/>
                    <a:gd name="T44" fmla="*/ 9 w 46"/>
                    <a:gd name="T45" fmla="*/ 9 h 46"/>
                    <a:gd name="T46" fmla="*/ 4 w 46"/>
                    <a:gd name="T47" fmla="*/ 21 h 46"/>
                    <a:gd name="T48" fmla="*/ 5 w 46"/>
                    <a:gd name="T49" fmla="*/ 27 h 46"/>
                    <a:gd name="T50" fmla="*/ 9 w 46"/>
                    <a:gd name="T51" fmla="*/ 33 h 46"/>
                    <a:gd name="T52" fmla="*/ 14 w 46"/>
                    <a:gd name="T53" fmla="*/ 37 h 46"/>
                    <a:gd name="T54" fmla="*/ 21 w 46"/>
                    <a:gd name="T55" fmla="*/ 38 h 46"/>
                    <a:gd name="T56" fmla="*/ 33 w 46"/>
                    <a:gd name="T57" fmla="*/ 33 h 46"/>
                    <a:gd name="T58" fmla="*/ 33 w 46"/>
                    <a:gd name="T59" fmla="*/ 33 h 46"/>
                    <a:gd name="T60" fmla="*/ 38 w 46"/>
                    <a:gd name="T61" fmla="*/ 21 h 46"/>
                    <a:gd name="T62" fmla="*/ 37 w 46"/>
                    <a:gd name="T63" fmla="*/ 14 h 46"/>
                    <a:gd name="T64" fmla="*/ 33 w 46"/>
                    <a:gd name="T65" fmla="*/ 9 h 46"/>
                    <a:gd name="T66" fmla="*/ 32 w 46"/>
                    <a:gd name="T67" fmla="*/ 21 h 46"/>
                    <a:gd name="T68" fmla="*/ 33 w 46"/>
                    <a:gd name="T69" fmla="*/ 20 h 46"/>
                    <a:gd name="T70" fmla="*/ 33 w 46"/>
                    <a:gd name="T71" fmla="*/ 26 h 46"/>
                    <a:gd name="T72" fmla="*/ 30 w 46"/>
                    <a:gd name="T73" fmla="*/ 31 h 46"/>
                    <a:gd name="T74" fmla="*/ 21 w 46"/>
                    <a:gd name="T75" fmla="*/ 35 h 46"/>
                    <a:gd name="T76" fmla="*/ 21 w 46"/>
                    <a:gd name="T77" fmla="*/ 32 h 46"/>
                    <a:gd name="T78" fmla="*/ 29 w 46"/>
                    <a:gd name="T79" fmla="*/ 29 h 46"/>
                    <a:gd name="T80" fmla="*/ 31 w 46"/>
                    <a:gd name="T81" fmla="*/ 2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6" h="46">
                      <a:moveTo>
                        <a:pt x="10" y="16"/>
                      </a:moveTo>
                      <a:cubicBezTo>
                        <a:pt x="10" y="17"/>
                        <a:pt x="9" y="17"/>
                        <a:pt x="9" y="17"/>
                      </a:cubicBezTo>
                      <a:cubicBezTo>
                        <a:pt x="8" y="17"/>
                        <a:pt x="8" y="16"/>
                        <a:pt x="8" y="16"/>
                      </a:cubicBezTo>
                      <a:cubicBezTo>
                        <a:pt x="8" y="15"/>
                        <a:pt x="9" y="14"/>
                        <a:pt x="9" y="13"/>
                      </a:cubicBezTo>
                      <a:cubicBezTo>
                        <a:pt x="10" y="13"/>
                        <a:pt x="10" y="12"/>
                        <a:pt x="11" y="11"/>
                      </a:cubicBezTo>
                      <a:cubicBezTo>
                        <a:pt x="11" y="11"/>
                        <a:pt x="11" y="11"/>
                        <a:pt x="11" y="11"/>
                      </a:cubicBezTo>
                      <a:cubicBezTo>
                        <a:pt x="11" y="11"/>
                        <a:pt x="11" y="11"/>
                        <a:pt x="11" y="11"/>
                      </a:cubicBezTo>
                      <a:cubicBezTo>
                        <a:pt x="12" y="11"/>
                        <a:pt x="12" y="10"/>
                        <a:pt x="13" y="10"/>
                      </a:cubicBezTo>
                      <a:cubicBezTo>
                        <a:pt x="14" y="9"/>
                        <a:pt x="15" y="9"/>
                        <a:pt x="15" y="8"/>
                      </a:cubicBezTo>
                      <a:cubicBezTo>
                        <a:pt x="16" y="8"/>
                        <a:pt x="17" y="8"/>
                        <a:pt x="17" y="9"/>
                      </a:cubicBezTo>
                      <a:cubicBezTo>
                        <a:pt x="17" y="10"/>
                        <a:pt x="17" y="10"/>
                        <a:pt x="16" y="10"/>
                      </a:cubicBezTo>
                      <a:cubicBezTo>
                        <a:pt x="16" y="11"/>
                        <a:pt x="15" y="11"/>
                        <a:pt x="14" y="12"/>
                      </a:cubicBezTo>
                      <a:cubicBezTo>
                        <a:pt x="14" y="12"/>
                        <a:pt x="13" y="12"/>
                        <a:pt x="13" y="13"/>
                      </a:cubicBezTo>
                      <a:cubicBezTo>
                        <a:pt x="12" y="13"/>
                        <a:pt x="12" y="14"/>
                        <a:pt x="11" y="15"/>
                      </a:cubicBezTo>
                      <a:cubicBezTo>
                        <a:pt x="11" y="15"/>
                        <a:pt x="11" y="16"/>
                        <a:pt x="10" y="16"/>
                      </a:cubicBezTo>
                      <a:close/>
                      <a:moveTo>
                        <a:pt x="37" y="34"/>
                      </a:moveTo>
                      <a:cubicBezTo>
                        <a:pt x="37" y="34"/>
                        <a:pt x="37" y="34"/>
                        <a:pt x="37" y="34"/>
                      </a:cubicBezTo>
                      <a:cubicBezTo>
                        <a:pt x="45" y="43"/>
                        <a:pt x="45" y="43"/>
                        <a:pt x="45" y="43"/>
                      </a:cubicBezTo>
                      <a:cubicBezTo>
                        <a:pt x="46" y="43"/>
                        <a:pt x="46" y="45"/>
                        <a:pt x="45" y="45"/>
                      </a:cubicBezTo>
                      <a:cubicBezTo>
                        <a:pt x="44" y="46"/>
                        <a:pt x="43" y="46"/>
                        <a:pt x="42" y="45"/>
                      </a:cubicBezTo>
                      <a:cubicBezTo>
                        <a:pt x="34" y="37"/>
                        <a:pt x="34" y="37"/>
                        <a:pt x="34" y="37"/>
                      </a:cubicBezTo>
                      <a:cubicBezTo>
                        <a:pt x="33" y="38"/>
                        <a:pt x="31" y="39"/>
                        <a:pt x="29" y="40"/>
                      </a:cubicBezTo>
                      <a:cubicBezTo>
                        <a:pt x="26" y="41"/>
                        <a:pt x="24" y="42"/>
                        <a:pt x="21" y="42"/>
                      </a:cubicBezTo>
                      <a:cubicBezTo>
                        <a:pt x="18" y="42"/>
                        <a:pt x="15" y="41"/>
                        <a:pt x="13" y="40"/>
                      </a:cubicBezTo>
                      <a:cubicBezTo>
                        <a:pt x="13" y="40"/>
                        <a:pt x="13" y="40"/>
                        <a:pt x="13" y="40"/>
                      </a:cubicBezTo>
                      <a:cubicBezTo>
                        <a:pt x="10" y="39"/>
                        <a:pt x="8" y="38"/>
                        <a:pt x="6" y="36"/>
                      </a:cubicBezTo>
                      <a:cubicBezTo>
                        <a:pt x="6" y="36"/>
                        <a:pt x="6" y="36"/>
                        <a:pt x="6" y="36"/>
                      </a:cubicBezTo>
                      <a:cubicBezTo>
                        <a:pt x="4" y="34"/>
                        <a:pt x="2" y="31"/>
                        <a:pt x="1" y="29"/>
                      </a:cubicBezTo>
                      <a:cubicBezTo>
                        <a:pt x="1" y="29"/>
                        <a:pt x="1" y="29"/>
                        <a:pt x="1" y="29"/>
                      </a:cubicBezTo>
                      <a:cubicBezTo>
                        <a:pt x="0" y="26"/>
                        <a:pt x="0" y="24"/>
                        <a:pt x="0" y="21"/>
                      </a:cubicBezTo>
                      <a:cubicBezTo>
                        <a:pt x="0" y="18"/>
                        <a:pt x="0" y="15"/>
                        <a:pt x="1" y="13"/>
                      </a:cubicBezTo>
                      <a:cubicBezTo>
                        <a:pt x="2" y="10"/>
                        <a:pt x="4" y="8"/>
                        <a:pt x="6" y="6"/>
                      </a:cubicBezTo>
                      <a:cubicBezTo>
                        <a:pt x="10" y="2"/>
                        <a:pt x="15" y="0"/>
                        <a:pt x="21" y="0"/>
                      </a:cubicBezTo>
                      <a:cubicBezTo>
                        <a:pt x="24" y="0"/>
                        <a:pt x="26" y="0"/>
                        <a:pt x="29" y="1"/>
                      </a:cubicBezTo>
                      <a:cubicBezTo>
                        <a:pt x="29" y="1"/>
                        <a:pt x="29" y="1"/>
                        <a:pt x="29" y="1"/>
                      </a:cubicBezTo>
                      <a:cubicBezTo>
                        <a:pt x="31" y="2"/>
                        <a:pt x="34" y="4"/>
                        <a:pt x="36" y="6"/>
                      </a:cubicBezTo>
                      <a:cubicBezTo>
                        <a:pt x="36" y="6"/>
                        <a:pt x="36" y="6"/>
                        <a:pt x="36" y="6"/>
                      </a:cubicBezTo>
                      <a:cubicBezTo>
                        <a:pt x="38" y="8"/>
                        <a:pt x="39" y="10"/>
                        <a:pt x="40" y="13"/>
                      </a:cubicBezTo>
                      <a:cubicBezTo>
                        <a:pt x="40" y="13"/>
                        <a:pt x="40" y="13"/>
                        <a:pt x="40" y="13"/>
                      </a:cubicBezTo>
                      <a:cubicBezTo>
                        <a:pt x="41" y="15"/>
                        <a:pt x="42" y="18"/>
                        <a:pt x="42" y="21"/>
                      </a:cubicBezTo>
                      <a:cubicBezTo>
                        <a:pt x="42" y="24"/>
                        <a:pt x="41" y="26"/>
                        <a:pt x="40" y="29"/>
                      </a:cubicBezTo>
                      <a:cubicBezTo>
                        <a:pt x="39" y="31"/>
                        <a:pt x="38" y="33"/>
                        <a:pt x="37" y="34"/>
                      </a:cubicBezTo>
                      <a:close/>
                      <a:moveTo>
                        <a:pt x="27" y="5"/>
                      </a:moveTo>
                      <a:cubicBezTo>
                        <a:pt x="27" y="5"/>
                        <a:pt x="27" y="5"/>
                        <a:pt x="27" y="5"/>
                      </a:cubicBezTo>
                      <a:cubicBezTo>
                        <a:pt x="25" y="4"/>
                        <a:pt x="23" y="4"/>
                        <a:pt x="21" y="4"/>
                      </a:cubicBezTo>
                      <a:cubicBezTo>
                        <a:pt x="16" y="4"/>
                        <a:pt x="12" y="6"/>
                        <a:pt x="9" y="9"/>
                      </a:cubicBezTo>
                      <a:cubicBezTo>
                        <a:pt x="7" y="10"/>
                        <a:pt x="6" y="12"/>
                        <a:pt x="5" y="14"/>
                      </a:cubicBezTo>
                      <a:cubicBezTo>
                        <a:pt x="4" y="16"/>
                        <a:pt x="4" y="19"/>
                        <a:pt x="4" y="21"/>
                      </a:cubicBezTo>
                      <a:cubicBezTo>
                        <a:pt x="4" y="23"/>
                        <a:pt x="4" y="25"/>
                        <a:pt x="5" y="27"/>
                      </a:cubicBezTo>
                      <a:cubicBezTo>
                        <a:pt x="5" y="27"/>
                        <a:pt x="5" y="27"/>
                        <a:pt x="5" y="27"/>
                      </a:cubicBezTo>
                      <a:cubicBezTo>
                        <a:pt x="6" y="30"/>
                        <a:pt x="7" y="31"/>
                        <a:pt x="9" y="33"/>
                      </a:cubicBezTo>
                      <a:cubicBezTo>
                        <a:pt x="9" y="33"/>
                        <a:pt x="9" y="33"/>
                        <a:pt x="9" y="33"/>
                      </a:cubicBezTo>
                      <a:cubicBezTo>
                        <a:pt x="9" y="33"/>
                        <a:pt x="9" y="33"/>
                        <a:pt x="9" y="33"/>
                      </a:cubicBezTo>
                      <a:cubicBezTo>
                        <a:pt x="10" y="35"/>
                        <a:pt x="12" y="36"/>
                        <a:pt x="14" y="37"/>
                      </a:cubicBezTo>
                      <a:cubicBezTo>
                        <a:pt x="14" y="37"/>
                        <a:pt x="14" y="37"/>
                        <a:pt x="14" y="37"/>
                      </a:cubicBezTo>
                      <a:cubicBezTo>
                        <a:pt x="16" y="38"/>
                        <a:pt x="18" y="38"/>
                        <a:pt x="21" y="38"/>
                      </a:cubicBezTo>
                      <a:cubicBezTo>
                        <a:pt x="23" y="38"/>
                        <a:pt x="25" y="38"/>
                        <a:pt x="27" y="37"/>
                      </a:cubicBezTo>
                      <a:cubicBezTo>
                        <a:pt x="29" y="36"/>
                        <a:pt x="31" y="35"/>
                        <a:pt x="33" y="33"/>
                      </a:cubicBezTo>
                      <a:cubicBezTo>
                        <a:pt x="33" y="33"/>
                        <a:pt x="33" y="33"/>
                        <a:pt x="33" y="33"/>
                      </a:cubicBezTo>
                      <a:cubicBezTo>
                        <a:pt x="33" y="33"/>
                        <a:pt x="33" y="33"/>
                        <a:pt x="33" y="33"/>
                      </a:cubicBezTo>
                      <a:cubicBezTo>
                        <a:pt x="34" y="31"/>
                        <a:pt x="36" y="30"/>
                        <a:pt x="37" y="27"/>
                      </a:cubicBezTo>
                      <a:cubicBezTo>
                        <a:pt x="37" y="25"/>
                        <a:pt x="38" y="23"/>
                        <a:pt x="38" y="21"/>
                      </a:cubicBezTo>
                      <a:cubicBezTo>
                        <a:pt x="38" y="19"/>
                        <a:pt x="37" y="16"/>
                        <a:pt x="37" y="14"/>
                      </a:cubicBezTo>
                      <a:cubicBezTo>
                        <a:pt x="37" y="14"/>
                        <a:pt x="37" y="14"/>
                        <a:pt x="37" y="14"/>
                      </a:cubicBezTo>
                      <a:cubicBezTo>
                        <a:pt x="36" y="12"/>
                        <a:pt x="34" y="10"/>
                        <a:pt x="33" y="9"/>
                      </a:cubicBezTo>
                      <a:cubicBezTo>
                        <a:pt x="33" y="9"/>
                        <a:pt x="33" y="9"/>
                        <a:pt x="33" y="9"/>
                      </a:cubicBezTo>
                      <a:cubicBezTo>
                        <a:pt x="31" y="7"/>
                        <a:pt x="29" y="6"/>
                        <a:pt x="27" y="5"/>
                      </a:cubicBezTo>
                      <a:close/>
                      <a:moveTo>
                        <a:pt x="32" y="21"/>
                      </a:moveTo>
                      <a:cubicBezTo>
                        <a:pt x="32" y="21"/>
                        <a:pt x="32" y="21"/>
                        <a:pt x="32" y="21"/>
                      </a:cubicBezTo>
                      <a:cubicBezTo>
                        <a:pt x="32" y="20"/>
                        <a:pt x="32" y="20"/>
                        <a:pt x="33" y="20"/>
                      </a:cubicBezTo>
                      <a:cubicBezTo>
                        <a:pt x="34" y="20"/>
                        <a:pt x="34" y="20"/>
                        <a:pt x="34" y="21"/>
                      </a:cubicBezTo>
                      <a:cubicBezTo>
                        <a:pt x="34" y="23"/>
                        <a:pt x="34" y="24"/>
                        <a:pt x="33" y="26"/>
                      </a:cubicBezTo>
                      <a:cubicBezTo>
                        <a:pt x="33" y="26"/>
                        <a:pt x="33" y="26"/>
                        <a:pt x="33" y="26"/>
                      </a:cubicBezTo>
                      <a:cubicBezTo>
                        <a:pt x="33" y="28"/>
                        <a:pt x="32" y="29"/>
                        <a:pt x="30" y="31"/>
                      </a:cubicBezTo>
                      <a:cubicBezTo>
                        <a:pt x="29" y="32"/>
                        <a:pt x="28" y="33"/>
                        <a:pt x="26" y="33"/>
                      </a:cubicBezTo>
                      <a:cubicBezTo>
                        <a:pt x="24" y="34"/>
                        <a:pt x="22" y="35"/>
                        <a:pt x="21" y="35"/>
                      </a:cubicBezTo>
                      <a:cubicBezTo>
                        <a:pt x="20" y="35"/>
                        <a:pt x="20" y="34"/>
                        <a:pt x="20" y="33"/>
                      </a:cubicBezTo>
                      <a:cubicBezTo>
                        <a:pt x="20" y="33"/>
                        <a:pt x="20" y="32"/>
                        <a:pt x="21" y="32"/>
                      </a:cubicBezTo>
                      <a:cubicBezTo>
                        <a:pt x="22" y="32"/>
                        <a:pt x="24" y="32"/>
                        <a:pt x="25" y="31"/>
                      </a:cubicBezTo>
                      <a:cubicBezTo>
                        <a:pt x="26" y="31"/>
                        <a:pt x="28" y="30"/>
                        <a:pt x="29" y="29"/>
                      </a:cubicBezTo>
                      <a:cubicBezTo>
                        <a:pt x="30" y="28"/>
                        <a:pt x="31" y="27"/>
                        <a:pt x="31" y="25"/>
                      </a:cubicBezTo>
                      <a:cubicBezTo>
                        <a:pt x="31" y="25"/>
                        <a:pt x="31" y="25"/>
                        <a:pt x="31" y="25"/>
                      </a:cubicBezTo>
                      <a:cubicBezTo>
                        <a:pt x="32" y="24"/>
                        <a:pt x="32" y="22"/>
                        <a:pt x="32" y="21"/>
                      </a:cubicBezTo>
                      <a:close/>
                    </a:path>
                  </a:pathLst>
                </a:custGeom>
                <a:solidFill>
                  <a:schemeClr val="bg1">
                    <a:alpha val="40000"/>
                  </a:schemeClr>
                </a:solidFill>
                <a:ln>
                  <a:noFill/>
                </a:ln>
                <a:effectLst/>
              </p:spPr>
              <p:txBody>
                <a:bodyPr/>
                <a:lstStyle/>
                <a:p>
                  <a:endParaRPr lang="zh-CN" altLang="en-US" sz="2400"/>
                </a:p>
              </p:txBody>
            </p:sp>
            <p:sp>
              <p:nvSpPr>
                <p:cNvPr id="139" name="文本框 138">
                  <a:extLst>
                    <a:ext uri="{FF2B5EF4-FFF2-40B4-BE49-F238E27FC236}">
                      <a16:creationId xmlns:a16="http://schemas.microsoft.com/office/drawing/2014/main" id="{DCF8C197-F1FA-412A-9D20-08A82DC4E6C4}"/>
                    </a:ext>
                  </a:extLst>
                </p:cNvPr>
                <p:cNvSpPr txBox="1"/>
                <p:nvPr/>
              </p:nvSpPr>
              <p:spPr>
                <a:xfrm>
                  <a:off x="2598808" y="3067461"/>
                  <a:ext cx="454006" cy="200055"/>
                </a:xfrm>
                <a:prstGeom prst="rect">
                  <a:avLst/>
                </a:prstGeom>
                <a:noFill/>
              </p:spPr>
              <p:txBody>
                <a:bodyPr wrap="square" rtlCol="0">
                  <a:spAutoFit/>
                </a:bodyPr>
                <a:lstStyle/>
                <a:p>
                  <a:r>
                    <a:rPr lang="zh-CN" altLang="en-US" sz="700" dirty="0">
                      <a:solidFill>
                        <a:schemeClr val="bg1">
                          <a:alpha val="60000"/>
                        </a:schemeClr>
                      </a:solidFill>
                      <a:latin typeface="+mn-ea"/>
                    </a:rPr>
                    <a:t>详情</a:t>
                  </a:r>
                </a:p>
              </p:txBody>
            </p:sp>
          </p:grpSp>
        </p:grpSp>
      </p:grpSp>
    </p:spTree>
    <p:extLst>
      <p:ext uri="{BB962C8B-B14F-4D97-AF65-F5344CB8AC3E}">
        <p14:creationId xmlns:p14="http://schemas.microsoft.com/office/powerpoint/2010/main" val="3526421032"/>
      </p:ext>
    </p:extLst>
  </p:cSld>
  <p:clrMapOvr>
    <a:masterClrMapping/>
  </p:clrMapOvr>
</p:sld>
</file>

<file path=ppt/theme/theme1.xml><?xml version="1.0" encoding="utf-8"?>
<a:theme xmlns:a="http://schemas.openxmlformats.org/drawingml/2006/main" name="Office 主题​​">
  <a:themeElements>
    <a:clrScheme name="Office">
      <a:dk1>
        <a:sysClr val="windowText" lastClr="505B66"/>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505B66"/>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1246</TotalTime>
  <Words>1222</Words>
  <Application>Microsoft Office PowerPoint</Application>
  <PresentationFormat>宽屏</PresentationFormat>
  <Paragraphs>322</Paragraphs>
  <Slides>6</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vt:i4>
      </vt:variant>
    </vt:vector>
  </HeadingPairs>
  <TitlesOfParts>
    <vt:vector size="14" baseType="lpstr">
      <vt:lpstr>等线</vt:lpstr>
      <vt:lpstr>等线 Light</vt:lpstr>
      <vt:lpstr>思源黑体 CN ExtraLight</vt:lpstr>
      <vt:lpstr>思源黑体 CN Heavy</vt:lpstr>
      <vt:lpstr>微软雅黑</vt:lpstr>
      <vt:lpstr>Aldrich</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138</cp:revision>
  <dcterms:created xsi:type="dcterms:W3CDTF">2019-12-28T14:26:44Z</dcterms:created>
  <dcterms:modified xsi:type="dcterms:W3CDTF">2020-01-05T14:57:51Z</dcterms:modified>
</cp:coreProperties>
</file>