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82" r:id="rId2"/>
    <p:sldId id="290" r:id="rId3"/>
    <p:sldId id="291" r:id="rId4"/>
    <p:sldId id="295" r:id="rId5"/>
    <p:sldId id="292" r:id="rId6"/>
    <p:sldId id="297" r:id="rId7"/>
    <p:sldId id="298" r:id="rId8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319CA-8400-4C3F-A277-BBBF1FED029B}" type="datetimeFigureOut">
              <a:rPr lang="ko-KR" altLang="en-US" smtClean="0"/>
              <a:pPr/>
              <a:t>2023-05-01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34EB9-E907-4622-A082-5EAE6A84B205}" type="datetimeFigureOut">
              <a:rPr lang="ko-KR" altLang="en-US" smtClean="0"/>
              <a:t>2023-05-01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gif"/><Relationship Id="rId10" Type="http://schemas.openxmlformats.org/officeDocument/2006/relationships/image" Target="../media/image10.png"/><Relationship Id="rId4" Type="http://schemas.openxmlformats.org/officeDocument/2006/relationships/image" Target="../media/image3.gif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gif"/><Relationship Id="rId7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gif"/><Relationship Id="rId3" Type="http://schemas.openxmlformats.org/officeDocument/2006/relationships/image" Target="../media/image9.png"/><Relationship Id="rId7" Type="http://schemas.openxmlformats.org/officeDocument/2006/relationships/image" Target="../media/image3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gif"/><Relationship Id="rId5" Type="http://schemas.openxmlformats.org/officeDocument/2006/relationships/image" Target="../media/image1.gif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99793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3937296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기획 단계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영웅 생산 타워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1.1)</a:t>
            </a:r>
            <a:r>
              <a:rPr lang="ko-KR" altLang="en-US" sz="1000" b="1" dirty="0"/>
              <a:t>건설</a:t>
            </a:r>
            <a:endParaRPr lang="en-US" altLang="ko-KR" sz="1000" b="1" dirty="0"/>
          </a:p>
          <a:p>
            <a:r>
              <a:rPr lang="en-US" altLang="ko-KR" sz="1000" b="1" dirty="0"/>
              <a:t>                       1.2)</a:t>
            </a:r>
            <a:r>
              <a:rPr lang="ko-KR" altLang="en-US" sz="1000" b="1" dirty="0"/>
              <a:t>시스템</a:t>
            </a:r>
            <a:endParaRPr lang="en-US" altLang="ko-KR" sz="1000" b="1" dirty="0"/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영웅 필드 배치</a:t>
            </a:r>
            <a:endParaRPr lang="en-US" altLang="ko-KR" sz="1000" b="1" dirty="0"/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필드 전투 기본</a:t>
            </a:r>
            <a:endParaRPr lang="en-US" altLang="ko-KR" sz="1000" b="1" dirty="0"/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endParaRPr lang="en-US" altLang="ko-KR" sz="1000" b="1" dirty="0"/>
          </a:p>
          <a:p>
            <a:r>
              <a:rPr lang="en-US" altLang="ko-KR" sz="1000" b="1" dirty="0"/>
              <a:t>	5. </a:t>
            </a:r>
            <a:r>
              <a:rPr lang="ko-KR" altLang="en-US" sz="1000" b="1" dirty="0"/>
              <a:t>영웅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                   23.03.30 ~ : </a:t>
            </a:r>
            <a:r>
              <a:rPr lang="ko-KR" altLang="en-US" sz="1000" b="1" dirty="0"/>
              <a:t>초안 작성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단계</a:t>
            </a:r>
            <a:r>
              <a:rPr lang="en-US" altLang="ko-KR" sz="1000" b="1" dirty="0"/>
              <a:t>1~3)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16632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494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1.1)</a:t>
            </a:r>
            <a:r>
              <a:rPr lang="ko-KR" altLang="en-US" sz="1000" b="1" dirty="0"/>
              <a:t>건설</a:t>
            </a:r>
            <a:r>
              <a:rPr lang="en-US" altLang="ko-KR" sz="1000" b="1" dirty="0"/>
              <a:t>         * </a:t>
            </a:r>
            <a:r>
              <a:rPr lang="ko-KR" altLang="en-US" sz="1000" b="1" dirty="0"/>
              <a:t>영지에서 영웅 생산 타워를 건설할 수 있다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 err="1"/>
              <a:t>ㄴ영지</a:t>
            </a:r>
            <a:r>
              <a:rPr lang="ko-KR" altLang="en-US" sz="1000" b="1" dirty="0"/>
              <a:t> 내에서 자유 배치를 통해 영웅 생산 타워를 건설할 수 있다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영웅 생산 타워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374794-751B-1B95-5E26-10CF7F3781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2798" y="2710987"/>
            <a:ext cx="4705350" cy="235267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98D99D4-4A19-F9D2-216B-3A7FCCE94B03}"/>
              </a:ext>
            </a:extLst>
          </p:cNvPr>
          <p:cNvSpPr/>
          <p:nvPr/>
        </p:nvSpPr>
        <p:spPr>
          <a:xfrm>
            <a:off x="3390844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6522764-CA4D-9078-EF48-CDFA5D0DACF7}"/>
              </a:ext>
            </a:extLst>
          </p:cNvPr>
          <p:cNvSpPr/>
          <p:nvPr/>
        </p:nvSpPr>
        <p:spPr>
          <a:xfrm>
            <a:off x="4145427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3523D95-C9CD-6E6A-B66F-7BE13382B4DA}"/>
              </a:ext>
            </a:extLst>
          </p:cNvPr>
          <p:cNvSpPr/>
          <p:nvPr/>
        </p:nvSpPr>
        <p:spPr>
          <a:xfrm>
            <a:off x="4929409" y="287069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3</a:t>
            </a:r>
            <a:endParaRPr lang="ko-KR" altLang="en-US" sz="10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E11BA78-4C95-727E-9F48-C361B90AE748}"/>
              </a:ext>
            </a:extLst>
          </p:cNvPr>
          <p:cNvSpPr/>
          <p:nvPr/>
        </p:nvSpPr>
        <p:spPr>
          <a:xfrm>
            <a:off x="3250770" y="3610601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4</a:t>
            </a:r>
            <a:endParaRPr lang="ko-KR" altLang="en-US" sz="10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F6BD6B-08BE-9FBB-4B29-4A27EA88E6F2}"/>
              </a:ext>
            </a:extLst>
          </p:cNvPr>
          <p:cNvSpPr/>
          <p:nvPr/>
        </p:nvSpPr>
        <p:spPr>
          <a:xfrm>
            <a:off x="6469293" y="3827932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건물</a:t>
            </a:r>
            <a:r>
              <a:rPr lang="en-US" altLang="ko-KR" sz="1000" dirty="0"/>
              <a:t>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D69DD2-9284-A7E5-882D-10A2E02259D7}"/>
              </a:ext>
            </a:extLst>
          </p:cNvPr>
          <p:cNvSpPr txBox="1"/>
          <p:nvPr/>
        </p:nvSpPr>
        <p:spPr>
          <a:xfrm>
            <a:off x="4451552" y="3810599"/>
            <a:ext cx="2017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solidFill>
                  <a:srgbClr val="FF0000"/>
                </a:solidFill>
                <a:highlight>
                  <a:srgbClr val="FFFF00"/>
                </a:highlight>
              </a:rPr>
              <a:t>타일 내에서 자유 배치</a:t>
            </a:r>
          </a:p>
        </p:txBody>
      </p:sp>
    </p:spTree>
    <p:extLst>
      <p:ext uri="{BB962C8B-B14F-4D97-AF65-F5344CB8AC3E}">
        <p14:creationId xmlns:p14="http://schemas.microsoft.com/office/powerpoint/2010/main" val="3077992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859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STAGE</a:t>
            </a:r>
            <a:r>
              <a:rPr lang="ko-KR" altLang="en-US" sz="1000" b="1" dirty="0"/>
              <a:t>에 따라 해금된다</a:t>
            </a:r>
            <a:r>
              <a:rPr lang="en-US" altLang="ko-KR" sz="1000" b="1" dirty="0"/>
              <a:t>.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영웅 생산 타워는 근접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원거리 </a:t>
            </a:r>
            <a:r>
              <a:rPr lang="en-US" altLang="ko-KR" sz="1000" b="1" dirty="0"/>
              <a:t>-&gt; </a:t>
            </a:r>
            <a:r>
              <a:rPr lang="ko-KR" altLang="en-US" sz="1000" b="1" dirty="0"/>
              <a:t>지원 순으로 해금되며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테이블을 통해 조절 가능하도록 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276E45B-81A2-F67B-A3C9-AFB24EC529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11760" y="2440254"/>
            <a:ext cx="6195581" cy="31837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823AD6C-19C6-3E24-BF20-1CBF45AA94AA}"/>
              </a:ext>
            </a:extLst>
          </p:cNvPr>
          <p:cNvSpPr/>
          <p:nvPr/>
        </p:nvSpPr>
        <p:spPr>
          <a:xfrm>
            <a:off x="3823610" y="3284984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DE0A463-05D4-2B9E-14A6-0A18DF170697}"/>
              </a:ext>
            </a:extLst>
          </p:cNvPr>
          <p:cNvSpPr/>
          <p:nvPr/>
        </p:nvSpPr>
        <p:spPr>
          <a:xfrm>
            <a:off x="3837872" y="3778549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5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7BC01E-122A-9AE9-4A2E-17FA2877C171}"/>
              </a:ext>
            </a:extLst>
          </p:cNvPr>
          <p:cNvSpPr/>
          <p:nvPr/>
        </p:nvSpPr>
        <p:spPr>
          <a:xfrm>
            <a:off x="3823610" y="3429000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45B07E-044D-D4FA-F1C3-32626D38B311}"/>
              </a:ext>
            </a:extLst>
          </p:cNvPr>
          <p:cNvSpPr/>
          <p:nvPr/>
        </p:nvSpPr>
        <p:spPr>
          <a:xfrm>
            <a:off x="3823610" y="4126106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49027A6-CE30-4CCC-0D55-4126C5F617DC}"/>
              </a:ext>
            </a:extLst>
          </p:cNvPr>
          <p:cNvSpPr/>
          <p:nvPr/>
        </p:nvSpPr>
        <p:spPr>
          <a:xfrm>
            <a:off x="3837872" y="4619671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11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50B203-1DD2-6A88-89B3-FFF0508707BE}"/>
              </a:ext>
            </a:extLst>
          </p:cNvPr>
          <p:cNvSpPr/>
          <p:nvPr/>
        </p:nvSpPr>
        <p:spPr>
          <a:xfrm>
            <a:off x="3823610" y="4270122"/>
            <a:ext cx="1814248" cy="2512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0AE7FA-921D-1DFD-6260-CE00BAB62FF3}"/>
              </a:ext>
            </a:extLst>
          </p:cNvPr>
          <p:cNvSpPr/>
          <p:nvPr/>
        </p:nvSpPr>
        <p:spPr>
          <a:xfrm>
            <a:off x="3837872" y="4945875"/>
            <a:ext cx="1814248" cy="132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/>
              <a:t>근접 영웅 생산 건물</a:t>
            </a:r>
            <a:endParaRPr lang="en-US" altLang="ko-KR" sz="7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6F3F6A9-14CE-89E2-312C-B9C69DBEDC86}"/>
              </a:ext>
            </a:extLst>
          </p:cNvPr>
          <p:cNvSpPr/>
          <p:nvPr/>
        </p:nvSpPr>
        <p:spPr>
          <a:xfrm>
            <a:off x="3837872" y="5305067"/>
            <a:ext cx="1814248" cy="177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dirty="0"/>
              <a:t>Stage 20 </a:t>
            </a:r>
            <a:r>
              <a:rPr lang="ko-KR" altLang="en-US" sz="700" dirty="0"/>
              <a:t>진입 시 건설 가능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C31E88-FEA7-719C-3E54-700FB5C188AC}"/>
              </a:ext>
            </a:extLst>
          </p:cNvPr>
          <p:cNvSpPr/>
          <p:nvPr/>
        </p:nvSpPr>
        <p:spPr>
          <a:xfrm>
            <a:off x="3837872" y="5089891"/>
            <a:ext cx="1814248" cy="2044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/>
              <a:t>건물 설명</a:t>
            </a:r>
            <a:endParaRPr lang="en-US" altLang="ko-KR" sz="700" dirty="0"/>
          </a:p>
        </p:txBody>
      </p:sp>
    </p:spTree>
    <p:extLst>
      <p:ext uri="{BB962C8B-B14F-4D97-AF65-F5344CB8AC3E}">
        <p14:creationId xmlns:p14="http://schemas.microsoft.com/office/powerpoint/2010/main" val="4091697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964" y="5991423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4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889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생산 타워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590899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영웅 생산 타워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1.2)</a:t>
            </a:r>
            <a:r>
              <a:rPr lang="ko-KR" altLang="en-US" sz="1000" b="1" dirty="0"/>
              <a:t>시스템</a:t>
            </a:r>
            <a:r>
              <a:rPr lang="en-US" altLang="ko-KR" sz="1000" b="1" dirty="0"/>
              <a:t>      * </a:t>
            </a:r>
            <a:r>
              <a:rPr lang="ko-KR" altLang="en-US" sz="1000" b="1" dirty="0"/>
              <a:t>영웅 생산 타워에서 각 분류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근접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원거리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지원</a:t>
            </a:r>
            <a:r>
              <a:rPr lang="en-US" altLang="ko-KR" sz="1000" b="1" dirty="0"/>
              <a:t>)</a:t>
            </a:r>
            <a:r>
              <a:rPr lang="ko-KR" altLang="en-US" sz="1000" b="1" dirty="0"/>
              <a:t>에 맞는 영웅을 생산한다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생산은 시간을 요구하지 않고 자원만 요구한다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생산 타워 터치 시 생산 </a:t>
            </a:r>
            <a:r>
              <a:rPr lang="en-US" altLang="ko-KR" sz="1000" b="1" dirty="0"/>
              <a:t>UI</a:t>
            </a:r>
            <a:r>
              <a:rPr lang="ko-KR" altLang="en-US" sz="1000" b="1" dirty="0"/>
              <a:t>를 팝업으로 노출한다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영웅은 카드 형태로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등급이 낮은 순서로 정렬하고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하단에 가격을 함께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구매 가능한 영웅의 가격은 흰색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불가능한 영웅의 가격은 붉은색으로 표시한다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</a:t>
            </a:r>
            <a:r>
              <a:rPr lang="ko-KR" altLang="en-US" sz="1000" b="1" dirty="0"/>
              <a:t>ㄴ 요구 자원 및 영웅 종류는 </a:t>
            </a:r>
            <a:r>
              <a:rPr lang="en-US" altLang="ko-KR" sz="1000" b="1" dirty="0" err="1"/>
              <a:t>client_hero_info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6EDB58B-9A2B-A060-C1D5-9D643DC8F7D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1452"/>
          <a:stretch/>
        </p:blipFill>
        <p:spPr>
          <a:xfrm>
            <a:off x="2413071" y="2880228"/>
            <a:ext cx="2284357" cy="2352675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1BF3895-17CC-7D05-8381-DC034B52C841}"/>
              </a:ext>
            </a:extLst>
          </p:cNvPr>
          <p:cNvSpPr/>
          <p:nvPr/>
        </p:nvSpPr>
        <p:spPr>
          <a:xfrm>
            <a:off x="2844900" y="3502736"/>
            <a:ext cx="576064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생산</a:t>
            </a:r>
            <a:endParaRPr lang="en-US" altLang="ko-KR" sz="1000" dirty="0"/>
          </a:p>
          <a:p>
            <a:pPr algn="ctr"/>
            <a:r>
              <a:rPr lang="ko-KR" altLang="en-US" sz="1000" dirty="0"/>
              <a:t>타워</a:t>
            </a:r>
            <a:r>
              <a:rPr lang="en-US" altLang="ko-KR" sz="1000" dirty="0"/>
              <a:t>1</a:t>
            </a:r>
          </a:p>
        </p:txBody>
      </p:sp>
      <p:pic>
        <p:nvPicPr>
          <p:cNvPr id="1032" name="Picture 8" descr="더블 클릭 아이콘 - ico,png,icns,무료 아이콘 다운로드">
            <a:extLst>
              <a:ext uri="{FF2B5EF4-FFF2-40B4-BE49-F238E27FC236}">
                <a16:creationId xmlns:a16="http://schemas.microsoft.com/office/drawing/2014/main" id="{A6527F45-C6CF-7B98-028A-021D0E3B7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01986">
            <a:off x="3032006" y="3940813"/>
            <a:ext cx="729829" cy="729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592B781-B9ED-6E46-FFF3-850B4E4D6148}"/>
              </a:ext>
            </a:extLst>
          </p:cNvPr>
          <p:cNvSpPr/>
          <p:nvPr/>
        </p:nvSpPr>
        <p:spPr>
          <a:xfrm>
            <a:off x="5129257" y="2847598"/>
            <a:ext cx="3384376" cy="2461364"/>
          </a:xfrm>
          <a:prstGeom prst="roundRect">
            <a:avLst/>
          </a:prstGeom>
          <a:solidFill>
            <a:schemeClr val="bg2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CDE4905D-25CC-C0D7-5104-234604C7D019}"/>
              </a:ext>
            </a:extLst>
          </p:cNvPr>
          <p:cNvSpPr/>
          <p:nvPr/>
        </p:nvSpPr>
        <p:spPr>
          <a:xfrm>
            <a:off x="6173940" y="2937841"/>
            <a:ext cx="1296144" cy="243316"/>
          </a:xfrm>
          <a:prstGeom prst="round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bg1"/>
                </a:solidFill>
              </a:rPr>
              <a:t>근접 영웅 생산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5826D7C0-343E-6FB7-31F7-68EFA5139F23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534"/>
          <a:stretch/>
        </p:blipFill>
        <p:spPr>
          <a:xfrm>
            <a:off x="5278578" y="3314720"/>
            <a:ext cx="1331935" cy="812999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D9C859D5-8F03-2F8B-F204-A1419F07B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50485" y="3345079"/>
            <a:ext cx="1439198" cy="835006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8BD7CA6-F5EF-75BD-53C0-A2F4312EDBB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78578" y="4180085"/>
            <a:ext cx="1439198" cy="870372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F7375EE7-4188-BD20-B9FA-8F85CBE4B16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21446" y="4180086"/>
            <a:ext cx="1374144" cy="835006"/>
          </a:xfrm>
          <a:prstGeom prst="rect">
            <a:avLst/>
          </a:prstGeom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0F57C71-AF59-BF99-D079-E07E144F175C}"/>
              </a:ext>
            </a:extLst>
          </p:cNvPr>
          <p:cNvSpPr/>
          <p:nvPr/>
        </p:nvSpPr>
        <p:spPr>
          <a:xfrm>
            <a:off x="533637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CAC605F-6AB8-DF14-04E5-BBDFDB8754CF}"/>
              </a:ext>
            </a:extLst>
          </p:cNvPr>
          <p:cNvSpPr/>
          <p:nvPr/>
        </p:nvSpPr>
        <p:spPr>
          <a:xfrm>
            <a:off x="6034087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1000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2BFD389C-69CE-9617-262B-0A8C9E7E3832}"/>
              </a:ext>
            </a:extLst>
          </p:cNvPr>
          <p:cNvSpPr/>
          <p:nvPr/>
        </p:nvSpPr>
        <p:spPr>
          <a:xfrm>
            <a:off x="6821446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F4BE8020-8BCD-4665-1D8D-5ED8367ABBA8}"/>
              </a:ext>
            </a:extLst>
          </p:cNvPr>
          <p:cNvSpPr/>
          <p:nvPr/>
        </p:nvSpPr>
        <p:spPr>
          <a:xfrm>
            <a:off x="7554342" y="3974898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rgbClr val="FF0000"/>
                </a:solidFill>
              </a:rPr>
              <a:t>500</a:t>
            </a:r>
            <a:endParaRPr lang="ko-KR" altLang="en-US" sz="1000" dirty="0">
              <a:solidFill>
                <a:srgbClr val="FF0000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275B7DF-9749-939E-E5F0-D542F2E04446}"/>
              </a:ext>
            </a:extLst>
          </p:cNvPr>
          <p:cNvSpPr/>
          <p:nvPr/>
        </p:nvSpPr>
        <p:spPr>
          <a:xfrm>
            <a:off x="7554342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0AB0122E-8283-CB70-CB8A-57887ED22F2C}"/>
              </a:ext>
            </a:extLst>
          </p:cNvPr>
          <p:cNvSpPr/>
          <p:nvPr/>
        </p:nvSpPr>
        <p:spPr>
          <a:xfrm>
            <a:off x="6867097" y="4809904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2F7F0452-AED8-5456-8A24-C8CD2FBB74F9}"/>
              </a:ext>
            </a:extLst>
          </p:cNvPr>
          <p:cNvSpPr/>
          <p:nvPr/>
        </p:nvSpPr>
        <p:spPr>
          <a:xfrm>
            <a:off x="6073760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9433F77F-0579-6F1E-626E-103A39CF5642}"/>
              </a:ext>
            </a:extLst>
          </p:cNvPr>
          <p:cNvSpPr/>
          <p:nvPr/>
        </p:nvSpPr>
        <p:spPr>
          <a:xfrm>
            <a:off x="5350511" y="4825587"/>
            <a:ext cx="531772" cy="16622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bg1"/>
                </a:solidFill>
              </a:rPr>
              <a:t>100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3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5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0721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영웅 필드 배치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1" y="1386863"/>
            <a:ext cx="674415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배치 기본 정의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구조</a:t>
            </a:r>
            <a:r>
              <a:rPr lang="en-US" altLang="ko-KR" sz="1000" b="1" dirty="0"/>
              <a:t>              1. </a:t>
            </a:r>
            <a:r>
              <a:rPr lang="ko-KR" altLang="en-US" sz="1000" b="1" dirty="0"/>
              <a:t>영웅은 필드에 배치가 가능하다</a:t>
            </a:r>
            <a:r>
              <a:rPr lang="en-US" altLang="ko-KR" sz="1000" b="1" dirty="0"/>
              <a:t>.  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일반 타워와 달리 필드에 고정 배치가 아닌 자유배치로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이동이 가능하다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근접 영웅은 몬스터가 인지 반경에 들어서는 경우에 나가서 직접 전투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진로 방해 및 지연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                   </a:t>
            </a:r>
            <a:r>
              <a:rPr lang="ko-KR" altLang="en-US" sz="1000" b="1" dirty="0"/>
              <a:t>ㄴ 원거리 및 지원 영웅은 배치된 곳에서 공격 혹은 스킬 사용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b="1" dirty="0"/>
              <a:t>                    2. </a:t>
            </a:r>
            <a:r>
              <a:rPr lang="ko-KR" altLang="en-US" sz="1000" b="1" dirty="0"/>
              <a:t>영웅 생산 타워는 </a:t>
            </a:r>
            <a:r>
              <a:rPr lang="en-US" altLang="ko-KR" sz="1000" b="1" dirty="0"/>
              <a:t>3</a:t>
            </a:r>
            <a:r>
              <a:rPr lang="ko-KR" altLang="en-US" sz="1000" b="1" dirty="0"/>
              <a:t>종류로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근접 영웅 생산 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원거리 영웅 생산 </a:t>
            </a:r>
            <a:r>
              <a:rPr lang="en-US" altLang="ko-KR" sz="1000" b="1" dirty="0"/>
              <a:t>,</a:t>
            </a:r>
            <a:r>
              <a:rPr lang="ko-KR" altLang="en-US" sz="1000" b="1" dirty="0"/>
              <a:t> 지원 영웅 생산 타워로 분류된다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                    </a:t>
            </a:r>
            <a:r>
              <a:rPr lang="ko-KR" altLang="en-US" sz="1000" b="1" dirty="0"/>
              <a:t>ㄴ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원거리 영웅 </a:t>
            </a:r>
            <a:r>
              <a:rPr lang="en-US" altLang="ko-KR" sz="1000" b="1" dirty="0"/>
              <a:t>/ </a:t>
            </a:r>
            <a:r>
              <a:rPr lang="ko-KR" altLang="en-US" sz="1000" b="1" dirty="0"/>
              <a:t>지원 영웅으로 분류되며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각 타입 별로 여러 종류의 영웅이 존재한다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F432-3D89-3C2B-2449-B8CB837CAF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5618" y="3076366"/>
            <a:ext cx="4146662" cy="263955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40C8EE5-F498-0A95-9E9B-B64F86429AF6}"/>
              </a:ext>
            </a:extLst>
          </p:cNvPr>
          <p:cNvSpPr/>
          <p:nvPr/>
        </p:nvSpPr>
        <p:spPr>
          <a:xfrm>
            <a:off x="4016033" y="4007098"/>
            <a:ext cx="783982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5C1CF-A299-8B36-3987-C3653393F995}"/>
              </a:ext>
            </a:extLst>
          </p:cNvPr>
          <p:cNvSpPr/>
          <p:nvPr/>
        </p:nvSpPr>
        <p:spPr>
          <a:xfrm>
            <a:off x="4916972" y="3696261"/>
            <a:ext cx="375108" cy="43001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310D5D-20BA-B5E3-6F60-F3A10318BF15}"/>
              </a:ext>
            </a:extLst>
          </p:cNvPr>
          <p:cNvSpPr/>
          <p:nvPr/>
        </p:nvSpPr>
        <p:spPr>
          <a:xfrm>
            <a:off x="4683597" y="3332381"/>
            <a:ext cx="232837" cy="2534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6A447B4-A984-AA58-2B5F-0D4B2EEAE33F}"/>
              </a:ext>
            </a:extLst>
          </p:cNvPr>
          <p:cNvSpPr/>
          <p:nvPr/>
        </p:nvSpPr>
        <p:spPr>
          <a:xfrm>
            <a:off x="4016033" y="4509120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일반 타워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EFFE5819-1A64-54C3-1F29-4AB93D354927}"/>
              </a:ext>
            </a:extLst>
          </p:cNvPr>
          <p:cNvSpPr/>
          <p:nvPr/>
        </p:nvSpPr>
        <p:spPr>
          <a:xfrm>
            <a:off x="5349346" y="3795018"/>
            <a:ext cx="78398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근접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3707904" y="333238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원거리 영웅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94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6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386863"/>
            <a:ext cx="623566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영웅</a:t>
            </a:r>
            <a:r>
              <a:rPr lang="en-US" altLang="ko-KR" sz="1400" b="1" dirty="0"/>
              <a:t>)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몬스터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영웅의 </a:t>
            </a:r>
            <a:r>
              <a:rPr lang="ko-KR" altLang="en-US" sz="1000" b="1" dirty="0" err="1"/>
              <a:t>스탯은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client_hero_info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  <a:p>
            <a:endParaRPr lang="en-US" altLang="ko-KR" sz="1000" b="1" dirty="0"/>
          </a:p>
          <a:p>
            <a:endParaRPr lang="en-US" altLang="ko-KR" sz="1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06800" y="2332192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몬스터가 인지 영역으로 접근한 경우 몬스터 방향으로 이동하고</a:t>
            </a:r>
            <a:r>
              <a:rPr lang="en-US" altLang="ko-KR" sz="1000" dirty="0"/>
              <a:t>,</a:t>
            </a:r>
          </a:p>
          <a:p>
            <a:r>
              <a:rPr lang="ko-KR" altLang="en-US" sz="1000" dirty="0"/>
              <a:t>  공격 범위 내에서 가장 가까운 적을 공격한다</a:t>
            </a:r>
            <a:r>
              <a:rPr lang="en-US" altLang="ko-KR" sz="1000" dirty="0"/>
              <a:t>. </a:t>
            </a:r>
            <a:r>
              <a:rPr lang="ko-KR" altLang="en-US" sz="1000" dirty="0"/>
              <a:t>해당 몬스터가 사망할 경우 </a:t>
            </a:r>
          </a:p>
          <a:p>
            <a:r>
              <a:rPr lang="ko-KR" altLang="en-US" sz="1000" dirty="0"/>
              <a:t>  맵 전체에서 제일 가까운 다른 몬스터를 공격한다</a:t>
            </a:r>
            <a:r>
              <a:rPr lang="en-US" altLang="ko-KR" sz="1000" dirty="0"/>
              <a:t>. </a:t>
            </a:r>
            <a:endParaRPr lang="ko-KR" altLang="en-US" sz="1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E2F63F8-D372-F3CE-AEB9-7F67D6FBD50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0000"/>
          <a:stretch/>
        </p:blipFill>
        <p:spPr>
          <a:xfrm>
            <a:off x="2299504" y="2069466"/>
            <a:ext cx="719599" cy="835006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770831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영웅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1CFCF81-C65B-314C-7D65-E39AACFC922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0000"/>
          <a:stretch/>
        </p:blipFill>
        <p:spPr>
          <a:xfrm>
            <a:off x="2255932" y="3271266"/>
            <a:ext cx="829564" cy="1008178"/>
          </a:xfrm>
          <a:prstGeom prst="rect">
            <a:avLst/>
          </a:prstGeom>
        </p:spPr>
      </p:pic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223495" y="407707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원거리 영웅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512411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사거리내에서 인지 영역으로 제일 먼저 접근한 몬스터를 공격하되</a:t>
            </a:r>
            <a:r>
              <a:rPr lang="en-US" altLang="ko-KR" sz="1000" dirty="0"/>
              <a:t>, </a:t>
            </a:r>
          </a:p>
          <a:p>
            <a:r>
              <a:rPr lang="ko-KR" altLang="en-US" sz="1000" dirty="0"/>
              <a:t>   도중에 자신을 공격하는 몬스터가 있다면 자신을 공격한 몬스터를 우선 공격한다</a:t>
            </a:r>
            <a:endParaRPr lang="en-US" altLang="ko-KR" sz="1000" dirty="0"/>
          </a:p>
          <a:p>
            <a:r>
              <a:rPr lang="en-US" altLang="ko-KR" sz="1000" dirty="0"/>
              <a:t>-  </a:t>
            </a:r>
            <a:r>
              <a:rPr lang="ko-KR" altLang="en-US" sz="1000" dirty="0"/>
              <a:t>기본적으로 원거리 영웅의 인지 영역은 공격 사거리와 동일하게 설정한다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8A08BD7-0D81-0678-35AC-E46A7FED827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50873"/>
          <a:stretch/>
        </p:blipFill>
        <p:spPr>
          <a:xfrm>
            <a:off x="2296771" y="4547418"/>
            <a:ext cx="766245" cy="943271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284732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지원 영웅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06800" y="4781629"/>
            <a:ext cx="520948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사거리내에서 인지 영역으로 제일 먼저 접근한 몬스터를 기준으로 스킬을 사용한다</a:t>
            </a:r>
            <a:r>
              <a:rPr lang="en-US" altLang="ko-KR" sz="1000" dirty="0"/>
              <a:t>.</a:t>
            </a:r>
            <a:endParaRPr lang="ko-KR" altLang="en-US" sz="1000" dirty="0"/>
          </a:p>
          <a:p>
            <a:r>
              <a:rPr lang="ko-KR" altLang="en-US" sz="1000" dirty="0" err="1"/>
              <a:t>ㄴ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소환몹의</a:t>
            </a:r>
            <a:r>
              <a:rPr lang="ko-KR" altLang="en-US" sz="1000" dirty="0"/>
              <a:t> 경우 </a:t>
            </a:r>
            <a:r>
              <a:rPr lang="ko-KR" altLang="en-US" sz="1000" b="1" dirty="0">
                <a:solidFill>
                  <a:srgbClr val="FF0000"/>
                </a:solidFill>
              </a:rPr>
              <a:t>근접 영웅 어그로 규칙</a:t>
            </a:r>
            <a:r>
              <a:rPr lang="ko-KR" altLang="en-US" sz="1000" dirty="0"/>
              <a:t>과 동일</a:t>
            </a:r>
            <a:r>
              <a:rPr lang="en-US" altLang="ko-KR" sz="1000" dirty="0"/>
              <a:t>(</a:t>
            </a:r>
            <a:r>
              <a:rPr lang="ko-KR" altLang="en-US" sz="1000" dirty="0"/>
              <a:t>근접 영웅을 소환하도록 할 예정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014051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>
            <a:extLst>
              <a:ext uri="{FF2B5EF4-FFF2-40B4-BE49-F238E27FC236}">
                <a16:creationId xmlns:a16="http://schemas.microsoft.com/office/drawing/2014/main" id="{AA646B33-0B87-121C-B76E-3DAC0AF6E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10" y="4715094"/>
            <a:ext cx="966446" cy="9728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AD292B7-1A3E-BBFD-28E1-2AFBBB2D21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/>
          <a:stretch/>
        </p:blipFill>
        <p:spPr>
          <a:xfrm>
            <a:off x="2267744" y="2288482"/>
            <a:ext cx="824627" cy="95687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1DC97750-53EF-5E31-F082-27697BCFD4F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33"/>
          <a:stretch/>
        </p:blipFill>
        <p:spPr>
          <a:xfrm>
            <a:off x="2235205" y="3501789"/>
            <a:ext cx="824627" cy="956877"/>
          </a:xfrm>
          <a:prstGeom prst="rect">
            <a:avLst/>
          </a:prstGeom>
        </p:spPr>
      </p:pic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50841" y="1285860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7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419057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영웅 생산 타워 기획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>
                <a:latin typeface="+mn-lt"/>
                <a:ea typeface="+mn-ea"/>
              </a:rPr>
              <a:t>필드 </a:t>
            </a:r>
            <a:r>
              <a:rPr lang="ko-KR" altLang="en-US" b="1" dirty="0"/>
              <a:t>전투 기본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96770" y="1420034"/>
            <a:ext cx="6235669" cy="77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■ 전투 어그로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몬스터</a:t>
            </a:r>
            <a:r>
              <a:rPr lang="en-US" altLang="ko-KR" sz="1400" b="1" dirty="0"/>
              <a:t>)</a:t>
            </a:r>
          </a:p>
          <a:p>
            <a:r>
              <a:rPr lang="en-US" altLang="ko-KR" sz="1050" b="1" dirty="0"/>
              <a:t>  </a:t>
            </a:r>
            <a:r>
              <a:rPr lang="en-US" altLang="ko-KR" sz="1000" b="1" dirty="0"/>
              <a:t>- </a:t>
            </a:r>
            <a:r>
              <a:rPr lang="ko-KR" altLang="en-US" sz="1000" b="1" dirty="0"/>
              <a:t>영웅 인지 영역과 공격 범위를 다르게 두어 이동 규칙과 공격 규칙을 분리한다</a:t>
            </a:r>
            <a:r>
              <a:rPr lang="en-US" altLang="ko-KR" sz="1000" b="1" dirty="0"/>
              <a:t>.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길 이동 로직 상의 가장 가까운 노드로 이동한다</a:t>
            </a:r>
            <a:r>
              <a:rPr lang="en-US" altLang="ko-KR" sz="1000" b="1" dirty="0"/>
              <a:t>.(</a:t>
            </a:r>
            <a:r>
              <a:rPr lang="ko-KR" altLang="en-US" sz="1000" b="1" dirty="0"/>
              <a:t>기본 이동 로직</a:t>
            </a:r>
            <a:r>
              <a:rPr lang="en-US" altLang="ko-KR" sz="1000" b="1" dirty="0"/>
              <a:t>)</a:t>
            </a:r>
          </a:p>
          <a:p>
            <a:r>
              <a:rPr lang="en-US" altLang="ko-KR" sz="1000" b="1" dirty="0"/>
              <a:t>  - </a:t>
            </a:r>
            <a:r>
              <a:rPr lang="ko-KR" altLang="en-US" sz="1000" b="1" dirty="0"/>
              <a:t>몬스터의 </a:t>
            </a:r>
            <a:r>
              <a:rPr lang="ko-KR" altLang="en-US" sz="1000" b="1" dirty="0" err="1"/>
              <a:t>스탯은</a:t>
            </a:r>
            <a:r>
              <a:rPr lang="ko-KR" altLang="en-US" sz="1000" b="1" dirty="0"/>
              <a:t> </a:t>
            </a:r>
            <a:r>
              <a:rPr lang="en-US" altLang="ko-KR" sz="1000" b="1" dirty="0" err="1"/>
              <a:t>client_monster_info</a:t>
            </a:r>
            <a:r>
              <a:rPr lang="ko-KR" altLang="en-US" sz="1000" b="1" dirty="0"/>
              <a:t>에서 설정한다</a:t>
            </a:r>
            <a:r>
              <a:rPr lang="en-US" altLang="ko-KR" sz="1000" b="1" dirty="0"/>
              <a:t>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목차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07679-4C17-1B3C-5397-09FE81E49761}"/>
              </a:ext>
            </a:extLst>
          </p:cNvPr>
          <p:cNvSpPr txBox="1"/>
          <p:nvPr/>
        </p:nvSpPr>
        <p:spPr>
          <a:xfrm>
            <a:off x="276119" y="1530658"/>
            <a:ext cx="17756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초기 개발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■ </a:t>
            </a:r>
            <a:r>
              <a:rPr lang="ko-KR" altLang="en-US" sz="900" dirty="0"/>
              <a:t>영웅 생산 타워 기획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</a:t>
            </a:r>
            <a:r>
              <a:rPr lang="ko-KR" altLang="en-US" sz="900" dirty="0"/>
              <a:t> 필드에서 건설하는 영웅 생산 건물에 대한 기획서</a:t>
            </a:r>
            <a:endParaRPr lang="en-US" altLang="ko-KR" sz="9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C310EC-5190-3C57-FDD8-8DB9CD0E5EFD}"/>
              </a:ext>
            </a:extLst>
          </p:cNvPr>
          <p:cNvSpPr txBox="1"/>
          <p:nvPr/>
        </p:nvSpPr>
        <p:spPr>
          <a:xfrm>
            <a:off x="3446888" y="2566758"/>
            <a:ext cx="520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- </a:t>
            </a: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해당 유닛이 사망할 경우 공격 범위 내에서 가장 가까운 적을 공격한다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C7C5937-4B05-DD06-3C65-78C8E0FBE1B8}"/>
              </a:ext>
            </a:extLst>
          </p:cNvPr>
          <p:cNvSpPr/>
          <p:nvPr/>
        </p:nvSpPr>
        <p:spPr>
          <a:xfrm>
            <a:off x="2197557" y="2987636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</a:rPr>
              <a:t>근접 몬스터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2E36B8D-F7AE-79A5-C25E-29C2DCEE9142}"/>
              </a:ext>
            </a:extLst>
          </p:cNvPr>
          <p:cNvSpPr/>
          <p:nvPr/>
        </p:nvSpPr>
        <p:spPr>
          <a:xfrm>
            <a:off x="2170072" y="4293877"/>
            <a:ext cx="961768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>
                <a:solidFill>
                  <a:schemeClr val="tx1"/>
                </a:solidFill>
              </a:rPr>
              <a:t>원거리 몬스터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93071B-0F93-5E38-EEEF-28D452C4C0CB}"/>
              </a:ext>
            </a:extLst>
          </p:cNvPr>
          <p:cNvSpPr txBox="1"/>
          <p:nvPr/>
        </p:nvSpPr>
        <p:spPr>
          <a:xfrm>
            <a:off x="3406800" y="3729216"/>
            <a:ext cx="52094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범위 내에서 가장 가까운 적을 공격한다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   해당 유닛이 사망할 경우 </a:t>
            </a:r>
            <a:r>
              <a:rPr lang="en-US" altLang="ko-KR" sz="1000" dirty="0"/>
              <a:t>5</a:t>
            </a:r>
            <a:r>
              <a:rPr lang="ko-KR" altLang="en-US" sz="1000" dirty="0"/>
              <a:t>초의 공격 </a:t>
            </a:r>
            <a:r>
              <a:rPr lang="ko-KR" altLang="en-US" sz="1000" dirty="0" err="1"/>
              <a:t>쿨타임</a:t>
            </a:r>
            <a:r>
              <a:rPr lang="ko-KR" altLang="en-US" sz="1000" dirty="0"/>
              <a:t> 이후 가장 가까운 적을 공격한다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   (5</a:t>
            </a:r>
            <a:r>
              <a:rPr lang="ko-KR" altLang="en-US" sz="1000" dirty="0"/>
              <a:t>초의 </a:t>
            </a:r>
            <a:r>
              <a:rPr lang="ko-KR" altLang="en-US" sz="1000" dirty="0" err="1"/>
              <a:t>쿨타임동안</a:t>
            </a:r>
            <a:r>
              <a:rPr lang="ko-KR" altLang="en-US" sz="1000" dirty="0"/>
              <a:t> 모든 공격을 무시하고 이동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  </a:t>
            </a:r>
            <a:r>
              <a:rPr lang="ko-KR" altLang="en-US" sz="1000" dirty="0"/>
              <a:t>ㄴ</a:t>
            </a:r>
            <a:r>
              <a:rPr lang="en-US" altLang="ko-KR" sz="1000" dirty="0"/>
              <a:t> </a:t>
            </a:r>
            <a:r>
              <a:rPr lang="ko-KR" altLang="en-US" sz="1000" dirty="0"/>
              <a:t>해당 </a:t>
            </a:r>
            <a:r>
              <a:rPr lang="ko-KR" altLang="en-US" sz="1000" dirty="0" err="1"/>
              <a:t>쿨타임은</a:t>
            </a:r>
            <a:r>
              <a:rPr lang="ko-KR" altLang="en-US" sz="1000" dirty="0"/>
              <a:t> </a:t>
            </a:r>
            <a:r>
              <a:rPr lang="en-US" altLang="ko-KR" sz="1000" dirty="0" err="1"/>
              <a:t>client_monster_info</a:t>
            </a:r>
            <a:r>
              <a:rPr lang="ko-KR" altLang="en-US" sz="1000" dirty="0"/>
              <a:t>에서 설정할 수 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EDF755-898C-0363-B4E6-3E5B9CB9A420}"/>
              </a:ext>
            </a:extLst>
          </p:cNvPr>
          <p:cNvSpPr/>
          <p:nvPr/>
        </p:nvSpPr>
        <p:spPr>
          <a:xfrm>
            <a:off x="2223495" y="5501537"/>
            <a:ext cx="934902" cy="2325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>
                <a:solidFill>
                  <a:schemeClr val="tx1"/>
                </a:solidFill>
              </a:rPr>
              <a:t>자원 몬스터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AB7ACC-E4CA-564E-FFE0-C17B3F89DE2F}"/>
              </a:ext>
            </a:extLst>
          </p:cNvPr>
          <p:cNvSpPr txBox="1"/>
          <p:nvPr/>
        </p:nvSpPr>
        <p:spPr>
          <a:xfrm>
            <a:off x="3469226" y="5078406"/>
            <a:ext cx="5209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ko-KR" altLang="en-US" sz="1000" dirty="0"/>
              <a:t>공격 없이 이동만 한다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7094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16314</TotalTime>
  <Words>850</Words>
  <Application>Microsoft Office PowerPoint</Application>
  <PresentationFormat>화면 슬라이드 쇼(4:3)</PresentationFormat>
  <Paragraphs>160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혁진</cp:lastModifiedBy>
  <cp:revision>307</cp:revision>
  <dcterms:created xsi:type="dcterms:W3CDTF">2011-11-09T01:34:01Z</dcterms:created>
  <dcterms:modified xsi:type="dcterms:W3CDTF">2023-04-30T18:04:02Z</dcterms:modified>
</cp:coreProperties>
</file>