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83" r:id="rId3"/>
    <p:sldId id="285" r:id="rId4"/>
    <p:sldId id="286" r:id="rId5"/>
    <p:sldId id="287" r:id="rId6"/>
    <p:sldId id="288" r:id="rId7"/>
    <p:sldId id="293" r:id="rId8"/>
    <p:sldId id="292" r:id="rId9"/>
    <p:sldId id="289" r:id="rId10"/>
    <p:sldId id="294" r:id="rId11"/>
    <p:sldId id="295" r:id="rId12"/>
    <p:sldId id="290" r:id="rId13"/>
    <p:sldId id="291" r:id="rId1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5" autoAdjust="0"/>
  </p:normalViewPr>
  <p:slideViewPr>
    <p:cSldViewPr snapToObjects="1" showGuides="1"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14" d="100"/>
          <a:sy n="114" d="100"/>
        </p:scale>
        <p:origin x="-2364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S PROJECT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UI </a:t>
            </a:r>
            <a:r>
              <a:rPr lang="ko-KR" altLang="en-US"/>
              <a:t>기획서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67D52-3810-423D-9665-8158D5B73F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33882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S PROJECT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UI </a:t>
            </a:r>
            <a:r>
              <a:rPr lang="ko-KR" altLang="en-US"/>
              <a:t>기획서</a:t>
            </a: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28534-C80B-4C75-AB44-CB58B7C9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381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4713" y="1209163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32287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영지 재화 수급 시스템 </a:t>
            </a:r>
            <a:r>
              <a:rPr kumimoji="0" lang="en-US" altLang="ko-KR" b="1" dirty="0">
                <a:latin typeface="+mn-lt"/>
                <a:ea typeface="+mn-ea"/>
              </a:rPr>
              <a:t>- </a:t>
            </a:r>
            <a:r>
              <a:rPr kumimoji="0" lang="ko-KR" altLang="en-US" b="1" dirty="0">
                <a:latin typeface="+mn-lt"/>
                <a:ea typeface="+mn-ea"/>
              </a:rPr>
              <a:t>목차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764" y="1386863"/>
            <a:ext cx="664797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기획서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목차</a:t>
            </a:r>
            <a:r>
              <a:rPr lang="en-US" altLang="ko-KR" sz="1000" b="1" dirty="0"/>
              <a:t>	1. </a:t>
            </a:r>
            <a:r>
              <a:rPr lang="ko-KR" altLang="en-US" sz="1000" b="1" dirty="0"/>
              <a:t>메인 화면 </a:t>
            </a:r>
            <a:r>
              <a:rPr lang="en-US" altLang="ko-KR" sz="1000" b="1" dirty="0"/>
              <a:t>UI</a:t>
            </a:r>
          </a:p>
          <a:p>
            <a:r>
              <a:rPr lang="en-US" altLang="ko-KR" sz="1000" b="1" dirty="0"/>
              <a:t>	2. </a:t>
            </a:r>
            <a:r>
              <a:rPr lang="ko-KR" altLang="en-US" sz="1000" b="1" dirty="0"/>
              <a:t>전투 화면 </a:t>
            </a:r>
            <a:r>
              <a:rPr lang="en-US" altLang="ko-KR" sz="1000" b="1" dirty="0"/>
              <a:t>UI</a:t>
            </a:r>
          </a:p>
          <a:p>
            <a:r>
              <a:rPr lang="en-US" altLang="ko-KR" sz="1000" b="1" dirty="0"/>
              <a:t>	3. </a:t>
            </a:r>
            <a:r>
              <a:rPr lang="ko-KR" altLang="en-US" sz="1000" b="1" dirty="0"/>
              <a:t>오브젝트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건물</a:t>
            </a:r>
            <a:r>
              <a:rPr lang="en-US" altLang="ko-KR" sz="1000" b="1" dirty="0"/>
              <a:t>) UI</a:t>
            </a:r>
          </a:p>
          <a:p>
            <a:r>
              <a:rPr lang="en-US" altLang="ko-KR" sz="1000" b="1" dirty="0"/>
              <a:t>	4. </a:t>
            </a:r>
            <a:r>
              <a:rPr lang="ko-KR" altLang="en-US" sz="1000" b="1" dirty="0"/>
              <a:t>데이터 테이블 구조</a:t>
            </a:r>
            <a:r>
              <a:rPr lang="en-US" altLang="ko-KR" sz="1000" b="1" dirty="0"/>
              <a:t>					</a:t>
            </a:r>
          </a:p>
          <a:p>
            <a:r>
              <a:rPr lang="en-US" altLang="ko-KR" sz="1000" b="1" dirty="0"/>
              <a:t>	</a:t>
            </a:r>
          </a:p>
          <a:p>
            <a:r>
              <a:rPr lang="ko-KR" altLang="en-US" sz="1000" b="1" dirty="0"/>
              <a:t>■ </a:t>
            </a:r>
            <a:r>
              <a:rPr lang="ko-KR" altLang="en-US" sz="1000" b="1" dirty="0" err="1"/>
              <a:t>히스토리</a:t>
            </a:r>
            <a:endParaRPr lang="en-US" altLang="ko-KR" sz="1000" b="1" dirty="0"/>
          </a:p>
          <a:p>
            <a:r>
              <a:rPr lang="en-US" altLang="ko-KR" sz="1000" b="1" dirty="0"/>
              <a:t>         </a:t>
            </a:r>
          </a:p>
          <a:p>
            <a:r>
              <a:rPr lang="ko-KR" altLang="en-US" sz="1000" b="1" dirty="0"/>
              <a:t>일자</a:t>
            </a:r>
            <a:r>
              <a:rPr lang="en-US" altLang="ko-KR" sz="1000" b="1" dirty="0"/>
              <a:t>	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23.11.30 ~ : </a:t>
            </a:r>
            <a:r>
              <a:rPr lang="ko-KR" altLang="en-US" sz="1000" b="1" dirty="0"/>
              <a:t>초안 작성</a:t>
            </a:r>
            <a:endParaRPr lang="en-US" altLang="ko-KR" sz="1000" b="1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7122497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UI</a:t>
            </a:r>
            <a:r>
              <a:rPr lang="ko-KR" altLang="en-US" sz="900" dirty="0"/>
              <a:t> 플로우 및 세부 내용 작성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35315" y="1983898"/>
            <a:ext cx="2108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5.1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버튼 </a:t>
            </a:r>
            <a:r>
              <a:rPr lang="en-US" altLang="ko-KR" sz="900" dirty="0"/>
              <a:t>- </a:t>
            </a:r>
            <a:r>
              <a:rPr lang="ko-KR" altLang="en-US" sz="900" dirty="0"/>
              <a:t>본부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 </a:t>
            </a:r>
            <a:r>
              <a:rPr lang="ko-KR" altLang="en-US" sz="900" dirty="0"/>
              <a:t>본부 </a:t>
            </a:r>
            <a:r>
              <a:rPr lang="en-US" altLang="ko-KR" sz="900" dirty="0"/>
              <a:t>UI</a:t>
            </a:r>
            <a:r>
              <a:rPr lang="ko-KR" altLang="en-US" sz="900" dirty="0"/>
              <a:t>로 해당 팝업에서 본부 </a:t>
            </a:r>
            <a:r>
              <a:rPr lang="ko-KR" altLang="en-US" sz="900" dirty="0" err="1"/>
              <a:t>레벨업</a:t>
            </a:r>
            <a:r>
              <a:rPr lang="en-US" altLang="ko-KR" sz="900" dirty="0"/>
              <a:t> </a:t>
            </a:r>
            <a:r>
              <a:rPr lang="ko-KR" altLang="en-US" sz="900" dirty="0"/>
              <a:t>및 레벨에 따른 기타 정보 확인 가능</a:t>
            </a:r>
            <a:endParaRPr lang="en-US" altLang="ko-KR" sz="900" dirty="0"/>
          </a:p>
          <a:p>
            <a:r>
              <a:rPr lang="en-US" altLang="ko-KR" sz="900" dirty="0" err="1"/>
              <a:t>Client_bulding_info</a:t>
            </a:r>
            <a:r>
              <a:rPr lang="en-US" altLang="ko-KR" sz="900" dirty="0"/>
              <a:t> </a:t>
            </a:r>
            <a:r>
              <a:rPr lang="ko-KR" altLang="en-US" sz="900" dirty="0"/>
              <a:t>참조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ko-KR" altLang="en-US" sz="900" dirty="0"/>
              <a:t>닫기 버튼으로 해당 버튼 터치 시 팝업 닫힘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3. </a:t>
            </a:r>
            <a:r>
              <a:rPr lang="ko-KR" altLang="en-US" sz="900" dirty="0"/>
              <a:t>좌측 현재 레벨</a:t>
            </a:r>
            <a:r>
              <a:rPr lang="en-US" altLang="ko-KR" sz="900" dirty="0"/>
              <a:t>, </a:t>
            </a:r>
            <a:r>
              <a:rPr lang="ko-KR" altLang="en-US" sz="900" dirty="0"/>
              <a:t>우측 다음 레벨 표시하며 해당 레벨에 맞는 </a:t>
            </a:r>
            <a:r>
              <a:rPr lang="en-US" altLang="ko-KR" sz="900" dirty="0"/>
              <a:t>ICON </a:t>
            </a:r>
            <a:r>
              <a:rPr lang="ko-KR" altLang="en-US" sz="900" dirty="0"/>
              <a:t>노출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4. </a:t>
            </a:r>
            <a:r>
              <a:rPr lang="ko-KR" altLang="en-US" sz="900" dirty="0"/>
              <a:t>좌측 현재 레벨의 본부 </a:t>
            </a:r>
            <a:r>
              <a:rPr lang="ko-KR" altLang="en-US" sz="900" dirty="0" err="1"/>
              <a:t>스탯</a:t>
            </a:r>
            <a:r>
              <a:rPr lang="en-US" altLang="ko-KR" sz="900" dirty="0"/>
              <a:t>, </a:t>
            </a:r>
            <a:r>
              <a:rPr lang="ko-KR" altLang="en-US" sz="900" dirty="0"/>
              <a:t>우측 이후 레벨의 본부 </a:t>
            </a:r>
            <a:r>
              <a:rPr lang="ko-KR" altLang="en-US" sz="900" dirty="0" err="1"/>
              <a:t>스탯으로</a:t>
            </a:r>
            <a:r>
              <a:rPr lang="en-US" altLang="ko-KR" sz="900" dirty="0"/>
              <a:t>, </a:t>
            </a:r>
            <a:r>
              <a:rPr lang="ko-KR" altLang="en-US" sz="900" dirty="0"/>
              <a:t>증가되는 값인 </a:t>
            </a:r>
            <a:r>
              <a:rPr lang="en-US" altLang="ko-KR" sz="900" dirty="0"/>
              <a:t>-&gt; </a:t>
            </a:r>
            <a:r>
              <a:rPr lang="ko-KR" altLang="en-US" sz="900" dirty="0"/>
              <a:t>우측 값은 색상을 다르게 하여 표시</a:t>
            </a:r>
            <a:endParaRPr lang="en-US" altLang="ko-KR" sz="900" dirty="0"/>
          </a:p>
          <a:p>
            <a:r>
              <a:rPr lang="en-US" altLang="ko-KR" sz="900" dirty="0" err="1"/>
              <a:t>Client_building_info</a:t>
            </a:r>
            <a:r>
              <a:rPr lang="en-US" altLang="ko-KR" sz="900" dirty="0"/>
              <a:t> </a:t>
            </a:r>
            <a:r>
              <a:rPr lang="ko-KR" altLang="en-US" sz="900" dirty="0"/>
              <a:t>참조</a:t>
            </a:r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메인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버튼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본부</a:t>
            </a:r>
            <a:endParaRPr lang="en-US" altLang="ko-KR" sz="11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68E183-B96A-7E35-640C-F2290BA44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04F53D-EA5C-3F5E-FDC6-03D0DF7B32B7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0D4CF2-7045-9CB2-75A3-5E48AD1A4F22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1FE0B-B707-2D14-A193-71382B815B5F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559B4F38-8EBF-5C03-E599-E021BBEF600E}"/>
              </a:ext>
            </a:extLst>
          </p:cNvPr>
          <p:cNvSpPr/>
          <p:nvPr/>
        </p:nvSpPr>
        <p:spPr>
          <a:xfrm>
            <a:off x="3203848" y="2493269"/>
            <a:ext cx="560881" cy="143644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본부</a:t>
            </a:r>
            <a:endParaRPr lang="en-US" altLang="ko-KR" sz="800" b="1" dirty="0"/>
          </a:p>
        </p:txBody>
      </p:sp>
      <p:pic>
        <p:nvPicPr>
          <p:cNvPr id="11268" name="Picture 4" descr="성 - 무료 건축과 도시개 아이콘">
            <a:extLst>
              <a:ext uri="{FF2B5EF4-FFF2-40B4-BE49-F238E27FC236}">
                <a16:creationId xmlns:a16="http://schemas.microsoft.com/office/drawing/2014/main" id="{C9CFCE88-4ECC-E859-9ED4-AB4C227A2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42" y="2768031"/>
            <a:ext cx="537304" cy="5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2BBB005E-7236-9341-A646-B092B9DD35AC}"/>
              </a:ext>
            </a:extLst>
          </p:cNvPr>
          <p:cNvSpPr/>
          <p:nvPr/>
        </p:nvSpPr>
        <p:spPr>
          <a:xfrm>
            <a:off x="2641698" y="33970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LV. 17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00FA0-B71A-AD4E-6849-3B6E119E7659}"/>
              </a:ext>
            </a:extLst>
          </p:cNvPr>
          <p:cNvSpPr txBox="1"/>
          <p:nvPr/>
        </p:nvSpPr>
        <p:spPr>
          <a:xfrm>
            <a:off x="2678419" y="3725128"/>
            <a:ext cx="185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내구도 </a:t>
            </a:r>
            <a:r>
              <a:rPr lang="en-US" altLang="ko-KR" sz="900" dirty="0"/>
              <a:t>: ??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</a:p>
          <a:p>
            <a:r>
              <a:rPr lang="ko-KR" altLang="en-US" sz="900" dirty="0"/>
              <a:t>생산 가능 영웅 수 </a:t>
            </a:r>
            <a:r>
              <a:rPr lang="en-US" altLang="ko-KR" sz="900" dirty="0"/>
              <a:t>:??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  <a:endParaRPr lang="en-US" altLang="ko-KR" sz="900" dirty="0"/>
          </a:p>
          <a:p>
            <a:r>
              <a:rPr lang="ko-KR" altLang="en-US" sz="900" dirty="0"/>
              <a:t>생산 가능 타워 수 </a:t>
            </a:r>
            <a:r>
              <a:rPr lang="en-US" altLang="ko-KR" sz="900" dirty="0"/>
              <a:t>:??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  <a:endParaRPr lang="en-US" altLang="ko-KR" sz="900" dirty="0"/>
          </a:p>
          <a:p>
            <a:r>
              <a:rPr lang="ko-KR" altLang="en-US" sz="900" dirty="0"/>
              <a:t>골드 보너스</a:t>
            </a:r>
            <a:r>
              <a:rPr lang="en-US" altLang="ko-KR" sz="900" dirty="0"/>
              <a:t>: +10%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7198DB8-E393-1DC0-A11C-CB37D35C5CD8}"/>
              </a:ext>
            </a:extLst>
          </p:cNvPr>
          <p:cNvSpPr/>
          <p:nvPr/>
        </p:nvSpPr>
        <p:spPr>
          <a:xfrm>
            <a:off x="3347864" y="2994547"/>
            <a:ext cx="216024" cy="218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성 - 무료 건축과 도시개 아이콘">
            <a:extLst>
              <a:ext uri="{FF2B5EF4-FFF2-40B4-BE49-F238E27FC236}">
                <a16:creationId xmlns:a16="http://schemas.microsoft.com/office/drawing/2014/main" id="{76631B33-46C3-0651-905D-E407F931C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59" y="2768031"/>
            <a:ext cx="537304" cy="5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102EF0B3-95DD-4E8A-1E86-3F06C604ACD8}"/>
              </a:ext>
            </a:extLst>
          </p:cNvPr>
          <p:cNvSpPr/>
          <p:nvPr/>
        </p:nvSpPr>
        <p:spPr>
          <a:xfrm>
            <a:off x="3770315" y="33970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LV. 18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2D6C9B-A550-F498-CFF2-1AC5EE9E1D50}"/>
              </a:ext>
            </a:extLst>
          </p:cNvPr>
          <p:cNvSpPr/>
          <p:nvPr/>
        </p:nvSpPr>
        <p:spPr>
          <a:xfrm>
            <a:off x="2566927" y="2751108"/>
            <a:ext cx="1765292" cy="861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D72BD0-252C-B9C2-3A7D-201AB9372CEA}"/>
              </a:ext>
            </a:extLst>
          </p:cNvPr>
          <p:cNvSpPr/>
          <p:nvPr/>
        </p:nvSpPr>
        <p:spPr>
          <a:xfrm>
            <a:off x="2426151" y="2554912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0C4606-2392-DD9A-3E08-74F80623A90F}"/>
              </a:ext>
            </a:extLst>
          </p:cNvPr>
          <p:cNvSpPr/>
          <p:nvPr/>
        </p:nvSpPr>
        <p:spPr>
          <a:xfrm>
            <a:off x="2675247" y="3665838"/>
            <a:ext cx="1602816" cy="705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F31BB9-D33F-BAD8-67D3-446A286B2367}"/>
              </a:ext>
            </a:extLst>
          </p:cNvPr>
          <p:cNvSpPr/>
          <p:nvPr/>
        </p:nvSpPr>
        <p:spPr>
          <a:xfrm>
            <a:off x="2526332" y="3716191"/>
            <a:ext cx="171619" cy="2350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8252FA-D5F1-E742-3B8B-181CEB16BF33}"/>
              </a:ext>
            </a:extLst>
          </p:cNvPr>
          <p:cNvSpPr/>
          <p:nvPr/>
        </p:nvSpPr>
        <p:spPr>
          <a:xfrm>
            <a:off x="4446587" y="2417958"/>
            <a:ext cx="119820" cy="179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X</a:t>
            </a:r>
            <a:endParaRPr lang="ko-KR" altLang="en-US" sz="105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25DA5F-AD6C-1557-0466-FC877E8813B1}"/>
              </a:ext>
            </a:extLst>
          </p:cNvPr>
          <p:cNvSpPr/>
          <p:nvPr/>
        </p:nvSpPr>
        <p:spPr>
          <a:xfrm>
            <a:off x="4551491" y="2230545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7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버튼 모음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바는 스크롤이 가능하며</a:t>
            </a:r>
            <a:r>
              <a:rPr lang="en-US" altLang="ko-KR" sz="900" dirty="0"/>
              <a:t>, </a:t>
            </a:r>
            <a:r>
              <a:rPr lang="ko-KR" altLang="en-US" sz="900" dirty="0"/>
              <a:t>시트 형태로 되어 있어 </a:t>
            </a:r>
            <a:r>
              <a:rPr lang="en-US" altLang="ko-KR" sz="900" dirty="0"/>
              <a:t>UI </a:t>
            </a:r>
            <a:r>
              <a:rPr lang="ko-KR" altLang="en-US" sz="900" dirty="0"/>
              <a:t>추가 시 자동으로 아이콘 생성되어야 함</a:t>
            </a:r>
            <a:endParaRPr lang="en-US" altLang="ko-KR" sz="900" dirty="0"/>
          </a:p>
          <a:p>
            <a:r>
              <a:rPr lang="ko-KR" altLang="en-US" sz="900" dirty="0"/>
              <a:t>참조 테이블 </a:t>
            </a:r>
            <a:r>
              <a:rPr lang="en-US" altLang="ko-KR" sz="900" dirty="0"/>
              <a:t>: </a:t>
            </a:r>
            <a:r>
              <a:rPr lang="en-US" altLang="ko-KR" sz="900" dirty="0" err="1"/>
              <a:t>client_main_ui_info</a:t>
            </a:r>
            <a:endParaRPr lang="en-US" altLang="ko-KR" sz="900" dirty="0"/>
          </a:p>
          <a:p>
            <a:r>
              <a:rPr lang="ko-KR" altLang="en-US" sz="900" dirty="0"/>
              <a:t>해당 테이블에서 설정된 </a:t>
            </a:r>
            <a:r>
              <a:rPr lang="en-US" altLang="ko-KR" sz="900" dirty="0"/>
              <a:t>KIND</a:t>
            </a:r>
            <a:r>
              <a:rPr lang="ko-KR" altLang="en-US" sz="900" dirty="0"/>
              <a:t>의 오름차순으로 정렬</a:t>
            </a:r>
            <a:endParaRPr lang="en-US" altLang="ko-KR" sz="900" dirty="0"/>
          </a:p>
          <a:p>
            <a:r>
              <a:rPr lang="ko-KR" altLang="en-US" sz="900" dirty="0"/>
              <a:t>해당 테이블의 </a:t>
            </a:r>
            <a:r>
              <a:rPr lang="en-US" altLang="ko-KR" sz="900" dirty="0"/>
              <a:t>ICON </a:t>
            </a:r>
            <a:r>
              <a:rPr lang="ko-KR" altLang="en-US" sz="900" dirty="0"/>
              <a:t>컬럼에 설정된 이미지 노출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영역에 배치되어 있는 아이콘 터치 시 각 아이콘 별 설정된 팝업 노출</a:t>
            </a:r>
            <a:endParaRPr lang="en-US" altLang="ko-KR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E924F-4DD0-9E5D-85B9-40D29C8DB79D}"/>
              </a:ext>
            </a:extLst>
          </p:cNvPr>
          <p:cNvSpPr txBox="1"/>
          <p:nvPr/>
        </p:nvSpPr>
        <p:spPr>
          <a:xfrm>
            <a:off x="382764" y="1386863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메인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버튼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영웅</a:t>
            </a:r>
            <a:endParaRPr lang="en-US" altLang="ko-KR" sz="11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03594F-CF35-9AA3-A28C-163038A85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A53392-4A4C-E20B-90CA-37573BF0460E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8F2CE-276A-0160-9C61-CD2C51ED33A6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C726C6-BE8D-EE72-E246-E80C4D10F7D2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23C0E56B-DB9C-98E5-A50E-E3477700FD40}"/>
              </a:ext>
            </a:extLst>
          </p:cNvPr>
          <p:cNvSpPr/>
          <p:nvPr/>
        </p:nvSpPr>
        <p:spPr>
          <a:xfrm>
            <a:off x="3203848" y="2493269"/>
            <a:ext cx="560881" cy="143644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영웅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382048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1876382"/>
            <a:ext cx="21087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6. </a:t>
            </a:r>
            <a:r>
              <a:rPr lang="ko-KR" altLang="en-US" sz="900" dirty="0"/>
              <a:t>오브젝트 정보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배치 타일</a:t>
            </a:r>
            <a:r>
              <a:rPr lang="en-US" altLang="ko-KR" sz="900" dirty="0"/>
              <a:t>(</a:t>
            </a:r>
            <a:r>
              <a:rPr lang="ko-KR" altLang="en-US" sz="900" b="1" dirty="0"/>
              <a:t>타워</a:t>
            </a:r>
            <a:r>
              <a:rPr lang="en-US" altLang="ko-KR" sz="900" dirty="0"/>
              <a:t>)</a:t>
            </a:r>
            <a:r>
              <a:rPr lang="ko-KR" altLang="en-US" sz="900" dirty="0"/>
              <a:t> 혹은 </a:t>
            </a:r>
            <a:r>
              <a:rPr lang="ko-KR" altLang="en-US" sz="900" b="1" dirty="0"/>
              <a:t>영웅</a:t>
            </a:r>
            <a:r>
              <a:rPr lang="ko-KR" altLang="en-US" sz="900" dirty="0"/>
              <a:t> 터치 시 표시되는 박스 형태의 인디케이터 </a:t>
            </a:r>
            <a:r>
              <a:rPr lang="en-US" altLang="ko-KR" sz="900" dirty="0"/>
              <a:t>UI</a:t>
            </a:r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다만</a:t>
            </a:r>
            <a:r>
              <a:rPr lang="en-US" altLang="ko-KR" sz="900" dirty="0"/>
              <a:t>, </a:t>
            </a:r>
            <a:r>
              <a:rPr lang="ko-KR" altLang="en-US" sz="900" dirty="0"/>
              <a:t>해당 배치 타일에 이미 건설된 타워가 있는 경우에만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타워의 기본 </a:t>
            </a:r>
            <a:r>
              <a:rPr lang="ko-KR" altLang="en-US" sz="900" dirty="0" err="1"/>
              <a:t>스탯</a:t>
            </a:r>
            <a:r>
              <a:rPr lang="ko-KR" altLang="en-US" sz="900" dirty="0"/>
              <a:t> 표시</a:t>
            </a:r>
            <a:endParaRPr lang="en-US" altLang="ko-KR" sz="900" dirty="0"/>
          </a:p>
          <a:p>
            <a:r>
              <a:rPr lang="en-US" altLang="ko-KR" sz="900" dirty="0"/>
              <a:t>*</a:t>
            </a:r>
            <a:r>
              <a:rPr lang="en-US" altLang="ko-KR" sz="900" dirty="0" err="1"/>
              <a:t>client_tower_status_info</a:t>
            </a:r>
            <a:r>
              <a:rPr lang="en-US" altLang="ko-KR" sz="900" dirty="0"/>
              <a:t>,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err="1"/>
              <a:t>client_hero_info</a:t>
            </a:r>
            <a:r>
              <a:rPr lang="en-US" altLang="ko-KR" sz="900" dirty="0"/>
              <a:t> </a:t>
            </a:r>
            <a:r>
              <a:rPr lang="ko-KR" altLang="en-US" sz="900" dirty="0"/>
              <a:t>테이블 참조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</a:t>
            </a:r>
            <a:r>
              <a:rPr lang="ko-KR" altLang="en-US" sz="900" dirty="0"/>
              <a:t>타워 표시 </a:t>
            </a:r>
            <a:r>
              <a:rPr lang="ko-KR" altLang="en-US" sz="900" dirty="0" err="1"/>
              <a:t>스탯</a:t>
            </a:r>
            <a:r>
              <a:rPr lang="ko-KR" altLang="en-US" sz="900" dirty="0"/>
              <a:t> </a:t>
            </a:r>
            <a:r>
              <a:rPr lang="en-US" altLang="ko-KR" sz="900" dirty="0"/>
              <a:t>: NAME,LEVEL,</a:t>
            </a:r>
          </a:p>
          <a:p>
            <a:r>
              <a:rPr lang="en-US" altLang="ko-KR" sz="900" dirty="0"/>
              <a:t> Attack, Defend, Hp, </a:t>
            </a:r>
            <a:r>
              <a:rPr lang="en-US" altLang="ko-KR" sz="900" dirty="0" err="1"/>
              <a:t>AttackType</a:t>
            </a:r>
            <a:r>
              <a:rPr lang="en-US" altLang="ko-KR" sz="900" dirty="0"/>
              <a:t> </a:t>
            </a:r>
            <a:r>
              <a:rPr lang="ko-KR" altLang="en-US" sz="900" dirty="0"/>
              <a:t>컬럼 표시</a:t>
            </a:r>
            <a:endParaRPr lang="en-US" altLang="ko-KR" sz="900" dirty="0"/>
          </a:p>
          <a:p>
            <a:r>
              <a:rPr lang="ko-KR" altLang="en-US" sz="900" dirty="0"/>
              <a:t>등급</a:t>
            </a:r>
            <a:r>
              <a:rPr lang="en-US" altLang="ko-KR" sz="900" dirty="0"/>
              <a:t>(Grade </a:t>
            </a:r>
            <a:r>
              <a:rPr lang="ko-KR" altLang="en-US" sz="900" dirty="0"/>
              <a:t>컬럼 값</a:t>
            </a:r>
            <a:r>
              <a:rPr lang="en-US" altLang="ko-KR" sz="900" dirty="0"/>
              <a:t>)</a:t>
            </a:r>
            <a:r>
              <a:rPr lang="ko-KR" altLang="en-US" sz="900" dirty="0"/>
              <a:t>에 따라 다른 색상으로 오브젝트의 이름 표시</a:t>
            </a:r>
            <a:endParaRPr lang="en-US" altLang="ko-KR" sz="900" dirty="0"/>
          </a:p>
          <a:p>
            <a:r>
              <a:rPr lang="en-US" altLang="ko-KR" sz="900" dirty="0"/>
              <a:t>1: </a:t>
            </a:r>
            <a:r>
              <a:rPr lang="ko-KR" altLang="en-US" sz="900" dirty="0"/>
              <a:t>흰색</a:t>
            </a:r>
            <a:endParaRPr lang="en-US" altLang="ko-KR" sz="900" dirty="0"/>
          </a:p>
          <a:p>
            <a:r>
              <a:rPr lang="en-US" altLang="ko-KR" sz="900" dirty="0"/>
              <a:t>2: </a:t>
            </a:r>
            <a:r>
              <a:rPr lang="ko-KR" altLang="en-US" sz="900" dirty="0"/>
              <a:t>초록색</a:t>
            </a:r>
            <a:endParaRPr lang="en-US" altLang="ko-KR" sz="900" dirty="0"/>
          </a:p>
          <a:p>
            <a:r>
              <a:rPr lang="en-US" altLang="ko-KR" sz="900" dirty="0"/>
              <a:t>3: </a:t>
            </a:r>
            <a:r>
              <a:rPr lang="ko-KR" altLang="en-US" sz="900" dirty="0"/>
              <a:t>파란색</a:t>
            </a:r>
            <a:endParaRPr lang="en-US" altLang="ko-KR" sz="900" dirty="0"/>
          </a:p>
          <a:p>
            <a:r>
              <a:rPr lang="en-US" altLang="ko-KR" sz="900" dirty="0"/>
              <a:t>4: </a:t>
            </a:r>
            <a:r>
              <a:rPr lang="ko-KR" altLang="en-US" sz="900" dirty="0"/>
              <a:t>보라색</a:t>
            </a:r>
            <a:endParaRPr lang="en-US" altLang="ko-KR" sz="900" dirty="0"/>
          </a:p>
          <a:p>
            <a:r>
              <a:rPr lang="en-US" altLang="ko-KR" sz="900" dirty="0"/>
              <a:t>5: </a:t>
            </a:r>
            <a:r>
              <a:rPr lang="ko-KR" altLang="en-US" sz="900" dirty="0"/>
              <a:t>노란색</a:t>
            </a:r>
            <a:endParaRPr lang="en-US" altLang="ko-KR" sz="900" dirty="0"/>
          </a:p>
          <a:p>
            <a:r>
              <a:rPr lang="en-US" altLang="ko-KR" sz="900" dirty="0"/>
              <a:t>6: </a:t>
            </a:r>
            <a:r>
              <a:rPr lang="ko-KR" altLang="en-US" sz="900" dirty="0"/>
              <a:t>자주색</a:t>
            </a:r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6C85AE-7838-8DA6-05E2-50AD438A97B0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F77394-B3BC-7277-D6B7-737F65FDA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21BFB6E-EF4D-C85E-33D7-7818E5A91EF8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1F58026-9FAE-5680-9005-39D2EF375A6D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EFF4BA2-2987-B065-CA0D-7FF9E94905D1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950B19-358B-0534-CE60-241E8EA8D8A6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9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65EF9B59-E186-A025-299E-C7D28CFE8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6AF4394-2F46-C1B8-A804-B82ED62C1821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C61EC82-BC0C-5C9E-AB29-7DB213BC18C7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53B994D-C889-935D-7677-78B2DB874C8F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0929174-DB42-87AA-16D4-D998CC666936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3232B6E-ED56-0017-FBF8-F7AF63C39A57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3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B10D89F-7A44-F4AB-74E5-634C8D638FD5}"/>
                  </a:ext>
                </a:extLst>
              </p:cNvPr>
              <p:cNvSpPr/>
              <p:nvPr/>
            </p:nvSpPr>
            <p:spPr>
              <a:xfrm>
                <a:off x="2092655" y="3292632"/>
                <a:ext cx="608021" cy="28703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FD4708A-73A9-7EE9-EBB8-19A215914B6F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E1BF6DE5-7AFF-E92C-5CEF-A7B45C43BAB3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81869D47-01EA-3866-EB87-D234A79E1EF4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795B6928-73BE-8F03-1904-6CA063230E7E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DBF5B2B2-E56F-8B94-CE4F-7BAC9540FE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5038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타워 생산 </a:t>
            </a:r>
            <a:r>
              <a:rPr lang="en-US" altLang="ko-KR" sz="900" dirty="0"/>
              <a:t>UI</a:t>
            </a:r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배치 타일 터치 시 전체 타워 리스트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에서 카테고리로 구분하여 각 카테고리 별 타워를 노출함</a:t>
            </a:r>
            <a:endParaRPr lang="en-US" altLang="ko-KR" sz="900" dirty="0"/>
          </a:p>
          <a:p>
            <a:r>
              <a:rPr lang="ko-KR" altLang="en-US" sz="900" dirty="0"/>
              <a:t>영웅 카테고리</a:t>
            </a:r>
            <a:r>
              <a:rPr lang="en-US" altLang="ko-KR" sz="900" dirty="0"/>
              <a:t>, </a:t>
            </a:r>
            <a:r>
              <a:rPr lang="ko-KR" altLang="en-US" sz="900" dirty="0"/>
              <a:t> 카테고리 등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*</a:t>
            </a:r>
            <a:r>
              <a:rPr lang="en-US" altLang="ko-KR" sz="900" dirty="0" err="1"/>
              <a:t>client_building_info</a:t>
            </a:r>
            <a:r>
              <a:rPr lang="ko-KR" altLang="en-US" sz="900" dirty="0"/>
              <a:t>의 </a:t>
            </a:r>
            <a:r>
              <a:rPr lang="en-US" altLang="ko-KR" sz="900" dirty="0"/>
              <a:t>!</a:t>
            </a:r>
            <a:r>
              <a:rPr lang="en-US" altLang="ko-KR" sz="900" dirty="0" err="1"/>
              <a:t>Tower_type</a:t>
            </a:r>
            <a:r>
              <a:rPr lang="ko-KR" altLang="en-US" sz="900" dirty="0"/>
              <a:t>의 </a:t>
            </a:r>
            <a:r>
              <a:rPr lang="en-US" altLang="ko-KR" sz="900" dirty="0" err="1"/>
              <a:t>Type_Kind</a:t>
            </a:r>
            <a:r>
              <a:rPr lang="en-US" altLang="ko-KR" sz="900" dirty="0"/>
              <a:t> </a:t>
            </a:r>
            <a:r>
              <a:rPr lang="ko-KR" altLang="en-US" sz="900" dirty="0"/>
              <a:t>참조하여 분류</a:t>
            </a:r>
            <a:endParaRPr lang="en-US" altLang="ko-KR" sz="900" dirty="0"/>
          </a:p>
          <a:p>
            <a:r>
              <a:rPr lang="en-US" altLang="ko-KR" sz="900" b="1" dirty="0"/>
              <a:t>(</a:t>
            </a:r>
            <a:r>
              <a:rPr lang="ko-KR" altLang="en-US" sz="900" b="1" dirty="0"/>
              <a:t>세부 스펙은 이후 추가 예정</a:t>
            </a:r>
            <a:r>
              <a:rPr lang="en-US" altLang="ko-KR" sz="900" b="1" dirty="0"/>
              <a:t>)</a:t>
            </a:r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모든 타워를 표시하며</a:t>
            </a:r>
            <a:r>
              <a:rPr lang="en-US" altLang="ko-KR" sz="900" dirty="0"/>
              <a:t>, </a:t>
            </a:r>
            <a:r>
              <a:rPr lang="ko-KR" altLang="en-US" sz="900" dirty="0"/>
              <a:t>건설 불가능한 타워는 </a:t>
            </a:r>
            <a:r>
              <a:rPr lang="ko-KR" altLang="en-US" sz="900" dirty="0" err="1"/>
              <a:t>딤드</a:t>
            </a:r>
            <a:r>
              <a:rPr lang="ko-KR" altLang="en-US" sz="900" dirty="0"/>
              <a:t> 처리 및 선택 불가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참조</a:t>
            </a:r>
            <a:endParaRPr lang="en-US" altLang="ko-KR" sz="900" b="1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1D01722-CA38-330B-C06F-9839E3F98F1B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B6F822E-E7E2-ED4A-0549-04958E0BF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732A1F-32F3-CB24-BB65-177B4994146A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89C8AEF-52B0-99EE-0019-58E83015BBA4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BFD1218-6542-0B74-68B3-C467344CBFB2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47E1E4-E197-D459-64E6-50EA191E044B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9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CFE6F3F4-55BE-9685-09F4-2217771CC2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63E5A43-7693-B301-6277-790E94556DE8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3A52779-B6F6-2B2D-33BB-6C6C85992169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E99E9-125A-6664-EECA-B1A996DCEEBF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4425506-3781-FCCD-0643-7E8FA17F759B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914D22F-AC0A-A6B2-F389-12E9007D5C75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CD716C1-E744-51BF-1DC1-718D6AA49D1F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C0F7CC6-CC93-E764-30A3-FDF13CA71BE4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2DCA69E-9BEA-1958-6CDB-0AE209B6321D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ADDB270F-A633-DA8F-69F5-0B996BD3E15F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156926FD-AE9C-9554-0D6C-065D7966BB9B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F953124E-4469-BDCC-2194-32910E8B1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16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기본 정보</a:t>
            </a:r>
            <a:endParaRPr lang="en-US" altLang="ko-KR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29027" y="1817483"/>
            <a:ext cx="210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자원 상태 바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유저의 자원 상태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단위에 따라 알파벳으로 생략</a:t>
            </a:r>
            <a:endParaRPr lang="en-US" altLang="ko-KR" sz="900" dirty="0"/>
          </a:p>
          <a:p>
            <a:r>
              <a:rPr lang="en-US" altLang="ko-KR" sz="900" dirty="0"/>
              <a:t>  (</a:t>
            </a:r>
            <a:r>
              <a:rPr lang="ko-KR" altLang="en-US" sz="900" dirty="0"/>
              <a:t>최대 </a:t>
            </a:r>
            <a:r>
              <a:rPr lang="en-US" altLang="ko-KR" sz="900" dirty="0"/>
              <a:t>3</a:t>
            </a:r>
            <a:r>
              <a:rPr lang="ko-KR" altLang="en-US" sz="900" dirty="0"/>
              <a:t>자리 </a:t>
            </a:r>
            <a:r>
              <a:rPr lang="en-US" altLang="ko-KR" sz="900" dirty="0"/>
              <a:t>+ </a:t>
            </a:r>
            <a:r>
              <a:rPr lang="ko-KR" altLang="en-US" sz="900" dirty="0"/>
              <a:t>알파벳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pic>
        <p:nvPicPr>
          <p:cNvPr id="1028" name="Picture 4" descr="DQ 스토리 :: 세븐 나이츠 키우기 등급표, 리세마라, 소환레벨 확률 빠르게 훑어보기">
            <a:extLst>
              <a:ext uri="{FF2B5EF4-FFF2-40B4-BE49-F238E27FC236}">
                <a16:creationId xmlns:a16="http://schemas.microsoft.com/office/drawing/2014/main" id="{34C10EC1-F7DD-A0EE-B41D-9524EF546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-618" b="96011"/>
          <a:stretch/>
        </p:blipFill>
        <p:spPr bwMode="auto">
          <a:xfrm>
            <a:off x="7963334" y="2375446"/>
            <a:ext cx="613452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76ADAA-6C4C-FA0B-3CDD-CF0516E73944}"/>
              </a:ext>
            </a:extLst>
          </p:cNvPr>
          <p:cNvSpPr txBox="1"/>
          <p:nvPr/>
        </p:nvSpPr>
        <p:spPr>
          <a:xfrm>
            <a:off x="6529027" y="2682343"/>
            <a:ext cx="210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2. </a:t>
            </a:r>
            <a:r>
              <a:rPr lang="ko-KR" altLang="en-US" sz="900" dirty="0"/>
              <a:t>디펜스 화면</a:t>
            </a:r>
            <a:r>
              <a:rPr lang="en-US" altLang="ko-KR" sz="900" dirty="0"/>
              <a:t>  </a:t>
            </a:r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실시간으로 진행되는 디펜스 화면</a:t>
            </a:r>
            <a:endParaRPr lang="en-US" altLang="ko-KR" sz="900" dirty="0"/>
          </a:p>
          <a:p>
            <a:r>
              <a:rPr lang="en-US" altLang="ko-KR" sz="900" dirty="0"/>
              <a:t>- STAGE </a:t>
            </a:r>
            <a:r>
              <a:rPr lang="ko-KR" altLang="en-US" sz="900" dirty="0"/>
              <a:t>별 설정된 맵 표시 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세부 내용은 기획서 </a:t>
            </a:r>
            <a:r>
              <a:rPr lang="en-US" altLang="ko-KR" sz="900" dirty="0"/>
              <a:t>6p </a:t>
            </a:r>
            <a:r>
              <a:rPr lang="ko-KR" altLang="en-US" sz="900" dirty="0"/>
              <a:t>참고</a:t>
            </a:r>
            <a:endParaRPr lang="en-US" altLang="ko-KR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E6163-7143-ED71-2888-4407C57F41B7}"/>
              </a:ext>
            </a:extLst>
          </p:cNvPr>
          <p:cNvSpPr txBox="1"/>
          <p:nvPr/>
        </p:nvSpPr>
        <p:spPr>
          <a:xfrm>
            <a:off x="6529026" y="3499940"/>
            <a:ext cx="22914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3. </a:t>
            </a:r>
            <a:r>
              <a:rPr lang="ko-KR" altLang="en-US" sz="900" dirty="0"/>
              <a:t>타워 생산 버튼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디펜스 전투 시 타워 생산이 가능한 </a:t>
            </a:r>
            <a:endParaRPr lang="en-US" altLang="ko-KR" sz="900" dirty="0"/>
          </a:p>
          <a:p>
            <a:r>
              <a:rPr lang="en-US" altLang="ko-KR" sz="900" dirty="0"/>
              <a:t>  </a:t>
            </a:r>
            <a:r>
              <a:rPr lang="ko-KR" altLang="en-US" sz="900" dirty="0"/>
              <a:t>배치타일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터치 시 </a:t>
            </a:r>
            <a:r>
              <a:rPr lang="en-US" altLang="ko-KR" sz="900" dirty="0"/>
              <a:t>7</a:t>
            </a:r>
            <a:r>
              <a:rPr lang="ko-KR" altLang="en-US" sz="900" dirty="0"/>
              <a:t>번 </a:t>
            </a:r>
            <a:r>
              <a:rPr lang="en-US" altLang="ko-KR" sz="900" dirty="0"/>
              <a:t>UI</a:t>
            </a:r>
            <a:r>
              <a:rPr lang="ko-KR" altLang="en-US" sz="900" dirty="0"/>
              <a:t>를 통해 타워 배치 가능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세부 내용은 디펜스 화면 </a:t>
            </a:r>
            <a:r>
              <a:rPr lang="en-US" altLang="ko-KR" sz="900" dirty="0"/>
              <a:t>UI </a:t>
            </a:r>
            <a:r>
              <a:rPr lang="ko-KR" altLang="en-US" sz="900" dirty="0"/>
              <a:t>에서 확인</a:t>
            </a:r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CF5625-F2BD-3E5E-1653-E1B7D4578896}"/>
              </a:ext>
            </a:extLst>
          </p:cNvPr>
          <p:cNvSpPr txBox="1"/>
          <p:nvPr/>
        </p:nvSpPr>
        <p:spPr>
          <a:xfrm>
            <a:off x="6529026" y="4397216"/>
            <a:ext cx="2291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 STAGE </a:t>
            </a:r>
            <a:r>
              <a:rPr lang="ko-KR" altLang="en-US" sz="900" dirty="0"/>
              <a:t>정보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메인 화면에서 전투 진행 중인 </a:t>
            </a:r>
            <a:endParaRPr lang="en-US" altLang="ko-KR" sz="900" dirty="0"/>
          </a:p>
          <a:p>
            <a:r>
              <a:rPr lang="en-US" altLang="ko-KR" sz="900" dirty="0"/>
              <a:t>  STAGE </a:t>
            </a:r>
            <a:r>
              <a:rPr lang="ko-KR" altLang="en-US" sz="900" dirty="0"/>
              <a:t>표시 및 해당 </a:t>
            </a:r>
            <a:r>
              <a:rPr lang="en-US" altLang="ko-KR" sz="900" dirty="0"/>
              <a:t>STAGE</a:t>
            </a:r>
            <a:r>
              <a:rPr lang="ko-KR" altLang="en-US" sz="900" dirty="0"/>
              <a:t>의 보스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유저의 해당 </a:t>
            </a:r>
            <a:r>
              <a:rPr lang="en-US" altLang="ko-KR" sz="900" dirty="0"/>
              <a:t>STAGE</a:t>
            </a:r>
            <a:r>
              <a:rPr lang="ko-KR" altLang="en-US" sz="900" dirty="0"/>
              <a:t> 진행도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하단에 </a:t>
            </a:r>
            <a:r>
              <a:rPr lang="en-US" altLang="ko-KR" sz="900" dirty="0"/>
              <a:t>STAGE {0} </a:t>
            </a:r>
            <a:r>
              <a:rPr lang="ko-KR" altLang="en-US" sz="900" dirty="0"/>
              <a:t>텍스트에서 변수를 </a:t>
            </a:r>
            <a:endParaRPr lang="en-US" altLang="ko-KR" sz="900" dirty="0"/>
          </a:p>
          <a:p>
            <a:r>
              <a:rPr lang="en-US" altLang="ko-KR" sz="900" dirty="0"/>
              <a:t> </a:t>
            </a:r>
            <a:r>
              <a:rPr lang="ko-KR" altLang="en-US" sz="900" dirty="0"/>
              <a:t> 통해 진행 중인 단계 표시</a:t>
            </a:r>
            <a:endParaRPr lang="en-US" altLang="ko-KR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410750-BA6D-08D8-62FE-E49436E7315F}"/>
              </a:ext>
            </a:extLst>
          </p:cNvPr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ED4A72-ECC2-D14B-FF21-6E183355A912}"/>
              </a:ext>
            </a:extLst>
          </p:cNvPr>
          <p:cNvGrpSpPr/>
          <p:nvPr/>
        </p:nvGrpSpPr>
        <p:grpSpPr>
          <a:xfrm>
            <a:off x="560380" y="1256109"/>
            <a:ext cx="5938975" cy="4751181"/>
            <a:chOff x="560380" y="1256109"/>
            <a:chExt cx="5938975" cy="47511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60892E4-3462-14E7-3579-C23203DD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7311D8-FFD2-716B-8E43-1147C3F8CB8E}"/>
                </a:ext>
              </a:extLst>
            </p:cNvPr>
            <p:cNvSpPr/>
            <p:nvPr/>
          </p:nvSpPr>
          <p:spPr>
            <a:xfrm>
              <a:off x="4728760" y="2352681"/>
              <a:ext cx="982700" cy="4541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58CE7CF-96AC-25A6-DB78-4A0621F087DF}"/>
                </a:ext>
              </a:extLst>
            </p:cNvPr>
            <p:cNvSpPr/>
            <p:nvPr/>
          </p:nvSpPr>
          <p:spPr>
            <a:xfrm>
              <a:off x="4824066" y="2490862"/>
              <a:ext cx="792088" cy="730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C275A6-A7D0-26F9-4063-E20B66A88234}"/>
                </a:ext>
              </a:extLst>
            </p:cNvPr>
            <p:cNvSpPr txBox="1"/>
            <p:nvPr/>
          </p:nvSpPr>
          <p:spPr>
            <a:xfrm>
              <a:off x="4788024" y="2550301"/>
              <a:ext cx="6617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2"/>
                  </a:solidFill>
                </a:rPr>
                <a:t>STAGE</a:t>
              </a:r>
              <a:r>
                <a:rPr lang="ko-KR" altLang="en-US" sz="9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2"/>
                  </a:solidFill>
                </a:rPr>
                <a:t>3</a:t>
              </a:r>
              <a:endParaRPr lang="ko-KR" altLang="en-US" sz="900" b="1" dirty="0">
                <a:solidFill>
                  <a:schemeClr val="accent2"/>
                </a:solidFill>
              </a:endParaRPr>
            </a:p>
          </p:txBody>
        </p:sp>
        <p:pic>
          <p:nvPicPr>
            <p:cNvPr id="1026" name="Picture 2" descr="발록 메이플 보스 몬스터 : 네이버 블로그">
              <a:extLst>
                <a:ext uri="{FF2B5EF4-FFF2-40B4-BE49-F238E27FC236}">
                  <a16:creationId xmlns:a16="http://schemas.microsoft.com/office/drawing/2014/main" id="{053418B3-6E29-4692-11F2-F061F495B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12" y="2350462"/>
              <a:ext cx="352048" cy="28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43C483-EA7D-2C94-237B-2BFCCFB2CBFD}"/>
                </a:ext>
              </a:extLst>
            </p:cNvPr>
            <p:cNvSpPr/>
            <p:nvPr/>
          </p:nvSpPr>
          <p:spPr>
            <a:xfrm>
              <a:off x="5661710" y="2130971"/>
              <a:ext cx="227366" cy="26782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0B141E-F988-941C-52A7-76DF04847391}"/>
                </a:ext>
              </a:extLst>
            </p:cNvPr>
            <p:cNvSpPr/>
            <p:nvPr/>
          </p:nvSpPr>
          <p:spPr>
            <a:xfrm>
              <a:off x="5372371" y="2946809"/>
              <a:ext cx="262375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7583A0-5F21-4845-0817-BD88D0E5EC5A}"/>
                </a:ext>
              </a:extLst>
            </p:cNvPr>
            <p:cNvSpPr/>
            <p:nvPr/>
          </p:nvSpPr>
          <p:spPr>
            <a:xfrm>
              <a:off x="3265859" y="2415714"/>
              <a:ext cx="1426859" cy="14817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5EA6A8-E43A-82DB-B431-D56B4505B7E5}"/>
                </a:ext>
              </a:extLst>
            </p:cNvPr>
            <p:cNvSpPr/>
            <p:nvPr/>
          </p:nvSpPr>
          <p:spPr>
            <a:xfrm>
              <a:off x="1577843" y="2921905"/>
              <a:ext cx="3642229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BD6416E-9A5F-2576-F6BE-BB1EDFC0949C}"/>
                </a:ext>
              </a:extLst>
            </p:cNvPr>
            <p:cNvSpPr/>
            <p:nvPr/>
          </p:nvSpPr>
          <p:spPr>
            <a:xfrm>
              <a:off x="1835696" y="3114748"/>
              <a:ext cx="216024" cy="2422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AE5F1CD-83DD-4A7C-497A-831294B3866D}"/>
                </a:ext>
              </a:extLst>
            </p:cNvPr>
            <p:cNvSpPr/>
            <p:nvPr/>
          </p:nvSpPr>
          <p:spPr>
            <a:xfrm>
              <a:off x="1989660" y="3411988"/>
              <a:ext cx="608021" cy="28703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0A137-7ADC-1D59-01B9-A820467C1133}"/>
                </a:ext>
              </a:extLst>
            </p:cNvPr>
            <p:cNvSpPr/>
            <p:nvPr/>
          </p:nvSpPr>
          <p:spPr>
            <a:xfrm>
              <a:off x="1593220" y="4397216"/>
              <a:ext cx="4038311" cy="4230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BADA919-ACE6-9328-2852-778A1AE1F19D}"/>
                </a:ext>
              </a:extLst>
            </p:cNvPr>
            <p:cNvSpPr/>
            <p:nvPr/>
          </p:nvSpPr>
          <p:spPr>
            <a:xfrm>
              <a:off x="4932040" y="2445540"/>
              <a:ext cx="161114" cy="1581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손 모양 커서 - 무료 상호 작용개 아이콘">
              <a:extLst>
                <a:ext uri="{FF2B5EF4-FFF2-40B4-BE49-F238E27FC236}">
                  <a16:creationId xmlns:a16="http://schemas.microsoft.com/office/drawing/2014/main" id="{E26BF08D-D55A-91CD-6C7A-7D7B815AB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637" y="3271675"/>
              <a:ext cx="278160" cy="2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125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29027" y="1817483"/>
            <a:ext cx="21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바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메인 화면에서 활용 가능한 </a:t>
            </a:r>
            <a:r>
              <a:rPr lang="en-US" altLang="ko-KR" sz="900" dirty="0"/>
              <a:t>UI </a:t>
            </a:r>
            <a:r>
              <a:rPr lang="ko-KR" altLang="en-US" sz="900" dirty="0"/>
              <a:t>아이콘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76ADAA-6C4C-FA0B-3CDD-CF0516E73944}"/>
              </a:ext>
            </a:extLst>
          </p:cNvPr>
          <p:cNvSpPr txBox="1"/>
          <p:nvPr/>
        </p:nvSpPr>
        <p:spPr>
          <a:xfrm>
            <a:off x="6529027" y="2682343"/>
            <a:ext cx="21087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6. </a:t>
            </a:r>
            <a:r>
              <a:rPr lang="ko-KR" altLang="en-US" sz="900" dirty="0"/>
              <a:t>정보 표시 </a:t>
            </a:r>
            <a:r>
              <a:rPr lang="en-US" altLang="ko-KR" sz="900" dirty="0"/>
              <a:t>UI </a:t>
            </a:r>
            <a:r>
              <a:rPr lang="ko-KR" altLang="en-US" sz="900" dirty="0"/>
              <a:t>바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전투 영역에서 선택된 오브젝트의 정보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영웅</a:t>
            </a:r>
            <a:r>
              <a:rPr lang="en-US" altLang="ko-KR" sz="900" dirty="0"/>
              <a:t>, </a:t>
            </a:r>
            <a:r>
              <a:rPr lang="ko-KR" altLang="en-US" sz="900" dirty="0"/>
              <a:t>타워</a:t>
            </a:r>
            <a:r>
              <a:rPr lang="en-US" altLang="ko-KR" sz="900" dirty="0"/>
              <a:t> </a:t>
            </a:r>
            <a:r>
              <a:rPr lang="ko-KR" altLang="en-US" sz="900" dirty="0"/>
              <a:t>정보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아래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client_hero_info</a:t>
            </a:r>
            <a:r>
              <a:rPr lang="en-US" altLang="ko-KR" sz="900" b="1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CF5625-F2BD-3E5E-1653-E1B7D4578896}"/>
              </a:ext>
            </a:extLst>
          </p:cNvPr>
          <p:cNvSpPr txBox="1"/>
          <p:nvPr/>
        </p:nvSpPr>
        <p:spPr>
          <a:xfrm>
            <a:off x="6529026" y="4026261"/>
            <a:ext cx="2291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타워 생산 </a:t>
            </a:r>
            <a:r>
              <a:rPr lang="en-US" altLang="ko-KR" sz="900" dirty="0"/>
              <a:t>UI</a:t>
            </a:r>
          </a:p>
          <a:p>
            <a:endParaRPr lang="en-US" altLang="ko-KR" sz="900" dirty="0"/>
          </a:p>
          <a:p>
            <a:r>
              <a:rPr lang="en-US" altLang="ko-KR" sz="900" dirty="0"/>
              <a:t>- 3</a:t>
            </a:r>
            <a:r>
              <a:rPr lang="ko-KR" altLang="en-US" sz="900" dirty="0"/>
              <a:t>번 배치 타일 터치 시 건설 가능한 건물 노출</a:t>
            </a:r>
            <a:endParaRPr lang="en-US" altLang="ko-KR" sz="900" dirty="0"/>
          </a:p>
          <a:p>
            <a:r>
              <a:rPr lang="en-US" altLang="ko-KR" sz="900" dirty="0"/>
              <a:t>-</a:t>
            </a:r>
            <a:r>
              <a:rPr lang="ko-KR" altLang="en-US" sz="900" dirty="0"/>
              <a:t> 해당 영역에서 타워에 대한 정보 모두 표시 후 레벨 제한에 따른 건물 별도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아래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B77AD-2017-D137-C5DA-9DCAD2B26F14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기본 정보</a:t>
            </a:r>
            <a:endParaRPr lang="en-US" altLang="ko-KR" sz="1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C6109-B0B8-82A0-624E-7D082C43109B}"/>
              </a:ext>
            </a:extLst>
          </p:cNvPr>
          <p:cNvGrpSpPr/>
          <p:nvPr/>
        </p:nvGrpSpPr>
        <p:grpSpPr>
          <a:xfrm>
            <a:off x="560380" y="1256109"/>
            <a:ext cx="5938975" cy="4751181"/>
            <a:chOff x="560380" y="1256109"/>
            <a:chExt cx="5938975" cy="475118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24B880D-C0CB-09A7-6FD9-95286EC2A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F08E6A-D637-C7A1-66F5-84E0C58637D7}"/>
                </a:ext>
              </a:extLst>
            </p:cNvPr>
            <p:cNvSpPr/>
            <p:nvPr/>
          </p:nvSpPr>
          <p:spPr>
            <a:xfrm>
              <a:off x="4728760" y="2352681"/>
              <a:ext cx="982700" cy="4541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C545745-7A6B-F54B-F051-8B04DA3D1EDB}"/>
                </a:ext>
              </a:extLst>
            </p:cNvPr>
            <p:cNvSpPr/>
            <p:nvPr/>
          </p:nvSpPr>
          <p:spPr>
            <a:xfrm>
              <a:off x="4824066" y="2490862"/>
              <a:ext cx="792088" cy="730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B81AA0-2EB1-0248-81FA-4323733A3AE7}"/>
                </a:ext>
              </a:extLst>
            </p:cNvPr>
            <p:cNvSpPr txBox="1"/>
            <p:nvPr/>
          </p:nvSpPr>
          <p:spPr>
            <a:xfrm>
              <a:off x="4788024" y="2550301"/>
              <a:ext cx="6617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2"/>
                  </a:solidFill>
                </a:rPr>
                <a:t>STAGE</a:t>
              </a:r>
              <a:r>
                <a:rPr lang="ko-KR" altLang="en-US" sz="9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2"/>
                  </a:solidFill>
                </a:rPr>
                <a:t>3</a:t>
              </a:r>
              <a:endParaRPr lang="ko-KR" altLang="en-US" sz="900" b="1" dirty="0">
                <a:solidFill>
                  <a:schemeClr val="accent2"/>
                </a:solidFill>
              </a:endParaRPr>
            </a:p>
          </p:txBody>
        </p:sp>
        <p:pic>
          <p:nvPicPr>
            <p:cNvPr id="31" name="Picture 2" descr="발록 메이플 보스 몬스터 : 네이버 블로그">
              <a:extLst>
                <a:ext uri="{FF2B5EF4-FFF2-40B4-BE49-F238E27FC236}">
                  <a16:creationId xmlns:a16="http://schemas.microsoft.com/office/drawing/2014/main" id="{9FC6AD97-57A9-A666-195B-F7D7ED5C8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12" y="2350462"/>
              <a:ext cx="352048" cy="28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06EA0DE-7B62-FB66-57DD-EC6A7DB345CB}"/>
                </a:ext>
              </a:extLst>
            </p:cNvPr>
            <p:cNvSpPr/>
            <p:nvPr/>
          </p:nvSpPr>
          <p:spPr>
            <a:xfrm>
              <a:off x="5661710" y="2130971"/>
              <a:ext cx="227366" cy="26782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6D478A8-07C1-B79C-A014-BF7C0C0CCB7E}"/>
                </a:ext>
              </a:extLst>
            </p:cNvPr>
            <p:cNvSpPr/>
            <p:nvPr/>
          </p:nvSpPr>
          <p:spPr>
            <a:xfrm>
              <a:off x="5372371" y="2946809"/>
              <a:ext cx="262375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A3A9F7C-11B8-D940-94CA-B6A21DB525B3}"/>
                </a:ext>
              </a:extLst>
            </p:cNvPr>
            <p:cNvSpPr/>
            <p:nvPr/>
          </p:nvSpPr>
          <p:spPr>
            <a:xfrm>
              <a:off x="3265859" y="2415714"/>
              <a:ext cx="1426859" cy="14817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CD2C9FF-87C5-0C73-72E3-F7BC00EF58FF}"/>
                </a:ext>
              </a:extLst>
            </p:cNvPr>
            <p:cNvSpPr/>
            <p:nvPr/>
          </p:nvSpPr>
          <p:spPr>
            <a:xfrm>
              <a:off x="1577843" y="2921905"/>
              <a:ext cx="3642229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50802C7-E8AE-0770-D37A-48BE1888B8CC}"/>
                </a:ext>
              </a:extLst>
            </p:cNvPr>
            <p:cNvSpPr/>
            <p:nvPr/>
          </p:nvSpPr>
          <p:spPr>
            <a:xfrm>
              <a:off x="1835696" y="3114748"/>
              <a:ext cx="216024" cy="2422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F4D71B0-42EF-F397-D52B-212AAC9BCE87}"/>
                </a:ext>
              </a:extLst>
            </p:cNvPr>
            <p:cNvSpPr/>
            <p:nvPr/>
          </p:nvSpPr>
          <p:spPr>
            <a:xfrm>
              <a:off x="1989660" y="3411988"/>
              <a:ext cx="608021" cy="28703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D249220-BD4F-A2B6-EF3A-8432BD031400}"/>
                </a:ext>
              </a:extLst>
            </p:cNvPr>
            <p:cNvSpPr/>
            <p:nvPr/>
          </p:nvSpPr>
          <p:spPr>
            <a:xfrm>
              <a:off x="1593220" y="4406011"/>
              <a:ext cx="4038311" cy="4142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9C688DE-7050-C72E-DAB6-C4D85D3C8A9D}"/>
                </a:ext>
              </a:extLst>
            </p:cNvPr>
            <p:cNvSpPr/>
            <p:nvPr/>
          </p:nvSpPr>
          <p:spPr>
            <a:xfrm>
              <a:off x="4932040" y="2445540"/>
              <a:ext cx="161114" cy="1581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2" descr="손 모양 커서 - 무료 상호 작용개 아이콘">
              <a:extLst>
                <a:ext uri="{FF2B5EF4-FFF2-40B4-BE49-F238E27FC236}">
                  <a16:creationId xmlns:a16="http://schemas.microsoft.com/office/drawing/2014/main" id="{7BE554DF-9D1E-6511-1A68-AB62565F2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637" y="3271675"/>
              <a:ext cx="278160" cy="2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170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90720" y="2415714"/>
            <a:ext cx="2108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2. </a:t>
            </a:r>
            <a:r>
              <a:rPr lang="ko-KR" altLang="en-US" sz="900" dirty="0"/>
              <a:t>디펜스 전투 화면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스테이지 별로 설정된 레벨을 불러옴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전투는 자동으로 진행되며 배치 타일</a:t>
            </a:r>
            <a:r>
              <a:rPr lang="en-US" altLang="ko-KR" sz="900" dirty="0"/>
              <a:t>[3]</a:t>
            </a:r>
            <a:r>
              <a:rPr lang="ko-KR" altLang="en-US" sz="900" dirty="0"/>
              <a:t> 터치 시 하단 </a:t>
            </a:r>
            <a:r>
              <a:rPr lang="en-US" altLang="ko-KR" sz="900" dirty="0"/>
              <a:t>UI[</a:t>
            </a:r>
            <a:r>
              <a:rPr lang="en-US" altLang="ko-KR" sz="900" b="1" dirty="0"/>
              <a:t>7</a:t>
            </a:r>
            <a:r>
              <a:rPr lang="en-US" altLang="ko-KR" sz="900" dirty="0"/>
              <a:t>]</a:t>
            </a:r>
            <a:r>
              <a:rPr lang="ko-KR" altLang="en-US" sz="900" dirty="0"/>
              <a:t>를 통해 타워 건설 가능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건설</a:t>
            </a:r>
            <a:r>
              <a:rPr lang="en-US" altLang="ko-KR" sz="900" dirty="0"/>
              <a:t>/</a:t>
            </a:r>
            <a:r>
              <a:rPr lang="ko-KR" altLang="en-US" sz="900" dirty="0"/>
              <a:t>생산 되어있는 타워 및 영웅의 수와 최대로 건설</a:t>
            </a:r>
            <a:r>
              <a:rPr lang="en-US" altLang="ko-KR" sz="900" dirty="0"/>
              <a:t>/</a:t>
            </a:r>
            <a:r>
              <a:rPr lang="ko-KR" altLang="en-US" sz="900" dirty="0"/>
              <a:t>생산 가능한 타워 및 영웅의 수를 우측 상단에 표시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/>
              <a:t>타워 및 영웅 표기</a:t>
            </a:r>
            <a:r>
              <a:rPr lang="ko-KR" altLang="en-US" sz="900" dirty="0"/>
              <a:t>는 텍스트가 아닌 아이콘으로 표시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/>
              <a:t>해당 값은 </a:t>
            </a:r>
            <a:r>
              <a:rPr lang="en-US" altLang="ko-KR" sz="900" b="1" dirty="0" err="1"/>
              <a:t>client_stage_info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참조</a:t>
            </a:r>
            <a:endParaRPr lang="en-US" altLang="ko-KR" sz="9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284A28CE-81FA-18E7-50B7-83614049920D}"/>
              </a:ext>
            </a:extLst>
          </p:cNvPr>
          <p:cNvGrpSpPr/>
          <p:nvPr/>
        </p:nvGrpSpPr>
        <p:grpSpPr>
          <a:xfrm>
            <a:off x="560380" y="1256109"/>
            <a:ext cx="5938975" cy="4751181"/>
            <a:chOff x="560380" y="1256109"/>
            <a:chExt cx="5938975" cy="4751181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025FF5F-5836-781F-3E7D-335F95BFE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88D7EECE-638F-8A99-5688-77368E829378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61665"/>
              <a:chOff x="1470954" y="2130971"/>
              <a:chExt cx="4418122" cy="266166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54190A1-2D46-9411-AF17-15E1FD852FE3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FFBA2DEE-3842-9415-D9A7-1AA4B94777A9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3C362B-A374-0661-7940-105E055BD326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53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39C75858-9CBC-DB59-8BF9-7CF4A4C5D0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AAA3EA2-08E3-2AC1-0130-8183CD208948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6098175-2573-7C23-9C24-4782613D13C6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835E89D-56ED-67CA-9A66-01D881667A26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60B7DA9-BEE3-6E99-4AD9-C6E76CFCB142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A5AF1F4-3C91-6225-CDC4-1B2B3253F343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A1FA723-0934-6543-1956-A835DAD542A7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3FF26D5-A139-4B94-6226-1BA0B6AC9436}"/>
                  </a:ext>
                </a:extLst>
              </p:cNvPr>
              <p:cNvSpPr/>
              <p:nvPr/>
            </p:nvSpPr>
            <p:spPr>
              <a:xfrm>
                <a:off x="1547664" y="4430914"/>
                <a:ext cx="4038311" cy="3617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60947F6-0D87-BE07-8D3B-9C543EF70322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1933CC2-8C96-04E7-E693-AEC236394FCB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258A4CD1-7533-EFC4-F943-935C3284A07B}"/>
                  </a:ext>
                </a:extLst>
              </p:cNvPr>
              <p:cNvCxnSpPr>
                <a:stCxn id="45" idx="0"/>
                <a:endCxn id="40" idx="3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27548DEC-C8AB-EB08-B50F-D6C2314710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331A4F-2D74-B2C3-6AA3-DFC3E005D5B1}"/>
              </a:ext>
            </a:extLst>
          </p:cNvPr>
          <p:cNvSpPr txBox="1"/>
          <p:nvPr/>
        </p:nvSpPr>
        <p:spPr>
          <a:xfrm>
            <a:off x="4524295" y="2941992"/>
            <a:ext cx="711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</a:rPr>
              <a:t>타워 </a:t>
            </a:r>
            <a:r>
              <a:rPr lang="en-US" altLang="ko-KR" sz="700" b="1" dirty="0">
                <a:solidFill>
                  <a:srgbClr val="FF0000"/>
                </a:solidFill>
              </a:rPr>
              <a:t>: 1/n</a:t>
            </a:r>
          </a:p>
          <a:p>
            <a:r>
              <a:rPr lang="ko-KR" altLang="en-US" sz="700" b="1" dirty="0">
                <a:solidFill>
                  <a:srgbClr val="FF0000"/>
                </a:solidFill>
              </a:rPr>
              <a:t>영웅 </a:t>
            </a:r>
            <a:r>
              <a:rPr lang="en-US" altLang="ko-KR" sz="700" b="1" dirty="0">
                <a:solidFill>
                  <a:srgbClr val="FF0000"/>
                </a:solidFill>
              </a:rPr>
              <a:t>: 1/n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3. </a:t>
            </a:r>
            <a:r>
              <a:rPr lang="ko-KR" altLang="en-US" sz="900" dirty="0"/>
              <a:t>배치 타일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하단</a:t>
            </a:r>
            <a:r>
              <a:rPr lang="en-US" altLang="ko-KR" sz="900" dirty="0"/>
              <a:t>UI</a:t>
            </a:r>
            <a:r>
              <a:rPr lang="ko-KR" altLang="en-US" sz="900" dirty="0"/>
              <a:t>바</a:t>
            </a:r>
            <a:r>
              <a:rPr lang="en-US" altLang="ko-KR" sz="900" dirty="0"/>
              <a:t>[7]</a:t>
            </a:r>
            <a:r>
              <a:rPr lang="ko-KR" altLang="en-US" sz="900" dirty="0"/>
              <a:t>에 전체 건물을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터치 시 선택된 오브젝트의 기본 </a:t>
            </a:r>
            <a:r>
              <a:rPr lang="ko-KR" altLang="en-US" sz="900" dirty="0" err="1"/>
              <a:t>스탯</a:t>
            </a:r>
            <a:r>
              <a:rPr lang="ko-KR" altLang="en-US" sz="900" dirty="0"/>
              <a:t> 정보를 보여주는 박스 형태의 인디케이터 </a:t>
            </a:r>
            <a:r>
              <a:rPr lang="en-US" altLang="ko-KR" sz="900" dirty="0"/>
              <a:t>UI[6]</a:t>
            </a:r>
            <a:r>
              <a:rPr lang="ko-KR" altLang="en-US" sz="900" dirty="0"/>
              <a:t>를 띄움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화면에서 배치되어 있는 영웅 및 타워 터치 시 정보 표시 </a:t>
            </a:r>
            <a:r>
              <a:rPr lang="en-US" altLang="ko-KR" sz="900" dirty="0"/>
              <a:t>UI[</a:t>
            </a:r>
            <a:r>
              <a:rPr lang="en-US" altLang="ko-KR" sz="900" b="1" dirty="0"/>
              <a:t>6</a:t>
            </a:r>
            <a:r>
              <a:rPr lang="en-US" altLang="ko-KR" sz="900" dirty="0"/>
              <a:t>] </a:t>
            </a:r>
            <a:r>
              <a:rPr lang="ko-KR" altLang="en-US" sz="900" dirty="0"/>
              <a:t>필요 정보 표시</a:t>
            </a:r>
            <a:r>
              <a:rPr lang="en-US" altLang="ko-KR" sz="900" dirty="0"/>
              <a:t>(</a:t>
            </a:r>
            <a:r>
              <a:rPr lang="ko-KR" altLang="en-US" sz="900" dirty="0"/>
              <a:t>공격력</a:t>
            </a:r>
            <a:r>
              <a:rPr lang="en-US" altLang="ko-KR" sz="900" dirty="0"/>
              <a:t>,</a:t>
            </a:r>
            <a:r>
              <a:rPr lang="ko-KR" altLang="en-US" sz="900" dirty="0"/>
              <a:t>체력</a:t>
            </a:r>
            <a:r>
              <a:rPr lang="en-US" altLang="ko-KR" sz="900" dirty="0"/>
              <a:t>,</a:t>
            </a:r>
            <a:r>
              <a:rPr lang="ko-KR" altLang="en-US" sz="900" dirty="0"/>
              <a:t>방어력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하기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client_hero_info</a:t>
            </a:r>
            <a:endParaRPr lang="en-US" altLang="ko-KR" sz="900" b="1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DB143F-CDE7-A498-4E70-A13121F460F9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4DE3A5-458D-4082-A4FA-3890260FF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1610168-0EBE-8C6F-BB4D-D34FA8D77918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F8E4E82-CDFF-42E9-DD3B-CDBAFAA03F3E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7829A00-05FC-0A59-BD29-7676820C1767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B7F524-7AC3-4EDD-22BF-B834D8D0A4EF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10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E174D66C-A316-6C98-8EDE-E9AF210841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37AAE99-D32A-6968-D152-99EEAF3DAB5D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89B934B-6644-4C2A-F8AA-230729C7FDA9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F0E459-7390-5AE9-6FD0-4C7D51217DE9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5910765-12F2-58A2-706B-65EAE1CC97E9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FC026F5-E840-F20D-5677-2251F7A0C9DB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40069B9-282E-54AF-D670-255DA624F11E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0AB2D13-B06F-2134-DDE6-BAFBF10AE6CB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4459618-6411-8A5E-4380-B66BBF6CF220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36891FD7-FE63-80E8-39D9-FEF768550384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연결선: 꺾임 48">
                <a:extLst>
                  <a:ext uri="{FF2B5EF4-FFF2-40B4-BE49-F238E27FC236}">
                    <a16:creationId xmlns:a16="http://schemas.microsoft.com/office/drawing/2014/main" id="{03054229-6CB5-6DDE-D058-4A60198C96C9}"/>
                  </a:ext>
                </a:extLst>
              </p:cNvPr>
              <p:cNvCxnSpPr>
                <a:stCxn id="48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D92E6667-64D2-A96A-C190-B343F5D8B3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4708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 </a:t>
            </a:r>
            <a:r>
              <a:rPr lang="ko-KR" altLang="en-US" sz="900" dirty="0"/>
              <a:t>스테이지 정보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진행중인 스테이지 정보를 상시 노출하는 </a:t>
            </a:r>
            <a:r>
              <a:rPr lang="en-US" altLang="ko-KR" sz="900" dirty="0"/>
              <a:t>UI</a:t>
            </a:r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스테이지 선택이 가능하도록 지원해주는 팝업을 노출하여 유저가 진행하고자 하는 스테이지 직접 선택 가능</a:t>
            </a:r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3BD0A58-3188-125D-ACA1-5CE59291A0D8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3E8C098-A8E0-DEF6-269F-212135DB5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4F1C274-AD82-0192-CA1A-EF7039D52D82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91125F1-AE71-D4AF-CC9F-6B479E1E5DD5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F1164B0B-A4D9-5C95-16DE-3F14D08EC72C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BB3E88-F2BB-D76C-5B5E-85AE90732049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56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F755D62B-462F-C838-D825-C99025D09C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B880B77-7ECB-9D24-1DE7-6864DD3386AB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5BCE39A-0593-A58F-363C-8A501DDF6BAF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FC0EFCD-0FA7-18D3-1546-D60A8F79A98A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7776BAB-8105-E06C-8BC7-9C31CD644BC9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82C2270-1793-8C04-8C82-47569C9CB24E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2954C34-EA13-0BA7-5B3B-51CEBE31480A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3D0EF1B-08C7-D87C-A1A6-41475FA042C5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EDB7F2E1-B307-7B88-FCAD-1D7D7951C433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D707C156-FF9E-368C-235A-44314EF90452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FFEFDFEE-699F-F745-4D76-C054A346DA57}"/>
                  </a:ext>
                </a:extLst>
              </p:cNvPr>
              <p:cNvCxnSpPr>
                <a:stCxn id="65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9CF98F74-C48E-BC32-A135-72BD05D947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283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스테이지 선택 팝업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74273" y="2142392"/>
            <a:ext cx="2108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4.1. </a:t>
            </a:r>
            <a:r>
              <a:rPr lang="ko-KR" altLang="en-US" sz="900" dirty="0"/>
              <a:t>스테이지 팝업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  <a:r>
              <a:rPr lang="ko-KR" altLang="en-US" sz="900" dirty="0"/>
              <a:t>에서 스테이지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해당 팝업 노출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최초 팝업 노출 시 현재 진행 중인 스테이지를 표시하며 스테이지 변경</a:t>
            </a:r>
            <a:r>
              <a:rPr lang="en-US" altLang="ko-KR" sz="900" dirty="0"/>
              <a:t>[3] </a:t>
            </a:r>
            <a:r>
              <a:rPr lang="ko-KR" altLang="en-US" sz="900" dirty="0"/>
              <a:t>시 해당 </a:t>
            </a:r>
            <a:r>
              <a:rPr lang="en-US" altLang="ko-KR" sz="900" dirty="0"/>
              <a:t>UI</a:t>
            </a:r>
            <a:r>
              <a:rPr lang="ko-KR" altLang="en-US" sz="900" dirty="0"/>
              <a:t>에서 표시하는 </a:t>
            </a:r>
            <a:r>
              <a:rPr lang="en-US" altLang="ko-KR" sz="900" dirty="0"/>
              <a:t>STAGE </a:t>
            </a:r>
            <a:r>
              <a:rPr lang="ko-KR" altLang="en-US" sz="900" dirty="0"/>
              <a:t>값도 같이 변경되어야 함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닫기 버튼으로 터치 시 해당 팝업 닫힘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해당 화살표를 통해 스테이지를 이전</a:t>
            </a:r>
            <a:r>
              <a:rPr lang="en-US" altLang="ko-KR" sz="900" dirty="0"/>
              <a:t>, </a:t>
            </a:r>
            <a:r>
              <a:rPr lang="ko-KR" altLang="en-US" sz="900" dirty="0"/>
              <a:t>이후 로 변경할 수 있으며 </a:t>
            </a:r>
            <a:r>
              <a:rPr lang="en-US" altLang="ko-KR" sz="900" dirty="0"/>
              <a:t>1</a:t>
            </a:r>
            <a:r>
              <a:rPr lang="ko-KR" altLang="en-US" sz="900" dirty="0"/>
              <a:t>개 화살표는 </a:t>
            </a:r>
            <a:r>
              <a:rPr lang="en-US" altLang="ko-KR" sz="900" dirty="0"/>
              <a:t>1</a:t>
            </a:r>
            <a:r>
              <a:rPr lang="ko-KR" altLang="en-US" sz="900" dirty="0"/>
              <a:t>스테이지</a:t>
            </a:r>
            <a:r>
              <a:rPr lang="en-US" altLang="ko-KR" sz="900" dirty="0"/>
              <a:t>, 2</a:t>
            </a:r>
            <a:r>
              <a:rPr lang="ko-KR" altLang="en-US" sz="900" dirty="0" err="1"/>
              <a:t>개화살표는</a:t>
            </a:r>
            <a:r>
              <a:rPr lang="ko-KR" altLang="en-US" sz="900" dirty="0"/>
              <a:t> </a:t>
            </a:r>
            <a:r>
              <a:rPr lang="en-US" altLang="ko-KR" sz="900" dirty="0"/>
              <a:t>10</a:t>
            </a:r>
            <a:r>
              <a:rPr lang="ko-KR" altLang="en-US" sz="900" dirty="0"/>
              <a:t>스테이지 씩 변경 적용</a:t>
            </a:r>
            <a:endParaRPr lang="en-US" altLang="ko-KR" sz="900" dirty="0"/>
          </a:p>
          <a:p>
            <a:r>
              <a:rPr lang="en-US" altLang="ko-KR" sz="900" dirty="0"/>
              <a:t>   ex)[&gt;]</a:t>
            </a:r>
            <a:r>
              <a:rPr lang="ko-KR" altLang="en-US" sz="900" dirty="0"/>
              <a:t>클릭 시 </a:t>
            </a:r>
            <a:r>
              <a:rPr lang="en-US" altLang="ko-KR" sz="900" dirty="0"/>
              <a:t>+1, [&gt;&gt;]</a:t>
            </a:r>
            <a:r>
              <a:rPr lang="ko-KR" altLang="en-US" sz="900" dirty="0"/>
              <a:t>클릭 시 </a:t>
            </a:r>
            <a:r>
              <a:rPr lang="en-US" altLang="ko-KR" sz="900" dirty="0"/>
              <a:t>+10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스테이지 선택 팝업</a:t>
            </a:r>
            <a:r>
              <a:rPr lang="en-US" altLang="ko-KR" sz="14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6B549-6C92-C5BE-F213-67CB43B66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DDABC5-BF7F-AB35-7B93-1B5A65A39828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0D7DED05-36EB-E9A8-ADC2-FB57CB7BEB3C}"/>
              </a:ext>
            </a:extLst>
          </p:cNvPr>
          <p:cNvSpPr/>
          <p:nvPr/>
        </p:nvSpPr>
        <p:spPr>
          <a:xfrm>
            <a:off x="3075015" y="2493269"/>
            <a:ext cx="815595" cy="394277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STAGE</a:t>
            </a:r>
          </a:p>
          <a:p>
            <a:pPr algn="ctr"/>
            <a:r>
              <a:rPr lang="en-US" altLang="ko-KR" sz="800" b="1" dirty="0"/>
              <a:t>56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20C0CD0-E4C8-F66A-AD51-D4F7644D7C39}"/>
              </a:ext>
            </a:extLst>
          </p:cNvPr>
          <p:cNvSpPr/>
          <p:nvPr/>
        </p:nvSpPr>
        <p:spPr>
          <a:xfrm rot="5400000">
            <a:off x="4001093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37880F9-12C3-14C1-8DFF-234A7694F05E}"/>
              </a:ext>
            </a:extLst>
          </p:cNvPr>
          <p:cNvSpPr/>
          <p:nvPr/>
        </p:nvSpPr>
        <p:spPr>
          <a:xfrm rot="5400000">
            <a:off x="4208174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22F02DF-10DB-7447-F1BA-4423BD2C1CF9}"/>
              </a:ext>
            </a:extLst>
          </p:cNvPr>
          <p:cNvSpPr/>
          <p:nvPr/>
        </p:nvSpPr>
        <p:spPr>
          <a:xfrm rot="5400000">
            <a:off x="4297499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60B0DF5-1449-6C35-5DAB-5A2F24DB2A19}"/>
              </a:ext>
            </a:extLst>
          </p:cNvPr>
          <p:cNvSpPr/>
          <p:nvPr/>
        </p:nvSpPr>
        <p:spPr>
          <a:xfrm rot="16200000">
            <a:off x="2790109" y="2619595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3CE30E1-0683-FA2C-9E72-41A88D97B1FB}"/>
              </a:ext>
            </a:extLst>
          </p:cNvPr>
          <p:cNvSpPr/>
          <p:nvPr/>
        </p:nvSpPr>
        <p:spPr>
          <a:xfrm rot="16200000">
            <a:off x="2587809" y="2610558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A411A408-F85C-01DF-EC50-9E69FEA79226}"/>
              </a:ext>
            </a:extLst>
          </p:cNvPr>
          <p:cNvSpPr/>
          <p:nvPr/>
        </p:nvSpPr>
        <p:spPr>
          <a:xfrm rot="16200000">
            <a:off x="2502974" y="2610557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16199-BF03-CD9B-BC31-485FB3718F5C}"/>
              </a:ext>
            </a:extLst>
          </p:cNvPr>
          <p:cNvSpPr/>
          <p:nvPr/>
        </p:nvSpPr>
        <p:spPr>
          <a:xfrm>
            <a:off x="3972390" y="2493269"/>
            <a:ext cx="500618" cy="39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29987-D08A-5719-0FEE-AE69EBF900BF}"/>
              </a:ext>
            </a:extLst>
          </p:cNvPr>
          <p:cNvSpPr/>
          <p:nvPr/>
        </p:nvSpPr>
        <p:spPr>
          <a:xfrm>
            <a:off x="3034801" y="2463528"/>
            <a:ext cx="894787" cy="475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74B692-9F44-8A0A-03B8-AD82240A158F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12A87B-572E-B793-AE2F-7DC6F36A4069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B2B906-1BFB-3CDD-AFEC-AA7C3E09152C}"/>
              </a:ext>
            </a:extLst>
          </p:cNvPr>
          <p:cNvSpPr/>
          <p:nvPr/>
        </p:nvSpPr>
        <p:spPr>
          <a:xfrm>
            <a:off x="2935411" y="2303595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6546C5-8F0E-0500-880B-CB3ECB78A7BF}"/>
              </a:ext>
            </a:extLst>
          </p:cNvPr>
          <p:cNvSpPr/>
          <p:nvPr/>
        </p:nvSpPr>
        <p:spPr>
          <a:xfrm>
            <a:off x="4390688" y="2796706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6721EE-C106-8B54-7AAA-C5418F65CB91}"/>
              </a:ext>
            </a:extLst>
          </p:cNvPr>
          <p:cNvSpPr/>
          <p:nvPr/>
        </p:nvSpPr>
        <p:spPr>
          <a:xfrm>
            <a:off x="2786050" y="3097866"/>
            <a:ext cx="1422790" cy="988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0" name="Picture 2" descr="발록 메이플 보스 몬스터 : 네이버 블로그">
            <a:extLst>
              <a:ext uri="{FF2B5EF4-FFF2-40B4-BE49-F238E27FC236}">
                <a16:creationId xmlns:a16="http://schemas.microsoft.com/office/drawing/2014/main" id="{8CE2320B-349F-CBD4-9345-301BF117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4" y="3239232"/>
            <a:ext cx="664660" cy="5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5A3F59A5-FFD9-5224-14CA-FCB8C84E2820}"/>
              </a:ext>
            </a:extLst>
          </p:cNvPr>
          <p:cNvSpPr/>
          <p:nvPr/>
        </p:nvSpPr>
        <p:spPr>
          <a:xfrm>
            <a:off x="2855477" y="38649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BOSS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pic>
        <p:nvPicPr>
          <p:cNvPr id="33" name="Picture 2" descr="킹덤 디펜스 방치형으로 즐기는 성 지키기 디펜스 모바일 게임 : 네이버 블로그">
            <a:extLst>
              <a:ext uri="{FF2B5EF4-FFF2-40B4-BE49-F238E27FC236}">
                <a16:creationId xmlns:a16="http://schemas.microsoft.com/office/drawing/2014/main" id="{37AB1A76-5296-43A5-ADC4-738FE2D2A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4" t="46736" r="12933" b="32305"/>
          <a:stretch/>
        </p:blipFill>
        <p:spPr bwMode="auto">
          <a:xfrm>
            <a:off x="3591515" y="3288084"/>
            <a:ext cx="475111" cy="4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8F832E-6622-1588-FE8A-EE89C59789A6}"/>
              </a:ext>
            </a:extLst>
          </p:cNvPr>
          <p:cNvSpPr/>
          <p:nvPr/>
        </p:nvSpPr>
        <p:spPr>
          <a:xfrm>
            <a:off x="2668693" y="2955914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61313B7F-C1A9-12F0-D29F-336EA65FEFB4}"/>
              </a:ext>
            </a:extLst>
          </p:cNvPr>
          <p:cNvSpPr/>
          <p:nvPr/>
        </p:nvSpPr>
        <p:spPr>
          <a:xfrm>
            <a:off x="3476844" y="3864948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REWARD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16ECBBCE-E55A-F2DA-420F-D3ACA025A7CA}"/>
              </a:ext>
            </a:extLst>
          </p:cNvPr>
          <p:cNvSpPr/>
          <p:nvPr/>
        </p:nvSpPr>
        <p:spPr>
          <a:xfrm>
            <a:off x="3092999" y="4229210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START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3F8DF-8A3A-E883-6AA2-F832EC806B43}"/>
              </a:ext>
            </a:extLst>
          </p:cNvPr>
          <p:cNvSpPr/>
          <p:nvPr/>
        </p:nvSpPr>
        <p:spPr>
          <a:xfrm>
            <a:off x="3034800" y="4193261"/>
            <a:ext cx="1438207" cy="23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8E019A-E6F7-619E-B05C-8663AB88A298}"/>
              </a:ext>
            </a:extLst>
          </p:cNvPr>
          <p:cNvSpPr/>
          <p:nvPr/>
        </p:nvSpPr>
        <p:spPr>
          <a:xfrm>
            <a:off x="2884211" y="4128204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D81C24-E582-354B-353E-A05847B729E1}"/>
              </a:ext>
            </a:extLst>
          </p:cNvPr>
          <p:cNvSpPr/>
          <p:nvPr/>
        </p:nvSpPr>
        <p:spPr>
          <a:xfrm>
            <a:off x="4283968" y="4296779"/>
            <a:ext cx="78619" cy="68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98B33-B53B-0328-339E-177A4FC20AC9}"/>
              </a:ext>
            </a:extLst>
          </p:cNvPr>
          <p:cNvSpPr txBox="1"/>
          <p:nvPr/>
        </p:nvSpPr>
        <p:spPr>
          <a:xfrm>
            <a:off x="3936943" y="4202363"/>
            <a:ext cx="479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반복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4B79-0190-B21E-0A74-C2C043134C59}"/>
              </a:ext>
            </a:extLst>
          </p:cNvPr>
          <p:cNvSpPr/>
          <p:nvPr/>
        </p:nvSpPr>
        <p:spPr>
          <a:xfrm>
            <a:off x="4446587" y="2417958"/>
            <a:ext cx="119820" cy="179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X</a:t>
            </a:r>
            <a:endParaRPr lang="ko-KR" altLang="en-US" sz="105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697CF2-2C8C-2A41-BC02-734DA39AF2BB}"/>
              </a:ext>
            </a:extLst>
          </p:cNvPr>
          <p:cNvSpPr/>
          <p:nvPr/>
        </p:nvSpPr>
        <p:spPr>
          <a:xfrm>
            <a:off x="4561123" y="2274440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5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스테이지 선택 팝업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74273" y="1694640"/>
            <a:ext cx="2108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4.1. </a:t>
            </a:r>
            <a:r>
              <a:rPr lang="ko-KR" altLang="en-US" sz="900" dirty="0"/>
              <a:t>스테이지 팝업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5. </a:t>
            </a:r>
            <a:r>
              <a:rPr lang="ko-KR" altLang="en-US" sz="900" dirty="0"/>
              <a:t>해당 스테이지에 등장하는 보스와 보스 이미지</a:t>
            </a:r>
            <a:r>
              <a:rPr lang="en-US" altLang="ko-KR" sz="900" dirty="0"/>
              <a:t>, </a:t>
            </a:r>
            <a:r>
              <a:rPr lang="ko-KR" altLang="en-US" sz="900" dirty="0"/>
              <a:t>획득 가능한 보상을 노출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참조 테이블 </a:t>
            </a:r>
            <a:r>
              <a:rPr lang="en-US" altLang="ko-KR" sz="900" dirty="0"/>
              <a:t>: </a:t>
            </a:r>
            <a:endParaRPr lang="en-US" altLang="ko-KR" sz="900" b="1" dirty="0"/>
          </a:p>
          <a:p>
            <a:r>
              <a:rPr lang="en-US" altLang="ko-KR" sz="900" b="1" dirty="0"/>
              <a:t> </a:t>
            </a:r>
            <a:r>
              <a:rPr lang="en-US" altLang="ko-KR" sz="900" b="1" dirty="0" err="1"/>
              <a:t>client_stage_info</a:t>
            </a:r>
            <a:r>
              <a:rPr lang="en-US" altLang="ko-KR" sz="900" dirty="0"/>
              <a:t> – </a:t>
            </a:r>
            <a:r>
              <a:rPr lang="ko-KR" altLang="en-US" sz="900" dirty="0"/>
              <a:t>해당 </a:t>
            </a:r>
            <a:r>
              <a:rPr lang="ko-KR" altLang="en-US" sz="900" dirty="0" err="1"/>
              <a:t>테이블에서현재</a:t>
            </a:r>
            <a:r>
              <a:rPr lang="ko-KR" altLang="en-US" sz="900" dirty="0"/>
              <a:t> </a:t>
            </a:r>
            <a:r>
              <a:rPr lang="ko-KR" altLang="en-US" sz="900" dirty="0" err="1"/>
              <a:t>선택되어있는</a:t>
            </a:r>
            <a:r>
              <a:rPr lang="ko-KR" altLang="en-US" sz="900" dirty="0"/>
              <a:t> </a:t>
            </a:r>
            <a:r>
              <a:rPr lang="en-US" altLang="ko-KR" sz="900" dirty="0"/>
              <a:t>STAGE </a:t>
            </a:r>
            <a:r>
              <a:rPr lang="ko-KR" altLang="en-US" sz="900" dirty="0"/>
              <a:t>값을 참조하여 보스 몬스터의 </a:t>
            </a:r>
            <a:r>
              <a:rPr lang="en-US" altLang="ko-KR" sz="900" dirty="0"/>
              <a:t>KIND </a:t>
            </a:r>
            <a:r>
              <a:rPr lang="ko-KR" altLang="en-US" sz="900" dirty="0"/>
              <a:t>값을 </a:t>
            </a:r>
            <a:r>
              <a:rPr lang="en-US" altLang="ko-KR" sz="900" b="1" dirty="0" err="1"/>
              <a:t>client_monster_info</a:t>
            </a:r>
            <a:r>
              <a:rPr lang="ko-KR" altLang="en-US" sz="900" dirty="0"/>
              <a:t>에서 불러옴</a:t>
            </a:r>
            <a:r>
              <a:rPr lang="en-US" altLang="ko-KR" sz="900" dirty="0"/>
              <a:t>(ICON_IMAGE </a:t>
            </a:r>
            <a:r>
              <a:rPr lang="ko-KR" altLang="en-US" sz="900" dirty="0"/>
              <a:t>컬럼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Ex) </a:t>
            </a:r>
            <a:r>
              <a:rPr lang="ko-KR" altLang="en-US" sz="900" dirty="0"/>
              <a:t>현재 </a:t>
            </a:r>
            <a:r>
              <a:rPr lang="en-US" altLang="ko-KR" sz="900" dirty="0"/>
              <a:t>stage 56</a:t>
            </a:r>
            <a:r>
              <a:rPr lang="ko-KR" altLang="en-US" sz="900" dirty="0"/>
              <a:t>이 선택되어 있으므로 </a:t>
            </a:r>
            <a:r>
              <a:rPr lang="en-US" altLang="ko-KR" sz="900" dirty="0" err="1"/>
              <a:t>client_stage_info</a:t>
            </a:r>
            <a:r>
              <a:rPr lang="en-US" altLang="ko-KR" sz="900" dirty="0"/>
              <a:t> </a:t>
            </a:r>
            <a:r>
              <a:rPr lang="ko-KR" altLang="en-US" sz="900" dirty="0"/>
              <a:t>의 </a:t>
            </a:r>
            <a:r>
              <a:rPr lang="en-US" altLang="ko-KR" sz="900" dirty="0"/>
              <a:t>56</a:t>
            </a:r>
            <a:r>
              <a:rPr lang="ko-KR" altLang="en-US" sz="900" dirty="0"/>
              <a:t>스테이지 로우 값에서 </a:t>
            </a:r>
            <a:r>
              <a:rPr lang="en-US" altLang="ko-KR" sz="900" dirty="0"/>
              <a:t>BOSS_KIND </a:t>
            </a:r>
            <a:r>
              <a:rPr lang="ko-KR" altLang="en-US" sz="900" dirty="0"/>
              <a:t>컬럼 참조하여 </a:t>
            </a:r>
            <a:r>
              <a:rPr lang="en-US" altLang="ko-KR" sz="900" dirty="0" err="1"/>
              <a:t>client_monster_info</a:t>
            </a:r>
            <a:r>
              <a:rPr lang="en-US" altLang="ko-KR" sz="900" dirty="0"/>
              <a:t> </a:t>
            </a:r>
            <a:r>
              <a:rPr lang="ko-KR" altLang="en-US" sz="900" dirty="0"/>
              <a:t>에서 </a:t>
            </a:r>
            <a:r>
              <a:rPr lang="en-US" altLang="ko-KR" sz="900" dirty="0"/>
              <a:t>ICON </a:t>
            </a:r>
            <a:r>
              <a:rPr lang="ko-KR" altLang="en-US" sz="900" dirty="0"/>
              <a:t>불러옴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6. </a:t>
            </a:r>
            <a:r>
              <a:rPr lang="ko-KR" altLang="en-US" sz="900" dirty="0"/>
              <a:t>선택된 스테이지 전투 시작</a:t>
            </a:r>
            <a:endParaRPr lang="en-US" altLang="ko-KR" sz="900" dirty="0"/>
          </a:p>
          <a:p>
            <a:r>
              <a:rPr lang="en-US" altLang="ko-KR" sz="900" dirty="0"/>
              <a:t>START </a:t>
            </a:r>
            <a:r>
              <a:rPr lang="ko-KR" altLang="en-US" sz="900" dirty="0"/>
              <a:t>버튼 터치 시 해당 팝업이 닫아지고 메인 화면에서 전투 영역에 해당 </a:t>
            </a:r>
            <a:r>
              <a:rPr lang="en-US" altLang="ko-KR" sz="900" dirty="0"/>
              <a:t>STAGE</a:t>
            </a:r>
            <a:r>
              <a:rPr lang="ko-KR" altLang="en-US" sz="900" dirty="0"/>
              <a:t>의 레벨을 불러옴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START </a:t>
            </a:r>
            <a:r>
              <a:rPr lang="ko-KR" altLang="en-US" sz="900" dirty="0"/>
              <a:t>버튼 우측에서 반복 전투 진행 여부를 체크할 수 있으며 체크 시 해당 스테이지 반복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스테이지 선택 팝업</a:t>
            </a:r>
            <a:r>
              <a:rPr lang="en-US" altLang="ko-KR" sz="14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6B549-6C92-C5BE-F213-67CB43B66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DDABC5-BF7F-AB35-7B93-1B5A65A39828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0D7DED05-36EB-E9A8-ADC2-FB57CB7BEB3C}"/>
              </a:ext>
            </a:extLst>
          </p:cNvPr>
          <p:cNvSpPr/>
          <p:nvPr/>
        </p:nvSpPr>
        <p:spPr>
          <a:xfrm>
            <a:off x="3075015" y="2493269"/>
            <a:ext cx="815595" cy="394277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STAGE</a:t>
            </a:r>
          </a:p>
          <a:p>
            <a:pPr algn="ctr"/>
            <a:r>
              <a:rPr lang="en-US" altLang="ko-KR" sz="800" b="1" dirty="0"/>
              <a:t>56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20C0CD0-E4C8-F66A-AD51-D4F7644D7C39}"/>
              </a:ext>
            </a:extLst>
          </p:cNvPr>
          <p:cNvSpPr/>
          <p:nvPr/>
        </p:nvSpPr>
        <p:spPr>
          <a:xfrm rot="5400000">
            <a:off x="4001093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37880F9-12C3-14C1-8DFF-234A7694F05E}"/>
              </a:ext>
            </a:extLst>
          </p:cNvPr>
          <p:cNvSpPr/>
          <p:nvPr/>
        </p:nvSpPr>
        <p:spPr>
          <a:xfrm rot="5400000">
            <a:off x="4208174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22F02DF-10DB-7447-F1BA-4423BD2C1CF9}"/>
              </a:ext>
            </a:extLst>
          </p:cNvPr>
          <p:cNvSpPr/>
          <p:nvPr/>
        </p:nvSpPr>
        <p:spPr>
          <a:xfrm rot="5400000">
            <a:off x="4297499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60B0DF5-1449-6C35-5DAB-5A2F24DB2A19}"/>
              </a:ext>
            </a:extLst>
          </p:cNvPr>
          <p:cNvSpPr/>
          <p:nvPr/>
        </p:nvSpPr>
        <p:spPr>
          <a:xfrm rot="16200000">
            <a:off x="2790109" y="2619595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3CE30E1-0683-FA2C-9E72-41A88D97B1FB}"/>
              </a:ext>
            </a:extLst>
          </p:cNvPr>
          <p:cNvSpPr/>
          <p:nvPr/>
        </p:nvSpPr>
        <p:spPr>
          <a:xfrm rot="16200000">
            <a:off x="2587809" y="2610558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A411A408-F85C-01DF-EC50-9E69FEA79226}"/>
              </a:ext>
            </a:extLst>
          </p:cNvPr>
          <p:cNvSpPr/>
          <p:nvPr/>
        </p:nvSpPr>
        <p:spPr>
          <a:xfrm rot="16200000">
            <a:off x="2502974" y="2610557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16199-BF03-CD9B-BC31-485FB3718F5C}"/>
              </a:ext>
            </a:extLst>
          </p:cNvPr>
          <p:cNvSpPr/>
          <p:nvPr/>
        </p:nvSpPr>
        <p:spPr>
          <a:xfrm>
            <a:off x="3972390" y="2493269"/>
            <a:ext cx="500618" cy="39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29987-D08A-5719-0FEE-AE69EBF900BF}"/>
              </a:ext>
            </a:extLst>
          </p:cNvPr>
          <p:cNvSpPr/>
          <p:nvPr/>
        </p:nvSpPr>
        <p:spPr>
          <a:xfrm>
            <a:off x="3034801" y="2463528"/>
            <a:ext cx="894787" cy="475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74B692-9F44-8A0A-03B8-AD82240A158F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12A87B-572E-B793-AE2F-7DC6F36A4069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B2B906-1BFB-3CDD-AFEC-AA7C3E09152C}"/>
              </a:ext>
            </a:extLst>
          </p:cNvPr>
          <p:cNvSpPr/>
          <p:nvPr/>
        </p:nvSpPr>
        <p:spPr>
          <a:xfrm>
            <a:off x="2935411" y="2303595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6546C5-8F0E-0500-880B-CB3ECB78A7BF}"/>
              </a:ext>
            </a:extLst>
          </p:cNvPr>
          <p:cNvSpPr/>
          <p:nvPr/>
        </p:nvSpPr>
        <p:spPr>
          <a:xfrm>
            <a:off x="4391088" y="2780928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6721EE-C106-8B54-7AAA-C5418F65CB91}"/>
              </a:ext>
            </a:extLst>
          </p:cNvPr>
          <p:cNvSpPr/>
          <p:nvPr/>
        </p:nvSpPr>
        <p:spPr>
          <a:xfrm>
            <a:off x="2786050" y="3097866"/>
            <a:ext cx="1422790" cy="988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0" name="Picture 2" descr="발록 메이플 보스 몬스터 : 네이버 블로그">
            <a:extLst>
              <a:ext uri="{FF2B5EF4-FFF2-40B4-BE49-F238E27FC236}">
                <a16:creationId xmlns:a16="http://schemas.microsoft.com/office/drawing/2014/main" id="{8CE2320B-349F-CBD4-9345-301BF117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4" y="3239232"/>
            <a:ext cx="664660" cy="5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5A3F59A5-FFD9-5224-14CA-FCB8C84E2820}"/>
              </a:ext>
            </a:extLst>
          </p:cNvPr>
          <p:cNvSpPr/>
          <p:nvPr/>
        </p:nvSpPr>
        <p:spPr>
          <a:xfrm>
            <a:off x="2855477" y="38649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BOSS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pic>
        <p:nvPicPr>
          <p:cNvPr id="33" name="Picture 2" descr="킹덤 디펜스 방치형으로 즐기는 성 지키기 디펜스 모바일 게임 : 네이버 블로그">
            <a:extLst>
              <a:ext uri="{FF2B5EF4-FFF2-40B4-BE49-F238E27FC236}">
                <a16:creationId xmlns:a16="http://schemas.microsoft.com/office/drawing/2014/main" id="{37AB1A76-5296-43A5-ADC4-738FE2D2A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4" t="46736" r="12933" b="32305"/>
          <a:stretch/>
        </p:blipFill>
        <p:spPr bwMode="auto">
          <a:xfrm>
            <a:off x="3591515" y="3288084"/>
            <a:ext cx="475111" cy="4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8F832E-6622-1588-FE8A-EE89C59789A6}"/>
              </a:ext>
            </a:extLst>
          </p:cNvPr>
          <p:cNvSpPr/>
          <p:nvPr/>
        </p:nvSpPr>
        <p:spPr>
          <a:xfrm>
            <a:off x="2668693" y="2955914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61313B7F-C1A9-12F0-D29F-336EA65FEFB4}"/>
              </a:ext>
            </a:extLst>
          </p:cNvPr>
          <p:cNvSpPr/>
          <p:nvPr/>
        </p:nvSpPr>
        <p:spPr>
          <a:xfrm>
            <a:off x="3476844" y="3864948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REWARD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16ECBBCE-E55A-F2DA-420F-D3ACA025A7CA}"/>
              </a:ext>
            </a:extLst>
          </p:cNvPr>
          <p:cNvSpPr/>
          <p:nvPr/>
        </p:nvSpPr>
        <p:spPr>
          <a:xfrm>
            <a:off x="3092999" y="4229210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START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3F8DF-8A3A-E883-6AA2-F832EC806B43}"/>
              </a:ext>
            </a:extLst>
          </p:cNvPr>
          <p:cNvSpPr/>
          <p:nvPr/>
        </p:nvSpPr>
        <p:spPr>
          <a:xfrm>
            <a:off x="3034800" y="4193261"/>
            <a:ext cx="1438207" cy="23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8E019A-E6F7-619E-B05C-8663AB88A298}"/>
              </a:ext>
            </a:extLst>
          </p:cNvPr>
          <p:cNvSpPr/>
          <p:nvPr/>
        </p:nvSpPr>
        <p:spPr>
          <a:xfrm>
            <a:off x="2884211" y="4128204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D81C24-E582-354B-353E-A05847B729E1}"/>
              </a:ext>
            </a:extLst>
          </p:cNvPr>
          <p:cNvSpPr/>
          <p:nvPr/>
        </p:nvSpPr>
        <p:spPr>
          <a:xfrm>
            <a:off x="4283968" y="4296779"/>
            <a:ext cx="78619" cy="68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98B33-B53B-0328-339E-177A4FC20AC9}"/>
              </a:ext>
            </a:extLst>
          </p:cNvPr>
          <p:cNvSpPr txBox="1"/>
          <p:nvPr/>
        </p:nvSpPr>
        <p:spPr>
          <a:xfrm>
            <a:off x="3936943" y="4202363"/>
            <a:ext cx="479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반복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C3586A-EECB-6E66-0433-DF340024A9E1}"/>
              </a:ext>
            </a:extLst>
          </p:cNvPr>
          <p:cNvSpPr/>
          <p:nvPr/>
        </p:nvSpPr>
        <p:spPr>
          <a:xfrm>
            <a:off x="4446587" y="2417958"/>
            <a:ext cx="119820" cy="179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X</a:t>
            </a:r>
            <a:endParaRPr lang="ko-KR" altLang="en-US" sz="105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5BA341B-53BD-08BB-8513-8145E45BCB62}"/>
              </a:ext>
            </a:extLst>
          </p:cNvPr>
          <p:cNvSpPr/>
          <p:nvPr/>
        </p:nvSpPr>
        <p:spPr>
          <a:xfrm>
            <a:off x="4551491" y="2146816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9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버튼 모음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바는 스크롤이 가능하며</a:t>
            </a:r>
            <a:r>
              <a:rPr lang="en-US" altLang="ko-KR" sz="900" dirty="0"/>
              <a:t>, </a:t>
            </a:r>
            <a:r>
              <a:rPr lang="ko-KR" altLang="en-US" sz="900" dirty="0"/>
              <a:t>시트 형태로 되어 있어 </a:t>
            </a:r>
            <a:r>
              <a:rPr lang="en-US" altLang="ko-KR" sz="900" dirty="0"/>
              <a:t>UI </a:t>
            </a:r>
            <a:r>
              <a:rPr lang="ko-KR" altLang="en-US" sz="900" dirty="0"/>
              <a:t>추가 시 자동으로 아이콘 생성되어야 함</a:t>
            </a:r>
            <a:endParaRPr lang="en-US" altLang="ko-KR" sz="900" dirty="0"/>
          </a:p>
          <a:p>
            <a:r>
              <a:rPr lang="ko-KR" altLang="en-US" sz="900" dirty="0"/>
              <a:t>참조 테이블 </a:t>
            </a:r>
            <a:r>
              <a:rPr lang="en-US" altLang="ko-KR" sz="900" dirty="0"/>
              <a:t>: </a:t>
            </a:r>
            <a:r>
              <a:rPr lang="en-US" altLang="ko-KR" sz="900" dirty="0" err="1"/>
              <a:t>client_main_ui_info</a:t>
            </a:r>
            <a:endParaRPr lang="en-US" altLang="ko-KR" sz="900" dirty="0"/>
          </a:p>
          <a:p>
            <a:r>
              <a:rPr lang="ko-KR" altLang="en-US" sz="900" dirty="0"/>
              <a:t>해당 테이블에서 설정된 </a:t>
            </a:r>
            <a:r>
              <a:rPr lang="en-US" altLang="ko-KR" sz="900" dirty="0"/>
              <a:t>KIND</a:t>
            </a:r>
            <a:r>
              <a:rPr lang="ko-KR" altLang="en-US" sz="900" dirty="0"/>
              <a:t>의 오름차순으로 정렬</a:t>
            </a:r>
            <a:endParaRPr lang="en-US" altLang="ko-KR" sz="900" dirty="0"/>
          </a:p>
          <a:p>
            <a:r>
              <a:rPr lang="ko-KR" altLang="en-US" sz="900" dirty="0"/>
              <a:t>해당 테이블의 </a:t>
            </a:r>
            <a:r>
              <a:rPr lang="en-US" altLang="ko-KR" sz="900" dirty="0"/>
              <a:t>ICON </a:t>
            </a:r>
            <a:r>
              <a:rPr lang="ko-KR" altLang="en-US" sz="900" dirty="0"/>
              <a:t>컬럼에 설정된 이미지 노출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영역에 배치되어 있는 아이콘 터치 시 각 아이콘 별 설정된 팝업 노출</a:t>
            </a:r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84942D-A279-D71E-609F-9ED79A533200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9604D770-CEBC-0616-11CE-026E3B10A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4733D-5F16-81E2-52FD-4F25E1EF83E3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7B07E8D-170E-FE27-059B-898811E59D1C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156CB41E-2FDB-5B12-229D-F90D5E80E7DE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16745B-8342-3322-0431-D736F4EA2841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56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CA80E9C9-63CE-46CD-BE3F-339D08F7A2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964D855-2456-68DE-E1D3-A461C0D353E7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B2DA1A3-64A4-91E9-5727-7888CC0FD923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4FD75F3-0E16-D6EF-45CD-1A5D18BAA273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BCE441A-79B2-2D32-75F9-3DE153765363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2ECDA3B-3F4D-F8EE-6AEF-5401C4DAA0C0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6A8EA7E-9991-BC12-D57D-52E4B7BDFD12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75E97BA-09BC-0B7B-0704-8D4B6503865A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47C72A2-8FBF-C9E9-564A-E3117B2A2BC4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D0ABE639-ABAF-5A08-79C6-799D8F964ABD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CD82E596-E558-1A1F-5B68-8C29F0E290B1}"/>
                  </a:ext>
                </a:extLst>
              </p:cNvPr>
              <p:cNvCxnSpPr>
                <a:stCxn id="65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ADFF2E49-8BC0-CE78-AE7F-FA01BC5436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2930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16212</TotalTime>
  <Words>1487</Words>
  <Application>Microsoft Office PowerPoint</Application>
  <PresentationFormat>화면 슬라이드 쇼(4:3)</PresentationFormat>
  <Paragraphs>343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채결사</cp:lastModifiedBy>
  <cp:revision>318</cp:revision>
  <dcterms:created xsi:type="dcterms:W3CDTF">2011-11-09T01:34:01Z</dcterms:created>
  <dcterms:modified xsi:type="dcterms:W3CDTF">2023-12-17T11:59:00Z</dcterms:modified>
</cp:coreProperties>
</file>