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Ex4.xml" ContentType="application/vnd.ms-office.chartex+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2"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FAA"/>
    <a:srgbClr val="2F4274"/>
    <a:srgbClr val="334F83"/>
    <a:srgbClr val="C4D5EF"/>
    <a:srgbClr val="000000"/>
    <a:srgbClr val="66FFFF"/>
    <a:srgbClr val="E6E6E6"/>
    <a:srgbClr val="33CC33"/>
    <a:srgbClr val="F3F5FA"/>
    <a:srgbClr val="CDD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363" autoAdjust="0"/>
  </p:normalViewPr>
  <p:slideViewPr>
    <p:cSldViewPr snapToGrid="0" snapToObjects="1" showGuides="1">
      <p:cViewPr varScale="1">
        <p:scale>
          <a:sx n="11" d="100"/>
          <a:sy n="11" d="100"/>
        </p:scale>
        <p:origin x="1301" y="10"/>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Newport" userId="43bbae0bb7d76619" providerId="LiveId" clId="{890069CE-63EF-452B-8D28-BA41EA7248EC}"/>
    <pc:docChg chg="undo custSel modSld">
      <pc:chgData name="Nathaniel Newport" userId="43bbae0bb7d76619" providerId="LiveId" clId="{890069CE-63EF-452B-8D28-BA41EA7248EC}" dt="2020-03-29T13:07:25.612" v="2745" actId="1076"/>
      <pc:docMkLst>
        <pc:docMk/>
      </pc:docMkLst>
      <pc:sldChg chg="addSp delSp modSp">
        <pc:chgData name="Nathaniel Newport" userId="43bbae0bb7d76619" providerId="LiveId" clId="{890069CE-63EF-452B-8D28-BA41EA7248EC}" dt="2020-03-29T13:07:25.612" v="2745" actId="1076"/>
        <pc:sldMkLst>
          <pc:docMk/>
          <pc:sldMk cId="2418493397" sldId="292"/>
        </pc:sldMkLst>
        <pc:spChg chg="mod ord">
          <ac:chgData name="Nathaniel Newport" userId="43bbae0bb7d76619" providerId="LiveId" clId="{890069CE-63EF-452B-8D28-BA41EA7248EC}" dt="2020-03-29T12:55:24.191" v="2398" actId="1076"/>
          <ac:spMkLst>
            <pc:docMk/>
            <pc:sldMk cId="2418493397" sldId="292"/>
            <ac:spMk id="5" creationId="{C8F094F4-397C-4458-85E0-8152AC65D7D7}"/>
          </ac:spMkLst>
        </pc:spChg>
        <pc:spChg chg="mod">
          <ac:chgData name="Nathaniel Newport" userId="43bbae0bb7d76619" providerId="LiveId" clId="{890069CE-63EF-452B-8D28-BA41EA7248EC}" dt="2020-03-29T12:47:23.534" v="2383" actId="20577"/>
          <ac:spMkLst>
            <pc:docMk/>
            <pc:sldMk cId="2418493397" sldId="292"/>
            <ac:spMk id="7" creationId="{00000000-0000-0000-0000-000000000000}"/>
          </ac:spMkLst>
        </pc:spChg>
        <pc:spChg chg="mod">
          <ac:chgData name="Nathaniel Newport" userId="43bbae0bb7d76619" providerId="LiveId" clId="{890069CE-63EF-452B-8D28-BA41EA7248EC}" dt="2020-03-28T13:58:29.114" v="221" actId="255"/>
          <ac:spMkLst>
            <pc:docMk/>
            <pc:sldMk cId="2418493397" sldId="292"/>
            <ac:spMk id="8" creationId="{00000000-0000-0000-0000-000000000000}"/>
          </ac:spMkLst>
        </pc:spChg>
        <pc:spChg chg="del">
          <ac:chgData name="Nathaniel Newport" userId="43bbae0bb7d76619" providerId="LiveId" clId="{890069CE-63EF-452B-8D28-BA41EA7248EC}" dt="2020-03-29T12:50:11.591" v="2384" actId="21"/>
          <ac:spMkLst>
            <pc:docMk/>
            <pc:sldMk cId="2418493397" sldId="292"/>
            <ac:spMk id="9" creationId="{00000000-0000-0000-0000-000000000000}"/>
          </ac:spMkLst>
        </pc:spChg>
        <pc:spChg chg="mod">
          <ac:chgData name="Nathaniel Newport" userId="43bbae0bb7d76619" providerId="LiveId" clId="{890069CE-63EF-452B-8D28-BA41EA7248EC}" dt="2020-03-28T13:58:16.558" v="220" actId="255"/>
          <ac:spMkLst>
            <pc:docMk/>
            <pc:sldMk cId="2418493397" sldId="292"/>
            <ac:spMk id="10" creationId="{00000000-0000-0000-0000-000000000000}"/>
          </ac:spMkLst>
        </pc:spChg>
        <pc:spChg chg="mod">
          <ac:chgData name="Nathaniel Newport" userId="43bbae0bb7d76619" providerId="LiveId" clId="{890069CE-63EF-452B-8D28-BA41EA7248EC}" dt="2020-03-28T13:59:37.196" v="226" actId="115"/>
          <ac:spMkLst>
            <pc:docMk/>
            <pc:sldMk cId="2418493397" sldId="292"/>
            <ac:spMk id="11" creationId="{00000000-0000-0000-0000-000000000000}"/>
          </ac:spMkLst>
        </pc:spChg>
        <pc:spChg chg="mod">
          <ac:chgData name="Nathaniel Newport" userId="43bbae0bb7d76619" providerId="LiveId" clId="{890069CE-63EF-452B-8D28-BA41EA7248EC}" dt="2020-03-28T13:59:18.981" v="223" actId="255"/>
          <ac:spMkLst>
            <pc:docMk/>
            <pc:sldMk cId="2418493397" sldId="292"/>
            <ac:spMk id="13" creationId="{00000000-0000-0000-0000-000000000000}"/>
          </ac:spMkLst>
        </pc:spChg>
        <pc:spChg chg="mod">
          <ac:chgData name="Nathaniel Newport" userId="43bbae0bb7d76619" providerId="LiveId" clId="{890069CE-63EF-452B-8D28-BA41EA7248EC}" dt="2020-03-29T13:05:09.505" v="2451" actId="208"/>
          <ac:spMkLst>
            <pc:docMk/>
            <pc:sldMk cId="2418493397" sldId="292"/>
            <ac:spMk id="14" creationId="{00000000-0000-0000-0000-000000000000}"/>
          </ac:spMkLst>
        </pc:spChg>
        <pc:spChg chg="mod">
          <ac:chgData name="Nathaniel Newport" userId="43bbae0bb7d76619" providerId="LiveId" clId="{890069CE-63EF-452B-8D28-BA41EA7248EC}" dt="2020-03-28T13:59:26.759" v="224" actId="255"/>
          <ac:spMkLst>
            <pc:docMk/>
            <pc:sldMk cId="2418493397" sldId="292"/>
            <ac:spMk id="15" creationId="{00000000-0000-0000-0000-000000000000}"/>
          </ac:spMkLst>
        </pc:spChg>
        <pc:spChg chg="add del">
          <ac:chgData name="Nathaniel Newport" userId="43bbae0bb7d76619" providerId="LiveId" clId="{890069CE-63EF-452B-8D28-BA41EA7248EC}" dt="2020-03-29T12:58:55.053" v="2406"/>
          <ac:spMkLst>
            <pc:docMk/>
            <pc:sldMk cId="2418493397" sldId="292"/>
            <ac:spMk id="50" creationId="{AECB291D-EB07-4B7D-9669-3ED12F79E296}"/>
          </ac:spMkLst>
        </pc:spChg>
        <pc:spChg chg="add del mod">
          <ac:chgData name="Nathaniel Newport" userId="43bbae0bb7d76619" providerId="LiveId" clId="{890069CE-63EF-452B-8D28-BA41EA7248EC}" dt="2020-03-29T12:58:27.610" v="2404" actId="478"/>
          <ac:spMkLst>
            <pc:docMk/>
            <pc:sldMk cId="2418493397" sldId="292"/>
            <ac:spMk id="57" creationId="{83142255-D23E-46F4-AB66-F00D5ED38B5F}"/>
          </ac:spMkLst>
        </pc:spChg>
        <pc:spChg chg="add del mod">
          <ac:chgData name="Nathaniel Newport" userId="43bbae0bb7d76619" providerId="LiveId" clId="{890069CE-63EF-452B-8D28-BA41EA7248EC}" dt="2020-03-29T13:00:04.197" v="2424"/>
          <ac:spMkLst>
            <pc:docMk/>
            <pc:sldMk cId="2418493397" sldId="292"/>
            <ac:spMk id="64" creationId="{D2D9103A-D8B4-4326-95B4-303F6DE4323D}"/>
          </ac:spMkLst>
        </pc:spChg>
        <pc:spChg chg="add del mod">
          <ac:chgData name="Nathaniel Newport" userId="43bbae0bb7d76619" providerId="LiveId" clId="{890069CE-63EF-452B-8D28-BA41EA7248EC}" dt="2020-03-29T13:02:21.283" v="2435"/>
          <ac:spMkLst>
            <pc:docMk/>
            <pc:sldMk cId="2418493397" sldId="292"/>
            <ac:spMk id="68" creationId="{DCFAD7B2-673A-43BB-96F6-93C49CBA69EC}"/>
          </ac:spMkLst>
        </pc:spChg>
        <pc:spChg chg="add del mod">
          <ac:chgData name="Nathaniel Newport" userId="43bbae0bb7d76619" providerId="LiveId" clId="{890069CE-63EF-452B-8D28-BA41EA7248EC}" dt="2020-03-29T13:02:40.108" v="2440" actId="478"/>
          <ac:spMkLst>
            <pc:docMk/>
            <pc:sldMk cId="2418493397" sldId="292"/>
            <ac:spMk id="77" creationId="{210EAB33-F49C-4A87-B572-E56F4040638F}"/>
          </ac:spMkLst>
        </pc:spChg>
        <pc:graphicFrameChg chg="add mod modGraphic">
          <ac:chgData name="Nathaniel Newport" userId="43bbae0bb7d76619" providerId="LiveId" clId="{890069CE-63EF-452B-8D28-BA41EA7248EC}" dt="2020-03-13T23:42:54.628" v="119" actId="1076"/>
          <ac:graphicFrameMkLst>
            <pc:docMk/>
            <pc:sldMk cId="2418493397" sldId="292"/>
            <ac:graphicFrameMk id="4" creationId="{D684390D-CBFE-4BE1-BDF8-C2A61DD93C3D}"/>
          </ac:graphicFrameMkLst>
        </pc:graphicFrameChg>
        <pc:graphicFrameChg chg="add del">
          <ac:chgData name="Nathaniel Newport" userId="43bbae0bb7d76619" providerId="LiveId" clId="{890069CE-63EF-452B-8D28-BA41EA7248EC}" dt="2020-03-13T23:43:25.933" v="121"/>
          <ac:graphicFrameMkLst>
            <pc:docMk/>
            <pc:sldMk cId="2418493397" sldId="292"/>
            <ac:graphicFrameMk id="47" creationId="{18F415D4-DFD0-4116-84DA-D258E82EBA0C}"/>
          </ac:graphicFrameMkLst>
        </pc:graphicFrameChg>
        <pc:graphicFrameChg chg="add mod">
          <ac:chgData name="Nathaniel Newport" userId="43bbae0bb7d76619" providerId="LiveId" clId="{890069CE-63EF-452B-8D28-BA41EA7248EC}" dt="2020-03-13T23:43:35.867" v="123" actId="1076"/>
          <ac:graphicFrameMkLst>
            <pc:docMk/>
            <pc:sldMk cId="2418493397" sldId="292"/>
            <ac:graphicFrameMk id="48" creationId="{AC3A56CE-4F52-41CF-9A39-3A570E695A53}"/>
          </ac:graphicFrameMkLst>
        </pc:graphicFrameChg>
        <pc:graphicFrameChg chg="add mod">
          <ac:chgData name="Nathaniel Newport" userId="43bbae0bb7d76619" providerId="LiveId" clId="{890069CE-63EF-452B-8D28-BA41EA7248EC}" dt="2020-03-13T22:43:58.479" v="89" actId="14100"/>
          <ac:graphicFrameMkLst>
            <pc:docMk/>
            <pc:sldMk cId="2418493397" sldId="292"/>
            <ac:graphicFrameMk id="55" creationId="{757C459A-05A9-4D60-B4B4-8DCB50E149E7}"/>
          </ac:graphicFrameMkLst>
        </pc:graphicFrameChg>
        <pc:graphicFrameChg chg="add mod">
          <ac:chgData name="Nathaniel Newport" userId="43bbae0bb7d76619" providerId="LiveId" clId="{890069CE-63EF-452B-8D28-BA41EA7248EC}" dt="2020-03-13T23:42:43.647" v="114" actId="1076"/>
          <ac:graphicFrameMkLst>
            <pc:docMk/>
            <pc:sldMk cId="2418493397" sldId="292"/>
            <ac:graphicFrameMk id="56" creationId="{757C459A-05A9-4D60-B4B4-8DCB50E149E7}"/>
          </ac:graphicFrameMkLst>
        </pc:graphicFrameChg>
        <pc:graphicFrameChg chg="add">
          <ac:chgData name="Nathaniel Newport" userId="43bbae0bb7d76619" providerId="LiveId" clId="{890069CE-63EF-452B-8D28-BA41EA7248EC}" dt="2020-03-13T22:45:29.604" v="95"/>
          <ac:graphicFrameMkLst>
            <pc:docMk/>
            <pc:sldMk cId="2418493397" sldId="292"/>
            <ac:graphicFrameMk id="57" creationId="{8659D132-137E-4F3C-ACBC-692C6ADA99A2}"/>
          </ac:graphicFrameMkLst>
        </pc:graphicFrameChg>
        <pc:graphicFrameChg chg="add mod modGraphic">
          <ac:chgData name="Nathaniel Newport" userId="43bbae0bb7d76619" providerId="LiveId" clId="{890069CE-63EF-452B-8D28-BA41EA7248EC}" dt="2020-03-13T23:42:03.078" v="108" actId="1076"/>
          <ac:graphicFrameMkLst>
            <pc:docMk/>
            <pc:sldMk cId="2418493397" sldId="292"/>
            <ac:graphicFrameMk id="58" creationId="{8659D132-137E-4F3C-ACBC-692C6ADA99A2}"/>
          </ac:graphicFrameMkLst>
        </pc:graphicFrameChg>
        <pc:graphicFrameChg chg="add">
          <ac:chgData name="Nathaniel Newport" userId="43bbae0bb7d76619" providerId="LiveId" clId="{890069CE-63EF-452B-8D28-BA41EA7248EC}" dt="2020-03-13T23:33:22.617" v="98"/>
          <ac:graphicFrameMkLst>
            <pc:docMk/>
            <pc:sldMk cId="2418493397" sldId="292"/>
            <ac:graphicFrameMk id="59" creationId="{EA166182-81EE-4F0A-8E45-5B0F36718843}"/>
          </ac:graphicFrameMkLst>
        </pc:graphicFrameChg>
        <pc:graphicFrameChg chg="add del mod">
          <ac:chgData name="Nathaniel Newport" userId="43bbae0bb7d76619" providerId="LiveId" clId="{890069CE-63EF-452B-8D28-BA41EA7248EC}" dt="2020-03-13T23:34:25.780" v="101" actId="478"/>
          <ac:graphicFrameMkLst>
            <pc:docMk/>
            <pc:sldMk cId="2418493397" sldId="292"/>
            <ac:graphicFrameMk id="60" creationId="{EA166182-81EE-4F0A-8E45-5B0F36718843}"/>
          </ac:graphicFrameMkLst>
        </pc:graphicFrameChg>
        <pc:graphicFrameChg chg="add mod">
          <ac:chgData name="Nathaniel Newport" userId="43bbae0bb7d76619" providerId="LiveId" clId="{890069CE-63EF-452B-8D28-BA41EA7248EC}" dt="2020-03-13T23:42:48.037" v="116" actId="1076"/>
          <ac:graphicFrameMkLst>
            <pc:docMk/>
            <pc:sldMk cId="2418493397" sldId="292"/>
            <ac:graphicFrameMk id="61" creationId="{EA166182-81EE-4F0A-8E45-5B0F36718843}"/>
          </ac:graphicFrameMkLst>
        </pc:graphicFrameChg>
        <pc:graphicFrameChg chg="add">
          <ac:chgData name="Nathaniel Newport" userId="43bbae0bb7d76619" providerId="LiveId" clId="{890069CE-63EF-452B-8D28-BA41EA7248EC}" dt="2020-03-13T23:37:08.106" v="105"/>
          <ac:graphicFrameMkLst>
            <pc:docMk/>
            <pc:sldMk cId="2418493397" sldId="292"/>
            <ac:graphicFrameMk id="62" creationId="{22D5E5E9-59B6-4BB4-AB4A-B2BCE470F8D2}"/>
          </ac:graphicFrameMkLst>
        </pc:graphicFrameChg>
        <pc:graphicFrameChg chg="add mod">
          <ac:chgData name="Nathaniel Newport" userId="43bbae0bb7d76619" providerId="LiveId" clId="{890069CE-63EF-452B-8D28-BA41EA7248EC}" dt="2020-03-13T23:42:07.964" v="109" actId="1076"/>
          <ac:graphicFrameMkLst>
            <pc:docMk/>
            <pc:sldMk cId="2418493397" sldId="292"/>
            <ac:graphicFrameMk id="63" creationId="{22D5E5E9-59B6-4BB4-AB4A-B2BCE470F8D2}"/>
          </ac:graphicFrameMkLst>
        </pc:graphicFrameChg>
        <pc:picChg chg="add del mod ord">
          <ac:chgData name="Nathaniel Newport" userId="43bbae0bb7d76619" providerId="LiveId" clId="{890069CE-63EF-452B-8D28-BA41EA7248EC}" dt="2020-03-29T12:58:14.936" v="2401" actId="21"/>
          <ac:picMkLst>
            <pc:docMk/>
            <pc:sldMk cId="2418493397" sldId="292"/>
            <ac:picMk id="47" creationId="{98E79509-DDE3-4806-912B-BD6FCA2B662A}"/>
          </ac:picMkLst>
        </pc:picChg>
        <pc:picChg chg="mod ord">
          <ac:chgData name="Nathaniel Newport" userId="43bbae0bb7d76619" providerId="LiveId" clId="{890069CE-63EF-452B-8D28-BA41EA7248EC}" dt="2020-03-29T12:59:11.611" v="2415" actId="171"/>
          <ac:picMkLst>
            <pc:docMk/>
            <pc:sldMk cId="2418493397" sldId="292"/>
            <ac:picMk id="53" creationId="{D9BB0523-7C3C-49FF-8D0E-CE489FD13C1F}"/>
          </ac:picMkLst>
        </pc:picChg>
        <pc:picChg chg="add del mod">
          <ac:chgData name="Nathaniel Newport" userId="43bbae0bb7d76619" providerId="LiveId" clId="{890069CE-63EF-452B-8D28-BA41EA7248EC}" dt="2020-03-29T12:58:28.177" v="2405"/>
          <ac:picMkLst>
            <pc:docMk/>
            <pc:sldMk cId="2418493397" sldId="292"/>
            <ac:picMk id="54" creationId="{7BED0A6D-1FB3-40EB-A52C-8CEE6743E941}"/>
          </ac:picMkLst>
        </pc:picChg>
        <pc:picChg chg="add del mod">
          <ac:chgData name="Nathaniel Newport" userId="43bbae0bb7d76619" providerId="LiveId" clId="{890069CE-63EF-452B-8D28-BA41EA7248EC}" dt="2020-03-29T12:59:36.221" v="2423" actId="478"/>
          <ac:picMkLst>
            <pc:docMk/>
            <pc:sldMk cId="2418493397" sldId="292"/>
            <ac:picMk id="60" creationId="{1D593360-4ABA-4B40-AAF5-82CEA599CC22}"/>
          </ac:picMkLst>
        </pc:picChg>
        <pc:picChg chg="add del mod">
          <ac:chgData name="Nathaniel Newport" userId="43bbae0bb7d76619" providerId="LiveId" clId="{890069CE-63EF-452B-8D28-BA41EA7248EC}" dt="2020-03-29T13:00:23.589" v="2429" actId="478"/>
          <ac:picMkLst>
            <pc:docMk/>
            <pc:sldMk cId="2418493397" sldId="292"/>
            <ac:picMk id="66" creationId="{615D4D69-1CD9-4ADA-96BE-F9987708B247}"/>
          </ac:picMkLst>
        </pc:picChg>
        <pc:picChg chg="add del mod">
          <ac:chgData name="Nathaniel Newport" userId="43bbae0bb7d76619" providerId="LiveId" clId="{890069CE-63EF-452B-8D28-BA41EA7248EC}" dt="2020-03-29T13:02:11.489" v="2434" actId="478"/>
          <ac:picMkLst>
            <pc:docMk/>
            <pc:sldMk cId="2418493397" sldId="292"/>
            <ac:picMk id="73" creationId="{3C2CC0BD-8117-45B8-B6C0-58F26C66CCA0}"/>
          </ac:picMkLst>
        </pc:picChg>
        <pc:picChg chg="add del mod">
          <ac:chgData name="Nathaniel Newport" userId="43bbae0bb7d76619" providerId="LiveId" clId="{890069CE-63EF-452B-8D28-BA41EA7248EC}" dt="2020-03-29T13:02:36.252" v="2439" actId="478"/>
          <ac:picMkLst>
            <pc:docMk/>
            <pc:sldMk cId="2418493397" sldId="292"/>
            <ac:picMk id="75" creationId="{C9C0489F-73D9-4E15-980B-700E91545227}"/>
          </ac:picMkLst>
        </pc:picChg>
        <pc:picChg chg="add mod">
          <ac:chgData name="Nathaniel Newport" userId="43bbae0bb7d76619" providerId="LiveId" clId="{890069CE-63EF-452B-8D28-BA41EA7248EC}" dt="2020-03-29T13:07:25.612" v="2745" actId="1076"/>
          <ac:picMkLst>
            <pc:docMk/>
            <pc:sldMk cId="2418493397" sldId="292"/>
            <ac:picMk id="78" creationId="{5D190B7B-80C5-4207-A6D6-F7B205CB80EF}"/>
          </ac:picMkLst>
        </pc:pic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43bbae0bb7d76619/Desktop/correil%20data%20analysis.xlsx" TargetMode="External"/><Relationship Id="rId4" Type="http://schemas.openxmlformats.org/officeDocument/2006/relationships/themeOverride" Target="../theme/themeOverride1.xm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d.docs.live.net/43bbae0bb7d76619/Desktop/correil%20data%20analysis.xlsx" TargetMode="External"/><Relationship Id="rId4" Type="http://schemas.openxmlformats.org/officeDocument/2006/relationships/themeOverride" Target="../theme/themeOverride2.xm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d.docs.live.net/43bbae0bb7d76619/Desktop/correil%20data%20analysis.xlsx" TargetMode="External"/><Relationship Id="rId4" Type="http://schemas.openxmlformats.org/officeDocument/2006/relationships/themeOverride" Target="../theme/themeOverride3.xml"/></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d.docs.live.net/43bbae0bb7d76619/Desktop/correil%20data%20analysis.xlsx" TargetMode="External"/><Relationship Id="rId4" Type="http://schemas.openxmlformats.org/officeDocument/2006/relationships/themeOverride" Target="../theme/themeOverride4.xm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'[correil data analysis.xlsx]all data'!$C$2:$C$17</cx:f>
        <cx:lvl ptCount="16" formatCode="General">
          <cx:pt idx="0">253</cx:pt>
          <cx:pt idx="1">152</cx:pt>
          <cx:pt idx="2">192</cx:pt>
          <cx:pt idx="3">180</cx:pt>
          <cx:pt idx="4">149</cx:pt>
          <cx:pt idx="5">180</cx:pt>
          <cx:pt idx="6">106</cx:pt>
          <cx:pt idx="7">157</cx:pt>
          <cx:pt idx="8">68</cx:pt>
          <cx:pt idx="9">114</cx:pt>
          <cx:pt idx="10">157</cx:pt>
          <cx:pt idx="11">144</cx:pt>
          <cx:pt idx="12">98</cx:pt>
          <cx:pt idx="13">136</cx:pt>
          <cx:pt idx="14">151</cx:pt>
          <cx:pt idx="15">141</cx:pt>
        </cx:lvl>
      </cx:numDim>
    </cx:data>
    <cx:data id="1">
      <cx:numDim type="val">
        <cx:f>'[correil data analysis.xlsx]all data'!$E$2:$E$17</cx:f>
        <cx:lvl ptCount="16" formatCode="General">
          <cx:pt idx="0">238</cx:pt>
          <cx:pt idx="1">136</cx:pt>
          <cx:pt idx="2">148</cx:pt>
          <cx:pt idx="3">124</cx:pt>
          <cx:pt idx="4">126</cx:pt>
          <cx:pt idx="5">208</cx:pt>
          <cx:pt idx="6">139</cx:pt>
          <cx:pt idx="7">216</cx:pt>
          <cx:pt idx="8">102</cx:pt>
          <cx:pt idx="9">122</cx:pt>
          <cx:pt idx="10">171</cx:pt>
          <cx:pt idx="11">133</cx:pt>
          <cx:pt idx="12">72</cx:pt>
          <cx:pt idx="13">129</cx:pt>
          <cx:pt idx="14">139</cx:pt>
          <cx:pt idx="15">110</cx:pt>
        </cx:lvl>
      </cx:numDim>
    </cx:data>
    <cx:data id="2">
      <cx:numDim type="val">
        <cx:f>'[correil data analysis.xlsx]all data'!$G$2:$G$17</cx:f>
        <cx:lvl ptCount="16" formatCode="General">
          <cx:pt idx="0">255</cx:pt>
          <cx:pt idx="1">153</cx:pt>
          <cx:pt idx="2">219</cx:pt>
          <cx:pt idx="3">190</cx:pt>
          <cx:pt idx="4">174</cx:pt>
          <cx:pt idx="5">174</cx:pt>
          <cx:pt idx="6">117</cx:pt>
          <cx:pt idx="7">165</cx:pt>
          <cx:pt idx="8">99</cx:pt>
          <cx:pt idx="9">107</cx:pt>
          <cx:pt idx="10">150</cx:pt>
          <cx:pt idx="11">169</cx:pt>
          <cx:pt idx="12">98</cx:pt>
          <cx:pt idx="13">166</cx:pt>
          <cx:pt idx="14">152</cx:pt>
          <cx:pt idx="15">151</cx:pt>
        </cx:lvl>
      </cx:numDim>
    </cx:data>
    <cx:data id="3">
      <cx:numDim type="val">
        <cx:f>'[correil data analysis.xlsx]all data'!$I$2:$I$17</cx:f>
        <cx:lvl ptCount="16" formatCode="General">
          <cx:pt idx="0">245</cx:pt>
          <cx:pt idx="1">192</cx:pt>
          <cx:pt idx="2">177</cx:pt>
          <cx:pt idx="3">188</cx:pt>
          <cx:pt idx="4">170</cx:pt>
          <cx:pt idx="5">198</cx:pt>
          <cx:pt idx="6">133</cx:pt>
          <cx:pt idx="7">187</cx:pt>
          <cx:pt idx="8">101</cx:pt>
          <cx:pt idx="9">126</cx:pt>
          <cx:pt idx="10">175</cx:pt>
          <cx:pt idx="11">144</cx:pt>
          <cx:pt idx="12">107</cx:pt>
          <cx:pt idx="13">144</cx:pt>
          <cx:pt idx="14">127</cx:pt>
          <cx:pt idx="15">141</cx:pt>
        </cx:lvl>
      </cx:numDim>
    </cx:data>
  </cx:chartData>
  <cx:chart>
    <cx:title pos="t" align="ctr" overlay="0">
      <cx:tx>
        <cx:txData>
          <cx:v>Words Read--Non Dyslexic</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Words Read--Non Dyslexic</a:t>
          </a:r>
        </a:p>
      </cx:txPr>
    </cx:title>
    <cx:plotArea>
      <cx:plotAreaRegion>
        <cx:series layoutId="boxWhisker" uniqueId="{34AE5E41-4067-4C28-9F5E-1CEAEAC8BEA5}">
          <cx:tx>
            <cx:txData>
              <cx:f>'[correil data analysis.xlsx]all data'!$C$1</cx:f>
              <cx:v>Words Read (Arial)</cx:v>
            </cx:txData>
          </cx:tx>
          <cx:dataId val="0"/>
          <cx:layoutPr>
            <cx:visibility meanLine="0" meanMarker="1" nonoutliers="0" outliers="1"/>
            <cx:statistics quartileMethod="exclusive"/>
          </cx:layoutPr>
        </cx:series>
        <cx:series layoutId="boxWhisker" uniqueId="{CE9F7013-130B-46E9-9E2D-E96BF167B346}">
          <cx:tx>
            <cx:txData>
              <cx:f>'[correil data analysis.xlsx]all data'!$E$1</cx:f>
              <cx:v>Words Read (Roman)</cx:v>
            </cx:txData>
          </cx:tx>
          <cx:dataId val="1"/>
          <cx:layoutPr>
            <cx:visibility meanLine="0" meanMarker="1" nonoutliers="0" outliers="1"/>
            <cx:statistics quartileMethod="exclusive"/>
          </cx:layoutPr>
        </cx:series>
        <cx:series layoutId="boxWhisker" uniqueId="{7D7C49BE-F65E-4D10-A6A1-C521FE55B87F}">
          <cx:tx>
            <cx:txData>
              <cx:f>'[correil data analysis.xlsx]all data'!$G$1</cx:f>
              <cx:v>Words Read (Open)</cx:v>
            </cx:txData>
          </cx:tx>
          <cx:dataId val="2"/>
          <cx:layoutPr>
            <cx:visibility meanLine="0" meanMarker="1" nonoutliers="0" outliers="1"/>
            <cx:statistics quartileMethod="exclusive"/>
          </cx:layoutPr>
        </cx:series>
        <cx:series layoutId="boxWhisker" uniqueId="{5FBD9D32-A6A6-4C67-B550-B1D2D263FCBF}">
          <cx:tx>
            <cx:txData>
              <cx:f>'[correil data analysis.xlsx]all data'!$I$1</cx:f>
              <cx:v>Words Read (Readable)</cx:v>
            </cx:txData>
          </cx:tx>
          <cx:dataId val="3"/>
          <cx:layoutPr>
            <cx:visibility meanLine="0" meanMarker="1" nonoutliers="0" outliers="1"/>
            <cx:statistics quartileMethod="exclusive"/>
          </cx:layoutPr>
        </cx:series>
      </cx:plotAreaRegion>
      <cx:axis id="0" hidden="1">
        <cx:catScaling gapWidth="1"/>
        <cx:tickLabels/>
      </cx:axis>
      <cx:axis id="1">
        <cx:valScaling/>
        <cx:majorGridlines/>
        <cx:tickLabels/>
      </cx:axis>
    </cx:plotArea>
    <cx:legend pos="r" align="ctr" overlay="0"/>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'[correil data analysis.xlsx]all data'!$D$20:$D$32</cx:f>
        <cx:lvl ptCount="13" formatCode="General">
          <cx:pt idx="0">6</cx:pt>
          <cx:pt idx="1">10</cx:pt>
          <cx:pt idx="2">11</cx:pt>
          <cx:pt idx="3">8</cx:pt>
          <cx:pt idx="4">7</cx:pt>
          <cx:pt idx="5">4</cx:pt>
          <cx:pt idx="6">8</cx:pt>
          <cx:pt idx="7">7</cx:pt>
          <cx:pt idx="8">1</cx:pt>
          <cx:pt idx="9">0</cx:pt>
          <cx:pt idx="10">9</cx:pt>
          <cx:pt idx="11">1</cx:pt>
          <cx:pt idx="12">2</cx:pt>
        </cx:lvl>
      </cx:numDim>
    </cx:data>
    <cx:data id="1">
      <cx:numDim type="val">
        <cx:f>'[correil data analysis.xlsx]all data'!$F$20:$F$32</cx:f>
        <cx:lvl ptCount="13" formatCode="General">
          <cx:pt idx="0">6</cx:pt>
          <cx:pt idx="1">10</cx:pt>
          <cx:pt idx="2">11</cx:pt>
          <cx:pt idx="3">3</cx:pt>
          <cx:pt idx="4">5</cx:pt>
          <cx:pt idx="5">4</cx:pt>
          <cx:pt idx="6">7</cx:pt>
          <cx:pt idx="7">3</cx:pt>
          <cx:pt idx="8">3</cx:pt>
          <cx:pt idx="9">5</cx:pt>
          <cx:pt idx="10">5</cx:pt>
          <cx:pt idx="11">2</cx:pt>
          <cx:pt idx="12">8</cx:pt>
        </cx:lvl>
      </cx:numDim>
    </cx:data>
    <cx:data id="2">
      <cx:numDim type="val">
        <cx:f>'[correil data analysis.xlsx]all data'!$H$20:$H$32</cx:f>
        <cx:lvl ptCount="13" formatCode="General">
          <cx:pt idx="0">3</cx:pt>
          <cx:pt idx="1">8</cx:pt>
          <cx:pt idx="2">9</cx:pt>
          <cx:pt idx="3">4</cx:pt>
          <cx:pt idx="4">10</cx:pt>
          <cx:pt idx="5">1</cx:pt>
          <cx:pt idx="6">7</cx:pt>
          <cx:pt idx="7">2</cx:pt>
          <cx:pt idx="8">5</cx:pt>
          <cx:pt idx="9">2</cx:pt>
          <cx:pt idx="10">6</cx:pt>
          <cx:pt idx="11">2</cx:pt>
          <cx:pt idx="12">5</cx:pt>
        </cx:lvl>
      </cx:numDim>
    </cx:data>
    <cx:data id="3">
      <cx:numDim type="val">
        <cx:f>'[correil data analysis.xlsx]all data'!$J$20:$J$32</cx:f>
        <cx:lvl ptCount="13" formatCode="General">
          <cx:pt idx="0">6</cx:pt>
          <cx:pt idx="1">9</cx:pt>
          <cx:pt idx="2">10</cx:pt>
          <cx:pt idx="3">0</cx:pt>
          <cx:pt idx="4">8</cx:pt>
          <cx:pt idx="5">18</cx:pt>
          <cx:pt idx="6">6</cx:pt>
          <cx:pt idx="7">0</cx:pt>
          <cx:pt idx="8">35</cx:pt>
          <cx:pt idx="9">2</cx:pt>
          <cx:pt idx="10">8</cx:pt>
          <cx:pt idx="11">1</cx:pt>
          <cx:pt idx="12">5</cx:pt>
        </cx:lvl>
      </cx:numDim>
    </cx:data>
  </cx:chartData>
  <cx:chart>
    <cx:title pos="t" align="ctr" overlay="0">
      <cx:tx>
        <cx:txData>
          <cx:v>Mistakes--Non Dyslexic</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Mistakes--Non Dyslexic</a:t>
          </a:r>
        </a:p>
      </cx:txPr>
    </cx:title>
    <cx:plotArea>
      <cx:plotAreaRegion>
        <cx:series layoutId="boxWhisker" uniqueId="{D7CB0A2E-27A7-4010-8E94-B4D118C3F3E5}">
          <cx:dataId val="0"/>
          <cx:layoutPr>
            <cx:visibility meanLine="0" meanMarker="1" nonoutliers="0" outliers="1"/>
            <cx:statistics quartileMethod="exclusive"/>
          </cx:layoutPr>
        </cx:series>
        <cx:series layoutId="boxWhisker" uniqueId="{CF40EC68-B2CB-4C75-B21D-B997E2B4B888}">
          <cx:dataId val="1"/>
          <cx:layoutPr>
            <cx:visibility meanLine="0" meanMarker="1" nonoutliers="0" outliers="1"/>
            <cx:statistics quartileMethod="exclusive"/>
          </cx:layoutPr>
        </cx:series>
        <cx:series layoutId="boxWhisker" uniqueId="{C90D55A7-8E5B-44BC-9C88-3EC98A13E0E9}">
          <cx:dataId val="2"/>
          <cx:layoutPr>
            <cx:visibility meanLine="0" meanMarker="1" nonoutliers="0" outliers="1"/>
            <cx:statistics quartileMethod="exclusive"/>
          </cx:layoutPr>
        </cx:series>
        <cx:series layoutId="boxWhisker" uniqueId="{30A3FDB6-3C77-4298-93BA-5C191B680D68}">
          <cx:dataId val="3"/>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0"/>
  </cx:chart>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'[correil data analysis.xlsx]all data'!$C$21:$C$34</cx:f>
        <cx:lvl ptCount="14" formatCode="General">
          <cx:pt idx="0">137</cx:pt>
          <cx:pt idx="1">116</cx:pt>
          <cx:pt idx="2">116</cx:pt>
          <cx:pt idx="3">85</cx:pt>
          <cx:pt idx="4">91</cx:pt>
          <cx:pt idx="5">124</cx:pt>
          <cx:pt idx="6">124</cx:pt>
          <cx:pt idx="7">61</cx:pt>
          <cx:pt idx="8">113</cx:pt>
          <cx:pt idx="9">106</cx:pt>
          <cx:pt idx="10">84</cx:pt>
          <cx:pt idx="11">141</cx:pt>
          <cx:pt idx="12">95</cx:pt>
          <cx:pt idx="13">82</cx:pt>
        </cx:lvl>
      </cx:numDim>
    </cx:data>
    <cx:data id="1">
      <cx:numDim type="val">
        <cx:f>'[correil data analysis.xlsx]all data'!$E$21:$E$34</cx:f>
        <cx:lvl ptCount="14" formatCode="General">
          <cx:pt idx="0">152</cx:pt>
          <cx:pt idx="1">154</cx:pt>
          <cx:pt idx="2">121</cx:pt>
          <cx:pt idx="3">187</cx:pt>
          <cx:pt idx="4">102</cx:pt>
          <cx:pt idx="5">98</cx:pt>
          <cx:pt idx="6">130</cx:pt>
          <cx:pt idx="7">51</cx:pt>
          <cx:pt idx="8">92</cx:pt>
          <cx:pt idx="9">86</cx:pt>
          <cx:pt idx="10">78</cx:pt>
          <cx:pt idx="11">160</cx:pt>
          <cx:pt idx="12">80</cx:pt>
          <cx:pt idx="13">81</cx:pt>
        </cx:lvl>
      </cx:numDim>
    </cx:data>
    <cx:data id="2">
      <cx:numDim type="val">
        <cx:f>'[correil data analysis.xlsx]all data'!$G$21:$G$34</cx:f>
        <cx:lvl ptCount="14" formatCode="General">
          <cx:pt idx="0">142</cx:pt>
          <cx:pt idx="1">108</cx:pt>
          <cx:pt idx="2">96</cx:pt>
          <cx:pt idx="3">67</cx:pt>
          <cx:pt idx="4">74</cx:pt>
          <cx:pt idx="5">104</cx:pt>
          <cx:pt idx="6">131</cx:pt>
          <cx:pt idx="7">67</cx:pt>
          <cx:pt idx="8">142</cx:pt>
          <cx:pt idx="9">94</cx:pt>
          <cx:pt idx="10">92</cx:pt>
          <cx:pt idx="11">155</cx:pt>
          <cx:pt idx="12">88</cx:pt>
          <cx:pt idx="13">108</cx:pt>
        </cx:lvl>
      </cx:numDim>
    </cx:data>
    <cx:data id="3">
      <cx:numDim type="val">
        <cx:f>'[correil data analysis.xlsx]all data'!$I$21:$I$34</cx:f>
        <cx:lvl ptCount="14" formatCode="General">
          <cx:pt idx="0">152</cx:pt>
          <cx:pt idx="1">122</cx:pt>
          <cx:pt idx="2">118</cx:pt>
          <cx:pt idx="3">97</cx:pt>
          <cx:pt idx="4">97</cx:pt>
          <cx:pt idx="5">136</cx:pt>
          <cx:pt idx="6">134</cx:pt>
          <cx:pt idx="7">56</cx:pt>
          <cx:pt idx="8">44</cx:pt>
          <cx:pt idx="9">101</cx:pt>
          <cx:pt idx="10">89</cx:pt>
          <cx:pt idx="11">166</cx:pt>
          <cx:pt idx="12">88</cx:pt>
          <cx:pt idx="13">111</cx:pt>
        </cx:lvl>
      </cx:numDim>
    </cx:data>
  </cx:chartData>
  <cx:chart>
    <cx:title pos="t" align="ctr" overlay="0">
      <cx:tx>
        <cx:txData>
          <cx:v>Words Read Dyslexic Students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Words Read Dyslexic Students</a:t>
          </a:r>
        </a:p>
      </cx:txPr>
    </cx:title>
    <cx:plotArea>
      <cx:plotAreaRegion>
        <cx:series layoutId="boxWhisker" uniqueId="{BEFCE103-5336-4BED-9D9B-AE30A8011EA7}">
          <cx:tx>
            <cx:txData>
              <cx:f>'[correil data analysis.xlsx]all data'!$C$20</cx:f>
              <cx:v>Words Read (Arial)</cx:v>
            </cx:txData>
          </cx:tx>
          <cx:dataId val="0"/>
          <cx:layoutPr>
            <cx:visibility meanLine="0" meanMarker="1" nonoutliers="0" outliers="1"/>
            <cx:statistics quartileMethod="exclusive"/>
          </cx:layoutPr>
        </cx:series>
        <cx:series layoutId="boxWhisker" uniqueId="{2D2EB3F0-56CB-4674-AC84-50E603AA5855}">
          <cx:tx>
            <cx:txData>
              <cx:f>'[correil data analysis.xlsx]all data'!$E$20</cx:f>
              <cx:v>Words Read (Roman)</cx:v>
            </cx:txData>
          </cx:tx>
          <cx:dataId val="1"/>
          <cx:layoutPr>
            <cx:visibility meanLine="0" meanMarker="1" nonoutliers="0" outliers="1"/>
            <cx:statistics quartileMethod="exclusive"/>
          </cx:layoutPr>
        </cx:series>
        <cx:series layoutId="boxWhisker" uniqueId="{22FEE68B-F1A0-4029-B6FB-332EA6A3D4BB}">
          <cx:tx>
            <cx:txData>
              <cx:f>'[correil data analysis.xlsx]all data'!$G$20</cx:f>
              <cx:v>Words Read (Open)</cx:v>
            </cx:txData>
          </cx:tx>
          <cx:dataId val="2"/>
          <cx:layoutPr>
            <cx:visibility meanLine="0" meanMarker="1" nonoutliers="0" outliers="1"/>
            <cx:statistics quartileMethod="exclusive"/>
          </cx:layoutPr>
        </cx:series>
        <cx:series layoutId="boxWhisker" uniqueId="{EEC33317-9BC7-4EFC-9DF0-16EC661E5A35}">
          <cx:tx>
            <cx:txData>
              <cx:f>'[correil data analysis.xlsx]all data'!$I$20</cx:f>
              <cx:v>Words Read (Readable)</cx:v>
            </cx:txData>
          </cx:tx>
          <cx:dataId val="3"/>
          <cx:layoutPr>
            <cx:visibility meanLine="0" meanMarker="1" nonoutliers="0" outliers="1"/>
            <cx:statistics quartileMethod="exclusive"/>
          </cx:layoutPr>
        </cx:series>
      </cx:plotAreaRegion>
      <cx:axis id="0" hidden="1">
        <cx:catScaling gapWidth="1"/>
        <cx:tickLabels/>
      </cx:axis>
      <cx:axis id="1">
        <cx:valScaling min="50"/>
        <cx:majorGridlines/>
        <cx:tickLabels/>
      </cx:axis>
    </cx:plotArea>
    <cx:legend pos="r" align="ctr" overlay="0"/>
  </cx:chart>
  <cx:clrMapOvr bg1="lt1" tx1="dk1" bg2="lt2" tx2="dk2" accent1="accent1" accent2="accent2" accent3="accent3" accent4="accent4" accent5="accent5" accent6="accent6" hlink="hlink" folHlink="folHlink"/>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'[correil data analysis.xlsx]all data'!$D$21:$D$34</cx:f>
        <cx:lvl ptCount="14" formatCode="General">
          <cx:pt idx="0">6</cx:pt>
          <cx:pt idx="1">10</cx:pt>
          <cx:pt idx="2">11</cx:pt>
          <cx:pt idx="3">8</cx:pt>
          <cx:pt idx="4">7</cx:pt>
          <cx:pt idx="5">4</cx:pt>
          <cx:pt idx="6">8</cx:pt>
          <cx:pt idx="7">7</cx:pt>
          <cx:pt idx="8">1</cx:pt>
          <cx:pt idx="9">0</cx:pt>
          <cx:pt idx="10">9</cx:pt>
          <cx:pt idx="11">1</cx:pt>
          <cx:pt idx="12">2</cx:pt>
          <cx:pt idx="13">7</cx:pt>
        </cx:lvl>
      </cx:numDim>
    </cx:data>
    <cx:data id="1">
      <cx:numDim type="val">
        <cx:f>'[correil data analysis.xlsx]all data'!$F$21:$F$34</cx:f>
        <cx:lvl ptCount="14" formatCode="General">
          <cx:pt idx="0">6</cx:pt>
          <cx:pt idx="1">10</cx:pt>
          <cx:pt idx="2">11</cx:pt>
          <cx:pt idx="3">3</cx:pt>
          <cx:pt idx="4">5</cx:pt>
          <cx:pt idx="5">4</cx:pt>
          <cx:pt idx="6">7</cx:pt>
          <cx:pt idx="7">3</cx:pt>
          <cx:pt idx="8">3</cx:pt>
          <cx:pt idx="9">5</cx:pt>
          <cx:pt idx="10">5</cx:pt>
          <cx:pt idx="11">2</cx:pt>
          <cx:pt idx="12">8</cx:pt>
          <cx:pt idx="13">5</cx:pt>
        </cx:lvl>
      </cx:numDim>
    </cx:data>
    <cx:data id="2">
      <cx:numDim type="val">
        <cx:f>'[correil data analysis.xlsx]all data'!$H$21:$H$34</cx:f>
        <cx:lvl ptCount="14" formatCode="General">
          <cx:pt idx="0">3</cx:pt>
          <cx:pt idx="1">8</cx:pt>
          <cx:pt idx="2">9</cx:pt>
          <cx:pt idx="3">4</cx:pt>
          <cx:pt idx="4">10</cx:pt>
          <cx:pt idx="5">1</cx:pt>
          <cx:pt idx="6">7</cx:pt>
          <cx:pt idx="7">2</cx:pt>
          <cx:pt idx="8">5</cx:pt>
          <cx:pt idx="9">2</cx:pt>
          <cx:pt idx="10">6</cx:pt>
          <cx:pt idx="11">2</cx:pt>
          <cx:pt idx="12">5</cx:pt>
          <cx:pt idx="13">5</cx:pt>
        </cx:lvl>
      </cx:numDim>
    </cx:data>
    <cx:data id="3">
      <cx:numDim type="val">
        <cx:f>'[correil data analysis.xlsx]all data'!$J$21:$J$34</cx:f>
        <cx:lvl ptCount="14" formatCode="General">
          <cx:pt idx="0">6</cx:pt>
          <cx:pt idx="1">9</cx:pt>
          <cx:pt idx="2">10</cx:pt>
          <cx:pt idx="3">0</cx:pt>
          <cx:pt idx="4">8</cx:pt>
          <cx:pt idx="5">18</cx:pt>
          <cx:pt idx="6">6</cx:pt>
          <cx:pt idx="7">0</cx:pt>
          <cx:pt idx="8">35</cx:pt>
          <cx:pt idx="9">2</cx:pt>
          <cx:pt idx="10">8</cx:pt>
          <cx:pt idx="11">1</cx:pt>
          <cx:pt idx="12">5</cx:pt>
          <cx:pt idx="13">5</cx:pt>
        </cx:lvl>
      </cx:numDim>
    </cx:data>
  </cx:chartData>
  <cx:chart>
    <cx:title pos="t" align="ctr" overlay="0">
      <cx:tx>
        <cx:txData>
          <cx:v>Mistaskes Dyslexia Students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Mistaskes Dyslexia Students</a:t>
          </a:r>
        </a:p>
      </cx:txPr>
    </cx:title>
    <cx:plotArea>
      <cx:plotAreaRegion>
        <cx:series layoutId="boxWhisker" uniqueId="{40F4E9B8-1006-41B6-938F-B5022EB0600E}">
          <cx:tx>
            <cx:txData>
              <cx:f>'[correil data analysis.xlsx]all data'!$D$20</cx:f>
              <cx:v>Mistakes (Arial)</cx:v>
            </cx:txData>
          </cx:tx>
          <cx:dataId val="0"/>
          <cx:layoutPr>
            <cx:visibility meanLine="0" meanMarker="1" nonoutliers="0" outliers="1"/>
            <cx:statistics quartileMethod="exclusive"/>
          </cx:layoutPr>
        </cx:series>
        <cx:series layoutId="boxWhisker" uniqueId="{31A41D6E-E713-43E2-8162-E0B6A476E408}">
          <cx:tx>
            <cx:txData>
              <cx:f>'[correil data analysis.xlsx]all data'!$F$20</cx:f>
              <cx:v>Mistakes (Roman)</cx:v>
            </cx:txData>
          </cx:tx>
          <cx:dataId val="1"/>
          <cx:layoutPr>
            <cx:visibility meanLine="0" meanMarker="1" nonoutliers="0" outliers="1"/>
            <cx:statistics quartileMethod="exclusive"/>
          </cx:layoutPr>
        </cx:series>
        <cx:series layoutId="boxWhisker" uniqueId="{F4EF145B-F47B-40F0-B437-F7B90E9C27E4}">
          <cx:tx>
            <cx:txData>
              <cx:f>'[correil data analysis.xlsx]all data'!$H$20</cx:f>
              <cx:v>Mistakes (Open)</cx:v>
            </cx:txData>
          </cx:tx>
          <cx:dataId val="2"/>
          <cx:layoutPr>
            <cx:visibility meanLine="0" meanMarker="1" nonoutliers="0" outliers="1"/>
            <cx:statistics quartileMethod="exclusive"/>
          </cx:layoutPr>
        </cx:series>
        <cx:series layoutId="boxWhisker" uniqueId="{8E2E14C5-8020-4C8D-B9C5-C62E39E25FAC}">
          <cx:tx>
            <cx:txData>
              <cx:f>'[correil data analysis.xlsx]all data'!$J$20</cx:f>
              <cx:v>Mistakes (Readable)</cx:v>
            </cx:txData>
          </cx:tx>
          <cx:dataId val="3"/>
          <cx:layoutPr>
            <cx:visibility meanLine="0" meanMarker="1" nonoutliers="0" outliers="1"/>
            <cx:statistics quartileMethod="exclusive"/>
          </cx:layoutPr>
        </cx:series>
      </cx:plotAreaRegion>
      <cx:axis id="0" hidden="1">
        <cx:catScaling gapWidth="1"/>
        <cx:tickLabels/>
      </cx:axis>
      <cx:axis id="1">
        <cx:valScaling max="35"/>
        <cx:majorGridlines/>
        <cx:tickLabels/>
      </cx:axis>
    </cx:plotArea>
    <cx:legend pos="r" align="ctr" overlay="0"/>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3/29/2020</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INTRODUCTION or ABSTRACT</a:t>
            </a:r>
          </a:p>
        </p:txBody>
      </p:sp>
      <p:sp>
        <p:nvSpPr>
          <p:cNvPr id="14" name="Picture Placeholder 13"/>
          <p:cNvSpPr>
            <a:spLocks noGrp="1"/>
          </p:cNvSpPr>
          <p:nvPr>
            <p:ph type="pic" sz="quarter" idx="15" hasCustomPrompt="1"/>
          </p:nvPr>
        </p:nvSpPr>
        <p:spPr>
          <a:xfrm>
            <a:off x="34575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361473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a:t>LOGO</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2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21" name="Picture Placeholder 13"/>
          <p:cNvSpPr>
            <a:spLocks noGrp="1"/>
          </p:cNvSpPr>
          <p:nvPr>
            <p:ph type="pic" sz="quarter" idx="13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6" name="Picture Placeholder 13"/>
          <p:cNvSpPr>
            <a:spLocks noGrp="1"/>
          </p:cNvSpPr>
          <p:nvPr>
            <p:ph type="pic" sz="quarter" idx="152"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79" name="Picture Placeholder 13"/>
          <p:cNvSpPr>
            <a:spLocks noGrp="1"/>
          </p:cNvSpPr>
          <p:nvPr>
            <p:ph type="pic" sz="quarter" idx="153"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0" name="Picture Placeholder 13"/>
          <p:cNvSpPr>
            <a:spLocks noGrp="1"/>
          </p:cNvSpPr>
          <p:nvPr>
            <p:ph type="pic" sz="quarter" idx="154"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1" name="Picture Placeholder 13"/>
          <p:cNvSpPr>
            <a:spLocks noGrp="1"/>
          </p:cNvSpPr>
          <p:nvPr>
            <p:ph type="pic" sz="quarter" idx="15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2" name="Picture Placeholder 13"/>
          <p:cNvSpPr>
            <a:spLocks noGrp="1"/>
          </p:cNvSpPr>
          <p:nvPr>
            <p:ph type="pic" sz="quarter" idx="156"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8" name="Picture Placeholder 13"/>
          <p:cNvSpPr>
            <a:spLocks noGrp="1"/>
          </p:cNvSpPr>
          <p:nvPr>
            <p:ph type="pic" sz="quarter" idx="157"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90" name="Picture Placeholder 13"/>
          <p:cNvSpPr>
            <a:spLocks noGrp="1"/>
          </p:cNvSpPr>
          <p:nvPr>
            <p:ph type="pic" sz="quarter" idx="158" hasCustomPrompt="1"/>
          </p:nvPr>
        </p:nvSpPr>
        <p:spPr>
          <a:xfrm>
            <a:off x="-9278981" y="25444381"/>
            <a:ext cx="6810102" cy="5103720"/>
          </a:xfrm>
          <a:prstGeom prst="rect">
            <a:avLst/>
          </a:prstGeom>
          <a:solidFill>
            <a:schemeClr val="bg1"/>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102" name="Text Placeholder 5"/>
          <p:cNvSpPr>
            <a:spLocks noGrp="1"/>
          </p:cNvSpPr>
          <p:nvPr>
            <p:ph type="body" sz="quarter" idx="167"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04" name="Text Placeholder 3"/>
          <p:cNvSpPr>
            <a:spLocks noGrp="1"/>
          </p:cNvSpPr>
          <p:nvPr>
            <p:ph type="body" sz="quarter" idx="168"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5" name="Text Placeholder 3"/>
          <p:cNvSpPr>
            <a:spLocks noGrp="1"/>
          </p:cNvSpPr>
          <p:nvPr>
            <p:ph type="body" sz="quarter" idx="169"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6" name="Text Placeholder 3"/>
          <p:cNvSpPr>
            <a:spLocks noGrp="1"/>
          </p:cNvSpPr>
          <p:nvPr>
            <p:ph type="body" sz="quarter" idx="170"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7" name="Text Placeholder 3"/>
          <p:cNvSpPr>
            <a:spLocks noGrp="1"/>
          </p:cNvSpPr>
          <p:nvPr>
            <p:ph type="body" sz="quarter" idx="171"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72"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73"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74"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3" name="Text Placeholder 3"/>
          <p:cNvSpPr>
            <a:spLocks noGrp="1"/>
          </p:cNvSpPr>
          <p:nvPr>
            <p:ph type="body" sz="quarter" idx="17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4" name="Text Placeholder 5"/>
          <p:cNvSpPr>
            <a:spLocks noGrp="1"/>
          </p:cNvSpPr>
          <p:nvPr>
            <p:ph type="body" sz="quarter" idx="176"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15" name="Text Placeholder 5"/>
          <p:cNvSpPr>
            <a:spLocks noGrp="1"/>
          </p:cNvSpPr>
          <p:nvPr>
            <p:ph type="body" sz="quarter" idx="177"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16" name="Text Placeholder 5"/>
          <p:cNvSpPr>
            <a:spLocks noGrp="1"/>
          </p:cNvSpPr>
          <p:nvPr>
            <p:ph type="body" sz="quarter" idx="178"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17" name="Text Placeholder 5"/>
          <p:cNvSpPr>
            <a:spLocks noGrp="1"/>
          </p:cNvSpPr>
          <p:nvPr>
            <p:ph type="body" sz="quarter" idx="179"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18" name="Text Placeholder 5"/>
          <p:cNvSpPr>
            <a:spLocks noGrp="1"/>
          </p:cNvSpPr>
          <p:nvPr>
            <p:ph type="body" sz="quarter" idx="180"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19" name="Text Placeholder 5"/>
          <p:cNvSpPr>
            <a:spLocks noGrp="1"/>
          </p:cNvSpPr>
          <p:nvPr>
            <p:ph type="body" sz="quarter" idx="181"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20" name="Text Placeholder 5"/>
          <p:cNvSpPr>
            <a:spLocks noGrp="1"/>
          </p:cNvSpPr>
          <p:nvPr>
            <p:ph type="body" sz="quarter" idx="182"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22" name="Text Placeholder 5"/>
          <p:cNvSpPr>
            <a:spLocks noGrp="1"/>
          </p:cNvSpPr>
          <p:nvPr>
            <p:ph type="body" sz="quarter" idx="183"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0" name="Rectangle 19"/>
          <p:cNvSpPr/>
          <p:nvPr/>
        </p:nvSpPr>
        <p:spPr>
          <a:xfrm>
            <a:off x="44542166" y="0"/>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a:solidFill>
                  <a:schemeClr val="bg1"/>
                </a:solidFill>
                <a:latin typeface="Trebuchet MS" pitchFamily="34" charset="0"/>
              </a:rPr>
              <a:t>QUICK</a:t>
            </a:r>
            <a:r>
              <a:rPr lang="en-US" sz="4000" b="1" baseline="0" dirty="0">
                <a:solidFill>
                  <a:schemeClr val="bg1"/>
                </a:solidFill>
                <a:latin typeface="Trebuchet MS" pitchFamily="34" charset="0"/>
              </a:rPr>
              <a:t> TIPS</a:t>
            </a:r>
            <a:endParaRPr lang="en-US" sz="4000" b="1" dirty="0">
              <a:solidFill>
                <a:schemeClr val="bg1"/>
              </a:solidFill>
              <a:latin typeface="Trebuchet MS" pitchFamily="34" charset="0"/>
            </a:endParaRPr>
          </a:p>
          <a:p>
            <a:pPr algn="ctr"/>
            <a:r>
              <a:rPr lang="en-US" sz="40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3134780"/>
            <a:r>
              <a:rPr lang="en-US" sz="3200" dirty="0">
                <a:latin typeface="Trebuchet MS" pitchFamily="34" charset="0"/>
              </a:rPr>
              <a:t>This PowerPoint</a:t>
            </a:r>
            <a:r>
              <a:rPr lang="en-US" sz="3200" baseline="0" dirty="0">
                <a:latin typeface="Trebuchet MS" pitchFamily="34" charset="0"/>
              </a:rPr>
              <a:t> template requires basic PowerPoint (version 2007 or newer) skills. Below is a list of commonly asked questions specific to this template. </a:t>
            </a:r>
            <a:br>
              <a:rPr lang="en-US" sz="3200" baseline="0" dirty="0">
                <a:latin typeface="Trebuchet MS" pitchFamily="34" charset="0"/>
              </a:rPr>
            </a:br>
            <a:r>
              <a:rPr lang="en-US" sz="3200" baseline="0" dirty="0">
                <a:latin typeface="Trebuchet MS" pitchFamily="34" charset="0"/>
              </a:rPr>
              <a:t>If you are using an older version of PowerPoint some template features may not work properly.</a:t>
            </a:r>
            <a:endParaRPr lang="en-US" sz="4000" b="1" dirty="0">
              <a:solidFill>
                <a:srgbClr val="FFFF00"/>
              </a:solidFill>
              <a:latin typeface="Trebuchet MS" pitchFamily="34" charset="0"/>
            </a:endParaRPr>
          </a:p>
          <a:p>
            <a:pPr defTabSz="3134780"/>
            <a:endParaRPr lang="en-US" sz="4000" b="1" dirty="0">
              <a:solidFill>
                <a:srgbClr val="FFFF00"/>
              </a:solidFill>
              <a:latin typeface="Trebuchet MS" pitchFamily="34" charset="0"/>
            </a:endParaRPr>
          </a:p>
          <a:p>
            <a:pPr algn="ctr"/>
            <a:r>
              <a:rPr lang="en-US" sz="4000" b="1" dirty="0">
                <a:solidFill>
                  <a:schemeClr val="bg1"/>
                </a:solidFill>
                <a:latin typeface="Trebuchet MS" pitchFamily="34" charset="0"/>
              </a:rPr>
              <a:t>Using the template</a:t>
            </a:r>
            <a:endParaRPr lang="en-US" sz="4000" b="1" baseline="0" dirty="0">
              <a:solidFill>
                <a:schemeClr val="bg1"/>
              </a:solidFill>
              <a:latin typeface="Trebuchet MS" pitchFamily="34" charset="0"/>
            </a:endParaRPr>
          </a:p>
          <a:p>
            <a:pPr algn="ctr"/>
            <a:endParaRPr lang="en-US" sz="3200" b="1" dirty="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a:solidFill>
                  <a:srgbClr val="FFFF00"/>
                </a:solidFill>
                <a:latin typeface="Trebuchet MS" pitchFamily="34" charset="0"/>
              </a:rPr>
              <a:t>Verifying the quality of your graphics</a:t>
            </a:r>
          </a:p>
          <a:p>
            <a:pPr defTabSz="3134780"/>
            <a:r>
              <a:rPr lang="en-US" sz="3200" dirty="0">
                <a:latin typeface="Trebuchet MS" pitchFamily="34" charset="0"/>
              </a:rPr>
              <a:t>Go to the </a:t>
            </a:r>
            <a:r>
              <a:rPr lang="en-US" sz="32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a:latin typeface="Trebuchet MS" pitchFamily="34" charset="0"/>
              </a:rPr>
            </a:br>
            <a:endParaRPr lang="en-US" sz="3200" baseline="0" dirty="0">
              <a:latin typeface="Trebuchet MS" pitchFamily="34" charset="0"/>
            </a:endParaRPr>
          </a:p>
          <a:p>
            <a:pPr defTabSz="3134780"/>
            <a:r>
              <a:rPr lang="en-US" sz="3200" b="1" dirty="0">
                <a:solidFill>
                  <a:srgbClr val="FFFF00"/>
                </a:solidFill>
                <a:latin typeface="Trebuchet MS" pitchFamily="34" charset="0"/>
              </a:rPr>
              <a:t>Using the placeholders</a:t>
            </a:r>
          </a:p>
          <a:p>
            <a:pPr defTabSz="3134780"/>
            <a:r>
              <a:rPr lang="en-US" sz="3200" baseline="0" dirty="0">
                <a:latin typeface="Trebuchet MS" pitchFamily="34" charset="0"/>
              </a:rPr>
              <a:t>To add text to this template click inside a placeholder and type in or paste your text. To move a placeholder, click on it </a:t>
            </a:r>
            <a:r>
              <a:rPr lang="en-US" sz="3200" u="sng" baseline="0" dirty="0">
                <a:latin typeface="Trebuchet MS" pitchFamily="34" charset="0"/>
              </a:rPr>
              <a:t>once</a:t>
            </a:r>
            <a:r>
              <a:rPr lang="en-US" sz="3200" baseline="0" dirty="0">
                <a:latin typeface="Trebuchet MS" pitchFamily="34" charset="0"/>
              </a:rPr>
              <a:t> (to select it), place your cursor on its frame and your cursor will change to this symbol:         Then, click </a:t>
            </a:r>
            <a:r>
              <a:rPr lang="en-US" sz="3200" u="sng" baseline="0" dirty="0">
                <a:latin typeface="Trebuchet MS" pitchFamily="34" charset="0"/>
              </a:rPr>
              <a:t>once</a:t>
            </a:r>
            <a:r>
              <a:rPr lang="en-US" sz="3200" baseline="0" dirty="0">
                <a:latin typeface="Trebuchet MS" pitchFamily="34" charset="0"/>
              </a:rPr>
              <a:t> and drag it to its new location where you can resize it as needed. Additional placeholders can be found on the left side of this template.</a:t>
            </a:r>
          </a:p>
          <a:p>
            <a:pPr defTabSz="3134780"/>
            <a:endParaRPr lang="en-US" sz="3200" b="1" baseline="0" dirty="0">
              <a:solidFill>
                <a:srgbClr val="FFFF00"/>
              </a:solidFill>
              <a:latin typeface="Trebuchet MS" pitchFamily="34" charset="0"/>
            </a:endParaRPr>
          </a:p>
          <a:p>
            <a:pPr defTabSz="3134780"/>
            <a:r>
              <a:rPr lang="en-US" sz="3200" b="1" baseline="0" dirty="0">
                <a:solidFill>
                  <a:srgbClr val="FFFF00"/>
                </a:solidFill>
                <a:latin typeface="Trebuchet MS" pitchFamily="34" charset="0"/>
              </a:rPr>
              <a:t>Modifying the layout</a:t>
            </a:r>
          </a:p>
          <a:p>
            <a:pPr defTabSz="3134780"/>
            <a:r>
              <a:rPr lang="en-US" sz="3200" dirty="0">
                <a:latin typeface="Trebuchet MS" pitchFamily="34" charset="0"/>
              </a:rPr>
              <a:t>This template was specifically designed for a 48x36 tri-fold presentation.</a:t>
            </a:r>
            <a:r>
              <a:rPr lang="en-US" sz="3200" baseline="0" dirty="0">
                <a:latin typeface="Trebuchet MS" pitchFamily="34" charset="0"/>
              </a:rPr>
              <a:t> I</a:t>
            </a:r>
            <a:r>
              <a:rPr lang="en-US" sz="3200" dirty="0">
                <a:latin typeface="Trebuchet MS" pitchFamily="34" charset="0"/>
              </a:rPr>
              <a:t>ts</a:t>
            </a:r>
            <a:r>
              <a:rPr lang="en-US" sz="3200" baseline="0" dirty="0">
                <a:latin typeface="Trebuchet MS" pitchFamily="34" charset="0"/>
              </a:rPr>
              <a:t> layout should not be changed or it may not fit on a standard board</a:t>
            </a:r>
            <a:r>
              <a:rPr lang="en-US" sz="3200" dirty="0">
                <a:latin typeface="Trebuchet MS" pitchFamily="34" charset="0"/>
              </a:rPr>
              <a:t>.</a:t>
            </a:r>
            <a:r>
              <a:rPr lang="en-US" sz="3200" baseline="0" dirty="0">
                <a:latin typeface="Trebuchet MS" pitchFamily="34" charset="0"/>
              </a:rPr>
              <a:t> It has a one foot column on the left, a 2 foot column in the middle and a 1 foot column on the right.</a:t>
            </a:r>
            <a:endParaRPr lang="en-US" sz="3200" dirty="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a:latin typeface="Trebuchet MS" pitchFamily="34" charset="0"/>
              </a:rPr>
              <a:t>The columns in the provided layout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a:latin typeface="Trebuchet MS" pitchFamily="34" charset="0"/>
            </a:endParaRPr>
          </a:p>
          <a:p>
            <a:pPr defTabSz="3134780"/>
            <a:r>
              <a:rPr lang="en-US" sz="3200" b="1" baseline="0" dirty="0">
                <a:solidFill>
                  <a:srgbClr val="FFFF00"/>
                </a:solidFill>
                <a:latin typeface="Trebuchet MS" pitchFamily="34" charset="0"/>
              </a:rPr>
              <a:t>Importing text and graphics from external sources</a:t>
            </a:r>
          </a:p>
          <a:p>
            <a:pPr defTabSz="3134780"/>
            <a:r>
              <a:rPr lang="en-US" sz="3200" b="1" u="sng" baseline="0" dirty="0">
                <a:latin typeface="Trebuchet MS" pitchFamily="34" charset="0"/>
              </a:rPr>
              <a:t>TEXT: </a:t>
            </a:r>
            <a:r>
              <a:rPr lang="en-US" sz="3200" baseline="0" dirty="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a:latin typeface="Trebuchet MS" pitchFamily="34" charset="0"/>
              </a:rPr>
              <a:t>PHOTOS: </a:t>
            </a:r>
            <a:r>
              <a:rPr lang="en-US" sz="3200" baseline="0" dirty="0">
                <a:latin typeface="Trebuchet MS" pitchFamily="34" charset="0"/>
              </a:rPr>
              <a:t>Drag in a picture placeholder, size it </a:t>
            </a:r>
            <a:r>
              <a:rPr lang="en-US" sz="3200" u="sng" baseline="0" dirty="0">
                <a:latin typeface="Trebuchet MS" pitchFamily="34" charset="0"/>
              </a:rPr>
              <a:t>first</a:t>
            </a:r>
            <a:r>
              <a:rPr lang="en-US" sz="3200" baseline="0" dirty="0">
                <a:latin typeface="Trebuchet MS" pitchFamily="34" charset="0"/>
              </a:rPr>
              <a:t>, click in it and insert a photo from the menu.</a:t>
            </a:r>
          </a:p>
          <a:p>
            <a:pPr defTabSz="3134780"/>
            <a:r>
              <a:rPr lang="en-US" sz="3200" b="1" u="sng" baseline="0" dirty="0">
                <a:latin typeface="Trebuchet MS" pitchFamily="34" charset="0"/>
              </a:rPr>
              <a:t>TABLES: </a:t>
            </a:r>
            <a:r>
              <a:rPr lang="en-US" sz="3200" baseline="0" dirty="0">
                <a:latin typeface="Trebuchet MS" pitchFamily="34" charset="0"/>
              </a:rPr>
              <a:t>You can copy and paste a table from an external document onto this poster template. To adjust  the way the text fits within the cells of a table that has been pasted, </a:t>
            </a:r>
            <a:r>
              <a:rPr lang="en-US" sz="3200" u="sng" baseline="0" dirty="0">
                <a:latin typeface="Trebuchet MS" pitchFamily="34" charset="0"/>
              </a:rPr>
              <a:t>right-click</a:t>
            </a:r>
            <a:r>
              <a:rPr lang="en-US" sz="3200" baseline="0" dirty="0">
                <a:latin typeface="Trebuchet MS" pitchFamily="34" charset="0"/>
              </a:rPr>
              <a:t> on the table, click FORMAT SHAPE  then click on TEXT BOX and change the INTERNAL MARGIN values to 0.25</a:t>
            </a:r>
          </a:p>
          <a:p>
            <a:pPr defTabSz="3134780"/>
            <a:endParaRPr lang="en-US" sz="3200" b="1" baseline="0" dirty="0">
              <a:solidFill>
                <a:srgbClr val="FFFF00"/>
              </a:solidFill>
              <a:latin typeface="Trebuchet MS" pitchFamily="34" charset="0"/>
            </a:endParaRPr>
          </a:p>
          <a:p>
            <a:pPr defTabSz="3134780"/>
            <a:r>
              <a:rPr lang="en-US" sz="3200" b="1" baseline="0" dirty="0">
                <a:solidFill>
                  <a:srgbClr val="FFFF00"/>
                </a:solidFill>
                <a:latin typeface="Trebuchet MS" pitchFamily="34" charset="0"/>
              </a:rPr>
              <a:t>Modifying the color scheme</a:t>
            </a:r>
          </a:p>
          <a:p>
            <a:pPr defTabSz="3134780"/>
            <a:r>
              <a:rPr lang="en-US" sz="3200" baseline="0">
                <a:latin typeface="Trebuchet MS" pitchFamily="34" charset="0"/>
              </a:rPr>
              <a:t>To change the color scheme of this template go to the “Design” menu and click on “Colors”. You can choose from the provide color combinations or you can create your own.</a:t>
            </a:r>
            <a:endParaRPr lang="en-US" sz="3200" baseline="0" dirty="0">
              <a:latin typeface="Trebuchet MS" pitchFamily="34" charset="0"/>
            </a:endParaRPr>
          </a:p>
          <a:p>
            <a:pPr defTabSz="4389219"/>
            <a:endParaRPr lang="en-US" sz="2000" baseline="0" dirty="0">
              <a:latin typeface="Trebuchet MS" pitchFamily="34" charset="0"/>
            </a:endParaRPr>
          </a:p>
          <a:p>
            <a:pPr defTabSz="4389219"/>
            <a:endParaRPr lang="en-US" sz="2000" dirty="0">
              <a:latin typeface="Trebuchet MS" pitchFamily="34" charset="0"/>
            </a:endParaRPr>
          </a:p>
          <a:p>
            <a:pPr algn="ctr"/>
            <a:endParaRPr lang="en-US" sz="2000" b="1" dirty="0">
              <a:solidFill>
                <a:schemeClr val="bg1"/>
              </a:solidFill>
              <a:latin typeface="Trebuchet MS" pitchFamily="34" charset="0"/>
            </a:endParaRPr>
          </a:p>
          <a:p>
            <a:pPr defTabSz="4389219"/>
            <a:endParaRPr lang="en-US" sz="2000" b="1" dirty="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722428" y="-19596"/>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a:solidFill>
                  <a:schemeClr val="bg1"/>
                </a:solidFill>
                <a:latin typeface="Trebuchet MS" pitchFamily="34" charset="0"/>
              </a:rPr>
              <a:t>QUICK DESIGN</a:t>
            </a:r>
            <a:r>
              <a:rPr lang="en-US" sz="4400" b="1" baseline="0" dirty="0">
                <a:solidFill>
                  <a:schemeClr val="bg1"/>
                </a:solidFill>
                <a:latin typeface="Trebuchet MS" pitchFamily="34" charset="0"/>
              </a:rPr>
              <a:t> </a:t>
            </a:r>
            <a:r>
              <a:rPr lang="en-US" sz="4400" b="1" dirty="0">
                <a:solidFill>
                  <a:schemeClr val="bg1"/>
                </a:solidFill>
                <a:latin typeface="Trebuchet MS" pitchFamily="34" charset="0"/>
              </a:rPr>
              <a:t>GUIDE</a:t>
            </a:r>
          </a:p>
          <a:p>
            <a:pPr algn="ctr"/>
            <a:r>
              <a:rPr lang="en-US" sz="40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4389219"/>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36”x48” tri-fold presentation  poster. It</a:t>
            </a:r>
            <a:r>
              <a:rPr lang="en-US" sz="3200" baseline="0" dirty="0">
                <a:latin typeface="Trebuchet MS" pitchFamily="34" charset="0"/>
              </a:rPr>
              <a:t> </a:t>
            </a:r>
            <a:r>
              <a:rPr lang="en-US" sz="3200" dirty="0">
                <a:latin typeface="Trebuchet MS" pitchFamily="34" charset="0"/>
              </a:rPr>
              <a:t>will save you valuable time placing titles, subtitles,</a:t>
            </a:r>
            <a:r>
              <a:rPr lang="en-US" sz="3200" baseline="0" dirty="0">
                <a:latin typeface="Trebuchet MS" pitchFamily="34" charset="0"/>
              </a:rPr>
              <a:t> text, and graphics</a:t>
            </a:r>
            <a:r>
              <a:rPr lang="en-US" sz="3200" dirty="0">
                <a:latin typeface="Trebuchet MS" pitchFamily="34" charset="0"/>
              </a:rPr>
              <a:t>. </a:t>
            </a:r>
          </a:p>
          <a:p>
            <a:pPr defTabSz="4389219"/>
            <a:endParaRPr lang="en-US" sz="3200" dirty="0">
              <a:latin typeface="Trebuchet MS" pitchFamily="34" charset="0"/>
            </a:endParaRPr>
          </a:p>
          <a:p>
            <a:pPr defTabSz="4389219"/>
            <a:r>
              <a:rPr lang="en-US" sz="3200" dirty="0">
                <a:latin typeface="Trebuchet MS" pitchFamily="34" charset="0"/>
              </a:rPr>
              <a:t>Use it to create your presentation. Then send</a:t>
            </a:r>
            <a:r>
              <a:rPr lang="en-US" sz="3200" baseline="0" dirty="0">
                <a:latin typeface="Trebuchet MS" pitchFamily="34" charset="0"/>
              </a:rPr>
              <a:t> it </a:t>
            </a:r>
            <a:r>
              <a:rPr lang="en-US" sz="3200" dirty="0">
                <a:latin typeface="Trebuchet MS" pitchFamily="34" charset="0"/>
              </a:rPr>
              <a:t>to </a:t>
            </a:r>
            <a:r>
              <a:rPr lang="en-US" sz="3200" b="1" dirty="0">
                <a:latin typeface="Trebuchet MS" pitchFamily="34" charset="0"/>
              </a:rPr>
              <a:t>PosterPresentations.com</a:t>
            </a:r>
            <a:r>
              <a:rPr lang="en-US" sz="3200" dirty="0">
                <a:latin typeface="Trebuchet MS" pitchFamily="34" charset="0"/>
              </a:rPr>
              <a:t> for premium quality, same day affordable printing.</a:t>
            </a:r>
            <a:br>
              <a:rPr lang="en-US" sz="3200" dirty="0">
                <a:latin typeface="Trebuchet MS" pitchFamily="34" charset="0"/>
              </a:rPr>
            </a:br>
            <a:endParaRPr lang="en-US" sz="3200" dirty="0">
              <a:latin typeface="Trebuchet MS" pitchFamily="34" charset="0"/>
            </a:endParaRPr>
          </a:p>
          <a:p>
            <a:pPr defTabSz="4389219"/>
            <a:r>
              <a:rPr lang="en-US" sz="3200" dirty="0">
                <a:latin typeface="Trebuchet MS" pitchFamily="34" charset="0"/>
              </a:rPr>
              <a:t>We provide a series of </a:t>
            </a:r>
            <a:r>
              <a:rPr lang="en-US" sz="3200" b="1" dirty="0">
                <a:latin typeface="Trebuchet MS" pitchFamily="34" charset="0"/>
              </a:rPr>
              <a:t>online tutorials</a:t>
            </a:r>
            <a:r>
              <a:rPr lang="en-US" sz="3200" dirty="0">
                <a:latin typeface="Trebuchet MS" pitchFamily="34" charset="0"/>
              </a:rPr>
              <a:t> that will guide you through the poster design process and answer your poster production questions. </a:t>
            </a:r>
          </a:p>
          <a:p>
            <a:pPr defTabSz="4389219"/>
            <a:endParaRPr lang="en-US" sz="3200" dirty="0">
              <a:latin typeface="Trebuchet MS" pitchFamily="34" charset="0"/>
            </a:endParaRPr>
          </a:p>
          <a:p>
            <a:pPr defTabSz="4389219"/>
            <a:r>
              <a:rPr lang="en-US" sz="3200" dirty="0">
                <a:latin typeface="Trebuchet MS" pitchFamily="34" charset="0"/>
              </a:rPr>
              <a:t>View our online</a:t>
            </a:r>
            <a:r>
              <a:rPr lang="en-US" sz="3200" baseline="0" dirty="0">
                <a:latin typeface="Trebuchet MS" pitchFamily="34" charset="0"/>
              </a:rPr>
              <a:t> tutorials at:</a:t>
            </a:r>
            <a:br>
              <a:rPr lang="en-US" sz="3200" dirty="0">
                <a:latin typeface="Trebuchet MS" pitchFamily="34" charset="0"/>
              </a:rPr>
            </a:br>
            <a:r>
              <a:rPr lang="en-US" sz="3200" dirty="0">
                <a:solidFill>
                  <a:srgbClr val="FFFF00"/>
                </a:solidFill>
                <a:latin typeface="Trebuchet MS" pitchFamily="34" charset="0"/>
              </a:rPr>
              <a:t> http://bit.ly/Poster_creation_help </a:t>
            </a:r>
            <a:br>
              <a:rPr lang="en-US" sz="3200" dirty="0">
                <a:latin typeface="Trebuchet MS" pitchFamily="34" charset="0"/>
              </a:rPr>
            </a:br>
            <a:r>
              <a:rPr lang="en-US" sz="3200" dirty="0">
                <a:latin typeface="Trebuchet MS" pitchFamily="34" charset="0"/>
              </a:rPr>
              <a:t>(copy</a:t>
            </a:r>
            <a:r>
              <a:rPr lang="en-US" sz="3200" baseline="0" dirty="0">
                <a:latin typeface="Trebuchet MS" pitchFamily="34" charset="0"/>
              </a:rPr>
              <a:t> and paste the link into your web browser).</a:t>
            </a:r>
          </a:p>
          <a:p>
            <a:pPr defTabSz="4389219"/>
            <a:endParaRPr lang="en-US" sz="3200" dirty="0">
              <a:latin typeface="Trebuchet MS" pitchFamily="34" charset="0"/>
            </a:endParaRPr>
          </a:p>
          <a:p>
            <a:pPr defTabSz="4389219"/>
            <a:r>
              <a:rPr lang="en-US" sz="3200" dirty="0">
                <a:latin typeface="Trebuchet MS" pitchFamily="34" charset="0"/>
              </a:rPr>
              <a:t>For assistance and to order your printed poster</a:t>
            </a:r>
            <a:r>
              <a:rPr lang="en-US" sz="3200" dirty="0">
                <a:solidFill>
                  <a:schemeClr val="bg1"/>
                </a:solidFill>
                <a:latin typeface="Trebuchet MS" pitchFamily="34" charset="0"/>
              </a:rPr>
              <a:t> call </a:t>
            </a:r>
            <a:r>
              <a:rPr lang="en-US" sz="3200" b="1" dirty="0">
                <a:solidFill>
                  <a:srgbClr val="FFFF00"/>
                </a:solidFill>
                <a:latin typeface="Trebuchet MS" pitchFamily="34" charset="0"/>
              </a:rPr>
              <a:t>PosterPresentations.com</a:t>
            </a:r>
            <a:r>
              <a:rPr lang="en-US" sz="3200" dirty="0">
                <a:solidFill>
                  <a:srgbClr val="FFFF00"/>
                </a:solidFill>
                <a:latin typeface="Trebuchet MS" pitchFamily="34" charset="0"/>
              </a:rPr>
              <a:t> </a:t>
            </a:r>
            <a:r>
              <a:rPr lang="en-US" sz="3200" dirty="0">
                <a:latin typeface="Trebuchet MS" pitchFamily="34" charset="0"/>
              </a:rPr>
              <a:t>at </a:t>
            </a:r>
            <a:r>
              <a:rPr lang="en-US" sz="4000" b="1" dirty="0">
                <a:solidFill>
                  <a:srgbClr val="FFFF00"/>
                </a:solidFill>
                <a:latin typeface="Trebuchet MS" pitchFamily="34" charset="0"/>
              </a:rPr>
              <a:t>1.866.649.3004</a:t>
            </a:r>
          </a:p>
          <a:p>
            <a:pPr defTabSz="4389219"/>
            <a:endParaRPr lang="en-US" sz="4000" b="1" dirty="0">
              <a:solidFill>
                <a:srgbClr val="FFFF00"/>
              </a:solidFill>
              <a:latin typeface="Trebuchet MS" pitchFamily="34" charset="0"/>
            </a:endParaRPr>
          </a:p>
          <a:p>
            <a:pPr defTabSz="4389219"/>
            <a:endParaRPr lang="en-US" sz="4000" b="1" dirty="0">
              <a:solidFill>
                <a:srgbClr val="FFFF00"/>
              </a:solidFill>
              <a:latin typeface="Trebuchet MS" pitchFamily="34" charset="0"/>
            </a:endParaRPr>
          </a:p>
          <a:p>
            <a:pPr algn="ctr"/>
            <a:r>
              <a:rPr lang="en-US" sz="4400" b="1" dirty="0">
                <a:solidFill>
                  <a:schemeClr val="bg1"/>
                </a:solidFill>
                <a:latin typeface="Trebuchet MS" pitchFamily="34" charset="0"/>
              </a:rPr>
              <a:t>Object Placeholders</a:t>
            </a:r>
          </a:p>
          <a:p>
            <a:pPr algn="ctr"/>
            <a:endParaRPr lang="en-US" sz="4400" b="1" dirty="0">
              <a:solidFill>
                <a:schemeClr val="bg1"/>
              </a:solidFill>
              <a:latin typeface="Trebuchet MS" pitchFamily="34" charset="0"/>
            </a:endParaRPr>
          </a:p>
          <a:p>
            <a:pPr defTabSz="4389219"/>
            <a:r>
              <a:rPr lang="en-US" sz="3200" dirty="0">
                <a:latin typeface="Trebuchet MS" pitchFamily="34" charset="0"/>
              </a:rPr>
              <a:t>Use the placeholders provided below to add new elements to your poster:</a:t>
            </a:r>
            <a:r>
              <a:rPr lang="en-US" sz="3200" baseline="0" dirty="0">
                <a:latin typeface="Trebuchet MS" pitchFamily="34" charset="0"/>
              </a:rPr>
              <a:t> </a:t>
            </a:r>
            <a:r>
              <a:rPr lang="en-US" sz="3200" dirty="0">
                <a:latin typeface="Trebuchet MS" pitchFamily="34" charset="0"/>
              </a:rPr>
              <a:t>Drag a placeholder onto the</a:t>
            </a:r>
            <a:r>
              <a:rPr lang="en-US" sz="3200" baseline="0" dirty="0">
                <a:latin typeface="Trebuchet MS" pitchFamily="34" charset="0"/>
              </a:rPr>
              <a:t> poster area,</a:t>
            </a:r>
            <a:r>
              <a:rPr lang="en-US" sz="3200" dirty="0">
                <a:latin typeface="Trebuchet MS" pitchFamily="34" charset="0"/>
              </a:rPr>
              <a:t> size it, and click it to edit.</a:t>
            </a:r>
          </a:p>
          <a:p>
            <a:pPr defTabSz="4389219"/>
            <a:endParaRPr lang="en-US" sz="3200" dirty="0">
              <a:latin typeface="Trebuchet MS" pitchFamily="34" charset="0"/>
            </a:endParaRPr>
          </a:p>
          <a:p>
            <a:pPr defTabSz="4389219"/>
            <a:r>
              <a:rPr lang="en-US" sz="3200" b="1" dirty="0">
                <a:solidFill>
                  <a:srgbClr val="FFFF00"/>
                </a:solidFill>
                <a:latin typeface="Trebuchet MS" pitchFamily="34" charset="0"/>
              </a:rPr>
              <a:t>Section Header placeholder</a:t>
            </a:r>
          </a:p>
          <a:p>
            <a:pPr defTabSz="4389219"/>
            <a:r>
              <a:rPr lang="en-US" sz="3200" dirty="0">
                <a:latin typeface="Trebuchet MS" pitchFamily="34" charset="0"/>
              </a:rPr>
              <a:t>Move</a:t>
            </a:r>
            <a:r>
              <a:rPr lang="en-US" sz="3200" baseline="0" dirty="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a:latin typeface="Trebuchet MS" pitchFamily="34" charset="0"/>
            </a:endParaRPr>
          </a:p>
          <a:p>
            <a:pPr defTabSz="4389219"/>
            <a:endParaRPr lang="en-US" sz="3200" dirty="0">
              <a:latin typeface="Trebuchet MS" pitchFamily="34" charset="0"/>
            </a:endParaRPr>
          </a:p>
          <a:p>
            <a:pPr defTabSz="4389219"/>
            <a:endParaRPr lang="en-US" sz="3200" b="1" dirty="0">
              <a:solidFill>
                <a:srgbClr val="FFFF00"/>
              </a:solidFill>
              <a:latin typeface="Trebuchet MS" pitchFamily="34" charset="0"/>
            </a:endParaRPr>
          </a:p>
          <a:p>
            <a:pPr defTabSz="4389219"/>
            <a:r>
              <a:rPr lang="en-US" sz="3200" b="1" dirty="0">
                <a:solidFill>
                  <a:srgbClr val="FFFF00"/>
                </a:solidFill>
                <a:latin typeface="Trebuchet MS" pitchFamily="34" charset="0"/>
              </a:rPr>
              <a:t>Text placeholder</a:t>
            </a:r>
          </a:p>
          <a:p>
            <a:pPr defTabSz="4389219"/>
            <a:r>
              <a:rPr lang="en-US" sz="3200" baseline="0" dirty="0">
                <a:latin typeface="Trebuchet MS" pitchFamily="34" charset="0"/>
              </a:rPr>
              <a:t>Move this preformatted text placeholder to the poster to add a new body of text.</a:t>
            </a: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1" baseline="0" dirty="0">
              <a:solidFill>
                <a:srgbClr val="FFFF00"/>
              </a:solidFill>
              <a:latin typeface="Trebuchet MS" pitchFamily="34" charset="0"/>
            </a:endParaRPr>
          </a:p>
          <a:p>
            <a:pPr defTabSz="4389219"/>
            <a:r>
              <a:rPr lang="en-US" sz="3200" b="1" baseline="0" dirty="0">
                <a:solidFill>
                  <a:srgbClr val="FFFF00"/>
                </a:solidFill>
                <a:latin typeface="Trebuchet MS" pitchFamily="34" charset="0"/>
              </a:rPr>
              <a:t>Picture placeholder</a:t>
            </a:r>
          </a:p>
          <a:p>
            <a:pPr defTabSz="4389219"/>
            <a:r>
              <a:rPr lang="en-US" sz="3200" baseline="0" dirty="0">
                <a:latin typeface="Trebuchet MS" pitchFamily="34" charset="0"/>
              </a:rPr>
              <a:t>Move this graphic placeholder onto your poster, size it first, and then click it to add a picture to the poster.</a:t>
            </a: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defTabSz="4389219"/>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9219"/>
            <a:endParaRPr lang="en-US" sz="3200" b="1" dirty="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704083" y="21835110"/>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grpSp>
        <p:nvGrpSpPr>
          <p:cNvPr id="28" name="Group 27"/>
          <p:cNvGrpSpPr/>
          <p:nvPr/>
        </p:nvGrpSpPr>
        <p:grpSpPr>
          <a:xfrm>
            <a:off x="-10723375" y="12261715"/>
            <a:ext cx="10049040" cy="14924"/>
            <a:chOff x="-10723375" y="12261715"/>
            <a:chExt cx="10049040" cy="14924"/>
          </a:xfrm>
        </p:grpSpPr>
        <p:cxnSp>
          <p:nvCxnSpPr>
            <p:cNvPr id="38" name="Straight Connector 37"/>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2" name="Picture 2"/>
          <p:cNvPicPr>
            <a:picLocks noChangeAspect="1" noChangeArrowheads="1"/>
          </p:cNvPicPr>
          <p:nvPr/>
        </p:nvPicPr>
        <p:blipFill>
          <a:blip r:embed="rId3" cstate="print"/>
          <a:srcRect/>
          <a:stretch>
            <a:fillRect/>
          </a:stretch>
        </p:blipFill>
        <p:spPr bwMode="auto">
          <a:xfrm>
            <a:off x="4766296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674430" y="30040436"/>
            <a:ext cx="9160286" cy="2585317"/>
          </a:xfrm>
          <a:prstGeom prst="rect">
            <a:avLst/>
          </a:prstGeom>
          <a:noFill/>
        </p:spPr>
        <p:txBody>
          <a:bodyPr wrap="square" lIns="91436" tIns="45717" rIns="91436" bIns="45717" rtlCol="0">
            <a:spAutoFit/>
          </a:bodyPr>
          <a:lstStyle/>
          <a:p>
            <a:r>
              <a:rPr lang="en-US" sz="4400" dirty="0">
                <a:solidFill>
                  <a:schemeClr val="bg1"/>
                </a:solidFill>
              </a:rPr>
              <a:t>© 2012 PosterPresentations.com</a:t>
            </a:r>
            <a:br>
              <a:rPr lang="en-US" sz="4400" dirty="0">
                <a:solidFill>
                  <a:schemeClr val="bg1"/>
                </a:solidFill>
              </a:rPr>
            </a:br>
            <a:r>
              <a:rPr lang="en-US" sz="4400" dirty="0">
                <a:solidFill>
                  <a:schemeClr val="bg1"/>
                </a:solidFill>
              </a:rPr>
              <a:t>    </a:t>
            </a:r>
            <a:r>
              <a:rPr lang="en-US" sz="3700" dirty="0">
                <a:solidFill>
                  <a:schemeClr val="bg1"/>
                </a:solidFill>
              </a:rPr>
              <a:t>2117 Fourth Street ,</a:t>
            </a:r>
            <a:r>
              <a:rPr lang="en-US" sz="3700" baseline="0" dirty="0">
                <a:solidFill>
                  <a:schemeClr val="bg1"/>
                </a:solidFill>
              </a:rPr>
              <a:t> Unit C</a:t>
            </a:r>
            <a:br>
              <a:rPr lang="en-US" sz="3700" baseline="0" dirty="0">
                <a:solidFill>
                  <a:schemeClr val="bg1"/>
                </a:solidFill>
              </a:rPr>
            </a:br>
            <a:r>
              <a:rPr lang="en-US" sz="3700" baseline="0" dirty="0">
                <a:solidFill>
                  <a:schemeClr val="bg1"/>
                </a:solidFill>
              </a:rPr>
              <a:t>    Berkeley CA 94710</a:t>
            </a:r>
            <a:br>
              <a:rPr lang="en-US" sz="3700" baseline="0" dirty="0">
                <a:solidFill>
                  <a:schemeClr val="bg1"/>
                </a:solidFill>
              </a:rPr>
            </a:br>
            <a:r>
              <a:rPr lang="en-US" sz="3700" baseline="0" dirty="0">
                <a:solidFill>
                  <a:schemeClr val="bg1"/>
                </a:solidFill>
              </a:rPr>
              <a:t>    </a:t>
            </a:r>
            <a:r>
              <a:rPr lang="en-US" sz="3700" b="1" baseline="0" dirty="0">
                <a:solidFill>
                  <a:srgbClr val="FFFF00"/>
                </a:solidFill>
              </a:rPr>
              <a:t>posterpresenter@gmail.com</a:t>
            </a:r>
            <a:endParaRPr lang="en-US" sz="4400" b="1" dirty="0">
              <a:solidFill>
                <a:srgbClr val="FFFF00"/>
              </a:solidFill>
            </a:endParaRPr>
          </a:p>
        </p:txBody>
      </p:sp>
      <p:grpSp>
        <p:nvGrpSpPr>
          <p:cNvPr id="40" name="Group 39"/>
          <p:cNvGrpSpPr/>
          <p:nvPr/>
        </p:nvGrpSpPr>
        <p:grpSpPr>
          <a:xfrm>
            <a:off x="-10594081" y="31579427"/>
            <a:ext cx="9771398" cy="1392688"/>
            <a:chOff x="44242388" y="28054064"/>
            <a:chExt cx="9771398" cy="1392688"/>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1292662"/>
            </a:xfrm>
            <a:prstGeom prst="rect">
              <a:avLst/>
            </a:prstGeom>
            <a:noFill/>
          </p:spPr>
          <p:txBody>
            <a:bodyPr wrap="square" rtlCol="0">
              <a:spAutoFit/>
            </a:bodyPr>
            <a:lstStyle/>
            <a:p>
              <a:r>
                <a:rPr lang="en-US" sz="2600" dirty="0">
                  <a:solidFill>
                    <a:schemeClr val="tx2"/>
                  </a:solidFill>
                  <a:latin typeface="Trebuchet MS" pitchFamily="34" charset="0"/>
                </a:rPr>
                <a:t>Student</a:t>
              </a:r>
              <a:r>
                <a:rPr lang="en-US" sz="2600" baseline="0" dirty="0">
                  <a:solidFill>
                    <a:schemeClr val="tx2"/>
                  </a:solidFill>
                  <a:latin typeface="Trebuchet MS" pitchFamily="34" charset="0"/>
                </a:rPr>
                <a:t> discounts are available on our </a:t>
              </a:r>
              <a:r>
                <a:rPr lang="en-US" sz="2600" baseline="0" dirty="0" err="1">
                  <a:solidFill>
                    <a:schemeClr val="tx2"/>
                  </a:solidFill>
                  <a:latin typeface="Trebuchet MS" pitchFamily="34" charset="0"/>
                </a:rPr>
                <a:t>Facebook</a:t>
              </a:r>
              <a:r>
                <a:rPr lang="en-US" sz="2600" baseline="0" dirty="0">
                  <a:solidFill>
                    <a:schemeClr val="tx2"/>
                  </a:solidFill>
                  <a:latin typeface="Trebuchet MS" pitchFamily="34" charset="0"/>
                </a:rPr>
                <a:t> page.</a:t>
              </a:r>
              <a:br>
                <a:rPr lang="en-US" sz="2600" baseline="0" dirty="0">
                  <a:solidFill>
                    <a:schemeClr val="tx2"/>
                  </a:solidFill>
                  <a:latin typeface="Trebuchet MS" pitchFamily="34" charset="0"/>
                </a:rPr>
              </a:br>
              <a:r>
                <a:rPr lang="en-US" sz="2600" baseline="0" dirty="0">
                  <a:solidFill>
                    <a:schemeClr val="tx2"/>
                  </a:solidFill>
                  <a:latin typeface="Trebuchet MS" pitchFamily="34" charset="0"/>
                </a:rPr>
                <a:t>Go to </a:t>
              </a:r>
              <a:r>
                <a:rPr lang="en-US" sz="2600" u="sng" baseline="0" dirty="0">
                  <a:solidFill>
                    <a:schemeClr val="tx2"/>
                  </a:solidFill>
                  <a:latin typeface="Trebuchet MS" pitchFamily="34" charset="0"/>
                </a:rPr>
                <a:t>PosterPresentations.com</a:t>
              </a:r>
              <a:r>
                <a:rPr lang="en-US" sz="2600" baseline="0" dirty="0">
                  <a:solidFill>
                    <a:schemeClr val="tx2"/>
                  </a:solidFill>
                  <a:latin typeface="Trebuchet MS" pitchFamily="34" charset="0"/>
                </a:rPr>
                <a:t> and click on the FB icon. </a:t>
              </a:r>
              <a:br>
                <a:rPr lang="en-US" sz="2600" baseline="0" dirty="0">
                  <a:solidFill>
                    <a:schemeClr val="tx2"/>
                  </a:solidFill>
                  <a:latin typeface="Trebuchet MS" pitchFamily="34" charset="0"/>
                </a:rPr>
              </a:br>
              <a:endParaRPr lang="en-US" sz="2600" dirty="0">
                <a:solidFill>
                  <a:schemeClr val="tx2"/>
                </a:solidFill>
                <a:latin typeface="Trebuchet MS" pitchFamily="34" charset="0"/>
              </a:endParaRPr>
            </a:p>
          </p:txBody>
        </p:sp>
      </p:grpSp>
      <p:grpSp>
        <p:nvGrpSpPr>
          <p:cNvPr id="36" name="Group 35"/>
          <p:cNvGrpSpPr/>
          <p:nvPr/>
        </p:nvGrpSpPr>
        <p:grpSpPr>
          <a:xfrm>
            <a:off x="44530524" y="29939787"/>
            <a:ext cx="10049040" cy="14924"/>
            <a:chOff x="-10723375" y="12261715"/>
            <a:chExt cx="10049040" cy="14924"/>
          </a:xfrm>
        </p:grpSpPr>
        <p:cxnSp>
          <p:nvCxnSpPr>
            <p:cNvPr id="41" name="Straight Connector 40"/>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4541080" y="4805363"/>
            <a:ext cx="10049040" cy="14924"/>
            <a:chOff x="-10723375" y="12261715"/>
            <a:chExt cx="10049040" cy="14924"/>
          </a:xfrm>
        </p:grpSpPr>
        <p:cxnSp>
          <p:nvCxnSpPr>
            <p:cNvPr id="46" name="Straight Connector 45"/>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14/relationships/chartEx" Target="../charts/chartEx3.xml"/><Relationship Id="rId3" Type="http://schemas.openxmlformats.org/officeDocument/2006/relationships/image" Target="../media/image4.jpe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6" Type="http://schemas.microsoft.com/office/2014/relationships/chartEx" Target="../charts/chartEx2.xml"/><Relationship Id="rId11" Type="http://schemas.openxmlformats.org/officeDocument/2006/relationships/image" Target="../media/image8.png"/><Relationship Id="rId5" Type="http://schemas.openxmlformats.org/officeDocument/2006/relationships/image" Target="../media/image5.png"/><Relationship Id="rId10" Type="http://schemas.microsoft.com/office/2014/relationships/chartEx" Target="../charts/chartEx4.xml"/><Relationship Id="rId4" Type="http://schemas.microsoft.com/office/2014/relationships/chartEx" Target="../charts/chartEx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826" y="6164182"/>
            <a:ext cx="10196513" cy="7109616"/>
          </a:xfrm>
        </p:spPr>
        <p:txBody>
          <a:bodyPr/>
          <a:lstStyle/>
          <a:p>
            <a:r>
              <a:rPr lang="en-US" sz="3600" dirty="0"/>
              <a:t>  This topic was chosen because 15-20 % of people worldwide have dyslexia or another language based learning difference which interferes with the way they read, see the words, and learn despite being highly intelligent. It is a common misconception that a person with dyslexia has a lower IQ, should be placed in lower level or remedial class, and will never learn to read. This problem could become eased if early intervention occurs and a more decipherable or an easier to read font is used. </a:t>
            </a:r>
          </a:p>
        </p:txBody>
      </p:sp>
      <p:sp>
        <p:nvSpPr>
          <p:cNvPr id="3" name="Text Placeholder 2"/>
          <p:cNvSpPr>
            <a:spLocks noGrp="1"/>
          </p:cNvSpPr>
          <p:nvPr>
            <p:ph type="body" sz="quarter" idx="11"/>
          </p:nvPr>
        </p:nvSpPr>
        <p:spPr>
          <a:xfrm>
            <a:off x="527049" y="4937657"/>
            <a:ext cx="10196513" cy="1169543"/>
          </a:xfrm>
        </p:spPr>
        <p:txBody>
          <a:bodyPr/>
          <a:lstStyle/>
          <a:p>
            <a:r>
              <a:rPr lang="en-US" sz="9600" baseline="-25000" dirty="0"/>
              <a:t>Abstract</a:t>
            </a:r>
            <a:endParaRPr lang="en-US" sz="2400" baseline="-25000" dirty="0"/>
          </a:p>
        </p:txBody>
      </p:sp>
      <p:sp>
        <p:nvSpPr>
          <p:cNvPr id="6" name="Text Placeholder 5"/>
          <p:cNvSpPr>
            <a:spLocks noGrp="1"/>
          </p:cNvSpPr>
          <p:nvPr>
            <p:ph type="body" sz="quarter" idx="20"/>
          </p:nvPr>
        </p:nvSpPr>
        <p:spPr>
          <a:xfrm>
            <a:off x="517525" y="12743738"/>
            <a:ext cx="10210799" cy="1200321"/>
          </a:xfrm>
        </p:spPr>
        <p:txBody>
          <a:bodyPr/>
          <a:lstStyle/>
          <a:p>
            <a:r>
              <a:rPr lang="en-US" sz="6600" dirty="0"/>
              <a:t>Purpose</a:t>
            </a:r>
          </a:p>
        </p:txBody>
      </p:sp>
      <p:sp>
        <p:nvSpPr>
          <p:cNvPr id="7" name="Text Placeholder 6"/>
          <p:cNvSpPr>
            <a:spLocks noGrp="1"/>
          </p:cNvSpPr>
          <p:nvPr>
            <p:ph type="body" sz="quarter" idx="21"/>
          </p:nvPr>
        </p:nvSpPr>
        <p:spPr>
          <a:xfrm>
            <a:off x="11252201" y="6021371"/>
            <a:ext cx="21421724" cy="7109616"/>
          </a:xfrm>
        </p:spPr>
        <p:txBody>
          <a:bodyPr/>
          <a:lstStyle/>
          <a:p>
            <a:r>
              <a:rPr lang="en-US" sz="3600" dirty="0"/>
              <a:t>We have created a website with an online portal for our students to login and access the testing site. We have used HTML5, CSS, and JavaScript and it is hosted on GoDaddy as well as Heroku. We have implemented continuous integration and development through GitHub and Heroku. The entry point to our site is a landing page which describes our mission as well as provides access to our testing site. In order to normalize the results of our experiment, we have chosen four paragraphs correlated to their own Lexile level corresponding to each grade of the students. We anonymously collected the data by assigning each student a random identifier. The experiment was conducted presumably on 30 students by measuring their speed and accuracy. Our 60 second timed experiment involved two testers and one student at a time. We also marked the number of words misread and skipped per minute on an excel spreadsheet. Then we used Excel in or to conduct a detailed statistical analysis of the data followed by an ANOVA analysis to compare the various classes of the subjects based upon their grade as well as their learning style. </a:t>
            </a:r>
          </a:p>
        </p:txBody>
      </p:sp>
      <p:sp>
        <p:nvSpPr>
          <p:cNvPr id="8" name="Text Placeholder 7"/>
          <p:cNvSpPr>
            <a:spLocks noGrp="1"/>
          </p:cNvSpPr>
          <p:nvPr>
            <p:ph type="body" sz="quarter" idx="22"/>
          </p:nvPr>
        </p:nvSpPr>
        <p:spPr>
          <a:xfrm>
            <a:off x="11242675" y="5090355"/>
            <a:ext cx="21431250" cy="1107988"/>
          </a:xfrm>
        </p:spPr>
        <p:txBody>
          <a:bodyPr/>
          <a:lstStyle/>
          <a:p>
            <a:r>
              <a:rPr lang="en-US" sz="6000" dirty="0"/>
              <a:t>Materials and Procedures</a:t>
            </a:r>
          </a:p>
        </p:txBody>
      </p:sp>
      <p:sp>
        <p:nvSpPr>
          <p:cNvPr id="10" name="Text Placeholder 9"/>
          <p:cNvSpPr>
            <a:spLocks noGrp="1"/>
          </p:cNvSpPr>
          <p:nvPr>
            <p:ph type="body" sz="quarter" idx="24"/>
          </p:nvPr>
        </p:nvSpPr>
        <p:spPr>
          <a:xfrm>
            <a:off x="11252201" y="19574740"/>
            <a:ext cx="21421724" cy="1107988"/>
          </a:xfrm>
        </p:spPr>
        <p:txBody>
          <a:bodyPr/>
          <a:lstStyle/>
          <a:p>
            <a:r>
              <a:rPr lang="en-US" sz="6000" dirty="0"/>
              <a:t>Graphical Results</a:t>
            </a:r>
          </a:p>
        </p:txBody>
      </p:sp>
      <p:sp>
        <p:nvSpPr>
          <p:cNvPr id="11" name="Text Placeholder 10"/>
          <p:cNvSpPr>
            <a:spLocks noGrp="1"/>
          </p:cNvSpPr>
          <p:nvPr>
            <p:ph type="body" sz="quarter" idx="25"/>
          </p:nvPr>
        </p:nvSpPr>
        <p:spPr>
          <a:xfrm>
            <a:off x="33185100" y="5090354"/>
            <a:ext cx="10201275" cy="1107988"/>
          </a:xfrm>
        </p:spPr>
        <p:txBody>
          <a:bodyPr/>
          <a:lstStyle/>
          <a:p>
            <a:r>
              <a:rPr lang="en-US" sz="6000" dirty="0"/>
              <a:t>Conclusions</a:t>
            </a:r>
          </a:p>
        </p:txBody>
      </p:sp>
      <p:sp>
        <p:nvSpPr>
          <p:cNvPr id="12" name="Text Placeholder 11"/>
          <p:cNvSpPr>
            <a:spLocks noGrp="1"/>
          </p:cNvSpPr>
          <p:nvPr>
            <p:ph type="body" sz="quarter" idx="26"/>
          </p:nvPr>
        </p:nvSpPr>
        <p:spPr/>
        <p:txBody>
          <a:bodyPr/>
          <a:lstStyle/>
          <a:p>
            <a:endParaRPr lang="en-US" dirty="0"/>
          </a:p>
        </p:txBody>
      </p:sp>
      <p:sp>
        <p:nvSpPr>
          <p:cNvPr id="13" name="Text Placeholder 12"/>
          <p:cNvSpPr>
            <a:spLocks noGrp="1"/>
          </p:cNvSpPr>
          <p:nvPr>
            <p:ph type="body" sz="quarter" idx="27"/>
          </p:nvPr>
        </p:nvSpPr>
        <p:spPr>
          <a:xfrm>
            <a:off x="33185098" y="14080386"/>
            <a:ext cx="10201275" cy="1107988"/>
          </a:xfrm>
        </p:spPr>
        <p:txBody>
          <a:bodyPr/>
          <a:lstStyle/>
          <a:p>
            <a:r>
              <a:rPr lang="en-US" sz="6000" dirty="0"/>
              <a:t>Future Directions</a:t>
            </a:r>
          </a:p>
        </p:txBody>
      </p:sp>
      <p:sp>
        <p:nvSpPr>
          <p:cNvPr id="14" name="Text Placeholder 13"/>
          <p:cNvSpPr>
            <a:spLocks noGrp="1"/>
          </p:cNvSpPr>
          <p:nvPr>
            <p:ph type="body" sz="quarter" idx="28"/>
          </p:nvPr>
        </p:nvSpPr>
        <p:spPr>
          <a:ln>
            <a:solidFill>
              <a:srgbClr val="435FAA"/>
            </a:solidFill>
          </a:ln>
        </p:spPr>
        <p:txBody>
          <a:bodyPr/>
          <a:lstStyle/>
          <a:p>
            <a:endParaRPr lang="en-US" dirty="0"/>
          </a:p>
        </p:txBody>
      </p:sp>
      <p:sp>
        <p:nvSpPr>
          <p:cNvPr id="15" name="Text Placeholder 14"/>
          <p:cNvSpPr>
            <a:spLocks noGrp="1"/>
          </p:cNvSpPr>
          <p:nvPr>
            <p:ph type="body" sz="quarter" idx="29"/>
          </p:nvPr>
        </p:nvSpPr>
        <p:spPr>
          <a:xfrm>
            <a:off x="33185095" y="25502430"/>
            <a:ext cx="10201275" cy="1107988"/>
          </a:xfrm>
        </p:spPr>
        <p:txBody>
          <a:bodyPr/>
          <a:lstStyle/>
          <a:p>
            <a:r>
              <a:rPr lang="en-US" sz="6000" dirty="0"/>
              <a:t>References</a:t>
            </a:r>
          </a:p>
        </p:txBody>
      </p:sp>
      <p:sp>
        <p:nvSpPr>
          <p:cNvPr id="16" name="Text Placeholder 15"/>
          <p:cNvSpPr>
            <a:spLocks noGrp="1"/>
          </p:cNvSpPr>
          <p:nvPr>
            <p:ph type="body" sz="quarter" idx="30"/>
          </p:nvPr>
        </p:nvSpPr>
        <p:spPr/>
        <p:txBody>
          <a:bodyPr/>
          <a:lstStyle/>
          <a:p>
            <a:endParaRPr lang="en-US"/>
          </a:p>
        </p:txBody>
      </p:sp>
      <p:sp>
        <p:nvSpPr>
          <p:cNvPr id="17" name="Text Placeholder 16"/>
          <p:cNvSpPr>
            <a:spLocks noGrp="1"/>
          </p:cNvSpPr>
          <p:nvPr>
            <p:ph type="body" sz="quarter" idx="96"/>
          </p:nvPr>
        </p:nvSpPr>
        <p:spPr>
          <a:xfrm>
            <a:off x="528637" y="13762834"/>
            <a:ext cx="10201275" cy="4893625"/>
          </a:xfrm>
        </p:spPr>
        <p:txBody>
          <a:bodyPr/>
          <a:lstStyle/>
          <a:p>
            <a:r>
              <a:rPr lang="en-US" sz="3600" dirty="0"/>
              <a:t>We want to test how different types of fonts (Dyslexic versus Non-dyslexic Fonts) may affect the speed and accuracy of a Dyslexic versus a Non-dyslexic student when reading a passage for one minute. We created a website (dyslexiafonts.com) where the students can access all of the fonts and passages based on their level (Lexile). </a:t>
            </a:r>
          </a:p>
        </p:txBody>
      </p:sp>
      <p:sp>
        <p:nvSpPr>
          <p:cNvPr id="18" name="Text Placeholder 17"/>
          <p:cNvSpPr>
            <a:spLocks noGrp="1"/>
          </p:cNvSpPr>
          <p:nvPr>
            <p:ph type="body" sz="quarter" idx="125"/>
          </p:nvPr>
        </p:nvSpPr>
        <p:spPr/>
        <p:txBody>
          <a:bodyPr/>
          <a:lstStyle/>
          <a:p>
            <a:endParaRPr lang="en-US"/>
          </a:p>
        </p:txBody>
      </p:sp>
      <p:sp>
        <p:nvSpPr>
          <p:cNvPr id="19" name="Picture Placeholder 18"/>
          <p:cNvSpPr>
            <a:spLocks noGrp="1"/>
          </p:cNvSpPr>
          <p:nvPr>
            <p:ph type="pic" sz="quarter" idx="135"/>
          </p:nvPr>
        </p:nvSpPr>
        <p:spPr/>
      </p:sp>
      <p:sp>
        <p:nvSpPr>
          <p:cNvPr id="20" name="Text Placeholder 19"/>
          <p:cNvSpPr>
            <a:spLocks noGrp="1"/>
          </p:cNvSpPr>
          <p:nvPr>
            <p:ph type="body" sz="quarter" idx="150"/>
          </p:nvPr>
        </p:nvSpPr>
        <p:spPr>
          <a:xfrm>
            <a:off x="11270340" y="2036617"/>
            <a:ext cx="21421724" cy="3230708"/>
          </a:xfrm>
        </p:spPr>
        <p:txBody>
          <a:bodyPr>
            <a:normAutofit/>
          </a:bodyPr>
          <a:lstStyle/>
          <a:p>
            <a:r>
              <a:rPr lang="en-US" sz="7200" b="1"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www.dyslexiafonts.com</a:t>
            </a:r>
          </a:p>
        </p:txBody>
      </p:sp>
      <p:sp>
        <p:nvSpPr>
          <p:cNvPr id="21" name="Picture Placeholder 20"/>
          <p:cNvSpPr>
            <a:spLocks noGrp="1"/>
          </p:cNvSpPr>
          <p:nvPr>
            <p:ph type="pic" sz="quarter" idx="152"/>
          </p:nvPr>
        </p:nvSpPr>
        <p:spPr/>
      </p:sp>
      <p:sp>
        <p:nvSpPr>
          <p:cNvPr id="22" name="Picture Placeholder 21"/>
          <p:cNvSpPr>
            <a:spLocks noGrp="1"/>
          </p:cNvSpPr>
          <p:nvPr>
            <p:ph type="pic" sz="quarter" idx="153"/>
          </p:nvPr>
        </p:nvSpPr>
        <p:spPr/>
      </p:sp>
      <p:sp>
        <p:nvSpPr>
          <p:cNvPr id="23" name="Picture Placeholder 22"/>
          <p:cNvSpPr>
            <a:spLocks noGrp="1"/>
          </p:cNvSpPr>
          <p:nvPr>
            <p:ph type="pic" sz="quarter" idx="154"/>
          </p:nvPr>
        </p:nvSpPr>
        <p:spPr/>
      </p:sp>
      <p:sp>
        <p:nvSpPr>
          <p:cNvPr id="24" name="Picture Placeholder 23"/>
          <p:cNvSpPr>
            <a:spLocks noGrp="1"/>
          </p:cNvSpPr>
          <p:nvPr>
            <p:ph type="pic" sz="quarter" idx="155"/>
          </p:nvPr>
        </p:nvSpPr>
        <p:spPr/>
      </p:sp>
      <p:sp>
        <p:nvSpPr>
          <p:cNvPr id="25" name="Picture Placeholder 24"/>
          <p:cNvSpPr>
            <a:spLocks noGrp="1"/>
          </p:cNvSpPr>
          <p:nvPr>
            <p:ph type="pic" sz="quarter" idx="156"/>
          </p:nvPr>
        </p:nvSpPr>
        <p:spPr/>
      </p:sp>
      <p:sp>
        <p:nvSpPr>
          <p:cNvPr id="26" name="Picture Placeholder 25"/>
          <p:cNvSpPr>
            <a:spLocks noGrp="1"/>
          </p:cNvSpPr>
          <p:nvPr>
            <p:ph type="pic" sz="quarter" idx="157"/>
          </p:nvPr>
        </p:nvSpPr>
        <p:spPr/>
      </p:sp>
      <p:sp>
        <p:nvSpPr>
          <p:cNvPr id="27" name="Picture Placeholder 26"/>
          <p:cNvSpPr>
            <a:spLocks noGrp="1"/>
          </p:cNvSpPr>
          <p:nvPr>
            <p:ph type="pic" sz="quarter" idx="158"/>
          </p:nvPr>
        </p:nvSpPr>
        <p:spPr/>
      </p:sp>
      <p:sp>
        <p:nvSpPr>
          <p:cNvPr id="28" name="Text Placeholder 27"/>
          <p:cNvSpPr>
            <a:spLocks noGrp="1"/>
          </p:cNvSpPr>
          <p:nvPr>
            <p:ph type="body" sz="quarter" idx="167"/>
          </p:nvPr>
        </p:nvSpPr>
        <p:spPr/>
        <p:txBody>
          <a:bodyPr/>
          <a:lstStyle/>
          <a:p>
            <a:endParaRPr lang="en-US"/>
          </a:p>
        </p:txBody>
      </p:sp>
      <p:sp>
        <p:nvSpPr>
          <p:cNvPr id="29" name="Text Placeholder 28"/>
          <p:cNvSpPr>
            <a:spLocks noGrp="1"/>
          </p:cNvSpPr>
          <p:nvPr>
            <p:ph type="body" sz="quarter" idx="168"/>
          </p:nvPr>
        </p:nvSpPr>
        <p:spPr/>
        <p:txBody>
          <a:bodyPr/>
          <a:lstStyle/>
          <a:p>
            <a:endParaRPr lang="en-US"/>
          </a:p>
        </p:txBody>
      </p:sp>
      <p:sp>
        <p:nvSpPr>
          <p:cNvPr id="30" name="Text Placeholder 29"/>
          <p:cNvSpPr>
            <a:spLocks noGrp="1"/>
          </p:cNvSpPr>
          <p:nvPr>
            <p:ph type="body" sz="quarter" idx="169"/>
          </p:nvPr>
        </p:nvSpPr>
        <p:spPr/>
        <p:txBody>
          <a:bodyPr/>
          <a:lstStyle/>
          <a:p>
            <a:endParaRPr lang="en-US"/>
          </a:p>
        </p:txBody>
      </p:sp>
      <p:sp>
        <p:nvSpPr>
          <p:cNvPr id="31" name="Text Placeholder 30"/>
          <p:cNvSpPr>
            <a:spLocks noGrp="1"/>
          </p:cNvSpPr>
          <p:nvPr>
            <p:ph type="body" sz="quarter" idx="170"/>
          </p:nvPr>
        </p:nvSpPr>
        <p:spPr/>
        <p:txBody>
          <a:bodyPr/>
          <a:lstStyle/>
          <a:p>
            <a:endParaRPr lang="en-US"/>
          </a:p>
        </p:txBody>
      </p:sp>
      <p:sp>
        <p:nvSpPr>
          <p:cNvPr id="32" name="Text Placeholder 31"/>
          <p:cNvSpPr>
            <a:spLocks noGrp="1"/>
          </p:cNvSpPr>
          <p:nvPr>
            <p:ph type="body" sz="quarter" idx="171"/>
          </p:nvPr>
        </p:nvSpPr>
        <p:spPr/>
        <p:txBody>
          <a:bodyPr/>
          <a:lstStyle/>
          <a:p>
            <a:endParaRPr lang="en-US"/>
          </a:p>
        </p:txBody>
      </p:sp>
      <p:sp>
        <p:nvSpPr>
          <p:cNvPr id="33" name="Text Placeholder 32"/>
          <p:cNvSpPr>
            <a:spLocks noGrp="1"/>
          </p:cNvSpPr>
          <p:nvPr>
            <p:ph type="body" sz="quarter" idx="172"/>
          </p:nvPr>
        </p:nvSpPr>
        <p:spPr/>
        <p:txBody>
          <a:bodyPr/>
          <a:lstStyle/>
          <a:p>
            <a:endParaRPr lang="en-US"/>
          </a:p>
        </p:txBody>
      </p:sp>
      <p:sp>
        <p:nvSpPr>
          <p:cNvPr id="34" name="Text Placeholder 33"/>
          <p:cNvSpPr>
            <a:spLocks noGrp="1"/>
          </p:cNvSpPr>
          <p:nvPr>
            <p:ph type="body" sz="quarter" idx="173"/>
          </p:nvPr>
        </p:nvSpPr>
        <p:spPr/>
        <p:txBody>
          <a:bodyPr/>
          <a:lstStyle/>
          <a:p>
            <a:endParaRPr lang="en-US"/>
          </a:p>
        </p:txBody>
      </p:sp>
      <p:sp>
        <p:nvSpPr>
          <p:cNvPr id="35" name="Text Placeholder 34"/>
          <p:cNvSpPr>
            <a:spLocks noGrp="1"/>
          </p:cNvSpPr>
          <p:nvPr>
            <p:ph type="body" sz="quarter" idx="174"/>
          </p:nvPr>
        </p:nvSpPr>
        <p:spPr/>
        <p:txBody>
          <a:bodyPr/>
          <a:lstStyle/>
          <a:p>
            <a:endParaRPr lang="en-US"/>
          </a:p>
        </p:txBody>
      </p:sp>
      <p:sp>
        <p:nvSpPr>
          <p:cNvPr id="36" name="Text Placeholder 35"/>
          <p:cNvSpPr>
            <a:spLocks noGrp="1"/>
          </p:cNvSpPr>
          <p:nvPr>
            <p:ph type="body" sz="quarter" idx="175"/>
          </p:nvPr>
        </p:nvSpPr>
        <p:spPr/>
        <p:txBody>
          <a:bodyPr/>
          <a:lstStyle/>
          <a:p>
            <a:endParaRPr lang="en-US"/>
          </a:p>
        </p:txBody>
      </p:sp>
      <p:sp>
        <p:nvSpPr>
          <p:cNvPr id="37" name="Text Placeholder 36"/>
          <p:cNvSpPr>
            <a:spLocks noGrp="1"/>
          </p:cNvSpPr>
          <p:nvPr>
            <p:ph type="body" sz="quarter" idx="176"/>
          </p:nvPr>
        </p:nvSpPr>
        <p:spPr/>
        <p:txBody>
          <a:bodyPr/>
          <a:lstStyle/>
          <a:p>
            <a:endParaRPr lang="en-US"/>
          </a:p>
        </p:txBody>
      </p:sp>
      <p:sp>
        <p:nvSpPr>
          <p:cNvPr id="38" name="Text Placeholder 37"/>
          <p:cNvSpPr>
            <a:spLocks noGrp="1"/>
          </p:cNvSpPr>
          <p:nvPr>
            <p:ph type="body" sz="quarter" idx="177"/>
          </p:nvPr>
        </p:nvSpPr>
        <p:spPr/>
        <p:txBody>
          <a:bodyPr/>
          <a:lstStyle/>
          <a:p>
            <a:endParaRPr lang="en-US"/>
          </a:p>
        </p:txBody>
      </p:sp>
      <p:sp>
        <p:nvSpPr>
          <p:cNvPr id="39" name="Text Placeholder 38"/>
          <p:cNvSpPr>
            <a:spLocks noGrp="1"/>
          </p:cNvSpPr>
          <p:nvPr>
            <p:ph type="body" sz="quarter" idx="178"/>
          </p:nvPr>
        </p:nvSpPr>
        <p:spPr/>
        <p:txBody>
          <a:bodyPr/>
          <a:lstStyle/>
          <a:p>
            <a:endParaRPr lang="en-US"/>
          </a:p>
        </p:txBody>
      </p:sp>
      <p:sp>
        <p:nvSpPr>
          <p:cNvPr id="40" name="Text Placeholder 39"/>
          <p:cNvSpPr>
            <a:spLocks noGrp="1"/>
          </p:cNvSpPr>
          <p:nvPr>
            <p:ph type="body" sz="quarter" idx="179"/>
          </p:nvPr>
        </p:nvSpPr>
        <p:spPr/>
        <p:txBody>
          <a:bodyPr/>
          <a:lstStyle/>
          <a:p>
            <a:endParaRPr lang="en-US"/>
          </a:p>
        </p:txBody>
      </p:sp>
      <p:sp>
        <p:nvSpPr>
          <p:cNvPr id="41" name="Text Placeholder 40"/>
          <p:cNvSpPr>
            <a:spLocks noGrp="1"/>
          </p:cNvSpPr>
          <p:nvPr>
            <p:ph type="body" sz="quarter" idx="180"/>
          </p:nvPr>
        </p:nvSpPr>
        <p:spPr/>
        <p:txBody>
          <a:bodyPr/>
          <a:lstStyle/>
          <a:p>
            <a:endParaRPr lang="en-US"/>
          </a:p>
        </p:txBody>
      </p:sp>
      <p:sp>
        <p:nvSpPr>
          <p:cNvPr id="42" name="Text Placeholder 41"/>
          <p:cNvSpPr>
            <a:spLocks noGrp="1"/>
          </p:cNvSpPr>
          <p:nvPr>
            <p:ph type="body" sz="quarter" idx="181"/>
          </p:nvPr>
        </p:nvSpPr>
        <p:spPr/>
        <p:txBody>
          <a:bodyPr/>
          <a:lstStyle/>
          <a:p>
            <a:endParaRPr lang="en-US"/>
          </a:p>
        </p:txBody>
      </p:sp>
      <p:sp>
        <p:nvSpPr>
          <p:cNvPr id="43" name="Text Placeholder 42"/>
          <p:cNvSpPr>
            <a:spLocks noGrp="1"/>
          </p:cNvSpPr>
          <p:nvPr>
            <p:ph type="body" sz="quarter" idx="182"/>
          </p:nvPr>
        </p:nvSpPr>
        <p:spPr/>
        <p:txBody>
          <a:bodyPr/>
          <a:lstStyle/>
          <a:p>
            <a:endParaRPr lang="en-US"/>
          </a:p>
        </p:txBody>
      </p:sp>
      <p:sp>
        <p:nvSpPr>
          <p:cNvPr id="44" name="Text Placeholder 43"/>
          <p:cNvSpPr>
            <a:spLocks noGrp="1"/>
          </p:cNvSpPr>
          <p:nvPr>
            <p:ph type="body" sz="quarter" idx="183"/>
          </p:nvPr>
        </p:nvSpPr>
        <p:spPr/>
        <p:txBody>
          <a:bodyPr/>
          <a:lstStyle/>
          <a:p>
            <a:endParaRPr lang="en-US"/>
          </a:p>
        </p:txBody>
      </p:sp>
      <p:sp>
        <p:nvSpPr>
          <p:cNvPr id="45" name="Text Placeholder 44"/>
          <p:cNvSpPr>
            <a:spLocks noGrp="1"/>
          </p:cNvSpPr>
          <p:nvPr>
            <p:ph type="body" sz="quarter" idx="184"/>
          </p:nvPr>
        </p:nvSpPr>
        <p:spPr>
          <a:xfrm>
            <a:off x="11224245" y="3200580"/>
            <a:ext cx="21421724" cy="2149874"/>
          </a:xfrm>
        </p:spPr>
        <p:txBody>
          <a:bodyPr/>
          <a:lstStyle/>
          <a:p>
            <a:r>
              <a:rPr lang="en-US"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“Where Passion Meets Education”</a:t>
            </a:r>
          </a:p>
        </p:txBody>
      </p:sp>
      <p:pic>
        <p:nvPicPr>
          <p:cNvPr id="53" name="Picture 52">
            <a:extLst>
              <a:ext uri="{FF2B5EF4-FFF2-40B4-BE49-F238E27FC236}">
                <a16:creationId xmlns:a16="http://schemas.microsoft.com/office/drawing/2014/main" id="{D9BB0523-7C3C-49FF-8D0E-CE489FD13C1F}"/>
              </a:ext>
            </a:extLst>
          </p:cNvPr>
          <p:cNvPicPr>
            <a:picLocks noChangeAspect="1"/>
          </p:cNvPicPr>
          <p:nvPr/>
        </p:nvPicPr>
        <p:blipFill>
          <a:blip r:embed="rId2"/>
          <a:stretch>
            <a:fillRect/>
          </a:stretch>
        </p:blipFill>
        <p:spPr>
          <a:xfrm>
            <a:off x="1808018" y="216039"/>
            <a:ext cx="8001000" cy="4000500"/>
          </a:xfrm>
          <a:prstGeom prst="rect">
            <a:avLst/>
          </a:prstGeom>
        </p:spPr>
      </p:pic>
      <p:sp>
        <p:nvSpPr>
          <p:cNvPr id="46" name="Text Placeholder 45"/>
          <p:cNvSpPr>
            <a:spLocks noGrp="1"/>
          </p:cNvSpPr>
          <p:nvPr>
            <p:ph type="body" sz="quarter" idx="185"/>
          </p:nvPr>
        </p:nvSpPr>
        <p:spPr>
          <a:xfrm>
            <a:off x="11265809" y="417443"/>
            <a:ext cx="21421724" cy="1280160"/>
          </a:xfrm>
        </p:spPr>
        <p:txBody>
          <a:bodyPr>
            <a:noAutofit/>
          </a:bodyPr>
          <a:lstStyle/>
          <a:p>
            <a:r>
              <a:rPr lang="en-US" sz="12000" b="1"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EZ Read With Dyslexic Fonts</a:t>
            </a:r>
          </a:p>
        </p:txBody>
      </p:sp>
      <p:sp>
        <p:nvSpPr>
          <p:cNvPr id="52" name="Picture Placeholder 51">
            <a:extLst>
              <a:ext uri="{FF2B5EF4-FFF2-40B4-BE49-F238E27FC236}">
                <a16:creationId xmlns:a16="http://schemas.microsoft.com/office/drawing/2014/main" id="{35E74FE1-FAB2-4152-B5F7-38CEC345EDCF}"/>
              </a:ext>
            </a:extLst>
          </p:cNvPr>
          <p:cNvSpPr>
            <a:spLocks noGrp="1"/>
          </p:cNvSpPr>
          <p:nvPr>
            <p:ph type="pic" sz="quarter" idx="18"/>
          </p:nvPr>
        </p:nvSpPr>
        <p:spPr/>
      </p:sp>
      <p:pic>
        <p:nvPicPr>
          <p:cNvPr id="1026" name="Picture 2" descr="image4">
            <a:extLst>
              <a:ext uri="{FF2B5EF4-FFF2-40B4-BE49-F238E27FC236}">
                <a16:creationId xmlns:a16="http://schemas.microsoft.com/office/drawing/2014/main" id="{55A91DA7-9D57-4843-A6C7-840CE6641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6675" y="197606"/>
            <a:ext cx="8001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51" name="Text Placeholder 5">
            <a:extLst>
              <a:ext uri="{FF2B5EF4-FFF2-40B4-BE49-F238E27FC236}">
                <a16:creationId xmlns:a16="http://schemas.microsoft.com/office/drawing/2014/main" id="{F7D170DA-21AA-4E35-83FD-4EB2CE6479FE}"/>
              </a:ext>
            </a:extLst>
          </p:cNvPr>
          <p:cNvSpPr txBox="1">
            <a:spLocks/>
          </p:cNvSpPr>
          <p:nvPr/>
        </p:nvSpPr>
        <p:spPr>
          <a:xfrm>
            <a:off x="688976" y="18338142"/>
            <a:ext cx="10210799" cy="1200321"/>
          </a:xfrm>
          <a:prstGeom prst="rect">
            <a:avLst/>
          </a:prstGeom>
          <a:no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600" dirty="0"/>
              <a:t>Hypothesis</a:t>
            </a:r>
          </a:p>
        </p:txBody>
      </p:sp>
      <p:sp>
        <p:nvSpPr>
          <p:cNvPr id="69" name="Rectangle 68">
            <a:extLst>
              <a:ext uri="{FF2B5EF4-FFF2-40B4-BE49-F238E27FC236}">
                <a16:creationId xmlns:a16="http://schemas.microsoft.com/office/drawing/2014/main" id="{2E5D30F3-76B4-49D4-A1F2-3383F9520B9D}"/>
              </a:ext>
            </a:extLst>
          </p:cNvPr>
          <p:cNvSpPr/>
          <p:nvPr/>
        </p:nvSpPr>
        <p:spPr>
          <a:xfrm>
            <a:off x="743181" y="19659306"/>
            <a:ext cx="9522374" cy="3970318"/>
          </a:xfrm>
          <a:prstGeom prst="rect">
            <a:avLst/>
          </a:prstGeom>
        </p:spPr>
        <p:txBody>
          <a:bodyPr wrap="square">
            <a:spAutoFit/>
          </a:bodyPr>
          <a:lstStyle/>
          <a:p>
            <a:r>
              <a:rPr lang="en-US" sz="3600" dirty="0">
                <a:solidFill>
                  <a:srgbClr val="333333"/>
                </a:solidFill>
                <a:latin typeface="Trebuchet MS" panose="020B0603020202020204" pitchFamily="34" charset="0"/>
              </a:rPr>
              <a:t>  It was hypothesized that if Open Dyslexic font is used, then the accuracy and speed of both dyslexic and non-dyslexic students score will be higher because of the design is made with more spacing in between each letter and different thickness at the top of the letters. </a:t>
            </a:r>
            <a:endParaRPr lang="en-US" sz="3600" dirty="0">
              <a:latin typeface="Trebuchet MS" panose="020B0603020202020204" pitchFamily="34" charset="0"/>
            </a:endParaRPr>
          </a:p>
        </p:txBody>
      </p:sp>
      <p:sp>
        <p:nvSpPr>
          <p:cNvPr id="71" name="Text Placeholder 5">
            <a:extLst>
              <a:ext uri="{FF2B5EF4-FFF2-40B4-BE49-F238E27FC236}">
                <a16:creationId xmlns:a16="http://schemas.microsoft.com/office/drawing/2014/main" id="{62AE577B-85CF-4E16-B51C-4D1AD33132A2}"/>
              </a:ext>
            </a:extLst>
          </p:cNvPr>
          <p:cNvSpPr txBox="1">
            <a:spLocks/>
          </p:cNvSpPr>
          <p:nvPr/>
        </p:nvSpPr>
        <p:spPr>
          <a:xfrm>
            <a:off x="676506" y="23365025"/>
            <a:ext cx="10210799" cy="1200321"/>
          </a:xfrm>
          <a:prstGeom prst="rect">
            <a:avLst/>
          </a:prstGeom>
          <a:no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600" dirty="0"/>
              <a:t>Research Plan</a:t>
            </a:r>
          </a:p>
        </p:txBody>
      </p:sp>
      <p:sp>
        <p:nvSpPr>
          <p:cNvPr id="72" name="Rectangle 71">
            <a:extLst>
              <a:ext uri="{FF2B5EF4-FFF2-40B4-BE49-F238E27FC236}">
                <a16:creationId xmlns:a16="http://schemas.microsoft.com/office/drawing/2014/main" id="{69E298B0-7C4A-4B58-AA86-7C55809928E5}"/>
              </a:ext>
            </a:extLst>
          </p:cNvPr>
          <p:cNvSpPr/>
          <p:nvPr/>
        </p:nvSpPr>
        <p:spPr>
          <a:xfrm>
            <a:off x="838431" y="24644691"/>
            <a:ext cx="9522374" cy="7294305"/>
          </a:xfrm>
          <a:prstGeom prst="rect">
            <a:avLst/>
          </a:prstGeom>
        </p:spPr>
        <p:txBody>
          <a:bodyPr wrap="square">
            <a:spAutoFit/>
          </a:bodyPr>
          <a:lstStyle/>
          <a:p>
            <a:r>
              <a:rPr lang="en-US" sz="3600" dirty="0">
                <a:solidFill>
                  <a:srgbClr val="333333"/>
                </a:solidFill>
                <a:latin typeface="Trebuchet MS" panose="020B0603020202020204" pitchFamily="34" charset="0"/>
              </a:rPr>
              <a:t>We have created the EZ Read Dyslexia website for the students, which enabled them to securely login and take these four special fonts reading test based on their Lexile. We have been using a private school that specializes in dyslexia and other language-based learning differences along with a regular public school district for sampling the students. During their read a one minute timer will be set up and a Procter will mark a sheet of paper the number of words the student was not able to read accurately.</a:t>
            </a:r>
            <a:endParaRPr lang="en-US" sz="3600" dirty="0">
              <a:latin typeface="Trebuchet MS" panose="020B0603020202020204" pitchFamily="34" charset="0"/>
            </a:endParaRPr>
          </a:p>
        </p:txBody>
      </p:sp>
      <p:sp>
        <p:nvSpPr>
          <p:cNvPr id="70" name="TextBox 69">
            <a:extLst>
              <a:ext uri="{FF2B5EF4-FFF2-40B4-BE49-F238E27FC236}">
                <a16:creationId xmlns:a16="http://schemas.microsoft.com/office/drawing/2014/main" id="{EB8098E4-11AE-4948-9D74-3BF24FED5B7A}"/>
              </a:ext>
            </a:extLst>
          </p:cNvPr>
          <p:cNvSpPr txBox="1"/>
          <p:nvPr/>
        </p:nvSpPr>
        <p:spPr>
          <a:xfrm>
            <a:off x="676506" y="32091179"/>
            <a:ext cx="2832734" cy="461665"/>
          </a:xfrm>
          <a:prstGeom prst="rect">
            <a:avLst/>
          </a:prstGeom>
          <a:solidFill>
            <a:srgbClr val="2F4274"/>
          </a:solidFill>
        </p:spPr>
        <p:txBody>
          <a:bodyPr wrap="square" rtlCol="0">
            <a:spAutoFit/>
          </a:bodyPr>
          <a:lstStyle/>
          <a:p>
            <a:endParaRPr lang="en-US" sz="2400" dirty="0"/>
          </a:p>
        </p:txBody>
      </p:sp>
      <mc:AlternateContent xmlns:mc="http://schemas.openxmlformats.org/markup-compatibility/2006" xmlns:cx1="http://schemas.microsoft.com/office/drawing/2015/9/8/chartex">
        <mc:Choice Requires="cx1">
          <p:graphicFrame>
            <p:nvGraphicFramePr>
              <p:cNvPr id="56" name="Chart 55">
                <a:extLst>
                  <a:ext uri="{FF2B5EF4-FFF2-40B4-BE49-F238E27FC236}">
                    <a16:creationId xmlns:a16="http://schemas.microsoft.com/office/drawing/2014/main" id="{757C459A-05A9-4D60-B4B4-8DCB50E149E7}"/>
                  </a:ext>
                </a:extLst>
              </p:cNvPr>
              <p:cNvGraphicFramePr/>
              <p:nvPr>
                <p:extLst>
                  <p:ext uri="{D42A27DB-BD31-4B8C-83A1-F6EECF244321}">
                    <p14:modId xmlns:p14="http://schemas.microsoft.com/office/powerpoint/2010/main" val="2924809734"/>
                  </p:ext>
                </p:extLst>
              </p:nvPr>
            </p:nvGraphicFramePr>
            <p:xfrm>
              <a:off x="19722532" y="21220339"/>
              <a:ext cx="5935980" cy="459486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6" name="Chart 55">
                <a:extLst>
                  <a:ext uri="{FF2B5EF4-FFF2-40B4-BE49-F238E27FC236}">
                    <a16:creationId xmlns:a16="http://schemas.microsoft.com/office/drawing/2014/main" id="{757C459A-05A9-4D60-B4B4-8DCB50E149E7}"/>
                  </a:ext>
                </a:extLst>
              </p:cNvPr>
              <p:cNvPicPr>
                <a:picLocks noGrp="1" noRot="1" noChangeAspect="1" noMove="1" noResize="1" noEditPoints="1" noAdjustHandles="1" noChangeArrowheads="1" noChangeShapeType="1"/>
              </p:cNvPicPr>
              <p:nvPr/>
            </p:nvPicPr>
            <p:blipFill>
              <a:blip r:embed="rId5"/>
              <a:stretch>
                <a:fillRect/>
              </a:stretch>
            </p:blipFill>
            <p:spPr>
              <a:xfrm>
                <a:off x="19722532" y="21220339"/>
                <a:ext cx="5935980" cy="459486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58" name="Chart 57">
                <a:extLst>
                  <a:ext uri="{FF2B5EF4-FFF2-40B4-BE49-F238E27FC236}">
                    <a16:creationId xmlns:a16="http://schemas.microsoft.com/office/drawing/2014/main" id="{8659D132-137E-4F3C-ACBC-692C6ADA99A2}"/>
                  </a:ext>
                </a:extLst>
              </p:cNvPr>
              <p:cNvGraphicFramePr/>
              <p:nvPr>
                <p:extLst>
                  <p:ext uri="{D42A27DB-BD31-4B8C-83A1-F6EECF244321}">
                    <p14:modId xmlns:p14="http://schemas.microsoft.com/office/powerpoint/2010/main" val="322538566"/>
                  </p:ext>
                </p:extLst>
              </p:nvPr>
            </p:nvGraphicFramePr>
            <p:xfrm>
              <a:off x="26151835" y="21424537"/>
              <a:ext cx="4572000" cy="295656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58" name="Chart 57">
                <a:extLst>
                  <a:ext uri="{FF2B5EF4-FFF2-40B4-BE49-F238E27FC236}">
                    <a16:creationId xmlns:a16="http://schemas.microsoft.com/office/drawing/2014/main" id="{8659D132-137E-4F3C-ACBC-692C6ADA99A2}"/>
                  </a:ext>
                </a:extLst>
              </p:cNvPr>
              <p:cNvPicPr>
                <a:picLocks noGrp="1" noRot="1" noChangeAspect="1" noMove="1" noResize="1" noEditPoints="1" noAdjustHandles="1" noChangeArrowheads="1" noChangeShapeType="1"/>
              </p:cNvPicPr>
              <p:nvPr/>
            </p:nvPicPr>
            <p:blipFill>
              <a:blip r:embed="rId7"/>
              <a:stretch>
                <a:fillRect/>
              </a:stretch>
            </p:blipFill>
            <p:spPr>
              <a:xfrm>
                <a:off x="26151835" y="21424537"/>
                <a:ext cx="4572000" cy="295656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1" name="Chart 60">
                <a:extLst>
                  <a:ext uri="{FF2B5EF4-FFF2-40B4-BE49-F238E27FC236}">
                    <a16:creationId xmlns:a16="http://schemas.microsoft.com/office/drawing/2014/main" id="{EA166182-81EE-4F0A-8E45-5B0F36718843}"/>
                  </a:ext>
                </a:extLst>
              </p:cNvPr>
              <p:cNvGraphicFramePr/>
              <p:nvPr>
                <p:extLst>
                  <p:ext uri="{D42A27DB-BD31-4B8C-83A1-F6EECF244321}">
                    <p14:modId xmlns:p14="http://schemas.microsoft.com/office/powerpoint/2010/main" val="3366299840"/>
                  </p:ext>
                </p:extLst>
              </p:nvPr>
            </p:nvGraphicFramePr>
            <p:xfrm>
              <a:off x="19638706" y="26826196"/>
              <a:ext cx="6168390" cy="32385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61" name="Chart 60">
                <a:extLst>
                  <a:ext uri="{FF2B5EF4-FFF2-40B4-BE49-F238E27FC236}">
                    <a16:creationId xmlns:a16="http://schemas.microsoft.com/office/drawing/2014/main" id="{EA166182-81EE-4F0A-8E45-5B0F36718843}"/>
                  </a:ext>
                </a:extLst>
              </p:cNvPr>
              <p:cNvPicPr>
                <a:picLocks noGrp="1" noRot="1" noChangeAspect="1" noMove="1" noResize="1" noEditPoints="1" noAdjustHandles="1" noChangeArrowheads="1" noChangeShapeType="1"/>
              </p:cNvPicPr>
              <p:nvPr/>
            </p:nvPicPr>
            <p:blipFill>
              <a:blip r:embed="rId9"/>
              <a:stretch>
                <a:fillRect/>
              </a:stretch>
            </p:blipFill>
            <p:spPr>
              <a:xfrm>
                <a:off x="19638706" y="26826196"/>
                <a:ext cx="6168390" cy="32385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3" name="Chart 62">
                <a:extLst>
                  <a:ext uri="{FF2B5EF4-FFF2-40B4-BE49-F238E27FC236}">
                    <a16:creationId xmlns:a16="http://schemas.microsoft.com/office/drawing/2014/main" id="{22D5E5E9-59B6-4BB4-AB4A-B2BCE470F8D2}"/>
                  </a:ext>
                </a:extLst>
              </p:cNvPr>
              <p:cNvGraphicFramePr/>
              <p:nvPr>
                <p:extLst>
                  <p:ext uri="{D42A27DB-BD31-4B8C-83A1-F6EECF244321}">
                    <p14:modId xmlns:p14="http://schemas.microsoft.com/office/powerpoint/2010/main" val="3550529926"/>
                  </p:ext>
                </p:extLst>
              </p:nvPr>
            </p:nvGraphicFramePr>
            <p:xfrm>
              <a:off x="25372690" y="26164362"/>
              <a:ext cx="6130290" cy="3916680"/>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63" name="Chart 62">
                <a:extLst>
                  <a:ext uri="{FF2B5EF4-FFF2-40B4-BE49-F238E27FC236}">
                    <a16:creationId xmlns:a16="http://schemas.microsoft.com/office/drawing/2014/main" id="{22D5E5E9-59B6-4BB4-AB4A-B2BCE470F8D2}"/>
                  </a:ext>
                </a:extLst>
              </p:cNvPr>
              <p:cNvPicPr>
                <a:picLocks noGrp="1" noRot="1" noChangeAspect="1" noMove="1" noResize="1" noEditPoints="1" noAdjustHandles="1" noChangeArrowheads="1" noChangeShapeType="1"/>
              </p:cNvPicPr>
              <p:nvPr/>
            </p:nvPicPr>
            <p:blipFill>
              <a:blip r:embed="rId11"/>
              <a:stretch>
                <a:fillRect/>
              </a:stretch>
            </p:blipFill>
            <p:spPr>
              <a:xfrm>
                <a:off x="25372690" y="26164362"/>
                <a:ext cx="6130290" cy="3916680"/>
              </a:xfrm>
              <a:prstGeom prst="rect">
                <a:avLst/>
              </a:prstGeom>
            </p:spPr>
          </p:pic>
        </mc:Fallback>
      </mc:AlternateContent>
      <p:graphicFrame>
        <p:nvGraphicFramePr>
          <p:cNvPr id="4" name="Table 3">
            <a:extLst>
              <a:ext uri="{FF2B5EF4-FFF2-40B4-BE49-F238E27FC236}">
                <a16:creationId xmlns:a16="http://schemas.microsoft.com/office/drawing/2014/main" id="{D684390D-CBFE-4BE1-BDF8-C2A61DD93C3D}"/>
              </a:ext>
            </a:extLst>
          </p:cNvPr>
          <p:cNvGraphicFramePr>
            <a:graphicFrameLocks noGrp="1"/>
          </p:cNvGraphicFramePr>
          <p:nvPr>
            <p:extLst>
              <p:ext uri="{D42A27DB-BD31-4B8C-83A1-F6EECF244321}">
                <p14:modId xmlns:p14="http://schemas.microsoft.com/office/powerpoint/2010/main" val="156108858"/>
              </p:ext>
            </p:extLst>
          </p:nvPr>
        </p:nvGraphicFramePr>
        <p:xfrm>
          <a:off x="11667275" y="20929735"/>
          <a:ext cx="7505700" cy="4770120"/>
        </p:xfrm>
        <a:graphic>
          <a:graphicData uri="http://schemas.openxmlformats.org/drawingml/2006/table">
            <a:tbl>
              <a:tblPr/>
              <a:tblGrid>
                <a:gridCol w="609600">
                  <a:extLst>
                    <a:ext uri="{9D8B030D-6E8A-4147-A177-3AD203B41FA5}">
                      <a16:colId xmlns:a16="http://schemas.microsoft.com/office/drawing/2014/main" val="633159360"/>
                    </a:ext>
                  </a:extLst>
                </a:gridCol>
                <a:gridCol w="609600">
                  <a:extLst>
                    <a:ext uri="{9D8B030D-6E8A-4147-A177-3AD203B41FA5}">
                      <a16:colId xmlns:a16="http://schemas.microsoft.com/office/drawing/2014/main" val="928449810"/>
                    </a:ext>
                  </a:extLst>
                </a:gridCol>
                <a:gridCol w="609600">
                  <a:extLst>
                    <a:ext uri="{9D8B030D-6E8A-4147-A177-3AD203B41FA5}">
                      <a16:colId xmlns:a16="http://schemas.microsoft.com/office/drawing/2014/main" val="1139101028"/>
                    </a:ext>
                  </a:extLst>
                </a:gridCol>
                <a:gridCol w="609600">
                  <a:extLst>
                    <a:ext uri="{9D8B030D-6E8A-4147-A177-3AD203B41FA5}">
                      <a16:colId xmlns:a16="http://schemas.microsoft.com/office/drawing/2014/main" val="2757337519"/>
                    </a:ext>
                  </a:extLst>
                </a:gridCol>
                <a:gridCol w="609600">
                  <a:extLst>
                    <a:ext uri="{9D8B030D-6E8A-4147-A177-3AD203B41FA5}">
                      <a16:colId xmlns:a16="http://schemas.microsoft.com/office/drawing/2014/main" val="980226326"/>
                    </a:ext>
                  </a:extLst>
                </a:gridCol>
                <a:gridCol w="609600">
                  <a:extLst>
                    <a:ext uri="{9D8B030D-6E8A-4147-A177-3AD203B41FA5}">
                      <a16:colId xmlns:a16="http://schemas.microsoft.com/office/drawing/2014/main" val="3995404658"/>
                    </a:ext>
                  </a:extLst>
                </a:gridCol>
                <a:gridCol w="609600">
                  <a:extLst>
                    <a:ext uri="{9D8B030D-6E8A-4147-A177-3AD203B41FA5}">
                      <a16:colId xmlns:a16="http://schemas.microsoft.com/office/drawing/2014/main" val="3212152887"/>
                    </a:ext>
                  </a:extLst>
                </a:gridCol>
                <a:gridCol w="990600">
                  <a:extLst>
                    <a:ext uri="{9D8B030D-6E8A-4147-A177-3AD203B41FA5}">
                      <a16:colId xmlns:a16="http://schemas.microsoft.com/office/drawing/2014/main" val="3685143261"/>
                    </a:ext>
                  </a:extLst>
                </a:gridCol>
                <a:gridCol w="889000">
                  <a:extLst>
                    <a:ext uri="{9D8B030D-6E8A-4147-A177-3AD203B41FA5}">
                      <a16:colId xmlns:a16="http://schemas.microsoft.com/office/drawing/2014/main" val="974957007"/>
                    </a:ext>
                  </a:extLst>
                </a:gridCol>
                <a:gridCol w="749300">
                  <a:extLst>
                    <a:ext uri="{9D8B030D-6E8A-4147-A177-3AD203B41FA5}">
                      <a16:colId xmlns:a16="http://schemas.microsoft.com/office/drawing/2014/main" val="2504150469"/>
                    </a:ext>
                  </a:extLst>
                </a:gridCol>
                <a:gridCol w="609600">
                  <a:extLst>
                    <a:ext uri="{9D8B030D-6E8A-4147-A177-3AD203B41FA5}">
                      <a16:colId xmlns:a16="http://schemas.microsoft.com/office/drawing/2014/main" val="3382866140"/>
                    </a:ext>
                  </a:extLst>
                </a:gridCol>
              </a:tblGrid>
              <a:tr h="830580">
                <a:tc>
                  <a:txBody>
                    <a:bodyPr/>
                    <a:lstStyle/>
                    <a:p>
                      <a:pPr algn="ctr" fontAlgn="b"/>
                      <a:r>
                        <a:rPr lang="en-US" sz="1000" b="0" i="0" u="none" strike="noStrike">
                          <a:solidFill>
                            <a:srgbClr val="000000"/>
                          </a:solidFill>
                          <a:effectLst/>
                          <a:latin typeface="Comic Sans MS" panose="030F0702030302020204" pitchFamily="66" charset="0"/>
                        </a:rPr>
                        <a:t>Student (Name)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Grade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(Arial)</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(Arial)</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(Roman)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(Roman)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(Open)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(Open)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(Readable)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(Readable)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Has Dyslexia</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58565137"/>
                  </a:ext>
                </a:extLst>
              </a:tr>
              <a:tr h="213360">
                <a:tc>
                  <a:txBody>
                    <a:bodyPr/>
                    <a:lstStyle/>
                    <a:p>
                      <a:pPr algn="ctr" fontAlgn="b"/>
                      <a:r>
                        <a:rPr lang="en-US" sz="1000" b="0" i="0" u="none" strike="noStrike">
                          <a:solidFill>
                            <a:srgbClr val="000000"/>
                          </a:solidFill>
                          <a:effectLst/>
                          <a:latin typeface="Comic Sans MS" panose="030F0702030302020204" pitchFamily="66" charset="0"/>
                        </a:rPr>
                        <a:t>N.N.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253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238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255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245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86964036"/>
                  </a:ext>
                </a:extLst>
              </a:tr>
              <a:tr h="213360">
                <a:tc>
                  <a:txBody>
                    <a:bodyPr/>
                    <a:lstStyle/>
                    <a:p>
                      <a:pPr algn="ctr" fontAlgn="b"/>
                      <a:r>
                        <a:rPr lang="en-US" sz="1000" b="0" i="0" u="none" strike="noStrike">
                          <a:solidFill>
                            <a:srgbClr val="000000"/>
                          </a:solidFill>
                          <a:effectLst/>
                          <a:latin typeface="Comic Sans MS" panose="030F0702030302020204" pitchFamily="66" charset="0"/>
                        </a:rPr>
                        <a:t>A. C.</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192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49286454"/>
                  </a:ext>
                </a:extLst>
              </a:tr>
              <a:tr h="213360">
                <a:tc>
                  <a:txBody>
                    <a:bodyPr/>
                    <a:lstStyle/>
                    <a:p>
                      <a:pPr algn="ctr" fontAlgn="b"/>
                      <a:r>
                        <a:rPr lang="en-US" sz="1000" b="0" i="0" u="none" strike="noStrike">
                          <a:solidFill>
                            <a:srgbClr val="000000"/>
                          </a:solidFill>
                          <a:effectLst/>
                          <a:latin typeface="Comic Sans MS" panose="030F0702030302020204" pitchFamily="66" charset="0"/>
                        </a:rPr>
                        <a:t>B. 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192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219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35128341"/>
                  </a:ext>
                </a:extLst>
              </a:tr>
              <a:tr h="213360">
                <a:tc>
                  <a:txBody>
                    <a:bodyPr/>
                    <a:lstStyle/>
                    <a:p>
                      <a:pPr algn="ctr" fontAlgn="b"/>
                      <a:r>
                        <a:rPr lang="en-US" sz="1000" b="0" i="0" u="none" strike="noStrike">
                          <a:solidFill>
                            <a:srgbClr val="000000"/>
                          </a:solidFill>
                          <a:effectLst/>
                          <a:latin typeface="Comic Sans MS" panose="030F0702030302020204" pitchFamily="66" charset="0"/>
                        </a:rPr>
                        <a:t>A. P.</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190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755541"/>
                  </a:ext>
                </a:extLst>
              </a:tr>
              <a:tr h="213360">
                <a:tc>
                  <a:txBody>
                    <a:bodyPr/>
                    <a:lstStyle/>
                    <a:p>
                      <a:pPr algn="ctr" fontAlgn="b"/>
                      <a:r>
                        <a:rPr lang="en-US" sz="1000" b="0" i="0" u="none" strike="noStrike">
                          <a:solidFill>
                            <a:srgbClr val="000000"/>
                          </a:solidFill>
                          <a:effectLst/>
                          <a:latin typeface="Comic Sans MS" panose="030F0702030302020204" pitchFamily="66" charset="0"/>
                        </a:rPr>
                        <a:t>B. 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35931223"/>
                  </a:ext>
                </a:extLst>
              </a:tr>
              <a:tr h="213360">
                <a:tc>
                  <a:txBody>
                    <a:bodyPr/>
                    <a:lstStyle/>
                    <a:p>
                      <a:pPr algn="ctr" fontAlgn="b"/>
                      <a:r>
                        <a:rPr lang="en-US" sz="1000" b="0" i="0" u="none" strike="noStrike">
                          <a:solidFill>
                            <a:srgbClr val="000000"/>
                          </a:solidFill>
                          <a:effectLst/>
                          <a:latin typeface="Comic Sans MS" panose="030F0702030302020204" pitchFamily="66" charset="0"/>
                        </a:rPr>
                        <a:t>R. L.</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208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198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63096442"/>
                  </a:ext>
                </a:extLst>
              </a:tr>
              <a:tr h="213360">
                <a:tc>
                  <a:txBody>
                    <a:bodyPr/>
                    <a:lstStyle/>
                    <a:p>
                      <a:pPr algn="ctr" fontAlgn="b"/>
                      <a:r>
                        <a:rPr lang="en-US" sz="1000" b="0" i="0" u="none" strike="noStrike">
                          <a:solidFill>
                            <a:srgbClr val="000000"/>
                          </a:solidFill>
                          <a:effectLst/>
                          <a:latin typeface="Comic Sans MS" panose="030F0702030302020204" pitchFamily="66" charset="0"/>
                        </a:rPr>
                        <a:t>L.T.</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0309416"/>
                  </a:ext>
                </a:extLst>
              </a:tr>
              <a:tr h="213360">
                <a:tc>
                  <a:txBody>
                    <a:bodyPr/>
                    <a:lstStyle/>
                    <a:p>
                      <a:pPr algn="ctr" fontAlgn="b"/>
                      <a:r>
                        <a:rPr lang="en-US" sz="1000" b="0" i="0" u="none" strike="noStrike">
                          <a:solidFill>
                            <a:srgbClr val="000000"/>
                          </a:solidFill>
                          <a:effectLst/>
                          <a:latin typeface="Comic Sans MS" panose="030F0702030302020204" pitchFamily="66" charset="0"/>
                        </a:rPr>
                        <a:t>F.W.</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216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165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03517013"/>
                  </a:ext>
                </a:extLst>
              </a:tr>
              <a:tr h="213360">
                <a:tc>
                  <a:txBody>
                    <a:bodyPr/>
                    <a:lstStyle/>
                    <a:p>
                      <a:pPr algn="ctr" fontAlgn="b"/>
                      <a:r>
                        <a:rPr lang="en-US" sz="1000" b="0" i="0" u="none" strike="noStrike">
                          <a:solidFill>
                            <a:srgbClr val="000000"/>
                          </a:solidFill>
                          <a:effectLst/>
                          <a:latin typeface="Comic Sans MS" panose="030F0702030302020204" pitchFamily="66" charset="0"/>
                        </a:rPr>
                        <a:t>D.M.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15397198"/>
                  </a:ext>
                </a:extLst>
              </a:tr>
              <a:tr h="213360">
                <a:tc>
                  <a:txBody>
                    <a:bodyPr/>
                    <a:lstStyle/>
                    <a:p>
                      <a:pPr algn="ctr" fontAlgn="b"/>
                      <a:r>
                        <a:rPr lang="en-US" sz="1000" b="0" i="0" u="none" strike="noStrike">
                          <a:solidFill>
                            <a:srgbClr val="000000"/>
                          </a:solidFill>
                          <a:effectLst/>
                          <a:latin typeface="Comic Sans MS" panose="030F0702030302020204" pitchFamily="66" charset="0"/>
                        </a:rPr>
                        <a:t>D.C.</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85969841"/>
                  </a:ext>
                </a:extLst>
              </a:tr>
              <a:tr h="213360">
                <a:tc>
                  <a:txBody>
                    <a:bodyPr/>
                    <a:lstStyle/>
                    <a:p>
                      <a:pPr algn="ctr" fontAlgn="b"/>
                      <a:r>
                        <a:rPr lang="en-US" sz="1000" b="0" i="0" u="none" strike="noStrike">
                          <a:solidFill>
                            <a:srgbClr val="000000"/>
                          </a:solidFill>
                          <a:effectLst/>
                          <a:latin typeface="Comic Sans MS" panose="030F0702030302020204" pitchFamily="66" charset="0"/>
                        </a:rPr>
                        <a:t>S.T.</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99733717"/>
                  </a:ext>
                </a:extLst>
              </a:tr>
              <a:tr h="213360">
                <a:tc>
                  <a:txBody>
                    <a:bodyPr/>
                    <a:lstStyle/>
                    <a:p>
                      <a:pPr algn="ctr" fontAlgn="b"/>
                      <a:r>
                        <a:rPr lang="en-US" sz="1000" b="0" i="0" u="none" strike="noStrike">
                          <a:solidFill>
                            <a:srgbClr val="000000"/>
                          </a:solidFill>
                          <a:effectLst/>
                          <a:latin typeface="Comic Sans MS" panose="030F0702030302020204" pitchFamily="66" charset="0"/>
                        </a:rPr>
                        <a:t>S.M.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169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90831794"/>
                  </a:ext>
                </a:extLst>
              </a:tr>
              <a:tr h="213360">
                <a:tc>
                  <a:txBody>
                    <a:bodyPr/>
                    <a:lstStyle/>
                    <a:p>
                      <a:pPr algn="ctr" fontAlgn="b"/>
                      <a:r>
                        <a:rPr lang="en-US" sz="1000" b="0" i="0" u="none" strike="noStrike">
                          <a:solidFill>
                            <a:srgbClr val="000000"/>
                          </a:solidFill>
                          <a:effectLst/>
                          <a:latin typeface="Comic Sans MS" panose="030F0702030302020204" pitchFamily="66" charset="0"/>
                        </a:rPr>
                        <a:t>A.M.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4499255"/>
                  </a:ext>
                </a:extLst>
              </a:tr>
              <a:tr h="213360">
                <a:tc>
                  <a:txBody>
                    <a:bodyPr/>
                    <a:lstStyle/>
                    <a:p>
                      <a:pPr algn="ctr" fontAlgn="b"/>
                      <a:r>
                        <a:rPr lang="en-US" sz="1000" b="0" i="0" u="none" strike="noStrike">
                          <a:solidFill>
                            <a:srgbClr val="000000"/>
                          </a:solidFill>
                          <a:effectLst/>
                          <a:latin typeface="Comic Sans MS" panose="030F0702030302020204" pitchFamily="66" charset="0"/>
                        </a:rPr>
                        <a:t>K.M.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166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18534168"/>
                  </a:ext>
                </a:extLst>
              </a:tr>
              <a:tr h="190500">
                <a:tc>
                  <a:txBody>
                    <a:bodyPr/>
                    <a:lstStyle/>
                    <a:p>
                      <a:pPr algn="ctr" fontAlgn="b"/>
                      <a:r>
                        <a:rPr lang="en-US" sz="1000" b="0" i="0" u="none" strike="noStrike">
                          <a:solidFill>
                            <a:srgbClr val="000000"/>
                          </a:solidFill>
                          <a:effectLst/>
                          <a:latin typeface="Arial" panose="020B0604020202020204" pitchFamily="34" charset="0"/>
                        </a:rPr>
                        <a:t>J.B</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Arial" panose="020B0604020202020204" pitchFamily="34"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151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139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152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127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59336973"/>
                  </a:ext>
                </a:extLst>
              </a:tr>
              <a:tr h="213360">
                <a:tc>
                  <a:txBody>
                    <a:bodyPr/>
                    <a:lstStyle/>
                    <a:p>
                      <a:pPr algn="ctr" fontAlgn="b"/>
                      <a:r>
                        <a:rPr lang="en-US" sz="1000" b="0" i="0" u="none" strike="noStrike">
                          <a:solidFill>
                            <a:srgbClr val="000000"/>
                          </a:solidFill>
                          <a:effectLst/>
                          <a:latin typeface="Comic Sans MS" panose="030F0702030302020204" pitchFamily="66" charset="0"/>
                        </a:rPr>
                        <a:t>M.D.</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392201"/>
                  </a:ext>
                </a:extLst>
              </a:tr>
              <a:tr h="205740">
                <a:tc>
                  <a:txBody>
                    <a:bodyPr/>
                    <a:lstStyle/>
                    <a:p>
                      <a:pPr algn="ctr" fontAlgn="b"/>
                      <a:r>
                        <a:rPr lang="en-US" sz="1000" b="0" i="0" u="none" strike="noStrike">
                          <a:solidFill>
                            <a:srgbClr val="000000"/>
                          </a:solidFill>
                          <a:effectLst/>
                          <a:latin typeface="Comic Sans MS" panose="030F0702030302020204" pitchFamily="66"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en-US" sz="1100" b="0" i="0" u="none" strike="noStrike">
                          <a:solidFill>
                            <a:srgbClr val="000000"/>
                          </a:solidFill>
                          <a:effectLst/>
                          <a:latin typeface="Calibri" panose="020F0502020204030204" pitchFamily="34" charset="0"/>
                        </a:rPr>
                        <a:t>average</a:t>
                      </a:r>
                    </a:p>
                  </a:txBody>
                  <a:tcPr marL="7620" marR="7620" marT="7620" marB="0" anchor="b">
                    <a:lnL w="12700" cap="flat" cmpd="sng" algn="ctr">
                      <a:solidFill>
                        <a:srgbClr val="CCCCCC"/>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148.6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3.3</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144.6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4.6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158.7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159.7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7620" marR="7620" marT="7620" marB="0" anchor="b">
                    <a:lnL>
                      <a:noFill/>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r>
                        <a:rPr lang="en-US" sz="1000" b="0" i="0" u="none" strike="noStrike">
                          <a:solidFill>
                            <a:srgbClr val="000000"/>
                          </a:solidFill>
                          <a:effectLst/>
                          <a:latin typeface="Comic Sans MS" panose="030F0702030302020204" pitchFamily="66" charset="0"/>
                        </a:rPr>
                        <a:t> </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000"/>
                    </a:solidFill>
                  </a:tcPr>
                </a:tc>
                <a:extLst>
                  <a:ext uri="{0D108BD9-81ED-4DB2-BD59-A6C34878D82A}">
                    <a16:rowId xmlns:a16="http://schemas.microsoft.com/office/drawing/2014/main" val="2986344610"/>
                  </a:ext>
                </a:extLst>
              </a:tr>
              <a:tr h="213360">
                <a:tc>
                  <a:txBody>
                    <a:bodyPr/>
                    <a:lstStyle/>
                    <a:p>
                      <a:pPr algn="ctr" fontAlgn="b"/>
                      <a:r>
                        <a:rPr lang="en-US" sz="1000" b="0" i="0" u="none" strike="noStrike">
                          <a:solidFill>
                            <a:srgbClr val="000000"/>
                          </a:solidFill>
                          <a:effectLst/>
                          <a:latin typeface="Comic Sans MS" panose="030F0702030302020204" pitchFamily="66"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a:solidFill>
                            <a:srgbClr val="000000"/>
                          </a:solidFill>
                          <a:effectLst/>
                          <a:latin typeface="Calibri" panose="020F0502020204030204" pitchFamily="34" charset="0"/>
                        </a:rPr>
                        <a:t>standard dev.</a:t>
                      </a:r>
                    </a:p>
                  </a:txBody>
                  <a:tcPr marL="7620" marR="7620" marT="7620" marB="0" anchor="b">
                    <a:lnL w="12700" cap="flat" cmpd="sng" algn="ctr">
                      <a:solidFill>
                        <a:srgbClr val="CCCCCC"/>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42.6</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43.7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8.0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42.0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38.3</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a:noFill/>
                    </a:lnL>
                    <a:lnR w="12700" cap="flat" cmpd="sng" algn="ctr">
                      <a:solidFill>
                        <a:srgbClr val="CCCCCC"/>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000" b="0" i="0" u="none" strike="noStrike" dirty="0">
                          <a:solidFill>
                            <a:srgbClr val="000000"/>
                          </a:solidFill>
                          <a:effectLst/>
                          <a:latin typeface="Comic Sans MS" panose="030F0702030302020204" pitchFamily="66" charset="0"/>
                        </a:rPr>
                        <a:t> </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506261356"/>
                  </a:ext>
                </a:extLst>
              </a:tr>
            </a:tbl>
          </a:graphicData>
        </a:graphic>
      </p:graphicFrame>
      <p:graphicFrame>
        <p:nvGraphicFramePr>
          <p:cNvPr id="48" name="Table 47">
            <a:extLst>
              <a:ext uri="{FF2B5EF4-FFF2-40B4-BE49-F238E27FC236}">
                <a16:creationId xmlns:a16="http://schemas.microsoft.com/office/drawing/2014/main" id="{AC3A56CE-4F52-41CF-9A39-3A570E695A53}"/>
              </a:ext>
            </a:extLst>
          </p:cNvPr>
          <p:cNvGraphicFramePr>
            <a:graphicFrameLocks noGrp="1"/>
          </p:cNvGraphicFramePr>
          <p:nvPr>
            <p:extLst>
              <p:ext uri="{D42A27DB-BD31-4B8C-83A1-F6EECF244321}">
                <p14:modId xmlns:p14="http://schemas.microsoft.com/office/powerpoint/2010/main" val="2392147997"/>
              </p:ext>
            </p:extLst>
          </p:nvPr>
        </p:nvGraphicFramePr>
        <p:xfrm>
          <a:off x="11667275" y="26399476"/>
          <a:ext cx="7505700" cy="4091940"/>
        </p:xfrm>
        <a:graphic>
          <a:graphicData uri="http://schemas.openxmlformats.org/drawingml/2006/table">
            <a:tbl>
              <a:tblPr/>
              <a:tblGrid>
                <a:gridCol w="609600">
                  <a:extLst>
                    <a:ext uri="{9D8B030D-6E8A-4147-A177-3AD203B41FA5}">
                      <a16:colId xmlns:a16="http://schemas.microsoft.com/office/drawing/2014/main" val="3891586282"/>
                    </a:ext>
                  </a:extLst>
                </a:gridCol>
                <a:gridCol w="609600">
                  <a:extLst>
                    <a:ext uri="{9D8B030D-6E8A-4147-A177-3AD203B41FA5}">
                      <a16:colId xmlns:a16="http://schemas.microsoft.com/office/drawing/2014/main" val="3907819215"/>
                    </a:ext>
                  </a:extLst>
                </a:gridCol>
                <a:gridCol w="609600">
                  <a:extLst>
                    <a:ext uri="{9D8B030D-6E8A-4147-A177-3AD203B41FA5}">
                      <a16:colId xmlns:a16="http://schemas.microsoft.com/office/drawing/2014/main" val="3862868468"/>
                    </a:ext>
                  </a:extLst>
                </a:gridCol>
                <a:gridCol w="609600">
                  <a:extLst>
                    <a:ext uri="{9D8B030D-6E8A-4147-A177-3AD203B41FA5}">
                      <a16:colId xmlns:a16="http://schemas.microsoft.com/office/drawing/2014/main" val="1141914299"/>
                    </a:ext>
                  </a:extLst>
                </a:gridCol>
                <a:gridCol w="609600">
                  <a:extLst>
                    <a:ext uri="{9D8B030D-6E8A-4147-A177-3AD203B41FA5}">
                      <a16:colId xmlns:a16="http://schemas.microsoft.com/office/drawing/2014/main" val="2362650951"/>
                    </a:ext>
                  </a:extLst>
                </a:gridCol>
                <a:gridCol w="609600">
                  <a:extLst>
                    <a:ext uri="{9D8B030D-6E8A-4147-A177-3AD203B41FA5}">
                      <a16:colId xmlns:a16="http://schemas.microsoft.com/office/drawing/2014/main" val="3891929390"/>
                    </a:ext>
                  </a:extLst>
                </a:gridCol>
                <a:gridCol w="609600">
                  <a:extLst>
                    <a:ext uri="{9D8B030D-6E8A-4147-A177-3AD203B41FA5}">
                      <a16:colId xmlns:a16="http://schemas.microsoft.com/office/drawing/2014/main" val="1155081166"/>
                    </a:ext>
                  </a:extLst>
                </a:gridCol>
                <a:gridCol w="990600">
                  <a:extLst>
                    <a:ext uri="{9D8B030D-6E8A-4147-A177-3AD203B41FA5}">
                      <a16:colId xmlns:a16="http://schemas.microsoft.com/office/drawing/2014/main" val="3192791422"/>
                    </a:ext>
                  </a:extLst>
                </a:gridCol>
                <a:gridCol w="889000">
                  <a:extLst>
                    <a:ext uri="{9D8B030D-6E8A-4147-A177-3AD203B41FA5}">
                      <a16:colId xmlns:a16="http://schemas.microsoft.com/office/drawing/2014/main" val="3611996629"/>
                    </a:ext>
                  </a:extLst>
                </a:gridCol>
                <a:gridCol w="749300">
                  <a:extLst>
                    <a:ext uri="{9D8B030D-6E8A-4147-A177-3AD203B41FA5}">
                      <a16:colId xmlns:a16="http://schemas.microsoft.com/office/drawing/2014/main" val="2645206522"/>
                    </a:ext>
                  </a:extLst>
                </a:gridCol>
                <a:gridCol w="609600">
                  <a:extLst>
                    <a:ext uri="{9D8B030D-6E8A-4147-A177-3AD203B41FA5}">
                      <a16:colId xmlns:a16="http://schemas.microsoft.com/office/drawing/2014/main" val="2559059280"/>
                    </a:ext>
                  </a:extLst>
                </a:gridCol>
              </a:tblGrid>
              <a:tr h="624840">
                <a:tc>
                  <a:txBody>
                    <a:bodyPr/>
                    <a:lstStyle/>
                    <a:p>
                      <a:pPr algn="ctr" fontAlgn="b"/>
                      <a:r>
                        <a:rPr lang="en-US" sz="1000" b="0" i="0" u="none" strike="noStrike">
                          <a:solidFill>
                            <a:srgbClr val="000000"/>
                          </a:solidFill>
                          <a:effectLst/>
                          <a:latin typeface="Comic Sans MS" panose="030F0702030302020204" pitchFamily="66" charset="0"/>
                        </a:rPr>
                        <a:t>Student (Name)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Grade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(Arial)</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(Arial)</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(Roman)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(Roman)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(Open)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(Open)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(Readable)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(Readable)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Has Dyslexia</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80707418"/>
                  </a:ext>
                </a:extLst>
              </a:tr>
              <a:tr h="213360">
                <a:tc>
                  <a:txBody>
                    <a:bodyPr/>
                    <a:lstStyle/>
                    <a:p>
                      <a:pPr algn="ctr" fontAlgn="b"/>
                      <a:r>
                        <a:rPr lang="en-US" sz="1000" b="0" i="0" u="none" strike="noStrike">
                          <a:solidFill>
                            <a:srgbClr val="000000"/>
                          </a:solidFill>
                          <a:effectLst/>
                          <a:latin typeface="Comic Sans MS" panose="030F0702030302020204" pitchFamily="66" charset="0"/>
                        </a:rPr>
                        <a:t>L.K.</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69465624"/>
                  </a:ext>
                </a:extLst>
              </a:tr>
              <a:tr h="213360">
                <a:tc>
                  <a:txBody>
                    <a:bodyPr/>
                    <a:lstStyle/>
                    <a:p>
                      <a:pPr algn="ctr" fontAlgn="b"/>
                      <a:r>
                        <a:rPr lang="en-US" sz="1000" b="0" i="0" u="none" strike="noStrike">
                          <a:solidFill>
                            <a:srgbClr val="000000"/>
                          </a:solidFill>
                          <a:effectLst/>
                          <a:latin typeface="Comic Sans MS" panose="030F0702030302020204" pitchFamily="66" charset="0"/>
                        </a:rPr>
                        <a:t>G.C.</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64290014"/>
                  </a:ext>
                </a:extLst>
              </a:tr>
              <a:tr h="213360">
                <a:tc>
                  <a:txBody>
                    <a:bodyPr/>
                    <a:lstStyle/>
                    <a:p>
                      <a:pPr algn="ctr" fontAlgn="b"/>
                      <a:r>
                        <a:rPr lang="en-US" sz="1000" b="0" i="0" u="none" strike="noStrike">
                          <a:solidFill>
                            <a:srgbClr val="000000"/>
                          </a:solidFill>
                          <a:effectLst/>
                          <a:latin typeface="Comic Sans MS" panose="030F0702030302020204" pitchFamily="66" charset="0"/>
                        </a:rPr>
                        <a:t>E.B.</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05569210"/>
                  </a:ext>
                </a:extLst>
              </a:tr>
              <a:tr h="213360">
                <a:tc>
                  <a:txBody>
                    <a:bodyPr/>
                    <a:lstStyle/>
                    <a:p>
                      <a:pPr algn="ctr" fontAlgn="b"/>
                      <a:r>
                        <a:rPr lang="en-US" sz="1000" b="0" i="0" u="none" strike="noStrike">
                          <a:solidFill>
                            <a:srgbClr val="000000"/>
                          </a:solidFill>
                          <a:effectLst/>
                          <a:latin typeface="Comic Sans MS" panose="030F0702030302020204" pitchFamily="66" charset="0"/>
                        </a:rPr>
                        <a:t>P.H.</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30530266"/>
                  </a:ext>
                </a:extLst>
              </a:tr>
              <a:tr h="213360">
                <a:tc>
                  <a:txBody>
                    <a:bodyPr/>
                    <a:lstStyle/>
                    <a:p>
                      <a:pPr algn="ctr" fontAlgn="b"/>
                      <a:r>
                        <a:rPr lang="en-US" sz="1000" b="0" i="0" u="none" strike="noStrike">
                          <a:solidFill>
                            <a:srgbClr val="000000"/>
                          </a:solidFill>
                          <a:effectLst/>
                          <a:latin typeface="Comic Sans MS" panose="030F0702030302020204" pitchFamily="66" charset="0"/>
                        </a:rPr>
                        <a:t>P.M.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67360255"/>
                  </a:ext>
                </a:extLst>
              </a:tr>
              <a:tr h="213360">
                <a:tc>
                  <a:txBody>
                    <a:bodyPr/>
                    <a:lstStyle/>
                    <a:p>
                      <a:pPr algn="ctr" fontAlgn="b"/>
                      <a:r>
                        <a:rPr lang="en-US" sz="1000" b="0" i="0" u="none" strike="noStrike">
                          <a:solidFill>
                            <a:srgbClr val="000000"/>
                          </a:solidFill>
                          <a:effectLst/>
                          <a:latin typeface="Comic Sans MS" panose="030F0702030302020204" pitchFamily="66" charset="0"/>
                        </a:rPr>
                        <a:t>G.K.</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06075215"/>
                  </a:ext>
                </a:extLst>
              </a:tr>
              <a:tr h="213360">
                <a:tc>
                  <a:txBody>
                    <a:bodyPr/>
                    <a:lstStyle/>
                    <a:p>
                      <a:pPr algn="ctr" fontAlgn="b"/>
                      <a:r>
                        <a:rPr lang="en-US" sz="1000" b="0" i="0" u="none" strike="noStrike">
                          <a:solidFill>
                            <a:srgbClr val="000000"/>
                          </a:solidFill>
                          <a:effectLst/>
                          <a:latin typeface="Comic Sans MS" panose="030F0702030302020204" pitchFamily="66" charset="0"/>
                        </a:rPr>
                        <a:t>H.W.</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4081205"/>
                  </a:ext>
                </a:extLst>
              </a:tr>
              <a:tr h="213360">
                <a:tc>
                  <a:txBody>
                    <a:bodyPr/>
                    <a:lstStyle/>
                    <a:p>
                      <a:pPr algn="ctr" fontAlgn="b"/>
                      <a:r>
                        <a:rPr lang="en-US" sz="1000" b="0" i="0" u="none" strike="noStrike">
                          <a:solidFill>
                            <a:srgbClr val="000000"/>
                          </a:solidFill>
                          <a:effectLst/>
                          <a:latin typeface="Comic Sans MS" panose="030F0702030302020204" pitchFamily="66" charset="0"/>
                        </a:rPr>
                        <a:t>M.N.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65819271"/>
                  </a:ext>
                </a:extLst>
              </a:tr>
              <a:tr h="213360">
                <a:tc>
                  <a:txBody>
                    <a:bodyPr/>
                    <a:lstStyle/>
                    <a:p>
                      <a:pPr algn="ctr" fontAlgn="b"/>
                      <a:r>
                        <a:rPr lang="en-US" sz="1000" b="0" i="0" u="none" strike="noStrike">
                          <a:solidFill>
                            <a:srgbClr val="000000"/>
                          </a:solidFill>
                          <a:effectLst/>
                          <a:latin typeface="Comic Sans MS" panose="030F0702030302020204" pitchFamily="66" charset="0"/>
                        </a:rPr>
                        <a:t>E.W.</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96344852"/>
                  </a:ext>
                </a:extLst>
              </a:tr>
              <a:tr h="205740">
                <a:tc>
                  <a:txBody>
                    <a:bodyPr/>
                    <a:lstStyle/>
                    <a:p>
                      <a:pPr algn="ctr" fontAlgn="b"/>
                      <a:r>
                        <a:rPr lang="en-US" sz="1000" b="0" i="0" u="none" strike="noStrike">
                          <a:solidFill>
                            <a:srgbClr val="000000"/>
                          </a:solidFill>
                          <a:effectLst/>
                          <a:latin typeface="Comic Sans MS" panose="030F0702030302020204" pitchFamily="66" charset="0"/>
                        </a:rPr>
                        <a:t>E.W.</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106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86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94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101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2219790665"/>
                  </a:ext>
                </a:extLst>
              </a:tr>
              <a:tr h="205740">
                <a:tc>
                  <a:txBody>
                    <a:bodyPr/>
                    <a:lstStyle/>
                    <a:p>
                      <a:pPr algn="ctr" fontAlgn="b"/>
                      <a:r>
                        <a:rPr lang="en-US" sz="1000" b="0" i="0" u="none" strike="noStrike">
                          <a:solidFill>
                            <a:srgbClr val="000000"/>
                          </a:solidFill>
                          <a:effectLst/>
                          <a:latin typeface="Comic Sans MS" panose="030F0702030302020204" pitchFamily="66" charset="0"/>
                        </a:rPr>
                        <a:t>B.M.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84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78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92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89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extLst>
                  <a:ext uri="{0D108BD9-81ED-4DB2-BD59-A6C34878D82A}">
                    <a16:rowId xmlns:a16="http://schemas.microsoft.com/office/drawing/2014/main" val="3984802968"/>
                  </a:ext>
                </a:extLst>
              </a:tr>
              <a:tr h="205740">
                <a:tc>
                  <a:txBody>
                    <a:bodyPr/>
                    <a:lstStyle/>
                    <a:p>
                      <a:pPr algn="ctr" fontAlgn="b"/>
                      <a:r>
                        <a:rPr lang="en-US" sz="1000" b="0" i="0" u="none" strike="noStrike">
                          <a:solidFill>
                            <a:srgbClr val="000000"/>
                          </a:solidFill>
                          <a:effectLst/>
                          <a:latin typeface="Comic Sans MS" panose="030F0702030302020204" pitchFamily="66" charset="0"/>
                        </a:rPr>
                        <a:t>D.T.</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141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160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155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166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extLst>
                  <a:ext uri="{0D108BD9-81ED-4DB2-BD59-A6C34878D82A}">
                    <a16:rowId xmlns:a16="http://schemas.microsoft.com/office/drawing/2014/main" val="1714133593"/>
                  </a:ext>
                </a:extLst>
              </a:tr>
              <a:tr h="213360">
                <a:tc>
                  <a:txBody>
                    <a:bodyPr/>
                    <a:lstStyle/>
                    <a:p>
                      <a:pPr algn="ctr" fontAlgn="b"/>
                      <a:r>
                        <a:rPr lang="en-US" sz="1000" b="0" i="0" u="none" strike="noStrike">
                          <a:solidFill>
                            <a:srgbClr val="000000"/>
                          </a:solidFill>
                          <a:effectLst/>
                          <a:latin typeface="Comic Sans MS" panose="030F0702030302020204" pitchFamily="66" charset="0"/>
                        </a:rPr>
                        <a:t>O.H.</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53516359"/>
                  </a:ext>
                </a:extLst>
              </a:tr>
              <a:tr h="190500">
                <a:tc>
                  <a:txBody>
                    <a:bodyPr/>
                    <a:lstStyle/>
                    <a:p>
                      <a:pPr algn="ctr" fontAlgn="b"/>
                      <a:r>
                        <a:rPr lang="en-US" sz="1000" b="0" i="0" u="none" strike="noStrike">
                          <a:solidFill>
                            <a:srgbClr val="000000"/>
                          </a:solidFill>
                          <a:effectLst/>
                          <a:latin typeface="Arial" panose="020B0604020202020204" pitchFamily="34" charset="0"/>
                        </a:rPr>
                        <a:t>T.M.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Arial" panose="020B0604020202020204" pitchFamily="34" charset="0"/>
                        </a:rPr>
                        <a:t>8</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82</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7</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81</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5</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108</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5</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111</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5</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YES</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399543"/>
                  </a:ext>
                </a:extLst>
              </a:tr>
              <a:tr h="182880">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CCCCCC"/>
                      </a:solidFill>
                      <a:prstDash val="solid"/>
                      <a:round/>
                      <a:headEnd type="none" w="med" len="med"/>
                      <a:tailEnd type="none" w="med" len="med"/>
                    </a:lnT>
                    <a:lnB>
                      <a:noFill/>
                    </a:lnB>
                    <a:solidFill>
                      <a:srgbClr val="D8BEEC"/>
                    </a:solidFill>
                  </a:tcPr>
                </a:tc>
                <a:tc>
                  <a:txBody>
                    <a:bodyPr/>
                    <a:lstStyle/>
                    <a:p>
                      <a:pPr algn="l" fontAlgn="b"/>
                      <a:r>
                        <a:rPr lang="en-US" sz="1100" b="0" i="0" u="none" strike="noStrike">
                          <a:solidFill>
                            <a:srgbClr val="000000"/>
                          </a:solidFill>
                          <a:effectLst/>
                          <a:latin typeface="Calibri" panose="020F0502020204030204" pitchFamily="34" charset="0"/>
                        </a:rPr>
                        <a:t>average</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105.4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5.8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112.3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5.5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104.9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4.9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107.9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8.1</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extLst>
                  <a:ext uri="{0D108BD9-81ED-4DB2-BD59-A6C34878D82A}">
                    <a16:rowId xmlns:a16="http://schemas.microsoft.com/office/drawing/2014/main" val="4029471054"/>
                  </a:ext>
                </a:extLst>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D8BEEC"/>
                    </a:solidFill>
                  </a:tcPr>
                </a:tc>
                <a:tc>
                  <a:txBody>
                    <a:bodyPr/>
                    <a:lstStyle/>
                    <a:p>
                      <a:pPr algn="l" fontAlgn="b"/>
                      <a:r>
                        <a:rPr lang="en-US" sz="1100" b="0" i="0" u="none" strike="noStrike">
                          <a:solidFill>
                            <a:srgbClr val="000000"/>
                          </a:solidFill>
                          <a:effectLst/>
                          <a:latin typeface="Calibri" panose="020F0502020204030204" pitchFamily="34" charset="0"/>
                        </a:rPr>
                        <a:t>standard dev.</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23.1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3.6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39.2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2.7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28.3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2.8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33.9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9.1</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extLst>
                  <a:ext uri="{0D108BD9-81ED-4DB2-BD59-A6C34878D82A}">
                    <a16:rowId xmlns:a16="http://schemas.microsoft.com/office/drawing/2014/main" val="3319856439"/>
                  </a:ext>
                </a:extLst>
              </a:tr>
            </a:tbl>
          </a:graphicData>
        </a:graphic>
      </p:graphicFrame>
      <p:sp>
        <p:nvSpPr>
          <p:cNvPr id="5" name="TextBox 4">
            <a:extLst>
              <a:ext uri="{FF2B5EF4-FFF2-40B4-BE49-F238E27FC236}">
                <a16:creationId xmlns:a16="http://schemas.microsoft.com/office/drawing/2014/main" id="{C8F094F4-397C-4458-85E0-8152AC65D7D7}"/>
              </a:ext>
            </a:extLst>
          </p:cNvPr>
          <p:cNvSpPr txBox="1"/>
          <p:nvPr/>
        </p:nvSpPr>
        <p:spPr>
          <a:xfrm>
            <a:off x="-504825" y="33722261"/>
            <a:ext cx="43891200" cy="32720794"/>
          </a:xfrm>
          <a:prstGeom prst="rect">
            <a:avLst/>
          </a:prstGeom>
          <a:solidFill>
            <a:schemeClr val="bg2">
              <a:lumMod val="75000"/>
              <a:alpha val="13000"/>
            </a:schemeClr>
          </a:solidFill>
          <a:ln w="571500">
            <a:solidFill>
              <a:srgbClr val="334F83"/>
            </a:solidFill>
          </a:ln>
        </p:spPr>
        <p:txBody>
          <a:bodyPr wrap="square" rtlCol="0">
            <a:spAutoFit/>
          </a:bodyPr>
          <a:lstStyle/>
          <a:p>
            <a:endParaRPr lang="en-US" dirty="0"/>
          </a:p>
        </p:txBody>
      </p:sp>
      <p:pic>
        <p:nvPicPr>
          <p:cNvPr id="78" name="Picture 77">
            <a:extLst>
              <a:ext uri="{FF2B5EF4-FFF2-40B4-BE49-F238E27FC236}">
                <a16:creationId xmlns:a16="http://schemas.microsoft.com/office/drawing/2014/main" id="{5D190B7B-80C5-4207-A6D6-F7B205CB80EF}"/>
              </a:ext>
            </a:extLst>
          </p:cNvPr>
          <p:cNvPicPr>
            <a:picLocks noChangeAspect="1"/>
          </p:cNvPicPr>
          <p:nvPr/>
        </p:nvPicPr>
        <p:blipFill>
          <a:blip r:embed="rId12"/>
          <a:stretch>
            <a:fillRect/>
          </a:stretch>
        </p:blipFill>
        <p:spPr>
          <a:xfrm>
            <a:off x="15420125" y="13593664"/>
            <a:ext cx="13293437" cy="5606852"/>
          </a:xfrm>
          <a:prstGeom prst="rect">
            <a:avLst/>
          </a:prstGeom>
          <a:ln w="200025" cap="sq">
            <a:solidFill>
              <a:srgbClr val="435FAA">
                <a:alpha val="81000"/>
              </a:srgbClr>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18493397"/>
      </p:ext>
    </p:extLst>
  </p:cSld>
  <p:clrMapOvr>
    <a:masterClrMapping/>
  </p:clrMapOvr>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PosterPresentations.com-36x48_Trifold_Template-V3</Template>
  <TotalTime>2256</TotalTime>
  <Words>1100</Words>
  <Application>Microsoft Office PowerPoint</Application>
  <PresentationFormat>Custom</PresentationFormat>
  <Paragraphs>417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Comic Sans MS</vt:lpstr>
      <vt:lpstr>MV Boli</vt:lpstr>
      <vt:lpstr>Trebuchet MS</vt:lpstr>
      <vt:lpstr>PosterPresentations.com-36x48_Trifold_Template-V3</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Nathaniel Newport</cp:lastModifiedBy>
  <cp:revision>33</cp:revision>
  <dcterms:created xsi:type="dcterms:W3CDTF">2012-02-03T23:30:52Z</dcterms:created>
  <dcterms:modified xsi:type="dcterms:W3CDTF">2020-03-29T13:07:55Z</dcterms:modified>
</cp:coreProperties>
</file>