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2" r:id="rId1"/>
  </p:sldMasterIdLst>
  <p:sldIdLst>
    <p:sldId id="256" r:id="rId2"/>
    <p:sldId id="261" r:id="rId3"/>
    <p:sldId id="262" r:id="rId4"/>
    <p:sldId id="263" r:id="rId5"/>
    <p:sldId id="266" r:id="rId6"/>
    <p:sldId id="264" r:id="rId7"/>
    <p:sldId id="265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59" r:id="rId18"/>
    <p:sldId id="277" r:id="rId19"/>
    <p:sldId id="278" r:id="rId20"/>
    <p:sldId id="279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93572" autoAdjust="0"/>
  </p:normalViewPr>
  <p:slideViewPr>
    <p:cSldViewPr>
      <p:cViewPr varScale="1">
        <p:scale>
          <a:sx n="83" d="100"/>
          <a:sy n="83" d="100"/>
        </p:scale>
        <p:origin x="-9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53C8-891D-46D4-811C-B592B7582084}" type="datetimeFigureOut">
              <a:rPr lang="en-US" smtClean="0"/>
              <a:pPr/>
              <a:t>10/21/2010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4995-2801-41DD-824D-427D06C25A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fujibee/hadoop-papyrus" TargetMode="External"/><Relationship Id="rId2" Type="http://schemas.openxmlformats.org/officeDocument/2006/relationships/hyperlink" Target="http://github.com/fujibee/jruby-on-hadoo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Vinod.dinakaran@gmail.com" TargetMode="External"/><Relationship Id="rId2" Type="http://schemas.openxmlformats.org/officeDocument/2006/relationships/hyperlink" Target="http://github.com/vinodkd/ab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inodkumar.dinakaran@orbitz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Abu</a:t>
            </a:r>
            <a:br>
              <a:rPr lang="en-US" dirty="0" smtClean="0"/>
            </a:b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Scripting Language &amp; </a:t>
            </a:r>
            <a:r>
              <a:rPr lang="en-US" sz="2000" dirty="0" err="1" smtClean="0"/>
              <a:t>Visualizer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Vinod Dinakaran</a:t>
            </a:r>
          </a:p>
          <a:p>
            <a:r>
              <a:rPr lang="en-US" dirty="0" smtClean="0"/>
              <a:t>CHUG Oct 21 2010</a:t>
            </a:r>
          </a:p>
        </p:txBody>
      </p:sp>
      <p:pic>
        <p:nvPicPr>
          <p:cNvPr id="4" name="Picture 3" descr="Disney-Aladdin-elephant-abu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285008"/>
            <a:ext cx="1550717" cy="2039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285750"/>
            <a:ext cx="732472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63246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which can be enhanced with the actual method bodies, and other details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6096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like so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4961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914400" y="2362200"/>
            <a:ext cx="7086600" cy="1524000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4400" y="4419600"/>
            <a:ext cx="7086600" cy="685800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Isosceles Triangle 19"/>
          <p:cNvSpPr/>
          <p:nvPr/>
        </p:nvSpPr>
        <p:spPr>
          <a:xfrm>
            <a:off x="6858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Isosceles Triangle 20"/>
          <p:cNvSpPr/>
          <p:nvPr/>
        </p:nvSpPr>
        <p:spPr>
          <a:xfrm>
            <a:off x="12192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Isosceles Triangle 21"/>
          <p:cNvSpPr/>
          <p:nvPr/>
        </p:nvSpPr>
        <p:spPr>
          <a:xfrm>
            <a:off x="18288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Isosceles Triangle 22"/>
          <p:cNvSpPr/>
          <p:nvPr/>
        </p:nvSpPr>
        <p:spPr>
          <a:xfrm>
            <a:off x="23622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Isosceles Triangle 23"/>
          <p:cNvSpPr/>
          <p:nvPr/>
        </p:nvSpPr>
        <p:spPr>
          <a:xfrm>
            <a:off x="29718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Isosceles Triangle 24"/>
          <p:cNvSpPr/>
          <p:nvPr/>
        </p:nvSpPr>
        <p:spPr>
          <a:xfrm>
            <a:off x="35052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Isosceles Triangle 25"/>
          <p:cNvSpPr/>
          <p:nvPr/>
        </p:nvSpPr>
        <p:spPr>
          <a:xfrm>
            <a:off x="41148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Isosceles Triangle 26"/>
          <p:cNvSpPr/>
          <p:nvPr/>
        </p:nvSpPr>
        <p:spPr>
          <a:xfrm>
            <a:off x="46482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Isosceles Triangle 27"/>
          <p:cNvSpPr/>
          <p:nvPr/>
        </p:nvSpPr>
        <p:spPr>
          <a:xfrm>
            <a:off x="51816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Isosceles Triangle 28"/>
          <p:cNvSpPr/>
          <p:nvPr/>
        </p:nvSpPr>
        <p:spPr>
          <a:xfrm>
            <a:off x="57150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Isosceles Triangle 29"/>
          <p:cNvSpPr/>
          <p:nvPr/>
        </p:nvSpPr>
        <p:spPr>
          <a:xfrm>
            <a:off x="63246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Isosceles Triangle 30"/>
          <p:cNvSpPr/>
          <p:nvPr/>
        </p:nvSpPr>
        <p:spPr>
          <a:xfrm>
            <a:off x="68580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Isosceles Triangle 31"/>
          <p:cNvSpPr/>
          <p:nvPr/>
        </p:nvSpPr>
        <p:spPr>
          <a:xfrm>
            <a:off x="73914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Isosceles Triangle 32"/>
          <p:cNvSpPr/>
          <p:nvPr/>
        </p:nvSpPr>
        <p:spPr>
          <a:xfrm>
            <a:off x="7924800" y="5715000"/>
            <a:ext cx="6096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14400" y="1981200"/>
            <a:ext cx="7086600" cy="152400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Compile and jar up the code…</a:t>
            </a:r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958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.. And run it</a:t>
            </a:r>
            <a:endParaRPr lang="en-US" sz="20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673793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Callout 1 (Accent Bar) 3"/>
          <p:cNvSpPr/>
          <p:nvPr/>
        </p:nvSpPr>
        <p:spPr>
          <a:xfrm>
            <a:off x="7696200" y="2057400"/>
            <a:ext cx="1219200" cy="609600"/>
          </a:xfrm>
          <a:prstGeom prst="accentCallout1">
            <a:avLst>
              <a:gd name="adj1" fmla="val 18750"/>
              <a:gd name="adj2" fmla="val -8333"/>
              <a:gd name="adj3" fmla="val -9716"/>
              <a:gd name="adj4" fmla="val -149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/>
              <a:t>Todo</a:t>
            </a:r>
            <a:r>
              <a:rPr lang="en-US" sz="1400" dirty="0" smtClean="0"/>
              <a:t>: Use the tool interface.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Graphviz</a:t>
            </a:r>
            <a:r>
              <a:rPr lang="en-US" dirty="0" smtClean="0"/>
              <a:t> Visualization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1219201"/>
            <a:ext cx="69437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5791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Produces….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xtemperature.g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3445" y="685800"/>
            <a:ext cx="3897110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That was v0.1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could do a whole lot more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657600" y="2362200"/>
            <a:ext cx="3886200" cy="457200"/>
          </a:xfrm>
          <a:prstGeom prst="wedgeRoundRectCallout">
            <a:avLst>
              <a:gd name="adj1" fmla="val 73028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200" dirty="0" smtClean="0"/>
              <a:t>Add flow validation</a:t>
            </a:r>
          </a:p>
        </p:txBody>
      </p:sp>
      <p:sp>
        <p:nvSpPr>
          <p:cNvPr id="8" name="Freeform 7"/>
          <p:cNvSpPr/>
          <p:nvPr/>
        </p:nvSpPr>
        <p:spPr>
          <a:xfrm>
            <a:off x="-57382" y="1219200"/>
            <a:ext cx="590782" cy="1628384"/>
          </a:xfrm>
          <a:custGeom>
            <a:avLst/>
            <a:gdLst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102267 w 590782"/>
              <a:gd name="connsiteY9" fmla="*/ 1290181 h 1628384"/>
              <a:gd name="connsiteX10" fmla="*/ 240054 w 590782"/>
              <a:gd name="connsiteY10" fmla="*/ 1365337 h 1628384"/>
              <a:gd name="connsiteX11" fmla="*/ 315210 w 590782"/>
              <a:gd name="connsiteY11" fmla="*/ 1340285 h 1628384"/>
              <a:gd name="connsiteX12" fmla="*/ 252580 w 590782"/>
              <a:gd name="connsiteY12" fmla="*/ 1465546 h 1628384"/>
              <a:gd name="connsiteX13" fmla="*/ 64689 w 590782"/>
              <a:gd name="connsiteY13" fmla="*/ 1427968 h 1628384"/>
              <a:gd name="connsiteX14" fmla="*/ 52163 w 590782"/>
              <a:gd name="connsiteY14" fmla="*/ 1427968 h 1628384"/>
              <a:gd name="connsiteX15" fmla="*/ 14585 w 590782"/>
              <a:gd name="connsiteY15" fmla="*/ 1553228 h 1628384"/>
              <a:gd name="connsiteX16" fmla="*/ 2059 w 590782"/>
              <a:gd name="connsiteY16" fmla="*/ 1590806 h 1628384"/>
              <a:gd name="connsiteX17" fmla="*/ 2059 w 590782"/>
              <a:gd name="connsiteY17" fmla="*/ 1628384 h 1628384"/>
              <a:gd name="connsiteX18" fmla="*/ 2059 w 590782"/>
              <a:gd name="connsiteY18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102267 w 590782"/>
              <a:gd name="connsiteY9" fmla="*/ 1290181 h 1628384"/>
              <a:gd name="connsiteX10" fmla="*/ 240054 w 590782"/>
              <a:gd name="connsiteY10" fmla="*/ 1365337 h 1628384"/>
              <a:gd name="connsiteX11" fmla="*/ 381000 w 590782"/>
              <a:gd name="connsiteY11" fmla="*/ 1219200 h 1628384"/>
              <a:gd name="connsiteX12" fmla="*/ 252580 w 590782"/>
              <a:gd name="connsiteY12" fmla="*/ 1465546 h 1628384"/>
              <a:gd name="connsiteX13" fmla="*/ 64689 w 590782"/>
              <a:gd name="connsiteY13" fmla="*/ 1427968 h 1628384"/>
              <a:gd name="connsiteX14" fmla="*/ 52163 w 590782"/>
              <a:gd name="connsiteY14" fmla="*/ 1427968 h 1628384"/>
              <a:gd name="connsiteX15" fmla="*/ 14585 w 590782"/>
              <a:gd name="connsiteY15" fmla="*/ 1553228 h 1628384"/>
              <a:gd name="connsiteX16" fmla="*/ 2059 w 590782"/>
              <a:gd name="connsiteY16" fmla="*/ 1590806 h 1628384"/>
              <a:gd name="connsiteX17" fmla="*/ 2059 w 590782"/>
              <a:gd name="connsiteY17" fmla="*/ 1628384 h 1628384"/>
              <a:gd name="connsiteX18" fmla="*/ 2059 w 590782"/>
              <a:gd name="connsiteY18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102267 w 590782"/>
              <a:gd name="connsiteY9" fmla="*/ 1290181 h 1628384"/>
              <a:gd name="connsiteX10" fmla="*/ 240054 w 590782"/>
              <a:gd name="connsiteY10" fmla="*/ 1365337 h 1628384"/>
              <a:gd name="connsiteX11" fmla="*/ 381000 w 590782"/>
              <a:gd name="connsiteY11" fmla="*/ 1219200 h 1628384"/>
              <a:gd name="connsiteX12" fmla="*/ 252580 w 590782"/>
              <a:gd name="connsiteY12" fmla="*/ 1465546 h 1628384"/>
              <a:gd name="connsiteX13" fmla="*/ 64689 w 590782"/>
              <a:gd name="connsiteY13" fmla="*/ 1427968 h 1628384"/>
              <a:gd name="connsiteX14" fmla="*/ 52163 w 590782"/>
              <a:gd name="connsiteY14" fmla="*/ 1427968 h 1628384"/>
              <a:gd name="connsiteX15" fmla="*/ 14585 w 590782"/>
              <a:gd name="connsiteY15" fmla="*/ 1553228 h 1628384"/>
              <a:gd name="connsiteX16" fmla="*/ 2059 w 590782"/>
              <a:gd name="connsiteY16" fmla="*/ 1590806 h 1628384"/>
              <a:gd name="connsiteX17" fmla="*/ 2059 w 590782"/>
              <a:gd name="connsiteY17" fmla="*/ 1628384 h 1628384"/>
              <a:gd name="connsiteX18" fmla="*/ 2059 w 590782"/>
              <a:gd name="connsiteY18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102267 w 590782"/>
              <a:gd name="connsiteY9" fmla="*/ 1290181 h 1628384"/>
              <a:gd name="connsiteX10" fmla="*/ 228600 w 590782"/>
              <a:gd name="connsiteY10" fmla="*/ 1219200 h 1628384"/>
              <a:gd name="connsiteX11" fmla="*/ 381000 w 590782"/>
              <a:gd name="connsiteY11" fmla="*/ 1219200 h 1628384"/>
              <a:gd name="connsiteX12" fmla="*/ 252580 w 590782"/>
              <a:gd name="connsiteY12" fmla="*/ 1465546 h 1628384"/>
              <a:gd name="connsiteX13" fmla="*/ 64689 w 590782"/>
              <a:gd name="connsiteY13" fmla="*/ 1427968 h 1628384"/>
              <a:gd name="connsiteX14" fmla="*/ 52163 w 590782"/>
              <a:gd name="connsiteY14" fmla="*/ 1427968 h 1628384"/>
              <a:gd name="connsiteX15" fmla="*/ 14585 w 590782"/>
              <a:gd name="connsiteY15" fmla="*/ 1553228 h 1628384"/>
              <a:gd name="connsiteX16" fmla="*/ 2059 w 590782"/>
              <a:gd name="connsiteY16" fmla="*/ 1590806 h 1628384"/>
              <a:gd name="connsiteX17" fmla="*/ 2059 w 590782"/>
              <a:gd name="connsiteY17" fmla="*/ 1628384 h 1628384"/>
              <a:gd name="connsiteX18" fmla="*/ 2059 w 590782"/>
              <a:gd name="connsiteY18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304800 w 590782"/>
              <a:gd name="connsiteY9" fmla="*/ 1219200 h 1628384"/>
              <a:gd name="connsiteX10" fmla="*/ 228600 w 590782"/>
              <a:gd name="connsiteY10" fmla="*/ 1219200 h 1628384"/>
              <a:gd name="connsiteX11" fmla="*/ 381000 w 590782"/>
              <a:gd name="connsiteY11" fmla="*/ 1219200 h 1628384"/>
              <a:gd name="connsiteX12" fmla="*/ 252580 w 590782"/>
              <a:gd name="connsiteY12" fmla="*/ 1465546 h 1628384"/>
              <a:gd name="connsiteX13" fmla="*/ 64689 w 590782"/>
              <a:gd name="connsiteY13" fmla="*/ 1427968 h 1628384"/>
              <a:gd name="connsiteX14" fmla="*/ 52163 w 590782"/>
              <a:gd name="connsiteY14" fmla="*/ 1427968 h 1628384"/>
              <a:gd name="connsiteX15" fmla="*/ 14585 w 590782"/>
              <a:gd name="connsiteY15" fmla="*/ 1553228 h 1628384"/>
              <a:gd name="connsiteX16" fmla="*/ 2059 w 590782"/>
              <a:gd name="connsiteY16" fmla="*/ 1590806 h 1628384"/>
              <a:gd name="connsiteX17" fmla="*/ 2059 w 590782"/>
              <a:gd name="connsiteY17" fmla="*/ 1628384 h 1628384"/>
              <a:gd name="connsiteX18" fmla="*/ 2059 w 590782"/>
              <a:gd name="connsiteY18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304800 w 590782"/>
              <a:gd name="connsiteY9" fmla="*/ 1219200 h 1628384"/>
              <a:gd name="connsiteX10" fmla="*/ 533400 w 590782"/>
              <a:gd name="connsiteY10" fmla="*/ 1600200 h 1628384"/>
              <a:gd name="connsiteX11" fmla="*/ 381000 w 590782"/>
              <a:gd name="connsiteY11" fmla="*/ 1219200 h 1628384"/>
              <a:gd name="connsiteX12" fmla="*/ 252580 w 590782"/>
              <a:gd name="connsiteY12" fmla="*/ 1465546 h 1628384"/>
              <a:gd name="connsiteX13" fmla="*/ 64689 w 590782"/>
              <a:gd name="connsiteY13" fmla="*/ 1427968 h 1628384"/>
              <a:gd name="connsiteX14" fmla="*/ 52163 w 590782"/>
              <a:gd name="connsiteY14" fmla="*/ 1427968 h 1628384"/>
              <a:gd name="connsiteX15" fmla="*/ 14585 w 590782"/>
              <a:gd name="connsiteY15" fmla="*/ 1553228 h 1628384"/>
              <a:gd name="connsiteX16" fmla="*/ 2059 w 590782"/>
              <a:gd name="connsiteY16" fmla="*/ 1590806 h 1628384"/>
              <a:gd name="connsiteX17" fmla="*/ 2059 w 590782"/>
              <a:gd name="connsiteY17" fmla="*/ 1628384 h 1628384"/>
              <a:gd name="connsiteX18" fmla="*/ 2059 w 590782"/>
              <a:gd name="connsiteY18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304800 w 590782"/>
              <a:gd name="connsiteY9" fmla="*/ 1219200 h 1628384"/>
              <a:gd name="connsiteX10" fmla="*/ 381000 w 590782"/>
              <a:gd name="connsiteY10" fmla="*/ 1219200 h 1628384"/>
              <a:gd name="connsiteX11" fmla="*/ 252580 w 590782"/>
              <a:gd name="connsiteY11" fmla="*/ 1465546 h 1628384"/>
              <a:gd name="connsiteX12" fmla="*/ 64689 w 590782"/>
              <a:gd name="connsiteY12" fmla="*/ 1427968 h 1628384"/>
              <a:gd name="connsiteX13" fmla="*/ 52163 w 590782"/>
              <a:gd name="connsiteY13" fmla="*/ 1427968 h 1628384"/>
              <a:gd name="connsiteX14" fmla="*/ 14585 w 590782"/>
              <a:gd name="connsiteY14" fmla="*/ 1553228 h 1628384"/>
              <a:gd name="connsiteX15" fmla="*/ 2059 w 590782"/>
              <a:gd name="connsiteY15" fmla="*/ 1590806 h 1628384"/>
              <a:gd name="connsiteX16" fmla="*/ 2059 w 590782"/>
              <a:gd name="connsiteY16" fmla="*/ 1628384 h 1628384"/>
              <a:gd name="connsiteX17" fmla="*/ 2059 w 590782"/>
              <a:gd name="connsiteY17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304800 w 590782"/>
              <a:gd name="connsiteY9" fmla="*/ 1219200 h 1628384"/>
              <a:gd name="connsiteX10" fmla="*/ 252580 w 590782"/>
              <a:gd name="connsiteY10" fmla="*/ 1465546 h 1628384"/>
              <a:gd name="connsiteX11" fmla="*/ 64689 w 590782"/>
              <a:gd name="connsiteY11" fmla="*/ 1427968 h 1628384"/>
              <a:gd name="connsiteX12" fmla="*/ 52163 w 590782"/>
              <a:gd name="connsiteY12" fmla="*/ 1427968 h 1628384"/>
              <a:gd name="connsiteX13" fmla="*/ 14585 w 590782"/>
              <a:gd name="connsiteY13" fmla="*/ 1553228 h 1628384"/>
              <a:gd name="connsiteX14" fmla="*/ 2059 w 590782"/>
              <a:gd name="connsiteY14" fmla="*/ 1590806 h 1628384"/>
              <a:gd name="connsiteX15" fmla="*/ 2059 w 590782"/>
              <a:gd name="connsiteY15" fmla="*/ 1628384 h 1628384"/>
              <a:gd name="connsiteX16" fmla="*/ 2059 w 590782"/>
              <a:gd name="connsiteY16" fmla="*/ 1628384 h 1628384"/>
              <a:gd name="connsiteX0" fmla="*/ 14585 w 590782"/>
              <a:gd name="connsiteY0" fmla="*/ 162839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304800 w 590782"/>
              <a:gd name="connsiteY9" fmla="*/ 1219200 h 1628384"/>
              <a:gd name="connsiteX10" fmla="*/ 252580 w 590782"/>
              <a:gd name="connsiteY10" fmla="*/ 1465546 h 1628384"/>
              <a:gd name="connsiteX11" fmla="*/ 64689 w 590782"/>
              <a:gd name="connsiteY11" fmla="*/ 1427968 h 1628384"/>
              <a:gd name="connsiteX12" fmla="*/ 52163 w 590782"/>
              <a:gd name="connsiteY12" fmla="*/ 1427968 h 1628384"/>
              <a:gd name="connsiteX13" fmla="*/ 14585 w 590782"/>
              <a:gd name="connsiteY13" fmla="*/ 1553228 h 1628384"/>
              <a:gd name="connsiteX14" fmla="*/ 2059 w 590782"/>
              <a:gd name="connsiteY14" fmla="*/ 1590806 h 1628384"/>
              <a:gd name="connsiteX15" fmla="*/ 2059 w 590782"/>
              <a:gd name="connsiteY15" fmla="*/ 1628384 h 1628384"/>
              <a:gd name="connsiteX16" fmla="*/ 2059 w 590782"/>
              <a:gd name="connsiteY16" fmla="*/ 1628384 h 1628384"/>
              <a:gd name="connsiteX0" fmla="*/ 0 w 590782"/>
              <a:gd name="connsiteY0" fmla="*/ 152400 h 1628384"/>
              <a:gd name="connsiteX1" fmla="*/ 352788 w 590782"/>
              <a:gd name="connsiteY1" fmla="*/ 0 h 1628384"/>
              <a:gd name="connsiteX2" fmla="*/ 590782 w 590782"/>
              <a:gd name="connsiteY2" fmla="*/ 162839 h 1628384"/>
              <a:gd name="connsiteX3" fmla="*/ 440470 w 590782"/>
              <a:gd name="connsiteY3" fmla="*/ 350729 h 1628384"/>
              <a:gd name="connsiteX4" fmla="*/ 327736 w 590782"/>
              <a:gd name="connsiteY4" fmla="*/ 388307 h 1628384"/>
              <a:gd name="connsiteX5" fmla="*/ 327736 w 590782"/>
              <a:gd name="connsiteY5" fmla="*/ 688932 h 1628384"/>
              <a:gd name="connsiteX6" fmla="*/ 390366 w 590782"/>
              <a:gd name="connsiteY6" fmla="*/ 1052187 h 1628384"/>
              <a:gd name="connsiteX7" fmla="*/ 240054 w 590782"/>
              <a:gd name="connsiteY7" fmla="*/ 1052187 h 1628384"/>
              <a:gd name="connsiteX8" fmla="*/ 127319 w 590782"/>
              <a:gd name="connsiteY8" fmla="*/ 1127343 h 1628384"/>
              <a:gd name="connsiteX9" fmla="*/ 304800 w 590782"/>
              <a:gd name="connsiteY9" fmla="*/ 1219200 h 1628384"/>
              <a:gd name="connsiteX10" fmla="*/ 252580 w 590782"/>
              <a:gd name="connsiteY10" fmla="*/ 1465546 h 1628384"/>
              <a:gd name="connsiteX11" fmla="*/ 64689 w 590782"/>
              <a:gd name="connsiteY11" fmla="*/ 1427968 h 1628384"/>
              <a:gd name="connsiteX12" fmla="*/ 52163 w 590782"/>
              <a:gd name="connsiteY12" fmla="*/ 1427968 h 1628384"/>
              <a:gd name="connsiteX13" fmla="*/ 14585 w 590782"/>
              <a:gd name="connsiteY13" fmla="*/ 1553228 h 1628384"/>
              <a:gd name="connsiteX14" fmla="*/ 2059 w 590782"/>
              <a:gd name="connsiteY14" fmla="*/ 1590806 h 1628384"/>
              <a:gd name="connsiteX15" fmla="*/ 2059 w 590782"/>
              <a:gd name="connsiteY15" fmla="*/ 1628384 h 1628384"/>
              <a:gd name="connsiteX16" fmla="*/ 2059 w 590782"/>
              <a:gd name="connsiteY16" fmla="*/ 1628384 h 162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0782" h="1628384">
                <a:moveTo>
                  <a:pt x="0" y="152400"/>
                </a:moveTo>
                <a:lnTo>
                  <a:pt x="352788" y="0"/>
                </a:lnTo>
                <a:lnTo>
                  <a:pt x="590782" y="162839"/>
                </a:lnTo>
                <a:lnTo>
                  <a:pt x="440470" y="350729"/>
                </a:lnTo>
                <a:lnTo>
                  <a:pt x="327736" y="388307"/>
                </a:lnTo>
                <a:lnTo>
                  <a:pt x="327736" y="688932"/>
                </a:lnTo>
                <a:lnTo>
                  <a:pt x="390366" y="1052187"/>
                </a:lnTo>
                <a:lnTo>
                  <a:pt x="240054" y="1052187"/>
                </a:lnTo>
                <a:lnTo>
                  <a:pt x="127319" y="1127343"/>
                </a:lnTo>
                <a:cubicBezTo>
                  <a:pt x="118968" y="1181622"/>
                  <a:pt x="538619" y="1155526"/>
                  <a:pt x="304800" y="1219200"/>
                </a:cubicBezTo>
                <a:lnTo>
                  <a:pt x="252580" y="1465546"/>
                </a:lnTo>
                <a:lnTo>
                  <a:pt x="64689" y="1427968"/>
                </a:lnTo>
                <a:lnTo>
                  <a:pt x="52163" y="1427968"/>
                </a:lnTo>
                <a:cubicBezTo>
                  <a:pt x="39637" y="1469721"/>
                  <a:pt x="27405" y="1511564"/>
                  <a:pt x="14585" y="1553228"/>
                </a:cubicBezTo>
                <a:cubicBezTo>
                  <a:pt x="10702" y="1565848"/>
                  <a:pt x="4230" y="1577782"/>
                  <a:pt x="2059" y="1590806"/>
                </a:cubicBezTo>
                <a:cubicBezTo>
                  <a:pt x="0" y="1603162"/>
                  <a:pt x="2059" y="1615858"/>
                  <a:pt x="2059" y="1628384"/>
                </a:cubicBezTo>
                <a:lnTo>
                  <a:pt x="2059" y="1628384"/>
                </a:lnTo>
              </a:path>
            </a:pathLst>
          </a:cu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610600" y="1533525"/>
            <a:ext cx="590550" cy="1666875"/>
          </a:xfrm>
          <a:custGeom>
            <a:avLst/>
            <a:gdLst>
              <a:gd name="connsiteX0" fmla="*/ 685800 w 704850"/>
              <a:gd name="connsiteY0" fmla="*/ 104775 h 1666875"/>
              <a:gd name="connsiteX1" fmla="*/ 685800 w 704850"/>
              <a:gd name="connsiteY1" fmla="*/ 104775 h 1666875"/>
              <a:gd name="connsiteX2" fmla="*/ 609600 w 704850"/>
              <a:gd name="connsiteY2" fmla="*/ 76200 h 1666875"/>
              <a:gd name="connsiteX3" fmla="*/ 581025 w 704850"/>
              <a:gd name="connsiteY3" fmla="*/ 57150 h 1666875"/>
              <a:gd name="connsiteX4" fmla="*/ 542925 w 704850"/>
              <a:gd name="connsiteY4" fmla="*/ 47625 h 1666875"/>
              <a:gd name="connsiteX5" fmla="*/ 514350 w 704850"/>
              <a:gd name="connsiteY5" fmla="*/ 38100 h 1666875"/>
              <a:gd name="connsiteX6" fmla="*/ 466725 w 704850"/>
              <a:gd name="connsiteY6" fmla="*/ 28575 h 1666875"/>
              <a:gd name="connsiteX7" fmla="*/ 390525 w 704850"/>
              <a:gd name="connsiteY7" fmla="*/ 0 h 1666875"/>
              <a:gd name="connsiteX8" fmla="*/ 123825 w 704850"/>
              <a:gd name="connsiteY8" fmla="*/ 28575 h 1666875"/>
              <a:gd name="connsiteX9" fmla="*/ 0 w 704850"/>
              <a:gd name="connsiteY9" fmla="*/ 200025 h 1666875"/>
              <a:gd name="connsiteX10" fmla="*/ 85725 w 704850"/>
              <a:gd name="connsiteY10" fmla="*/ 390525 h 1666875"/>
              <a:gd name="connsiteX11" fmla="*/ 200025 w 704850"/>
              <a:gd name="connsiteY11" fmla="*/ 495300 h 1666875"/>
              <a:gd name="connsiteX12" fmla="*/ 171450 w 704850"/>
              <a:gd name="connsiteY12" fmla="*/ 571500 h 1666875"/>
              <a:gd name="connsiteX13" fmla="*/ 171450 w 704850"/>
              <a:gd name="connsiteY13" fmla="*/ 790575 h 1666875"/>
              <a:gd name="connsiteX14" fmla="*/ 228600 w 704850"/>
              <a:gd name="connsiteY14" fmla="*/ 923925 h 1666875"/>
              <a:gd name="connsiteX15" fmla="*/ 209550 w 704850"/>
              <a:gd name="connsiteY15" fmla="*/ 1247775 h 1666875"/>
              <a:gd name="connsiteX16" fmla="*/ 342900 w 704850"/>
              <a:gd name="connsiteY16" fmla="*/ 1276350 h 1666875"/>
              <a:gd name="connsiteX17" fmla="*/ 400050 w 704850"/>
              <a:gd name="connsiteY17" fmla="*/ 1333500 h 1666875"/>
              <a:gd name="connsiteX18" fmla="*/ 390525 w 704850"/>
              <a:gd name="connsiteY18" fmla="*/ 1419225 h 1666875"/>
              <a:gd name="connsiteX19" fmla="*/ 285750 w 704850"/>
              <a:gd name="connsiteY19" fmla="*/ 1457325 h 1666875"/>
              <a:gd name="connsiteX20" fmla="*/ 209550 w 704850"/>
              <a:gd name="connsiteY20" fmla="*/ 1400175 h 1666875"/>
              <a:gd name="connsiteX21" fmla="*/ 276225 w 704850"/>
              <a:gd name="connsiteY21" fmla="*/ 1571625 h 1666875"/>
              <a:gd name="connsiteX22" fmla="*/ 409575 w 704850"/>
              <a:gd name="connsiteY22" fmla="*/ 1571625 h 1666875"/>
              <a:gd name="connsiteX23" fmla="*/ 561975 w 704850"/>
              <a:gd name="connsiteY23" fmla="*/ 1466850 h 1666875"/>
              <a:gd name="connsiteX24" fmla="*/ 704850 w 704850"/>
              <a:gd name="connsiteY24" fmla="*/ 1666875 h 1666875"/>
              <a:gd name="connsiteX0" fmla="*/ 685800 w 704850"/>
              <a:gd name="connsiteY0" fmla="*/ 104775 h 1666875"/>
              <a:gd name="connsiteX1" fmla="*/ 685800 w 704850"/>
              <a:gd name="connsiteY1" fmla="*/ 104775 h 1666875"/>
              <a:gd name="connsiteX2" fmla="*/ 609600 w 704850"/>
              <a:gd name="connsiteY2" fmla="*/ 76200 h 1666875"/>
              <a:gd name="connsiteX3" fmla="*/ 581025 w 704850"/>
              <a:gd name="connsiteY3" fmla="*/ 57150 h 1666875"/>
              <a:gd name="connsiteX4" fmla="*/ 542925 w 704850"/>
              <a:gd name="connsiteY4" fmla="*/ 47625 h 1666875"/>
              <a:gd name="connsiteX5" fmla="*/ 514350 w 704850"/>
              <a:gd name="connsiteY5" fmla="*/ 38100 h 1666875"/>
              <a:gd name="connsiteX6" fmla="*/ 466725 w 704850"/>
              <a:gd name="connsiteY6" fmla="*/ 28575 h 1666875"/>
              <a:gd name="connsiteX7" fmla="*/ 390525 w 704850"/>
              <a:gd name="connsiteY7" fmla="*/ 0 h 1666875"/>
              <a:gd name="connsiteX8" fmla="*/ 123825 w 704850"/>
              <a:gd name="connsiteY8" fmla="*/ 28575 h 1666875"/>
              <a:gd name="connsiteX9" fmla="*/ 0 w 704850"/>
              <a:gd name="connsiteY9" fmla="*/ 200025 h 1666875"/>
              <a:gd name="connsiteX10" fmla="*/ 85725 w 704850"/>
              <a:gd name="connsiteY10" fmla="*/ 390525 h 1666875"/>
              <a:gd name="connsiteX11" fmla="*/ 200025 w 704850"/>
              <a:gd name="connsiteY11" fmla="*/ 495300 h 1666875"/>
              <a:gd name="connsiteX12" fmla="*/ 171450 w 704850"/>
              <a:gd name="connsiteY12" fmla="*/ 571500 h 1666875"/>
              <a:gd name="connsiteX13" fmla="*/ 171450 w 704850"/>
              <a:gd name="connsiteY13" fmla="*/ 790575 h 1666875"/>
              <a:gd name="connsiteX14" fmla="*/ 272845 w 704850"/>
              <a:gd name="connsiteY14" fmla="*/ 904875 h 1666875"/>
              <a:gd name="connsiteX15" fmla="*/ 209550 w 704850"/>
              <a:gd name="connsiteY15" fmla="*/ 1247775 h 1666875"/>
              <a:gd name="connsiteX16" fmla="*/ 342900 w 704850"/>
              <a:gd name="connsiteY16" fmla="*/ 1276350 h 1666875"/>
              <a:gd name="connsiteX17" fmla="*/ 400050 w 704850"/>
              <a:gd name="connsiteY17" fmla="*/ 1333500 h 1666875"/>
              <a:gd name="connsiteX18" fmla="*/ 390525 w 704850"/>
              <a:gd name="connsiteY18" fmla="*/ 1419225 h 1666875"/>
              <a:gd name="connsiteX19" fmla="*/ 285750 w 704850"/>
              <a:gd name="connsiteY19" fmla="*/ 1457325 h 1666875"/>
              <a:gd name="connsiteX20" fmla="*/ 209550 w 704850"/>
              <a:gd name="connsiteY20" fmla="*/ 1400175 h 1666875"/>
              <a:gd name="connsiteX21" fmla="*/ 276225 w 704850"/>
              <a:gd name="connsiteY21" fmla="*/ 1571625 h 1666875"/>
              <a:gd name="connsiteX22" fmla="*/ 409575 w 704850"/>
              <a:gd name="connsiteY22" fmla="*/ 1571625 h 1666875"/>
              <a:gd name="connsiteX23" fmla="*/ 561975 w 704850"/>
              <a:gd name="connsiteY23" fmla="*/ 1466850 h 1666875"/>
              <a:gd name="connsiteX24" fmla="*/ 704850 w 704850"/>
              <a:gd name="connsiteY24" fmla="*/ 1666875 h 1666875"/>
              <a:gd name="connsiteX0" fmla="*/ 685800 w 704850"/>
              <a:gd name="connsiteY0" fmla="*/ 104775 h 1666875"/>
              <a:gd name="connsiteX1" fmla="*/ 685800 w 704850"/>
              <a:gd name="connsiteY1" fmla="*/ 104775 h 1666875"/>
              <a:gd name="connsiteX2" fmla="*/ 609600 w 704850"/>
              <a:gd name="connsiteY2" fmla="*/ 76200 h 1666875"/>
              <a:gd name="connsiteX3" fmla="*/ 581025 w 704850"/>
              <a:gd name="connsiteY3" fmla="*/ 57150 h 1666875"/>
              <a:gd name="connsiteX4" fmla="*/ 542925 w 704850"/>
              <a:gd name="connsiteY4" fmla="*/ 47625 h 1666875"/>
              <a:gd name="connsiteX5" fmla="*/ 514350 w 704850"/>
              <a:gd name="connsiteY5" fmla="*/ 38100 h 1666875"/>
              <a:gd name="connsiteX6" fmla="*/ 466725 w 704850"/>
              <a:gd name="connsiteY6" fmla="*/ 28575 h 1666875"/>
              <a:gd name="connsiteX7" fmla="*/ 390525 w 704850"/>
              <a:gd name="connsiteY7" fmla="*/ 0 h 1666875"/>
              <a:gd name="connsiteX8" fmla="*/ 123825 w 704850"/>
              <a:gd name="connsiteY8" fmla="*/ 28575 h 1666875"/>
              <a:gd name="connsiteX9" fmla="*/ 0 w 704850"/>
              <a:gd name="connsiteY9" fmla="*/ 200025 h 1666875"/>
              <a:gd name="connsiteX10" fmla="*/ 85725 w 704850"/>
              <a:gd name="connsiteY10" fmla="*/ 390525 h 1666875"/>
              <a:gd name="connsiteX11" fmla="*/ 200025 w 704850"/>
              <a:gd name="connsiteY11" fmla="*/ 495300 h 1666875"/>
              <a:gd name="connsiteX12" fmla="*/ 171450 w 704850"/>
              <a:gd name="connsiteY12" fmla="*/ 571500 h 1666875"/>
              <a:gd name="connsiteX13" fmla="*/ 171450 w 704850"/>
              <a:gd name="connsiteY13" fmla="*/ 790575 h 1666875"/>
              <a:gd name="connsiteX14" fmla="*/ 272845 w 704850"/>
              <a:gd name="connsiteY14" fmla="*/ 904875 h 1666875"/>
              <a:gd name="connsiteX15" fmla="*/ 209550 w 704850"/>
              <a:gd name="connsiteY15" fmla="*/ 1247775 h 1666875"/>
              <a:gd name="connsiteX16" fmla="*/ 342900 w 704850"/>
              <a:gd name="connsiteY16" fmla="*/ 1276350 h 1666875"/>
              <a:gd name="connsiteX17" fmla="*/ 400050 w 704850"/>
              <a:gd name="connsiteY17" fmla="*/ 1333500 h 1666875"/>
              <a:gd name="connsiteX18" fmla="*/ 390525 w 704850"/>
              <a:gd name="connsiteY18" fmla="*/ 1419225 h 1666875"/>
              <a:gd name="connsiteX19" fmla="*/ 272845 w 704850"/>
              <a:gd name="connsiteY19" fmla="*/ 1362075 h 1666875"/>
              <a:gd name="connsiteX20" fmla="*/ 209550 w 704850"/>
              <a:gd name="connsiteY20" fmla="*/ 1400175 h 1666875"/>
              <a:gd name="connsiteX21" fmla="*/ 276225 w 704850"/>
              <a:gd name="connsiteY21" fmla="*/ 1571625 h 1666875"/>
              <a:gd name="connsiteX22" fmla="*/ 409575 w 704850"/>
              <a:gd name="connsiteY22" fmla="*/ 1571625 h 1666875"/>
              <a:gd name="connsiteX23" fmla="*/ 561975 w 704850"/>
              <a:gd name="connsiteY23" fmla="*/ 1466850 h 1666875"/>
              <a:gd name="connsiteX24" fmla="*/ 704850 w 704850"/>
              <a:gd name="connsiteY24" fmla="*/ 1666875 h 1666875"/>
              <a:gd name="connsiteX0" fmla="*/ 685800 w 704850"/>
              <a:gd name="connsiteY0" fmla="*/ 104775 h 1666875"/>
              <a:gd name="connsiteX1" fmla="*/ 685800 w 704850"/>
              <a:gd name="connsiteY1" fmla="*/ 104775 h 1666875"/>
              <a:gd name="connsiteX2" fmla="*/ 609600 w 704850"/>
              <a:gd name="connsiteY2" fmla="*/ 76200 h 1666875"/>
              <a:gd name="connsiteX3" fmla="*/ 581025 w 704850"/>
              <a:gd name="connsiteY3" fmla="*/ 57150 h 1666875"/>
              <a:gd name="connsiteX4" fmla="*/ 542925 w 704850"/>
              <a:gd name="connsiteY4" fmla="*/ 47625 h 1666875"/>
              <a:gd name="connsiteX5" fmla="*/ 514350 w 704850"/>
              <a:gd name="connsiteY5" fmla="*/ 38100 h 1666875"/>
              <a:gd name="connsiteX6" fmla="*/ 466725 w 704850"/>
              <a:gd name="connsiteY6" fmla="*/ 28575 h 1666875"/>
              <a:gd name="connsiteX7" fmla="*/ 390525 w 704850"/>
              <a:gd name="connsiteY7" fmla="*/ 0 h 1666875"/>
              <a:gd name="connsiteX8" fmla="*/ 123825 w 704850"/>
              <a:gd name="connsiteY8" fmla="*/ 28575 h 1666875"/>
              <a:gd name="connsiteX9" fmla="*/ 0 w 704850"/>
              <a:gd name="connsiteY9" fmla="*/ 200025 h 1666875"/>
              <a:gd name="connsiteX10" fmla="*/ 85725 w 704850"/>
              <a:gd name="connsiteY10" fmla="*/ 390525 h 1666875"/>
              <a:gd name="connsiteX11" fmla="*/ 200025 w 704850"/>
              <a:gd name="connsiteY11" fmla="*/ 495300 h 1666875"/>
              <a:gd name="connsiteX12" fmla="*/ 171450 w 704850"/>
              <a:gd name="connsiteY12" fmla="*/ 571500 h 1666875"/>
              <a:gd name="connsiteX13" fmla="*/ 171450 w 704850"/>
              <a:gd name="connsiteY13" fmla="*/ 790575 h 1666875"/>
              <a:gd name="connsiteX14" fmla="*/ 272845 w 704850"/>
              <a:gd name="connsiteY14" fmla="*/ 904875 h 1666875"/>
              <a:gd name="connsiteX15" fmla="*/ 209550 w 704850"/>
              <a:gd name="connsiteY15" fmla="*/ 1247775 h 1666875"/>
              <a:gd name="connsiteX16" fmla="*/ 342900 w 704850"/>
              <a:gd name="connsiteY16" fmla="*/ 1276350 h 1666875"/>
              <a:gd name="connsiteX17" fmla="*/ 400050 w 704850"/>
              <a:gd name="connsiteY17" fmla="*/ 1333500 h 1666875"/>
              <a:gd name="connsiteX18" fmla="*/ 272845 w 704850"/>
              <a:gd name="connsiteY18" fmla="*/ 1362075 h 1666875"/>
              <a:gd name="connsiteX19" fmla="*/ 272845 w 704850"/>
              <a:gd name="connsiteY19" fmla="*/ 1362075 h 1666875"/>
              <a:gd name="connsiteX20" fmla="*/ 209550 w 704850"/>
              <a:gd name="connsiteY20" fmla="*/ 1400175 h 1666875"/>
              <a:gd name="connsiteX21" fmla="*/ 276225 w 704850"/>
              <a:gd name="connsiteY21" fmla="*/ 1571625 h 1666875"/>
              <a:gd name="connsiteX22" fmla="*/ 409575 w 704850"/>
              <a:gd name="connsiteY22" fmla="*/ 1571625 h 1666875"/>
              <a:gd name="connsiteX23" fmla="*/ 561975 w 704850"/>
              <a:gd name="connsiteY23" fmla="*/ 1466850 h 1666875"/>
              <a:gd name="connsiteX24" fmla="*/ 704850 w 704850"/>
              <a:gd name="connsiteY24" fmla="*/ 1666875 h 1666875"/>
              <a:gd name="connsiteX0" fmla="*/ 685800 w 704850"/>
              <a:gd name="connsiteY0" fmla="*/ 104775 h 1666875"/>
              <a:gd name="connsiteX1" fmla="*/ 685800 w 704850"/>
              <a:gd name="connsiteY1" fmla="*/ 104775 h 1666875"/>
              <a:gd name="connsiteX2" fmla="*/ 609600 w 704850"/>
              <a:gd name="connsiteY2" fmla="*/ 76200 h 1666875"/>
              <a:gd name="connsiteX3" fmla="*/ 581025 w 704850"/>
              <a:gd name="connsiteY3" fmla="*/ 57150 h 1666875"/>
              <a:gd name="connsiteX4" fmla="*/ 542925 w 704850"/>
              <a:gd name="connsiteY4" fmla="*/ 47625 h 1666875"/>
              <a:gd name="connsiteX5" fmla="*/ 514350 w 704850"/>
              <a:gd name="connsiteY5" fmla="*/ 38100 h 1666875"/>
              <a:gd name="connsiteX6" fmla="*/ 466725 w 704850"/>
              <a:gd name="connsiteY6" fmla="*/ 28575 h 1666875"/>
              <a:gd name="connsiteX7" fmla="*/ 390525 w 704850"/>
              <a:gd name="connsiteY7" fmla="*/ 0 h 1666875"/>
              <a:gd name="connsiteX8" fmla="*/ 123825 w 704850"/>
              <a:gd name="connsiteY8" fmla="*/ 28575 h 1666875"/>
              <a:gd name="connsiteX9" fmla="*/ 0 w 704850"/>
              <a:gd name="connsiteY9" fmla="*/ 200025 h 1666875"/>
              <a:gd name="connsiteX10" fmla="*/ 85725 w 704850"/>
              <a:gd name="connsiteY10" fmla="*/ 390525 h 1666875"/>
              <a:gd name="connsiteX11" fmla="*/ 200025 w 704850"/>
              <a:gd name="connsiteY11" fmla="*/ 495300 h 1666875"/>
              <a:gd name="connsiteX12" fmla="*/ 171450 w 704850"/>
              <a:gd name="connsiteY12" fmla="*/ 571500 h 1666875"/>
              <a:gd name="connsiteX13" fmla="*/ 171450 w 704850"/>
              <a:gd name="connsiteY13" fmla="*/ 790575 h 1666875"/>
              <a:gd name="connsiteX14" fmla="*/ 272845 w 704850"/>
              <a:gd name="connsiteY14" fmla="*/ 904875 h 1666875"/>
              <a:gd name="connsiteX15" fmla="*/ 209550 w 704850"/>
              <a:gd name="connsiteY15" fmla="*/ 1247775 h 1666875"/>
              <a:gd name="connsiteX16" fmla="*/ 342900 w 704850"/>
              <a:gd name="connsiteY16" fmla="*/ 1276350 h 1666875"/>
              <a:gd name="connsiteX17" fmla="*/ 400050 w 704850"/>
              <a:gd name="connsiteY17" fmla="*/ 1333500 h 1666875"/>
              <a:gd name="connsiteX18" fmla="*/ 272845 w 704850"/>
              <a:gd name="connsiteY18" fmla="*/ 1362075 h 1666875"/>
              <a:gd name="connsiteX19" fmla="*/ 272845 w 704850"/>
              <a:gd name="connsiteY19" fmla="*/ 1362075 h 1666875"/>
              <a:gd name="connsiteX20" fmla="*/ 272845 w 704850"/>
              <a:gd name="connsiteY20" fmla="*/ 1362075 h 1666875"/>
              <a:gd name="connsiteX21" fmla="*/ 276225 w 704850"/>
              <a:gd name="connsiteY21" fmla="*/ 1571625 h 1666875"/>
              <a:gd name="connsiteX22" fmla="*/ 409575 w 704850"/>
              <a:gd name="connsiteY22" fmla="*/ 1571625 h 1666875"/>
              <a:gd name="connsiteX23" fmla="*/ 561975 w 704850"/>
              <a:gd name="connsiteY23" fmla="*/ 1466850 h 1666875"/>
              <a:gd name="connsiteX24" fmla="*/ 704850 w 704850"/>
              <a:gd name="connsiteY24" fmla="*/ 1666875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4850" h="1666875">
                <a:moveTo>
                  <a:pt x="685800" y="104775"/>
                </a:moveTo>
                <a:lnTo>
                  <a:pt x="685800" y="104775"/>
                </a:lnTo>
                <a:cubicBezTo>
                  <a:pt x="660400" y="95250"/>
                  <a:pt x="634296" y="87425"/>
                  <a:pt x="609600" y="76200"/>
                </a:cubicBezTo>
                <a:cubicBezTo>
                  <a:pt x="599178" y="71463"/>
                  <a:pt x="591547" y="61659"/>
                  <a:pt x="581025" y="57150"/>
                </a:cubicBezTo>
                <a:cubicBezTo>
                  <a:pt x="568993" y="51993"/>
                  <a:pt x="555512" y="51221"/>
                  <a:pt x="542925" y="47625"/>
                </a:cubicBezTo>
                <a:cubicBezTo>
                  <a:pt x="533271" y="44867"/>
                  <a:pt x="524090" y="40535"/>
                  <a:pt x="514350" y="38100"/>
                </a:cubicBezTo>
                <a:cubicBezTo>
                  <a:pt x="498644" y="34173"/>
                  <a:pt x="482344" y="32835"/>
                  <a:pt x="466725" y="28575"/>
                </a:cubicBezTo>
                <a:cubicBezTo>
                  <a:pt x="419876" y="15798"/>
                  <a:pt x="421512" y="15494"/>
                  <a:pt x="390525" y="0"/>
                </a:cubicBezTo>
                <a:lnTo>
                  <a:pt x="123825" y="28575"/>
                </a:lnTo>
                <a:lnTo>
                  <a:pt x="0" y="200025"/>
                </a:lnTo>
                <a:lnTo>
                  <a:pt x="85725" y="390525"/>
                </a:lnTo>
                <a:lnTo>
                  <a:pt x="200025" y="495300"/>
                </a:lnTo>
                <a:lnTo>
                  <a:pt x="171450" y="571500"/>
                </a:lnTo>
                <a:lnTo>
                  <a:pt x="171450" y="790575"/>
                </a:lnTo>
                <a:lnTo>
                  <a:pt x="272845" y="904875"/>
                </a:lnTo>
                <a:lnTo>
                  <a:pt x="209550" y="1247775"/>
                </a:lnTo>
                <a:lnTo>
                  <a:pt x="342900" y="1276350"/>
                </a:lnTo>
                <a:lnTo>
                  <a:pt x="400050" y="1333500"/>
                </a:lnTo>
                <a:lnTo>
                  <a:pt x="272845" y="1362075"/>
                </a:lnTo>
                <a:lnTo>
                  <a:pt x="272845" y="1362075"/>
                </a:lnTo>
                <a:lnTo>
                  <a:pt x="272845" y="1362075"/>
                </a:lnTo>
                <a:cubicBezTo>
                  <a:pt x="273972" y="1431925"/>
                  <a:pt x="275098" y="1501775"/>
                  <a:pt x="276225" y="1571625"/>
                </a:cubicBezTo>
                <a:lnTo>
                  <a:pt x="409575" y="1571625"/>
                </a:lnTo>
                <a:lnTo>
                  <a:pt x="561975" y="1466850"/>
                </a:lnTo>
                <a:lnTo>
                  <a:pt x="704850" y="1666875"/>
                </a:lnTo>
              </a:path>
            </a:pathLst>
          </a:cu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>
            <a:off x="0" y="4495800"/>
            <a:ext cx="1219200" cy="381000"/>
          </a:xfrm>
          <a:prstGeom prst="trapezoid">
            <a:avLst>
              <a:gd name="adj" fmla="val 38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 rot="10800000">
            <a:off x="304800" y="3810000"/>
            <a:ext cx="609600" cy="685800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/>
          <p:cNvSpPr/>
          <p:nvPr/>
        </p:nvSpPr>
        <p:spPr>
          <a:xfrm>
            <a:off x="533400" y="4495800"/>
            <a:ext cx="152400" cy="381000"/>
          </a:xfrm>
          <a:prstGeom prst="trapezoid">
            <a:avLst/>
          </a:prstGeom>
          <a:gradFill>
            <a:gsLst>
              <a:gs pos="0">
                <a:schemeClr val="bg1"/>
              </a:gs>
              <a:gs pos="6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609600" y="4495800"/>
            <a:ext cx="2286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381001" y="4495800"/>
            <a:ext cx="2286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head-sil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5200" y="5791200"/>
            <a:ext cx="1095375" cy="1066800"/>
          </a:xfrm>
          <a:prstGeom prst="rect">
            <a:avLst/>
          </a:prstGeom>
        </p:spPr>
      </p:pic>
      <p:sp>
        <p:nvSpPr>
          <p:cNvPr id="21" name="Cloud Callout 20"/>
          <p:cNvSpPr/>
          <p:nvPr/>
        </p:nvSpPr>
        <p:spPr>
          <a:xfrm>
            <a:off x="381000" y="4953000"/>
            <a:ext cx="6477000" cy="1524000"/>
          </a:xfrm>
          <a:prstGeom prst="cloudCallout">
            <a:avLst>
              <a:gd name="adj1" fmla="val 55923"/>
              <a:gd name="adj2" fmla="val 33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smtClean="0"/>
          </a:p>
          <a:p>
            <a:pPr algn="ctr"/>
            <a:r>
              <a:rPr lang="en-US" sz="2200" dirty="0" smtClean="0"/>
              <a:t>Maybe I should make it a full DSL – allow definition of map/reduce functions in place using </a:t>
            </a:r>
            <a:r>
              <a:rPr lang="en-US" sz="2200" dirty="0" err="1" smtClean="0"/>
              <a:t>Jruby</a:t>
            </a:r>
            <a:endParaRPr lang="en-US" sz="2200" dirty="0"/>
          </a:p>
        </p:txBody>
      </p:sp>
      <p:sp>
        <p:nvSpPr>
          <p:cNvPr id="22" name="Oval Callout 21"/>
          <p:cNvSpPr/>
          <p:nvPr/>
        </p:nvSpPr>
        <p:spPr>
          <a:xfrm>
            <a:off x="5181600" y="3200400"/>
            <a:ext cx="2971800" cy="762000"/>
          </a:xfrm>
          <a:prstGeom prst="wedgeEllipseCallout">
            <a:avLst>
              <a:gd name="adj1" fmla="val -82793"/>
              <a:gd name="adj2" fmla="val 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 Or one of a running Job?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1066800" y="2895600"/>
            <a:ext cx="3505200" cy="1524000"/>
          </a:xfrm>
          <a:prstGeom prst="wedgeEllipseCallout">
            <a:avLst>
              <a:gd name="adj1" fmla="val -56450"/>
              <a:gd name="adj2" fmla="val 47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How about a high level </a:t>
            </a:r>
            <a:r>
              <a:rPr lang="en-US" sz="2200" dirty="0" err="1" smtClean="0"/>
              <a:t>Viz</a:t>
            </a:r>
            <a:r>
              <a:rPr lang="en-US" sz="2200" dirty="0" smtClean="0"/>
              <a:t> instead of current detailed one?</a:t>
            </a:r>
            <a:endParaRPr lang="en-US" sz="2200" dirty="0"/>
          </a:p>
        </p:txBody>
      </p:sp>
      <p:sp>
        <p:nvSpPr>
          <p:cNvPr id="23" name="Cloud Callout 22"/>
          <p:cNvSpPr/>
          <p:nvPr/>
        </p:nvSpPr>
        <p:spPr>
          <a:xfrm>
            <a:off x="9144000" y="4419600"/>
            <a:ext cx="2667000" cy="1524000"/>
          </a:xfrm>
          <a:prstGeom prst="cloudCallout">
            <a:avLst>
              <a:gd name="adj1" fmla="val -83610"/>
              <a:gd name="adj2" fmla="val 73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4495800" y="1524000"/>
            <a:ext cx="3886200" cy="609600"/>
          </a:xfrm>
          <a:prstGeom prst="wedgeRoundRectCallout">
            <a:avLst>
              <a:gd name="adj1" fmla="val -78885"/>
              <a:gd name="adj2" fmla="val 28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..and add includes while you’re at it!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81000" y="1676400"/>
            <a:ext cx="3733800" cy="457200"/>
          </a:xfrm>
          <a:prstGeom prst="wedgeRoundRectCallout">
            <a:avLst>
              <a:gd name="adj1" fmla="val -49254"/>
              <a:gd name="adj2" fmla="val 100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Make the syntax DRY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 And be a whole lot better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381000" y="1143000"/>
            <a:ext cx="8229600" cy="4953000"/>
          </a:xfrm>
          <a:prstGeom prst="cloudCallout">
            <a:avLst>
              <a:gd name="adj1" fmla="val -75321"/>
              <a:gd name="adj2" fmla="val 61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200" dirty="0" err="1" smtClean="0"/>
              <a:t>Refactor</a:t>
            </a:r>
            <a:r>
              <a:rPr lang="en-US" sz="2200" dirty="0" smtClean="0"/>
              <a:t> Ruby code</a:t>
            </a:r>
          </a:p>
          <a:p>
            <a:pPr lvl="1" algn="ctr"/>
            <a:r>
              <a:rPr lang="en-US" sz="2200" dirty="0" smtClean="0"/>
              <a:t>Decide on Java implementation</a:t>
            </a:r>
          </a:p>
          <a:p>
            <a:pPr lvl="1" algn="ctr"/>
            <a:endParaRPr lang="en-US" sz="2200" dirty="0" smtClean="0"/>
          </a:p>
          <a:p>
            <a:pPr lvl="1" algn="ctr"/>
            <a:r>
              <a:rPr lang="en-US" sz="2200" dirty="0" smtClean="0"/>
              <a:t>Script the examples from the 2 books to prove out the concept</a:t>
            </a:r>
          </a:p>
          <a:p>
            <a:pPr lvl="1" algn="ctr"/>
            <a:r>
              <a:rPr lang="en-US" sz="2200" dirty="0" smtClean="0"/>
              <a:t>Script the samples from the </a:t>
            </a:r>
            <a:r>
              <a:rPr lang="en-US" sz="2200" dirty="0" err="1" smtClean="0"/>
              <a:t>Hadoop</a:t>
            </a:r>
            <a:r>
              <a:rPr lang="en-US" sz="2200" dirty="0" smtClean="0"/>
              <a:t> </a:t>
            </a:r>
            <a:r>
              <a:rPr lang="en-US" sz="2200" dirty="0" err="1" smtClean="0"/>
              <a:t>distro</a:t>
            </a:r>
            <a:endParaRPr lang="en-US" sz="2200" dirty="0" smtClean="0"/>
          </a:p>
          <a:p>
            <a:pPr lvl="1" algn="ctr"/>
            <a:r>
              <a:rPr lang="en-US" sz="2200" dirty="0" smtClean="0"/>
              <a:t>Script the standard MR usage patterns (</a:t>
            </a:r>
            <a:r>
              <a:rPr lang="en-US" sz="2200" dirty="0" err="1" smtClean="0"/>
              <a:t>eg</a:t>
            </a:r>
            <a:r>
              <a:rPr lang="en-US" sz="2200" dirty="0" smtClean="0"/>
              <a:t>. Join) as Abu blocks</a:t>
            </a:r>
          </a:p>
        </p:txBody>
      </p:sp>
      <p:sp>
        <p:nvSpPr>
          <p:cNvPr id="6" name="Freeform 5"/>
          <p:cNvSpPr/>
          <p:nvPr/>
        </p:nvSpPr>
        <p:spPr>
          <a:xfrm>
            <a:off x="-81388" y="1600200"/>
            <a:ext cx="282338" cy="1579419"/>
          </a:xfrm>
          <a:custGeom>
            <a:avLst/>
            <a:gdLst>
              <a:gd name="connsiteX0" fmla="*/ 0 w 323275"/>
              <a:gd name="connsiteY0" fmla="*/ 0 h 1579419"/>
              <a:gd name="connsiteX1" fmla="*/ 0 w 323275"/>
              <a:gd name="connsiteY1" fmla="*/ 0 h 1579419"/>
              <a:gd name="connsiteX2" fmla="*/ 83128 w 323275"/>
              <a:gd name="connsiteY2" fmla="*/ 59377 h 1579419"/>
              <a:gd name="connsiteX3" fmla="*/ 237507 w 323275"/>
              <a:gd name="connsiteY3" fmla="*/ 95003 h 1579419"/>
              <a:gd name="connsiteX4" fmla="*/ 213756 w 323275"/>
              <a:gd name="connsiteY4" fmla="*/ 332510 h 1579419"/>
              <a:gd name="connsiteX5" fmla="*/ 201881 w 323275"/>
              <a:gd name="connsiteY5" fmla="*/ 368136 h 1579419"/>
              <a:gd name="connsiteX6" fmla="*/ 178130 w 323275"/>
              <a:gd name="connsiteY6" fmla="*/ 570016 h 1579419"/>
              <a:gd name="connsiteX7" fmla="*/ 154380 w 323275"/>
              <a:gd name="connsiteY7" fmla="*/ 605642 h 1579419"/>
              <a:gd name="connsiteX8" fmla="*/ 130629 w 323275"/>
              <a:gd name="connsiteY8" fmla="*/ 676894 h 1579419"/>
              <a:gd name="connsiteX9" fmla="*/ 118754 w 323275"/>
              <a:gd name="connsiteY9" fmla="*/ 1187533 h 1579419"/>
              <a:gd name="connsiteX10" fmla="*/ 95003 w 323275"/>
              <a:gd name="connsiteY10" fmla="*/ 1258785 h 1579419"/>
              <a:gd name="connsiteX11" fmla="*/ 71252 w 323275"/>
              <a:gd name="connsiteY11" fmla="*/ 1365663 h 1579419"/>
              <a:gd name="connsiteX12" fmla="*/ 35626 w 323275"/>
              <a:gd name="connsiteY12" fmla="*/ 1436915 h 1579419"/>
              <a:gd name="connsiteX13" fmla="*/ 35626 w 323275"/>
              <a:gd name="connsiteY13" fmla="*/ 1579419 h 1579419"/>
              <a:gd name="connsiteX14" fmla="*/ 35626 w 323275"/>
              <a:gd name="connsiteY14" fmla="*/ 1579419 h 1579419"/>
              <a:gd name="connsiteX0" fmla="*/ 42528 w 365803"/>
              <a:gd name="connsiteY0" fmla="*/ 0 h 1579419"/>
              <a:gd name="connsiteX1" fmla="*/ 42528 w 365803"/>
              <a:gd name="connsiteY1" fmla="*/ 0 h 1579419"/>
              <a:gd name="connsiteX2" fmla="*/ 125656 w 365803"/>
              <a:gd name="connsiteY2" fmla="*/ 59377 h 1579419"/>
              <a:gd name="connsiteX3" fmla="*/ 107183 w 365803"/>
              <a:gd name="connsiteY3" fmla="*/ 76200 h 1579419"/>
              <a:gd name="connsiteX4" fmla="*/ 256284 w 365803"/>
              <a:gd name="connsiteY4" fmla="*/ 332510 h 1579419"/>
              <a:gd name="connsiteX5" fmla="*/ 244409 w 365803"/>
              <a:gd name="connsiteY5" fmla="*/ 368136 h 1579419"/>
              <a:gd name="connsiteX6" fmla="*/ 220658 w 365803"/>
              <a:gd name="connsiteY6" fmla="*/ 570016 h 1579419"/>
              <a:gd name="connsiteX7" fmla="*/ 196908 w 365803"/>
              <a:gd name="connsiteY7" fmla="*/ 605642 h 1579419"/>
              <a:gd name="connsiteX8" fmla="*/ 173157 w 365803"/>
              <a:gd name="connsiteY8" fmla="*/ 676894 h 1579419"/>
              <a:gd name="connsiteX9" fmla="*/ 161282 w 365803"/>
              <a:gd name="connsiteY9" fmla="*/ 1187533 h 1579419"/>
              <a:gd name="connsiteX10" fmla="*/ 137531 w 365803"/>
              <a:gd name="connsiteY10" fmla="*/ 1258785 h 1579419"/>
              <a:gd name="connsiteX11" fmla="*/ 113780 w 365803"/>
              <a:gd name="connsiteY11" fmla="*/ 1365663 h 1579419"/>
              <a:gd name="connsiteX12" fmla="*/ 78154 w 365803"/>
              <a:gd name="connsiteY12" fmla="*/ 1436915 h 1579419"/>
              <a:gd name="connsiteX13" fmla="*/ 78154 w 365803"/>
              <a:gd name="connsiteY13" fmla="*/ 1579419 h 1579419"/>
              <a:gd name="connsiteX14" fmla="*/ 78154 w 365803"/>
              <a:gd name="connsiteY14" fmla="*/ 1579419 h 1579419"/>
              <a:gd name="connsiteX0" fmla="*/ 0 w 235160"/>
              <a:gd name="connsiteY0" fmla="*/ 0 h 1579419"/>
              <a:gd name="connsiteX1" fmla="*/ 0 w 235160"/>
              <a:gd name="connsiteY1" fmla="*/ 0 h 1579419"/>
              <a:gd name="connsiteX2" fmla="*/ 83128 w 235160"/>
              <a:gd name="connsiteY2" fmla="*/ 59377 h 1579419"/>
              <a:gd name="connsiteX3" fmla="*/ 193965 w 235160"/>
              <a:gd name="connsiteY3" fmla="*/ 228600 h 1579419"/>
              <a:gd name="connsiteX4" fmla="*/ 64655 w 235160"/>
              <a:gd name="connsiteY4" fmla="*/ 76200 h 1579419"/>
              <a:gd name="connsiteX5" fmla="*/ 213756 w 235160"/>
              <a:gd name="connsiteY5" fmla="*/ 332510 h 1579419"/>
              <a:gd name="connsiteX6" fmla="*/ 201881 w 235160"/>
              <a:gd name="connsiteY6" fmla="*/ 368136 h 1579419"/>
              <a:gd name="connsiteX7" fmla="*/ 178130 w 235160"/>
              <a:gd name="connsiteY7" fmla="*/ 570016 h 1579419"/>
              <a:gd name="connsiteX8" fmla="*/ 154380 w 235160"/>
              <a:gd name="connsiteY8" fmla="*/ 605642 h 1579419"/>
              <a:gd name="connsiteX9" fmla="*/ 130629 w 235160"/>
              <a:gd name="connsiteY9" fmla="*/ 676894 h 1579419"/>
              <a:gd name="connsiteX10" fmla="*/ 118754 w 235160"/>
              <a:gd name="connsiteY10" fmla="*/ 1187533 h 1579419"/>
              <a:gd name="connsiteX11" fmla="*/ 95003 w 235160"/>
              <a:gd name="connsiteY11" fmla="*/ 1258785 h 1579419"/>
              <a:gd name="connsiteX12" fmla="*/ 71252 w 235160"/>
              <a:gd name="connsiteY12" fmla="*/ 1365663 h 1579419"/>
              <a:gd name="connsiteX13" fmla="*/ 35626 w 235160"/>
              <a:gd name="connsiteY13" fmla="*/ 1436915 h 1579419"/>
              <a:gd name="connsiteX14" fmla="*/ 35626 w 235160"/>
              <a:gd name="connsiteY14" fmla="*/ 1579419 h 1579419"/>
              <a:gd name="connsiteX15" fmla="*/ 35626 w 235160"/>
              <a:gd name="connsiteY15" fmla="*/ 1579419 h 1579419"/>
              <a:gd name="connsiteX0" fmla="*/ 0 w 235160"/>
              <a:gd name="connsiteY0" fmla="*/ 0 h 1579419"/>
              <a:gd name="connsiteX1" fmla="*/ 0 w 235160"/>
              <a:gd name="connsiteY1" fmla="*/ 0 h 1579419"/>
              <a:gd name="connsiteX2" fmla="*/ 83128 w 235160"/>
              <a:gd name="connsiteY2" fmla="*/ 59377 h 1579419"/>
              <a:gd name="connsiteX3" fmla="*/ 64655 w 235160"/>
              <a:gd name="connsiteY3" fmla="*/ 76200 h 1579419"/>
              <a:gd name="connsiteX4" fmla="*/ 213756 w 235160"/>
              <a:gd name="connsiteY4" fmla="*/ 332510 h 1579419"/>
              <a:gd name="connsiteX5" fmla="*/ 201881 w 235160"/>
              <a:gd name="connsiteY5" fmla="*/ 368136 h 1579419"/>
              <a:gd name="connsiteX6" fmla="*/ 178130 w 235160"/>
              <a:gd name="connsiteY6" fmla="*/ 570016 h 1579419"/>
              <a:gd name="connsiteX7" fmla="*/ 154380 w 235160"/>
              <a:gd name="connsiteY7" fmla="*/ 605642 h 1579419"/>
              <a:gd name="connsiteX8" fmla="*/ 130629 w 235160"/>
              <a:gd name="connsiteY8" fmla="*/ 676894 h 1579419"/>
              <a:gd name="connsiteX9" fmla="*/ 118754 w 235160"/>
              <a:gd name="connsiteY9" fmla="*/ 1187533 h 1579419"/>
              <a:gd name="connsiteX10" fmla="*/ 95003 w 235160"/>
              <a:gd name="connsiteY10" fmla="*/ 1258785 h 1579419"/>
              <a:gd name="connsiteX11" fmla="*/ 71252 w 235160"/>
              <a:gd name="connsiteY11" fmla="*/ 1365663 h 1579419"/>
              <a:gd name="connsiteX12" fmla="*/ 35626 w 235160"/>
              <a:gd name="connsiteY12" fmla="*/ 1436915 h 1579419"/>
              <a:gd name="connsiteX13" fmla="*/ 35626 w 235160"/>
              <a:gd name="connsiteY13" fmla="*/ 1579419 h 1579419"/>
              <a:gd name="connsiteX14" fmla="*/ 35626 w 235160"/>
              <a:gd name="connsiteY14" fmla="*/ 1579419 h 1579419"/>
              <a:gd name="connsiteX0" fmla="*/ 0 w 235160"/>
              <a:gd name="connsiteY0" fmla="*/ 11333 h 1590752"/>
              <a:gd name="connsiteX1" fmla="*/ 0 w 235160"/>
              <a:gd name="connsiteY1" fmla="*/ 11333 h 1590752"/>
              <a:gd name="connsiteX2" fmla="*/ 64656 w 235160"/>
              <a:gd name="connsiteY2" fmla="*/ 11333 h 1590752"/>
              <a:gd name="connsiteX3" fmla="*/ 64655 w 235160"/>
              <a:gd name="connsiteY3" fmla="*/ 87533 h 1590752"/>
              <a:gd name="connsiteX4" fmla="*/ 213756 w 235160"/>
              <a:gd name="connsiteY4" fmla="*/ 343843 h 1590752"/>
              <a:gd name="connsiteX5" fmla="*/ 201881 w 235160"/>
              <a:gd name="connsiteY5" fmla="*/ 379469 h 1590752"/>
              <a:gd name="connsiteX6" fmla="*/ 178130 w 235160"/>
              <a:gd name="connsiteY6" fmla="*/ 581349 h 1590752"/>
              <a:gd name="connsiteX7" fmla="*/ 154380 w 235160"/>
              <a:gd name="connsiteY7" fmla="*/ 616975 h 1590752"/>
              <a:gd name="connsiteX8" fmla="*/ 130629 w 235160"/>
              <a:gd name="connsiteY8" fmla="*/ 688227 h 1590752"/>
              <a:gd name="connsiteX9" fmla="*/ 118754 w 235160"/>
              <a:gd name="connsiteY9" fmla="*/ 1198866 h 1590752"/>
              <a:gd name="connsiteX10" fmla="*/ 95003 w 235160"/>
              <a:gd name="connsiteY10" fmla="*/ 1270118 h 1590752"/>
              <a:gd name="connsiteX11" fmla="*/ 71252 w 235160"/>
              <a:gd name="connsiteY11" fmla="*/ 1376996 h 1590752"/>
              <a:gd name="connsiteX12" fmla="*/ 35626 w 235160"/>
              <a:gd name="connsiteY12" fmla="*/ 1448248 h 1590752"/>
              <a:gd name="connsiteX13" fmla="*/ 35626 w 235160"/>
              <a:gd name="connsiteY13" fmla="*/ 1590752 h 1590752"/>
              <a:gd name="connsiteX14" fmla="*/ 35626 w 235160"/>
              <a:gd name="connsiteY14" fmla="*/ 1590752 h 1590752"/>
              <a:gd name="connsiteX0" fmla="*/ 4401 w 239561"/>
              <a:gd name="connsiteY0" fmla="*/ 447 h 1579866"/>
              <a:gd name="connsiteX1" fmla="*/ 4401 w 239561"/>
              <a:gd name="connsiteY1" fmla="*/ 447 h 1579866"/>
              <a:gd name="connsiteX2" fmla="*/ 69057 w 239561"/>
              <a:gd name="connsiteY2" fmla="*/ 447 h 1579866"/>
              <a:gd name="connsiteX3" fmla="*/ 69056 w 239561"/>
              <a:gd name="connsiteY3" fmla="*/ 76647 h 1579866"/>
              <a:gd name="connsiteX4" fmla="*/ 218157 w 239561"/>
              <a:gd name="connsiteY4" fmla="*/ 332957 h 1579866"/>
              <a:gd name="connsiteX5" fmla="*/ 206282 w 239561"/>
              <a:gd name="connsiteY5" fmla="*/ 368583 h 1579866"/>
              <a:gd name="connsiteX6" fmla="*/ 182531 w 239561"/>
              <a:gd name="connsiteY6" fmla="*/ 570463 h 1579866"/>
              <a:gd name="connsiteX7" fmla="*/ 158781 w 239561"/>
              <a:gd name="connsiteY7" fmla="*/ 606089 h 1579866"/>
              <a:gd name="connsiteX8" fmla="*/ 135030 w 239561"/>
              <a:gd name="connsiteY8" fmla="*/ 677341 h 1579866"/>
              <a:gd name="connsiteX9" fmla="*/ 123155 w 239561"/>
              <a:gd name="connsiteY9" fmla="*/ 1187980 h 1579866"/>
              <a:gd name="connsiteX10" fmla="*/ 99404 w 239561"/>
              <a:gd name="connsiteY10" fmla="*/ 1259232 h 1579866"/>
              <a:gd name="connsiteX11" fmla="*/ 75653 w 239561"/>
              <a:gd name="connsiteY11" fmla="*/ 1366110 h 1579866"/>
              <a:gd name="connsiteX12" fmla="*/ 40027 w 239561"/>
              <a:gd name="connsiteY12" fmla="*/ 1437362 h 1579866"/>
              <a:gd name="connsiteX13" fmla="*/ 40027 w 239561"/>
              <a:gd name="connsiteY13" fmla="*/ 1579866 h 1579866"/>
              <a:gd name="connsiteX14" fmla="*/ 40027 w 239561"/>
              <a:gd name="connsiteY14" fmla="*/ 1579866 h 1579866"/>
              <a:gd name="connsiteX0" fmla="*/ 4401 w 239561"/>
              <a:gd name="connsiteY0" fmla="*/ 0 h 1579419"/>
              <a:gd name="connsiteX1" fmla="*/ 4401 w 239561"/>
              <a:gd name="connsiteY1" fmla="*/ 0 h 1579419"/>
              <a:gd name="connsiteX2" fmla="*/ 69057 w 239561"/>
              <a:gd name="connsiteY2" fmla="*/ 76200 h 1579419"/>
              <a:gd name="connsiteX3" fmla="*/ 69056 w 239561"/>
              <a:gd name="connsiteY3" fmla="*/ 76200 h 1579419"/>
              <a:gd name="connsiteX4" fmla="*/ 218157 w 239561"/>
              <a:gd name="connsiteY4" fmla="*/ 332510 h 1579419"/>
              <a:gd name="connsiteX5" fmla="*/ 206282 w 239561"/>
              <a:gd name="connsiteY5" fmla="*/ 368136 h 1579419"/>
              <a:gd name="connsiteX6" fmla="*/ 182531 w 239561"/>
              <a:gd name="connsiteY6" fmla="*/ 570016 h 1579419"/>
              <a:gd name="connsiteX7" fmla="*/ 158781 w 239561"/>
              <a:gd name="connsiteY7" fmla="*/ 605642 h 1579419"/>
              <a:gd name="connsiteX8" fmla="*/ 135030 w 239561"/>
              <a:gd name="connsiteY8" fmla="*/ 676894 h 1579419"/>
              <a:gd name="connsiteX9" fmla="*/ 123155 w 239561"/>
              <a:gd name="connsiteY9" fmla="*/ 1187533 h 1579419"/>
              <a:gd name="connsiteX10" fmla="*/ 99404 w 239561"/>
              <a:gd name="connsiteY10" fmla="*/ 1258785 h 1579419"/>
              <a:gd name="connsiteX11" fmla="*/ 75653 w 239561"/>
              <a:gd name="connsiteY11" fmla="*/ 1365663 h 1579419"/>
              <a:gd name="connsiteX12" fmla="*/ 40027 w 239561"/>
              <a:gd name="connsiteY12" fmla="*/ 1436915 h 1579419"/>
              <a:gd name="connsiteX13" fmla="*/ 40027 w 239561"/>
              <a:gd name="connsiteY13" fmla="*/ 1579419 h 1579419"/>
              <a:gd name="connsiteX14" fmla="*/ 40027 w 239561"/>
              <a:gd name="connsiteY14" fmla="*/ 1579419 h 157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9561" h="1579419">
                <a:moveTo>
                  <a:pt x="4401" y="0"/>
                </a:moveTo>
                <a:lnTo>
                  <a:pt x="4401" y="0"/>
                </a:lnTo>
                <a:cubicBezTo>
                  <a:pt x="32110" y="19792"/>
                  <a:pt x="0" y="75753"/>
                  <a:pt x="69057" y="76200"/>
                </a:cubicBezTo>
                <a:cubicBezTo>
                  <a:pt x="79833" y="88900"/>
                  <a:pt x="47285" y="30678"/>
                  <a:pt x="69056" y="76200"/>
                </a:cubicBezTo>
                <a:cubicBezTo>
                  <a:pt x="62149" y="179803"/>
                  <a:pt x="239561" y="246890"/>
                  <a:pt x="218157" y="332510"/>
                </a:cubicBezTo>
                <a:cubicBezTo>
                  <a:pt x="215121" y="344654"/>
                  <a:pt x="210240" y="356261"/>
                  <a:pt x="206282" y="368136"/>
                </a:cubicBezTo>
                <a:cubicBezTo>
                  <a:pt x="204406" y="394403"/>
                  <a:pt x="209521" y="516034"/>
                  <a:pt x="182531" y="570016"/>
                </a:cubicBezTo>
                <a:cubicBezTo>
                  <a:pt x="176148" y="582782"/>
                  <a:pt x="164577" y="592600"/>
                  <a:pt x="158781" y="605642"/>
                </a:cubicBezTo>
                <a:cubicBezTo>
                  <a:pt x="148613" y="628520"/>
                  <a:pt x="135030" y="676894"/>
                  <a:pt x="135030" y="676894"/>
                </a:cubicBezTo>
                <a:cubicBezTo>
                  <a:pt x="131072" y="847107"/>
                  <a:pt x="133560" y="1017592"/>
                  <a:pt x="123155" y="1187533"/>
                </a:cubicBezTo>
                <a:cubicBezTo>
                  <a:pt x="121625" y="1212522"/>
                  <a:pt x="104314" y="1234236"/>
                  <a:pt x="99404" y="1258785"/>
                </a:cubicBezTo>
                <a:cubicBezTo>
                  <a:pt x="97289" y="1269359"/>
                  <a:pt x="81944" y="1350984"/>
                  <a:pt x="75653" y="1365663"/>
                </a:cubicBezTo>
                <a:cubicBezTo>
                  <a:pt x="60643" y="1400685"/>
                  <a:pt x="42661" y="1397414"/>
                  <a:pt x="40027" y="1436915"/>
                </a:cubicBezTo>
                <a:cubicBezTo>
                  <a:pt x="36867" y="1484311"/>
                  <a:pt x="40027" y="1531918"/>
                  <a:pt x="40027" y="1579419"/>
                </a:cubicBezTo>
                <a:lnTo>
                  <a:pt x="40027" y="1579419"/>
                </a:lnTo>
              </a:path>
            </a:pathLst>
          </a:cu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52400" y="1676400"/>
            <a:ext cx="152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unintended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Although originally intended as a (personal) learning tool, it could have uses outside of learning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Abstracts away </a:t>
            </a:r>
            <a:r>
              <a:rPr lang="en-US" dirty="0" err="1" smtClean="0"/>
              <a:t>Hadoop</a:t>
            </a:r>
            <a:r>
              <a:rPr lang="en-US" dirty="0" smtClean="0"/>
              <a:t> interface changes (almost)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Ruby syntax paves way for the possibility of Abu to be a true DSL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Visualizing a defined job led to the idea of visualizing a running one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With modifications, the design could even support other MR engines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started learning </a:t>
            </a:r>
            <a:r>
              <a:rPr lang="en-US" dirty="0" err="1" smtClean="0"/>
              <a:t>Hadoop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Using 2 standard texts…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17145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310892"/>
            <a:ext cx="1752600" cy="218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err="1" smtClean="0"/>
              <a:t>Jruby</a:t>
            </a:r>
            <a:r>
              <a:rPr lang="en-US" dirty="0" smtClean="0"/>
              <a:t> on </a:t>
            </a:r>
            <a:r>
              <a:rPr lang="en-US" dirty="0" err="1" smtClean="0"/>
              <a:t>Hadoop</a:t>
            </a:r>
            <a:r>
              <a:rPr lang="en-US" dirty="0" smtClean="0"/>
              <a:t>: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://github.com/fujibee/jruby-on-hadoop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Papyrus: A full fledged Ruby DSL for </a:t>
            </a:r>
            <a:r>
              <a:rPr lang="en-US" dirty="0" err="1" smtClean="0"/>
              <a:t>Hadoop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://github.com/fujibee/hadoop-papyrus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8194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600" dirty="0" smtClean="0"/>
              <a:t>Interested? </a:t>
            </a:r>
            <a:endParaRPr lang="en-US" sz="3600" dirty="0" smtClean="0"/>
          </a:p>
          <a:p>
            <a:pPr lvl="1"/>
            <a:r>
              <a:rPr lang="en-US" sz="2400" dirty="0" smtClean="0"/>
              <a:t>Join </a:t>
            </a:r>
            <a:r>
              <a:rPr lang="en-US" sz="2400" dirty="0" smtClean="0"/>
              <a:t>me or fork away 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://github.com/vinodkd/abu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 algn="ctr"/>
            <a:r>
              <a:rPr lang="en-US" sz="2400" dirty="0" smtClean="0">
                <a:hlinkClick r:id="rId3"/>
              </a:rPr>
              <a:t>Vinod.dinakaran@gmail.com</a:t>
            </a:r>
            <a:endParaRPr lang="en-US" sz="2400" dirty="0" smtClean="0"/>
          </a:p>
          <a:p>
            <a:pPr lvl="1" algn="ctr"/>
            <a:r>
              <a:rPr lang="en-US" sz="2400" dirty="0" smtClean="0">
                <a:hlinkClick r:id="rId4"/>
              </a:rPr>
              <a:t>Vinodkumar.dinakaran@orbitz.com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algn="ctr"/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 was not until…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1"/>
            <a:ext cx="1828800" cy="246829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657600"/>
            <a:ext cx="581025" cy="370703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1" y="1524000"/>
            <a:ext cx="1828799" cy="24384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1562100"/>
            <a:ext cx="581025" cy="428368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590800" y="3886200"/>
            <a:ext cx="152400" cy="131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3" idx="0"/>
          </p:cNvCxnSpPr>
          <p:nvPr/>
        </p:nvCxnSpPr>
        <p:spPr>
          <a:xfrm rot="5400000" flipH="1" flipV="1">
            <a:off x="2743200" y="3581400"/>
            <a:ext cx="228600" cy="38100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2"/>
            <a:endCxn id="2052" idx="2"/>
          </p:cNvCxnSpPr>
          <p:nvPr/>
        </p:nvCxnSpPr>
        <p:spPr>
          <a:xfrm rot="16200000" flipH="1">
            <a:off x="2997607" y="3687397"/>
            <a:ext cx="10298" cy="671513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0" y="1524000"/>
            <a:ext cx="152400" cy="131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</p:cNvCxnSpPr>
          <p:nvPr/>
        </p:nvCxnSpPr>
        <p:spPr>
          <a:xfrm rot="16200000" flipV="1">
            <a:off x="5562600" y="1295400"/>
            <a:ext cx="0" cy="45720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2"/>
          </p:cNvCxnSpPr>
          <p:nvPr/>
        </p:nvCxnSpPr>
        <p:spPr>
          <a:xfrm rot="5400000">
            <a:off x="5438003" y="1628004"/>
            <a:ext cx="325396" cy="380999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9600" y="4267200"/>
            <a:ext cx="777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… that they had this simple notation for the map reduce process:</a:t>
            </a:r>
            <a:endParaRPr lang="en-US" sz="2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4800600"/>
            <a:ext cx="37052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4895850"/>
            <a:ext cx="3476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softEdge">
            <a:bevelT/>
          </a:sp3d>
        </p:spPr>
      </p:pic>
      <p:sp>
        <p:nvSpPr>
          <p:cNvPr id="49" name="Curved Right Arrow 48"/>
          <p:cNvSpPr/>
          <p:nvPr/>
        </p:nvSpPr>
        <p:spPr>
          <a:xfrm rot="596515">
            <a:off x="168820" y="2553257"/>
            <a:ext cx="609600" cy="2410955"/>
          </a:xfrm>
          <a:prstGeom prst="curvedRightArrow">
            <a:avLst>
              <a:gd name="adj1" fmla="val 35576"/>
              <a:gd name="adj2" fmla="val 81317"/>
              <a:gd name="adj3" fmla="val 25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urved Right Arrow 49"/>
          <p:cNvSpPr/>
          <p:nvPr/>
        </p:nvSpPr>
        <p:spPr>
          <a:xfrm rot="19409173" flipH="1">
            <a:off x="7663604" y="2959144"/>
            <a:ext cx="692514" cy="1911778"/>
          </a:xfrm>
          <a:prstGeom prst="curvedRightArrow">
            <a:avLst>
              <a:gd name="adj1" fmla="val 34155"/>
              <a:gd name="adj2" fmla="val 81317"/>
              <a:gd name="adj3" fmla="val 2500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…scattered through the text they also had….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295400"/>
            <a:ext cx="26003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418854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038600"/>
            <a:ext cx="4191000" cy="227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dirty="0" smtClean="0"/>
              <a:t>… both of which seemed like really good ways to represent the process.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Which led me to think…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I made the nice notation the core, and generate everything else?</a:t>
            </a:r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6075" y="1526449"/>
            <a:ext cx="3476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 prstMaterial="softEdge">
            <a:bevelT/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0275" y="2745649"/>
            <a:ext cx="26003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875" y="2745649"/>
            <a:ext cx="4419599" cy="380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 rot="1926912">
            <a:off x="2959935" y="1955641"/>
            <a:ext cx="373116" cy="743199"/>
          </a:xfrm>
          <a:prstGeom prst="downArrow">
            <a:avLst>
              <a:gd name="adj1" fmla="val 50000"/>
              <a:gd name="adj2" fmla="val 3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19596143">
            <a:off x="5920619" y="1948778"/>
            <a:ext cx="373116" cy="743199"/>
          </a:xfrm>
          <a:prstGeom prst="downArrow">
            <a:avLst>
              <a:gd name="adj1" fmla="val 50000"/>
              <a:gd name="adj2" fmla="val 31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71675" y="205984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1992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Abu is an implementation of this idea.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276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No boilerplate in the script, just the core MR logic</a:t>
            </a:r>
          </a:p>
          <a:p>
            <a:pPr lvl="1"/>
            <a:r>
              <a:rPr lang="en-US" dirty="0" smtClean="0"/>
              <a:t>Still looks like map reduce, i.e., not high level like Pig/Cascade</a:t>
            </a:r>
          </a:p>
          <a:p>
            <a:pPr lvl="1"/>
            <a:r>
              <a:rPr lang="en-US" dirty="0" smtClean="0"/>
              <a:t>Generates boilerplate  Java, you fill in the method bodies</a:t>
            </a:r>
          </a:p>
          <a:p>
            <a:pPr lvl="1"/>
            <a:r>
              <a:rPr lang="en-US" dirty="0" smtClean="0"/>
              <a:t>Generates dot format output so that it can be easily visualized</a:t>
            </a:r>
          </a:p>
          <a:p>
            <a:pPr lvl="1"/>
            <a:r>
              <a:rPr lang="en-US" dirty="0" smtClean="0"/>
              <a:t>Analyzes i/o and ensures correctness at DSL level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Entirely </a:t>
            </a:r>
            <a:r>
              <a:rPr lang="en-US" dirty="0" err="1" smtClean="0"/>
              <a:t>aspirational</a:t>
            </a:r>
            <a:r>
              <a:rPr lang="en-US" dirty="0" smtClean="0"/>
              <a:t> notion at this point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5-Point Star 6"/>
          <p:cNvSpPr/>
          <p:nvPr/>
        </p:nvSpPr>
        <p:spPr>
          <a:xfrm>
            <a:off x="6477000" y="2209800"/>
            <a:ext cx="228600" cy="228600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62000" y="5486400"/>
            <a:ext cx="228600" cy="228600"/>
          </a:xfrm>
          <a:prstGeom prst="star5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086600" cy="19812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300" dirty="0" smtClean="0"/>
              <a:t> job </a:t>
            </a:r>
            <a:r>
              <a:rPr lang="en-US" sz="1300" dirty="0" err="1" smtClean="0"/>
              <a:t>MaxTemperature</a:t>
            </a:r>
            <a:r>
              <a:rPr lang="en-US" sz="1300" dirty="0" smtClean="0"/>
              <a:t>:</a:t>
            </a:r>
          </a:p>
          <a:p>
            <a:pPr>
              <a:buNone/>
            </a:pPr>
            <a:r>
              <a:rPr lang="en-US" sz="1300" dirty="0" smtClean="0"/>
              <a:t>        read    (</a:t>
            </a:r>
            <a:r>
              <a:rPr lang="en-US" sz="1300" dirty="0" err="1" smtClean="0"/>
              <a:t>LongWritable,Text</a:t>
            </a:r>
            <a:r>
              <a:rPr lang="en-US" sz="1300" dirty="0" smtClean="0"/>
              <a:t>) from "/path/to/file.ext"  using </a:t>
            </a:r>
            <a:r>
              <a:rPr lang="en-US" sz="1300" dirty="0" err="1" smtClean="0"/>
              <a:t>DataReaderClassName</a:t>
            </a:r>
            <a:endParaRPr lang="en-US" sz="1300" dirty="0" smtClean="0"/>
          </a:p>
          <a:p>
            <a:pPr>
              <a:buNone/>
            </a:pPr>
            <a:r>
              <a:rPr lang="en-US" sz="1300" dirty="0" smtClean="0"/>
              <a:t>        mr1 (</a:t>
            </a:r>
            <a:r>
              <a:rPr lang="en-US" sz="1300" dirty="0" err="1" smtClean="0"/>
              <a:t>LongWritable,Text</a:t>
            </a:r>
            <a:r>
              <a:rPr lang="en-US" sz="1300" dirty="0" smtClean="0"/>
              <a:t>) to    ('Text',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')</a:t>
            </a:r>
          </a:p>
          <a:p>
            <a:pPr>
              <a:buNone/>
            </a:pPr>
            <a:r>
              <a:rPr lang="en-US" sz="1300" dirty="0" smtClean="0"/>
              <a:t>        write   ('Text',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') to    "/path/to/file.ext"     using </a:t>
            </a:r>
            <a:r>
              <a:rPr lang="en-US" sz="1300" dirty="0" err="1" smtClean="0"/>
              <a:t>DataWriterClassName</a:t>
            </a:r>
            <a:endParaRPr lang="en-US" sz="1300" dirty="0" smtClean="0"/>
          </a:p>
          <a:p>
            <a:pPr>
              <a:buNone/>
            </a:pPr>
            <a:endParaRPr lang="en-US" sz="1300" dirty="0" smtClean="0"/>
          </a:p>
          <a:p>
            <a:pPr>
              <a:buNone/>
            </a:pPr>
            <a:r>
              <a:rPr lang="en-US" sz="1300" dirty="0" smtClean="0"/>
              <a:t> </a:t>
            </a:r>
            <a:r>
              <a:rPr lang="en-US" sz="1300" dirty="0" err="1" smtClean="0"/>
              <a:t>mapreduce</a:t>
            </a:r>
            <a:r>
              <a:rPr lang="en-US" sz="1300" dirty="0" smtClean="0"/>
              <a:t> mr1:</a:t>
            </a:r>
          </a:p>
          <a:p>
            <a:pPr>
              <a:buNone/>
            </a:pPr>
            <a:r>
              <a:rPr lang="en-US" sz="1300" dirty="0" smtClean="0"/>
              <a:t>        map     (</a:t>
            </a:r>
            <a:r>
              <a:rPr lang="en-US" sz="1300" dirty="0" err="1" smtClean="0"/>
              <a:t>LongWritable,Text</a:t>
            </a:r>
            <a:r>
              <a:rPr lang="en-US" sz="1300" dirty="0" smtClean="0"/>
              <a:t>) to    ('Text',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')   using </a:t>
            </a:r>
            <a:r>
              <a:rPr lang="en-US" sz="1300" dirty="0" err="1" smtClean="0"/>
              <a:t>mapClassname</a:t>
            </a:r>
            <a:r>
              <a:rPr lang="en-US" sz="1300" dirty="0" smtClean="0"/>
              <a:t> </a:t>
            </a:r>
          </a:p>
          <a:p>
            <a:pPr>
              <a:buNone/>
            </a:pPr>
            <a:r>
              <a:rPr lang="en-US" sz="1300" dirty="0" smtClean="0"/>
              <a:t>        reduce  ('Text',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') to    ('Text',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')   using </a:t>
            </a:r>
            <a:r>
              <a:rPr lang="en-US" sz="1300" dirty="0" err="1" smtClean="0"/>
              <a:t>redClassname</a:t>
            </a:r>
            <a:endParaRPr lang="en-US" sz="13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Original Syntax</a:t>
            </a:r>
            <a:endParaRPr lang="en-US" b="1" dirty="0"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95400" y="3810000"/>
            <a:ext cx="7162800" cy="2438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job '</a:t>
            </a:r>
            <a:r>
              <a:rPr lang="en-US" sz="1300" dirty="0" err="1" smtClean="0"/>
              <a:t>MaxTemperature</a:t>
            </a:r>
            <a:r>
              <a:rPr lang="en-US" sz="1300" dirty="0" smtClean="0"/>
              <a:t>' do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	read '</a:t>
            </a:r>
            <a:r>
              <a:rPr lang="en-US" sz="1300" dirty="0" err="1" smtClean="0"/>
              <a:t>LongWritable','Text</a:t>
            </a:r>
            <a:r>
              <a:rPr lang="en-US" sz="1300" dirty="0" smtClean="0"/>
              <a:t>','/path/to/file.ext', ''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	execute '</a:t>
            </a:r>
            <a:r>
              <a:rPr lang="en-US" sz="1300" dirty="0" err="1" smtClean="0"/>
              <a:t>max_temp','LongWritable','Text','Text</a:t>
            </a:r>
            <a:r>
              <a:rPr lang="en-US" sz="1300" dirty="0" smtClean="0"/>
              <a:t>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	write 'Text',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', '/path/to/file.ext', ''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end</a:t>
            </a:r>
          </a:p>
          <a:p>
            <a:pPr marL="342900" lvl="0" indent="-342900">
              <a:spcBef>
                <a:spcPct val="20000"/>
              </a:spcBef>
            </a:pPr>
            <a:endParaRPr lang="en-US" sz="13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300" dirty="0" err="1" smtClean="0"/>
              <a:t>mapreduce</a:t>
            </a:r>
            <a:r>
              <a:rPr lang="en-US" sz="1300" dirty="0" smtClean="0"/>
              <a:t> '</a:t>
            </a:r>
            <a:r>
              <a:rPr lang="en-US" sz="1300" dirty="0" err="1" smtClean="0"/>
              <a:t>max_temp</a:t>
            </a:r>
            <a:r>
              <a:rPr lang="en-US" sz="1300" dirty="0" smtClean="0"/>
              <a:t>' do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	map '</a:t>
            </a:r>
            <a:r>
              <a:rPr lang="en-US" sz="1300" dirty="0" err="1" smtClean="0"/>
              <a:t>LongWritable','Text','Text</a:t>
            </a:r>
            <a:r>
              <a:rPr lang="en-US" sz="1300" dirty="0" smtClean="0"/>
              <a:t>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', ''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	reduce 'Text', '</a:t>
            </a:r>
            <a:r>
              <a:rPr lang="en-US" sz="1300" dirty="0" err="1" smtClean="0"/>
              <a:t>IntWritable','Text</a:t>
            </a:r>
            <a:r>
              <a:rPr lang="en-US" sz="1300" dirty="0" smtClean="0"/>
              <a:t>', '</a:t>
            </a:r>
            <a:r>
              <a:rPr lang="en-US" sz="1300" dirty="0" err="1" smtClean="0"/>
              <a:t>IntWritable</a:t>
            </a:r>
            <a:r>
              <a:rPr lang="en-US" sz="1300" dirty="0" smtClean="0"/>
              <a:t>', ''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300" dirty="0" smtClean="0"/>
              <a:t>end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5052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Ruby Syntax</a:t>
            </a:r>
            <a:endParaRPr lang="en-US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6400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… obviously more simple and complex ones are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Java Code Generation</a:t>
            </a:r>
            <a:endParaRPr 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704292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5257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Produces….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7203</TotalTime>
  <Words>505</Words>
  <Application>Microsoft Office PowerPoint</Application>
  <PresentationFormat>On-screen Show (4:3)</PresentationFormat>
  <Paragraphs>88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Abu A Hadoop Scripting Language &amp; Visualizer</vt:lpstr>
      <vt:lpstr>I started learning Hadoop…</vt:lpstr>
      <vt:lpstr>But it was not until…</vt:lpstr>
      <vt:lpstr>…scattered through the text they also had….</vt:lpstr>
      <vt:lpstr>Slide 5</vt:lpstr>
      <vt:lpstr>What if I made the nice notation the core, and generate everything else?</vt:lpstr>
      <vt:lpstr>Abu is an implementation of this idea.</vt:lpstr>
      <vt:lpstr>A simple example</vt:lpstr>
      <vt:lpstr>Demo: Java Code Generation</vt:lpstr>
      <vt:lpstr>Slide 10</vt:lpstr>
      <vt:lpstr>Slide 11</vt:lpstr>
      <vt:lpstr>Slide 12</vt:lpstr>
      <vt:lpstr>.. And run it</vt:lpstr>
      <vt:lpstr>Demo: Graphviz Visualization</vt:lpstr>
      <vt:lpstr>Slide 15</vt:lpstr>
      <vt:lpstr>That was v0.1</vt:lpstr>
      <vt:lpstr>It could do a whole lot more</vt:lpstr>
      <vt:lpstr>.. And be a whole lot better</vt:lpstr>
      <vt:lpstr>Some unintended consequences</vt:lpstr>
      <vt:lpstr>Similar Projects</vt:lpstr>
      <vt:lpstr>Thanks!</vt:lpstr>
    </vt:vector>
  </TitlesOfParts>
  <Company>OWW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 The Hadoop Scripting Language + Visualizer</dc:title>
  <dc:creator>vdinakaran</dc:creator>
  <cp:lastModifiedBy>vdinakaran</cp:lastModifiedBy>
  <cp:revision>54</cp:revision>
  <dcterms:created xsi:type="dcterms:W3CDTF">2010-10-06T11:30:23Z</dcterms:created>
  <dcterms:modified xsi:type="dcterms:W3CDTF">2010-10-21T19:37:37Z</dcterms:modified>
</cp:coreProperties>
</file>