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5" r:id="rId5"/>
    <p:sldId id="258" r:id="rId6"/>
    <p:sldId id="266" r:id="rId7"/>
    <p:sldId id="259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2736-89F9-76FD-F199-C7EA883CC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B46CD-8D65-08E9-347B-C9CFFF60B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C528-E46E-4663-9DD2-073A9C65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1851-295A-E3BC-BAE5-FD7CCFFF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424E9-F9D3-B7B9-BE1F-ABB029CB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5377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640B-D1C7-AAC6-8612-115805C9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4C10B-9813-BDF6-850D-FCB4476F8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64D54-CA7E-819B-20AA-C996F4666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CE407-335B-6C64-7668-EB50A9240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383ED-F9D6-5273-1639-17D5C2C5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303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F17483-5022-D34E-04FC-53260654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F448F-C8F2-5331-3C6C-11394AA5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64F70-D95D-BBFC-3E28-290EA8AE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9B54-0AF6-3F90-D623-0F69F0E3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7BD1F-CFF3-8083-D8B0-14CD063C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33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28D2-F6EF-AB19-6E70-2329AA3FF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D1805-F8D5-1BA4-4A76-4A41B627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E6C72-6812-18CD-C8ED-8CFE3AB72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783F3-B1F0-563E-4393-07F2E34D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0931-3B31-BD3D-9A28-A504E361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315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D2A7-AB20-4E7F-D16A-028A0AF5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488A4-E002-4A99-DBB8-15BC3E083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FE24A-3DBF-7AE3-467C-53A4EF93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0EAE2-3CAB-9BDB-302C-1352851DA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1BA27-8C74-AAF5-5FF1-15FCB64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8419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1A25-D34E-CCA1-D8F6-E2718411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B2779-E4D2-6C74-50C4-7BFAFF8D11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D4436-25C0-8B32-1709-A6AE98F1A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BD55C-E4F0-7DEE-AE5F-72049843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ED537-4958-13B9-C3F2-C9369079A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313BB-DD33-E637-DBFA-0D44A2CB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33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BE0B-6C67-983E-F84E-3E506D19A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03E50-752A-9C4B-6365-A21498F67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5D7DB-F0CF-29F7-3EEC-C05480299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0A467-3D01-0A35-2BFF-9D6407F441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D84C8-4FFE-3E1C-CD92-6A30A098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DBFD2D-18C9-AF3D-BF70-147FEC1B3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8C1232-E1BD-3D2A-E0F2-F1A1BECA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BB8DD3-FE5A-1FD2-49C3-978F72A0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499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3956C-1B15-AB75-DAFA-0979113F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8103B-CF20-142F-720A-600A873F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68ECC-1AAE-5D00-745A-43660BB9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B75CA-E6F6-4255-8952-594548E1E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3AE2D-C704-02DE-3CC2-7EE2FC25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6AD90-64A3-BE1D-6B1B-D6FF9CAD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8BCBE-038A-8FF2-7C40-BA8883A7E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4203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946F-1A21-4AC7-2E10-C2CA9A0B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523AEF-FF5A-C0E3-39E8-849EA272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1586B-D74B-3055-535E-00077696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F6F8-354A-BDB0-1B4E-38C319326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D5E577-9498-98EA-BC19-294FA31D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D87EF-0EDE-C846-4CEE-D085BD302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904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EA52-7306-8E24-AC5C-003A7256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20ABDA-C9F4-0641-444E-1999B4593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389B-7B29-94EE-DF42-8E250C14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DCC60-D105-EE55-5F7F-318BFB47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A4210D-37F3-CC74-FC1A-5D8A53C1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D9D58-DDDA-6936-9B0A-055197987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439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98D2B5-07B2-5309-4B26-E51EB706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07163-DD1E-EB14-14EF-BBFCE928B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515E-1A45-FAB4-9E50-EB3C173BC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39786-384E-4869-97B7-2037C083F3EE}" type="datetimeFigureOut">
              <a:rPr lang="it-IT" smtClean="0"/>
              <a:t>23/04/2025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D7E93-6E26-AD2D-F644-873C00B12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B53B-0D84-622D-A52F-C765BA2BC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A556E-2F8D-4AEA-A407-5F096414AB66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697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D8F6-3600-144C-D4EE-2451EA598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337964" cy="2387600"/>
          </a:xfrm>
        </p:spPr>
        <p:txBody>
          <a:bodyPr/>
          <a:lstStyle/>
          <a:p>
            <a:r>
              <a:rPr lang="it-IT" noProof="0"/>
              <a:t>Epidemic Simulation in CUDA</a:t>
            </a:r>
            <a:endParaRPr lang="it-IT" noProof="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E318EE-F075-1685-7B85-3187EFE11204}"/>
              </a:ext>
            </a:extLst>
          </p:cNvPr>
          <p:cNvSpPr txBox="1"/>
          <p:nvPr/>
        </p:nvSpPr>
        <p:spPr>
          <a:xfrm>
            <a:off x="3492759" y="4189444"/>
            <a:ext cx="4559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Sistemi Digitali M</a:t>
            </a:r>
          </a:p>
          <a:p>
            <a:pPr algn="ctr"/>
            <a:r>
              <a:rPr lang="it-IT"/>
              <a:t>Stefano Casini, Francesco Taccetti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6514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D6BE8-2238-70E8-EC93-2F69C1DDD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CEA90-25DB-99C8-39EB-CD40D941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Kernel V3 – </a:t>
            </a:r>
            <a:r>
              <a:rPr lang="it-IT" dirty="0" err="1"/>
              <a:t>shared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6A8A8-37E0-44DA-74B0-15D462586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Descrizione:</a:t>
            </a:r>
          </a:p>
          <a:p>
            <a:pPr lvl="1"/>
            <a:r>
              <a:rPr lang="it-IT" dirty="0"/>
              <a:t>Uso di </a:t>
            </a:r>
            <a:r>
              <a:rPr lang="it-IT" dirty="0" err="1"/>
              <a:t>Shared</a:t>
            </a:r>
            <a:r>
              <a:rPr lang="it-IT" dirty="0"/>
              <a:t> Memory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/>
              <a:t>Report:</a:t>
            </a:r>
          </a:p>
          <a:p>
            <a:pPr lvl="1"/>
            <a:r>
              <a:rPr lang="en-GB" noProof="0" dirty="0"/>
              <a:t>Low Occupancy</a:t>
            </a:r>
          </a:p>
          <a:p>
            <a:pPr lvl="1"/>
            <a:r>
              <a:rPr lang="en-GB" noProof="0" dirty="0"/>
              <a:t>Reduced Throughput (compared to the previous version)</a:t>
            </a:r>
          </a:p>
          <a:p>
            <a:pPr lvl="1"/>
            <a:r>
              <a:rPr lang="en-GB" dirty="0"/>
              <a:t>Latency Issue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2034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95512-9B2B-130C-5DC3-D4FAC754D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327B-8E73-F364-FB92-444F0792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Kernel V3.5 – </a:t>
            </a:r>
            <a:r>
              <a:rPr lang="it-IT" dirty="0" err="1"/>
              <a:t>pinned</a:t>
            </a:r>
            <a:r>
              <a:rPr lang="it-IT" dirty="0"/>
              <a:t> </a:t>
            </a:r>
            <a:r>
              <a:rPr lang="it-IT" dirty="0" err="1"/>
              <a:t>memory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6A706-3727-ADC9-DE61-7CAB55ED5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Descrizione:</a:t>
            </a:r>
          </a:p>
          <a:p>
            <a:pPr lvl="1"/>
            <a:r>
              <a:rPr lang="it-IT" dirty="0"/>
              <a:t>Uso di </a:t>
            </a:r>
            <a:r>
              <a:rPr lang="it-IT" dirty="0" err="1"/>
              <a:t>cudaMallocHost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008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C96A1-DA80-5A9B-BED1-4679F920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64F9-6DBA-B258-9BDC-CF813830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 tutte le versioni abbiamo il problema degli accessi non coalescenti.</a:t>
            </a:r>
          </a:p>
          <a:p>
            <a:r>
              <a:rPr lang="it-IT" dirty="0"/>
              <a:t>Abbiamo fatto dei test con dei grafi ordinati senza però ottenere vantaggi.</a:t>
            </a:r>
          </a:p>
          <a:p>
            <a:r>
              <a:rPr lang="it-IT" dirty="0"/>
              <a:t>Uso eccessivo di </a:t>
            </a:r>
            <a:r>
              <a:rPr lang="it-IT" dirty="0" err="1"/>
              <a:t>Shared</a:t>
            </a:r>
            <a:r>
              <a:rPr lang="it-IT"/>
              <a:t> Memory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153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5E9C-E7A4-E2B8-9D84-ADA854E43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dei Dati</a:t>
            </a:r>
            <a:endParaRPr lang="it-I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93EB-0583-259C-4A7B-54381F563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2 array per rappresentare il grafo</a:t>
            </a:r>
          </a:p>
          <a:p>
            <a:pPr lvl="1"/>
            <a:r>
              <a:rPr lang="it-IT" noProof="0" dirty="0"/>
              <a:t>L </a:t>
            </a:r>
            <a:r>
              <a:rPr lang="it-IT" noProof="0" dirty="0">
                <a:sym typeface="Wingdings" panose="05000000000000000000" pitchFamily="2" charset="2"/>
              </a:rPr>
              <a:t></a:t>
            </a:r>
            <a:r>
              <a:rPr lang="it-IT" noProof="0" dirty="0"/>
              <a:t> lista di adiacenza compressa, contiene gli indici dei vicini con cui accedere a </a:t>
            </a:r>
            <a:r>
              <a:rPr lang="it-IT" noProof="0" dirty="0" err="1"/>
              <a:t>Levels</a:t>
            </a:r>
            <a:r>
              <a:rPr lang="it-IT" noProof="0" dirty="0"/>
              <a:t> e Immune</a:t>
            </a:r>
          </a:p>
          <a:p>
            <a:pPr lvl="1"/>
            <a:r>
              <a:rPr lang="it-IT" dirty="0"/>
              <a:t>N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per ogni nodo i-esimo si salva la posizione del primo vicino nella lista di adiacenza</a:t>
            </a:r>
            <a:endParaRPr lang="it-IT" noProof="0" dirty="0"/>
          </a:p>
          <a:p>
            <a:r>
              <a:rPr lang="it-IT" noProof="0" dirty="0" err="1"/>
              <a:t>Nodes</a:t>
            </a:r>
            <a:r>
              <a:rPr lang="it-IT" noProof="0" dirty="0"/>
              <a:t> Status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noProof="0" dirty="0"/>
              <a:t> 2 arrays</a:t>
            </a:r>
          </a:p>
          <a:p>
            <a:pPr lvl="1"/>
            <a:r>
              <a:rPr lang="it-IT" dirty="0" err="1"/>
              <a:t>Levels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dirty="0"/>
              <a:t> per ogni nodo i-esimo si salva il valore che corrisponde lo step nel quale viene infettato, oppure contiene -1 se il nodo non è ancora stato infettato (contiene un intero)</a:t>
            </a:r>
          </a:p>
          <a:p>
            <a:pPr lvl="1"/>
            <a:r>
              <a:rPr lang="it-IT" noProof="0" dirty="0"/>
              <a:t>Immune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r>
              <a:rPr lang="it-IT" noProof="0" dirty="0"/>
              <a:t> per ogni nodo i-esimo si ha 1 se è guarito, 0 se è ancora suscettibile o infetto</a:t>
            </a:r>
          </a:p>
        </p:txBody>
      </p:sp>
    </p:spTree>
    <p:extLst>
      <p:ext uri="{BB962C8B-B14F-4D97-AF65-F5344CB8AC3E}">
        <p14:creationId xmlns:p14="http://schemas.microsoft.com/office/powerpoint/2010/main" val="280140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3ED0B-F6E3-65A4-5097-0948680D2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Rappresentazione dei Dati</a:t>
            </a:r>
          </a:p>
        </p:txBody>
      </p:sp>
      <p:pic>
        <p:nvPicPr>
          <p:cNvPr id="5" name="Picture 4" descr="A graph paper with numbers and a list of objects&#10;&#10;AI-generated content may be incorrect.">
            <a:extLst>
              <a:ext uri="{FF2B5EF4-FFF2-40B4-BE49-F238E27FC236}">
                <a16:creationId xmlns:a16="http://schemas.microsoft.com/office/drawing/2014/main" id="{3F7BA865-E370-5E1A-F80F-2147770D4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995" y="1524510"/>
            <a:ext cx="6434973" cy="48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4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674AC-F4E3-DD61-0D9B-E8CE7D2CA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B7E8-F613-7840-2106-1657028DA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noProof="0" dirty="0"/>
              <a:t>Per ogni nodo si controlla </a:t>
            </a:r>
            <a:r>
              <a:rPr lang="it-IT" noProof="0" dirty="0" err="1"/>
              <a:t>Levels</a:t>
            </a:r>
            <a:r>
              <a:rPr lang="it-IT" noProof="0" dirty="0"/>
              <a:t>[k] e Immune[k]:</a:t>
            </a:r>
          </a:p>
          <a:p>
            <a:pPr lvl="1"/>
            <a:r>
              <a:rPr lang="it-IT" dirty="0"/>
              <a:t>Se immune o non infetto non si fa nulla (</a:t>
            </a:r>
            <a:r>
              <a:rPr lang="it-IT" dirty="0" err="1"/>
              <a:t>Levels</a:t>
            </a:r>
            <a:r>
              <a:rPr lang="it-IT" dirty="0"/>
              <a:t>[k]==-1)</a:t>
            </a:r>
          </a:p>
          <a:p>
            <a:pPr lvl="1"/>
            <a:r>
              <a:rPr lang="it-IT" noProof="0" dirty="0"/>
              <a:t>Se infetto si vanno a controllare i vicini (</a:t>
            </a:r>
            <a:r>
              <a:rPr lang="it-IT" noProof="0" dirty="0" err="1"/>
              <a:t>Levels</a:t>
            </a:r>
            <a:r>
              <a:rPr lang="it-IT" noProof="0" dirty="0"/>
              <a:t>[k]==step)</a:t>
            </a:r>
          </a:p>
          <a:p>
            <a:pPr marL="457200" lvl="1" indent="0">
              <a:buNone/>
            </a:pPr>
            <a:endParaRPr lang="it-IT" noProof="0" dirty="0"/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1FAD8-18F1-942D-492A-AA602D06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728" y="3803374"/>
            <a:ext cx="7040880" cy="250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E722-1A9D-F742-4905-66027DC2F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noProof="0" dirty="0" err="1"/>
              <a:t>Simulation</a:t>
            </a:r>
            <a:endParaRPr lang="it-IT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967D-BC0D-EC83-8ECB-F0748BB44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4" y="1825624"/>
            <a:ext cx="10626436" cy="4575175"/>
          </a:xfrm>
        </p:spPr>
        <p:txBody>
          <a:bodyPr>
            <a:normAutofit/>
          </a:bodyPr>
          <a:lstStyle/>
          <a:p>
            <a:r>
              <a:rPr lang="it-IT" dirty="0"/>
              <a:t>Accesso a nodi vicini</a:t>
            </a:r>
          </a:p>
          <a:p>
            <a:pPr lvl="1"/>
            <a:r>
              <a:rPr lang="it-IT" dirty="0"/>
              <a:t>Accedo ad N[k] e N[k+1] -&gt; trovo numero di vicini e indice di partenza per L</a:t>
            </a:r>
          </a:p>
          <a:p>
            <a:pPr lvl="1"/>
            <a:r>
              <a:rPr lang="it-IT" dirty="0"/>
              <a:t>A questo punto accedo ad L e prendo gli indici dei vicini che devo infettare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CA685-070C-7320-A3DC-C5706C8A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714" y="3273888"/>
            <a:ext cx="7992590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279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75DF-5260-1D6A-AA4A-25BFF405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Simulation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BF9E-6F47-5A86-4883-E908365F6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440" y="1507704"/>
            <a:ext cx="5462016" cy="4351338"/>
          </a:xfrm>
        </p:spPr>
        <p:txBody>
          <a:bodyPr/>
          <a:lstStyle/>
          <a:p>
            <a:r>
              <a:rPr lang="it-IT" dirty="0"/>
              <a:t>Accesso a </a:t>
            </a:r>
            <a:r>
              <a:rPr lang="it-IT" dirty="0" err="1"/>
              <a:t>Levels</a:t>
            </a:r>
            <a:r>
              <a:rPr lang="it-IT" dirty="0"/>
              <a:t> e Immune con gli indici ricavati da L</a:t>
            </a:r>
          </a:p>
          <a:p>
            <a:pPr lvl="1"/>
            <a:r>
              <a:rPr lang="it-IT" dirty="0" err="1"/>
              <a:t>Levels</a:t>
            </a:r>
            <a:r>
              <a:rPr lang="it-IT" dirty="0"/>
              <a:t>[L[i]] = step+1 se il vicino va infettato</a:t>
            </a:r>
          </a:p>
          <a:p>
            <a:pPr lvl="1"/>
            <a:r>
              <a:rPr lang="it-IT" dirty="0"/>
              <a:t>Con i in [ </a:t>
            </a:r>
            <a:r>
              <a:rPr lang="it-IT" i="1" dirty="0"/>
              <a:t>N[k], N[k+1] </a:t>
            </a:r>
            <a:r>
              <a:rPr lang="it-IT" dirty="0"/>
              <a:t>]</a:t>
            </a:r>
          </a:p>
          <a:p>
            <a:r>
              <a:rPr lang="it-IT" dirty="0"/>
              <a:t>Infezione e cura avvengono se un numero random è minore di due valori </a:t>
            </a:r>
            <a:r>
              <a:rPr lang="it-IT" b="1" dirty="0"/>
              <a:t>p</a:t>
            </a:r>
            <a:r>
              <a:rPr lang="it-IT" dirty="0"/>
              <a:t> e </a:t>
            </a:r>
            <a:r>
              <a:rPr lang="it-IT" b="1" dirty="0"/>
              <a:t>q</a:t>
            </a:r>
            <a:r>
              <a:rPr lang="it-IT" dirty="0"/>
              <a:t> rispettivamente</a:t>
            </a: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130E5-C0FA-DF60-3A5D-AC705DBB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7704"/>
            <a:ext cx="587074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075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5582A-8207-42AA-11DF-0EE005F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31759" cy="1325563"/>
          </a:xfrm>
        </p:spPr>
        <p:txBody>
          <a:bodyPr/>
          <a:lstStyle/>
          <a:p>
            <a:r>
              <a:rPr lang="it-IT" dirty="0"/>
              <a:t>Implementazione CUDA – simulate()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9AA471-3D58-035A-B77C-5BB5B80C5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it-IT" dirty="0"/>
              <a:t>Memoria &amp; Dati </a:t>
            </a:r>
            <a:r>
              <a:rPr lang="it-IT" dirty="0">
                <a:sym typeface="Wingdings" panose="05000000000000000000" pitchFamily="2" charset="2"/>
              </a:rPr>
              <a:t> fase dove si alloca spazio e si copiano i dati in memoria device</a:t>
            </a:r>
          </a:p>
          <a:p>
            <a:pPr algn="just"/>
            <a:r>
              <a:rPr lang="it-IT" dirty="0"/>
              <a:t>Loop simulazione </a:t>
            </a:r>
            <a:r>
              <a:rPr lang="it-IT" dirty="0">
                <a:sym typeface="Wingdings" panose="05000000000000000000" pitchFamily="2" charset="2"/>
              </a:rPr>
              <a:t> loop che controlla la terminazione della simulazione</a:t>
            </a:r>
          </a:p>
          <a:p>
            <a:pPr lvl="1" algn="just"/>
            <a:r>
              <a:rPr lang="it-IT" dirty="0"/>
              <a:t>Lancio di kernel</a:t>
            </a:r>
          </a:p>
          <a:p>
            <a:pPr lvl="1" algn="just"/>
            <a:r>
              <a:rPr lang="it-IT" dirty="0"/>
              <a:t>Sincronizzazione dell’esecuzione dei thread</a:t>
            </a:r>
          </a:p>
          <a:p>
            <a:pPr lvl="1" algn="just"/>
            <a:r>
              <a:rPr lang="it-IT" dirty="0"/>
              <a:t>Salvataggio dei valori da memoria device a quella </a:t>
            </a:r>
            <a:r>
              <a:rPr lang="it-IT" dirty="0" err="1"/>
              <a:t>host</a:t>
            </a:r>
            <a:r>
              <a:rPr lang="it-IT" dirty="0"/>
              <a:t> (</a:t>
            </a:r>
            <a:r>
              <a:rPr lang="it-IT" dirty="0" err="1"/>
              <a:t>active_infections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3695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FE946-EB04-B173-4C52-D6935C2D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Kernel V1 - naïve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235A5-31D5-E65A-581E-63793C0CF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Descrizione:</a:t>
            </a:r>
          </a:p>
          <a:p>
            <a:pPr lvl="1"/>
            <a:r>
              <a:rPr lang="it-IT" dirty="0"/>
              <a:t>Parallelismo </a:t>
            </a:r>
            <a:r>
              <a:rPr lang="it-IT" dirty="0">
                <a:sym typeface="Wingdings" panose="05000000000000000000" pitchFamily="2" charset="2"/>
              </a:rPr>
              <a:t> introdotto su 2 livelli</a:t>
            </a:r>
          </a:p>
          <a:p>
            <a:pPr lvl="2"/>
            <a:r>
              <a:rPr lang="it-IT" dirty="0" err="1">
                <a:sym typeface="Wingdings" panose="05000000000000000000" pitchFamily="2" charset="2"/>
              </a:rPr>
              <a:t>Warp</a:t>
            </a:r>
            <a:r>
              <a:rPr lang="it-IT" dirty="0">
                <a:sym typeface="Wingdings" panose="05000000000000000000" pitchFamily="2" charset="2"/>
              </a:rPr>
              <a:t>  i </a:t>
            </a:r>
            <a:r>
              <a:rPr lang="it-IT" dirty="0" err="1">
                <a:sym typeface="Wingdings" panose="05000000000000000000" pitchFamily="2" charset="2"/>
              </a:rPr>
              <a:t>threads</a:t>
            </a:r>
            <a:r>
              <a:rPr lang="it-IT" dirty="0">
                <a:sym typeface="Wingdings" panose="05000000000000000000" pitchFamily="2" charset="2"/>
              </a:rPr>
              <a:t> di ogni </a:t>
            </a:r>
            <a:r>
              <a:rPr lang="it-IT" dirty="0" err="1">
                <a:sym typeface="Wingdings" panose="05000000000000000000" pitchFamily="2" charset="2"/>
              </a:rPr>
              <a:t>warp</a:t>
            </a:r>
            <a:r>
              <a:rPr lang="it-IT" dirty="0">
                <a:sym typeface="Wingdings" panose="05000000000000000000" pitchFamily="2" charset="2"/>
              </a:rPr>
              <a:t> esaminano i nodi del grafo cercando quelli infetti</a:t>
            </a:r>
          </a:p>
          <a:p>
            <a:pPr lvl="2"/>
            <a:r>
              <a:rPr lang="it-IT" dirty="0">
                <a:sym typeface="Wingdings" panose="05000000000000000000" pitchFamily="2" charset="2"/>
              </a:rPr>
              <a:t>Thread  quando il </a:t>
            </a:r>
            <a:r>
              <a:rPr lang="it-IT" dirty="0" err="1">
                <a:sym typeface="Wingdings" panose="05000000000000000000" pitchFamily="2" charset="2"/>
              </a:rPr>
              <a:t>warp</a:t>
            </a:r>
            <a:r>
              <a:rPr lang="it-IT" dirty="0">
                <a:sym typeface="Wingdings" panose="05000000000000000000" pitchFamily="2" charset="2"/>
              </a:rPr>
              <a:t> trova un nodo infetto, i </a:t>
            </a:r>
            <a:r>
              <a:rPr lang="it-IT" dirty="0" err="1">
                <a:sym typeface="Wingdings" panose="05000000000000000000" pitchFamily="2" charset="2"/>
              </a:rPr>
              <a:t>threads</a:t>
            </a:r>
            <a:r>
              <a:rPr lang="it-IT" dirty="0">
                <a:sym typeface="Wingdings" panose="05000000000000000000" pitchFamily="2" charset="2"/>
              </a:rPr>
              <a:t> si dividono per infettare (potenzialmente) i vicini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E’ presente un singolo blocco di </a:t>
            </a:r>
            <a:r>
              <a:rPr lang="it-IT" dirty="0" err="1">
                <a:sym typeface="Wingdings" panose="05000000000000000000" pitchFamily="2" charset="2"/>
              </a:rPr>
              <a:t>threads</a:t>
            </a:r>
            <a:endParaRPr lang="it-IT" dirty="0">
              <a:sym typeface="Wingdings" panose="05000000000000000000" pitchFamily="2" charset="2"/>
            </a:endParaRPr>
          </a:p>
          <a:p>
            <a:r>
              <a:rPr lang="it-IT" dirty="0"/>
              <a:t>Report:</a:t>
            </a:r>
          </a:p>
          <a:p>
            <a:pPr lvl="1"/>
            <a:r>
              <a:rPr lang="en-GB" noProof="0" dirty="0"/>
              <a:t>Small Grid</a:t>
            </a:r>
          </a:p>
          <a:p>
            <a:pPr lvl="1"/>
            <a:r>
              <a:rPr lang="en-GB" noProof="0" dirty="0"/>
              <a:t>Throttle stalls</a:t>
            </a:r>
          </a:p>
          <a:p>
            <a:pPr lvl="1"/>
            <a:r>
              <a:rPr lang="en-GB" noProof="0" dirty="0"/>
              <a:t>Low Throughput</a:t>
            </a:r>
          </a:p>
        </p:txBody>
      </p:sp>
    </p:spTree>
    <p:extLst>
      <p:ext uri="{BB962C8B-B14F-4D97-AF65-F5344CB8AC3E}">
        <p14:creationId xmlns:p14="http://schemas.microsoft.com/office/powerpoint/2010/main" val="233937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18518-95F3-0086-D415-7AE8BB70E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36ED-8232-5EC6-2FDE-4ABE0431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Kernel V2 – </a:t>
            </a:r>
            <a:r>
              <a:rPr lang="it-IT" dirty="0" err="1"/>
              <a:t>block</a:t>
            </a:r>
            <a:r>
              <a:rPr lang="it-IT" dirty="0"/>
              <a:t> </a:t>
            </a:r>
            <a:r>
              <a:rPr lang="it-IT" dirty="0" err="1"/>
              <a:t>dimension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C9AC5-98D5-765D-1C36-910B89EBB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Descrizione: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Dimensione griglia aumentata</a:t>
            </a:r>
          </a:p>
          <a:p>
            <a:pPr lvl="1"/>
            <a:r>
              <a:rPr lang="it-IT" dirty="0">
                <a:sym typeface="Wingdings" panose="05000000000000000000" pitchFamily="2" charset="2"/>
              </a:rPr>
              <a:t>Impostata la dimensione dei blocchi come multiplo di 32</a:t>
            </a:r>
          </a:p>
          <a:p>
            <a:r>
              <a:rPr lang="it-IT" dirty="0"/>
              <a:t>Report:</a:t>
            </a:r>
          </a:p>
          <a:p>
            <a:pPr lvl="1"/>
            <a:r>
              <a:rPr lang="en-GB" noProof="0" dirty="0" err="1"/>
              <a:t>Problema</a:t>
            </a:r>
            <a:r>
              <a:rPr lang="en-GB" noProof="0" dirty="0"/>
              <a:t> </a:t>
            </a:r>
            <a:r>
              <a:rPr lang="en-GB" noProof="0" dirty="0" err="1"/>
              <a:t>su</a:t>
            </a:r>
            <a:r>
              <a:rPr lang="en-GB" noProof="0" dirty="0"/>
              <a:t> accesso L1</a:t>
            </a:r>
          </a:p>
          <a:p>
            <a:pPr lvl="1"/>
            <a:r>
              <a:rPr lang="en-GB" noProof="0" dirty="0"/>
              <a:t>Throttle stalls</a:t>
            </a:r>
          </a:p>
        </p:txBody>
      </p:sp>
    </p:spTree>
    <p:extLst>
      <p:ext uri="{BB962C8B-B14F-4D97-AF65-F5344CB8AC3E}">
        <p14:creationId xmlns:p14="http://schemas.microsoft.com/office/powerpoint/2010/main" val="379895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481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Epidemic Simulation in CUDA</vt:lpstr>
      <vt:lpstr>Rappresentazione dei Dati</vt:lpstr>
      <vt:lpstr>Rappresentazione dei Dati</vt:lpstr>
      <vt:lpstr>Simulation</vt:lpstr>
      <vt:lpstr>Simulation</vt:lpstr>
      <vt:lpstr>Simulation</vt:lpstr>
      <vt:lpstr>Implementazione CUDA – simulate()</vt:lpstr>
      <vt:lpstr>Kernel V1 - naïve</vt:lpstr>
      <vt:lpstr>Kernel V2 – block dimension</vt:lpstr>
      <vt:lpstr>Kernel V3 – shared memory</vt:lpstr>
      <vt:lpstr>Kernel V3.5 – pinned memory</vt:lpstr>
      <vt:lpstr>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Stefano Casini - stefano.casini2@studio.unibo.it</dc:creator>
  <cp:lastModifiedBy>Stefano Casini - stefano.casini2@studio.unibo.it</cp:lastModifiedBy>
  <cp:revision>68</cp:revision>
  <dcterms:created xsi:type="dcterms:W3CDTF">2025-03-31T05:25:08Z</dcterms:created>
  <dcterms:modified xsi:type="dcterms:W3CDTF">2025-04-23T10:12:50Z</dcterms:modified>
</cp:coreProperties>
</file>