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0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2736-89F9-76FD-F199-C7EA883C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B46CD-8D65-08E9-347B-C9CFFF60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C528-E46E-4663-9DD2-073A9C65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1851-295A-E3BC-BAE5-FD7CCFFF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24E9-F9D3-B7B9-BE1F-ABB029C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37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40B-D1C7-AAC6-8612-115805C9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C10B-9813-BDF6-850D-FCB4476F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4D54-CA7E-819B-20AA-C996F466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E407-335B-6C64-7668-EB50A92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83ED-F9D6-5273-1639-17D5C2C5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0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17483-5022-D34E-04FC-53260654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448F-C8F2-5331-3C6C-11394AA5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4F70-D95D-BBFC-3E28-290EA8AE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9B54-0AF6-3F90-D623-0F69F0E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BD1F-CFF3-8083-D8B0-14CD063C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3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28D2-F6EF-AB19-6E70-2329AA3F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1805-F8D5-1BA4-4A76-4A41B627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6C72-6812-18CD-C8ED-8CFE3AB7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83F3-B1F0-563E-4393-07F2E34D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0931-3B31-BD3D-9A28-A504E361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1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D2A7-AB20-4E7F-D16A-028A0AF5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88A4-E002-4A99-DBB8-15BC3E08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E24A-3DBF-7AE3-467C-53A4EF93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EAE2-3CAB-9BDB-302C-1352851D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BA27-8C74-AAF5-5FF1-15FCB64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1A25-D34E-CCA1-D8F6-E2718411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2779-E4D2-6C74-50C4-7BFAFF8D1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D4436-25C0-8B32-1709-A6AE98F1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D55C-E4F0-7DEE-AE5F-72049843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ED537-4958-13B9-C3F2-C9369079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13BB-DD33-E637-DBFA-0D44A2C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3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BE0B-6C67-983E-F84E-3E506D1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3E50-752A-9C4B-6365-A21498F6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D7DB-F0CF-29F7-3EEC-C0548029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0A467-3D01-0A35-2BFF-9D6407F4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D84C8-4FFE-3E1C-CD92-6A30A098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BFD2D-18C9-AF3D-BF70-147FEC1B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C1232-E1BD-3D2A-E0F2-F1A1BEC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B8DD3-FE5A-1FD2-49C3-978F72A0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9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56C-1B15-AB75-DAFA-0979113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03B-CF20-142F-720A-600A873F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68ECC-1AAE-5D00-745A-43660BB9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B75CA-E6F6-4255-8952-594548E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3AE2D-C704-02DE-3CC2-7EE2FC25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6AD90-64A3-BE1D-6B1B-D6FF9CA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BCBE-038A-8FF2-7C40-BA8883A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2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946F-1A21-4AC7-2E10-C2CA9A0B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3AEF-FF5A-C0E3-39E8-849EA272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586B-D74B-3055-535E-00077696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F6F8-354A-BDB0-1B4E-38C3193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E577-9498-98EA-BC19-294FA31D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87EF-0EDE-C846-4CEE-D085BD3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04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A52-7306-8E24-AC5C-003A7256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0ABDA-C9F4-0641-444E-1999B4593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389B-7B29-94EE-DF42-8E250C14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DCC60-D105-EE55-5F7F-318BFB4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210D-37F3-CC74-FC1A-5D8A53C1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D9D58-DDDA-6936-9B0A-0551979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3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8D2B5-07B2-5309-4B26-E51EB706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7163-DD1E-EB14-14EF-BBFCE928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515E-1A45-FAB4-9E50-EB3C173BC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39786-384E-4869-97B7-2037C083F3EE}" type="datetimeFigureOut">
              <a:rPr lang="it-IT" smtClean="0"/>
              <a:t>08/04/2025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7E93-6E26-AD2D-F644-873C00B12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B53B-0D84-622D-A52F-C765BA2B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8F6-3600-144C-D4EE-2451EA59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noProof="0" dirty="0" err="1"/>
              <a:t>Epidemic</a:t>
            </a:r>
            <a:r>
              <a:rPr lang="it-IT" noProof="0" dirty="0"/>
              <a:t> </a:t>
            </a:r>
            <a:r>
              <a:rPr lang="it-IT" noProof="0" dirty="0" err="1"/>
              <a:t>Simulation</a:t>
            </a:r>
            <a:r>
              <a:rPr lang="it-IT" noProof="0" dirty="0"/>
              <a:t> in SIMD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E318EE-F075-1685-7B85-3187EFE11204}"/>
              </a:ext>
            </a:extLst>
          </p:cNvPr>
          <p:cNvSpPr txBox="1"/>
          <p:nvPr/>
        </p:nvSpPr>
        <p:spPr>
          <a:xfrm>
            <a:off x="3492759" y="4189444"/>
            <a:ext cx="455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Sistemi Digitali M</a:t>
            </a:r>
          </a:p>
          <a:p>
            <a:pPr algn="ctr"/>
            <a:r>
              <a:rPr lang="it-IT" dirty="0"/>
              <a:t>Stefano Casini, Francesco Taccetti</a:t>
            </a:r>
          </a:p>
        </p:txBody>
      </p:sp>
    </p:spTree>
    <p:extLst>
      <p:ext uri="{BB962C8B-B14F-4D97-AF65-F5344CB8AC3E}">
        <p14:creationId xmlns:p14="http://schemas.microsoft.com/office/powerpoint/2010/main" val="19465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E2E40-3A16-5178-D62C-378BCD08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Nuovo </a:t>
            </a:r>
            <a:r>
              <a:rPr lang="it-IT" dirty="0" err="1"/>
              <a:t>alogoritmo</a:t>
            </a:r>
            <a:r>
              <a:rPr lang="it-IT" dirty="0"/>
              <a:t> – Single step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D413F-71BD-11F2-32E3-CB3C86BB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690688"/>
            <a:ext cx="11297920" cy="4537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for</a:t>
            </a:r>
            <a:r>
              <a:rPr lang="it-IT" dirty="0"/>
              <a:t> </a:t>
            </a:r>
            <a:r>
              <a:rPr lang="it-IT" i="1" dirty="0" err="1"/>
              <a:t>node</a:t>
            </a:r>
            <a:r>
              <a:rPr lang="it-IT" dirty="0"/>
              <a:t> in </a:t>
            </a:r>
            <a:r>
              <a:rPr lang="it-IT" i="1" dirty="0" err="1"/>
              <a:t>nodes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b="1" dirty="0" err="1"/>
              <a:t>if</a:t>
            </a:r>
            <a:r>
              <a:rPr lang="it-IT" dirty="0"/>
              <a:t> </a:t>
            </a:r>
            <a:r>
              <a:rPr lang="it-IT" i="1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/>
              <a:t>infected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b="1" dirty="0"/>
              <a:t>for</a:t>
            </a:r>
            <a:r>
              <a:rPr lang="it-IT" dirty="0"/>
              <a:t> </a:t>
            </a:r>
            <a:r>
              <a:rPr lang="it-IT" i="1" dirty="0"/>
              <a:t>j</a:t>
            </a:r>
            <a:r>
              <a:rPr lang="it-IT" dirty="0"/>
              <a:t> in [0,nodes,32]: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i="1" dirty="0"/>
              <a:t>carico 32 nodi in un registro SIMD e faccio and con maschere 				generate da </a:t>
            </a:r>
            <a:r>
              <a:rPr lang="it-IT" i="1" dirty="0" err="1"/>
              <a:t>Levels</a:t>
            </a:r>
            <a:r>
              <a:rPr lang="it-IT" i="1" dirty="0"/>
              <a:t> e Immune prendendo gli elementi [j,j+31]</a:t>
            </a:r>
          </a:p>
          <a:p>
            <a:pPr marL="0" indent="0">
              <a:buNone/>
            </a:pPr>
            <a:r>
              <a:rPr lang="it-IT" i="1" dirty="0"/>
              <a:t>			genero un registro esteso di 32 numeri casuali e li confronto 					con un vettore con solo valore </a:t>
            </a:r>
            <a:r>
              <a:rPr lang="it-IT" b="1" i="1" dirty="0"/>
              <a:t>p</a:t>
            </a:r>
            <a:r>
              <a:rPr lang="it-IT" i="1" dirty="0"/>
              <a:t> per generare maschera di infezione</a:t>
            </a:r>
          </a:p>
          <a:p>
            <a:pPr marL="0" indent="0">
              <a:buNone/>
            </a:pPr>
            <a:r>
              <a:rPr lang="it-IT" i="1" dirty="0"/>
              <a:t>			store di </a:t>
            </a:r>
            <a:r>
              <a:rPr lang="it-IT" b="1" i="1" dirty="0"/>
              <a:t>step+1</a:t>
            </a:r>
            <a:r>
              <a:rPr lang="it-IT" i="1" dirty="0"/>
              <a:t> nel vettore </a:t>
            </a:r>
            <a:r>
              <a:rPr lang="it-IT" i="1" dirty="0" err="1"/>
              <a:t>Levels</a:t>
            </a:r>
            <a:r>
              <a:rPr lang="it-IT" i="1" dirty="0"/>
              <a:t>[j,j+31] per gli elementi indicati dalla 			maschera</a:t>
            </a:r>
          </a:p>
          <a:p>
            <a:pPr marL="0" indent="0">
              <a:buNone/>
            </a:pPr>
            <a:r>
              <a:rPr lang="it-IT" dirty="0"/>
              <a:t>		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b="1" dirty="0" err="1"/>
              <a:t>if</a:t>
            </a:r>
            <a:r>
              <a:rPr lang="it-IT" dirty="0"/>
              <a:t> random&lt;</a:t>
            </a:r>
            <a:r>
              <a:rPr lang="it-IT" b="1" dirty="0"/>
              <a:t>q</a:t>
            </a:r>
          </a:p>
          <a:p>
            <a:pPr marL="0" indent="0">
              <a:buNone/>
            </a:pPr>
            <a:r>
              <a:rPr lang="it-IT" dirty="0"/>
              <a:t>			Immune[</a:t>
            </a:r>
            <a:r>
              <a:rPr lang="it-IT" dirty="0" err="1"/>
              <a:t>node</a:t>
            </a:r>
            <a:r>
              <a:rPr lang="it-IT" dirty="0"/>
              <a:t>] = TRUE</a:t>
            </a:r>
            <a:r>
              <a:rPr lang="it-IT" b="1" dirty="0"/>
              <a:t>		</a:t>
            </a:r>
            <a:r>
              <a:rPr lang="it-IT" dirty="0"/>
              <a:t>// cura il nodo </a:t>
            </a:r>
          </a:p>
          <a:p>
            <a:pPr marL="0" indent="0">
              <a:buNone/>
            </a:pPr>
            <a:r>
              <a:rPr lang="it-IT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1089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183A7-60AD-F56F-E8A7-12E1B682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ottimizzazioni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CF76B8-CB2D-6809-B91A-9FB123CC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prestazioni di quest’ ultima versione risultano sicuramente migliori della prima implementazione SIMD ma ancora lontane da quelle della versione scalare</a:t>
            </a:r>
          </a:p>
          <a:p>
            <a:r>
              <a:rPr lang="it-IT" u="sng" dirty="0"/>
              <a:t>Idea</a:t>
            </a:r>
            <a:r>
              <a:rPr lang="it-IT" dirty="0"/>
              <a:t>: ridurre numero di </a:t>
            </a:r>
            <a:r>
              <a:rPr lang="it-IT" i="1" dirty="0"/>
              <a:t>load </a:t>
            </a:r>
            <a:r>
              <a:rPr lang="it-IT" dirty="0"/>
              <a:t>e </a:t>
            </a:r>
            <a:r>
              <a:rPr lang="it-IT" i="1" dirty="0"/>
              <a:t>store </a:t>
            </a:r>
            <a:r>
              <a:rPr lang="it-IT" dirty="0"/>
              <a:t> dai registri SIMD da e verso la memoria</a:t>
            </a:r>
          </a:p>
          <a:p>
            <a:pPr lvl="1"/>
            <a:r>
              <a:rPr lang="it-IT" u="sng" dirty="0"/>
              <a:t>Problema</a:t>
            </a:r>
            <a:r>
              <a:rPr lang="it-IT" dirty="0"/>
              <a:t>: le prestazioni non migliorano salvando </a:t>
            </a:r>
            <a:r>
              <a:rPr lang="it-IT" dirty="0" err="1"/>
              <a:t>Levels</a:t>
            </a:r>
            <a:r>
              <a:rPr lang="it-IT" dirty="0"/>
              <a:t> su un registro SIMD e facendone la store solamente al termine della simulazione</a:t>
            </a:r>
          </a:p>
        </p:txBody>
      </p:sp>
    </p:spTree>
    <p:extLst>
      <p:ext uri="{BB962C8B-B14F-4D97-AF65-F5344CB8AC3E}">
        <p14:creationId xmlns:p14="http://schemas.microsoft.com/office/powerpoint/2010/main" val="7779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5E9C-E7A4-E2B8-9D84-ADA854E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Dati</a:t>
            </a:r>
            <a:endParaRPr lang="it-I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93EB-0583-259C-4A7B-54381F56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2 array per rappresentare il grafo</a:t>
            </a:r>
          </a:p>
          <a:p>
            <a:pPr lvl="1"/>
            <a:r>
              <a:rPr lang="it-IT" noProof="0" dirty="0"/>
              <a:t>L -&gt; lista di adiacenza compressa, contiene gli indici dei vicini con cui accedere a </a:t>
            </a:r>
            <a:r>
              <a:rPr lang="it-IT" noProof="0" dirty="0" err="1"/>
              <a:t>Levels</a:t>
            </a:r>
            <a:r>
              <a:rPr lang="it-IT" noProof="0" dirty="0"/>
              <a:t> e Immune</a:t>
            </a:r>
          </a:p>
          <a:p>
            <a:pPr lvl="1"/>
            <a:r>
              <a:rPr lang="it-IT" dirty="0"/>
              <a:t>N -&gt; per ogni nodo i-esimo si salva la posizione del primo vicino nella lista di adiacenza</a:t>
            </a:r>
            <a:endParaRPr lang="it-IT" noProof="0" dirty="0"/>
          </a:p>
          <a:p>
            <a:r>
              <a:rPr lang="it-IT" noProof="0" dirty="0" err="1"/>
              <a:t>Nodes</a:t>
            </a:r>
            <a:r>
              <a:rPr lang="it-IT" noProof="0" dirty="0"/>
              <a:t> Status -&gt; 2 arrays</a:t>
            </a:r>
          </a:p>
          <a:p>
            <a:pPr lvl="1"/>
            <a:r>
              <a:rPr lang="it-IT" dirty="0" err="1"/>
              <a:t>Levels</a:t>
            </a:r>
            <a:r>
              <a:rPr lang="it-IT" dirty="0"/>
              <a:t> -&gt; per ogni nodo i-esimo si salva il valore che corrisponde lo step nel quale viene infettato, oppure contiene -1 se il nodo non è ancora stato infettato (contiene un intero)</a:t>
            </a:r>
          </a:p>
          <a:p>
            <a:pPr lvl="1"/>
            <a:r>
              <a:rPr lang="it-IT" noProof="0" dirty="0"/>
              <a:t>Immune -&gt; per ogni nodo i-esimo si ha 1 se è guarito, 0 se è ancora suscettibile o infetto</a:t>
            </a:r>
          </a:p>
        </p:txBody>
      </p:sp>
    </p:spTree>
    <p:extLst>
      <p:ext uri="{BB962C8B-B14F-4D97-AF65-F5344CB8AC3E}">
        <p14:creationId xmlns:p14="http://schemas.microsoft.com/office/powerpoint/2010/main" val="280140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ED0B-F6E3-65A4-5097-0948680D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Dati</a:t>
            </a:r>
          </a:p>
        </p:txBody>
      </p:sp>
      <p:pic>
        <p:nvPicPr>
          <p:cNvPr id="5" name="Picture 4" descr="A graph paper with numbers and a list of objects&#10;&#10;AI-generated content may be incorrect.">
            <a:extLst>
              <a:ext uri="{FF2B5EF4-FFF2-40B4-BE49-F238E27FC236}">
                <a16:creationId xmlns:a16="http://schemas.microsoft.com/office/drawing/2014/main" id="{3F7BA865-E370-5E1A-F80F-2147770D4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95" y="1524510"/>
            <a:ext cx="6434973" cy="48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74AC-F4E3-DD61-0D9B-E8CE7D2C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B7E8-F613-7840-2106-1657028D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Per ogni nodo si controlla </a:t>
            </a:r>
            <a:r>
              <a:rPr lang="it-IT" noProof="0" dirty="0" err="1"/>
              <a:t>Levels</a:t>
            </a:r>
            <a:r>
              <a:rPr lang="it-IT" noProof="0" dirty="0"/>
              <a:t>[k] e Immune[k]:</a:t>
            </a:r>
          </a:p>
          <a:p>
            <a:pPr lvl="1"/>
            <a:r>
              <a:rPr lang="it-IT" dirty="0"/>
              <a:t>Se immune o non infetto non si fa nulla (</a:t>
            </a:r>
            <a:r>
              <a:rPr lang="it-IT" dirty="0" err="1"/>
              <a:t>Levels</a:t>
            </a:r>
            <a:r>
              <a:rPr lang="it-IT" dirty="0"/>
              <a:t>[k]==-1)</a:t>
            </a:r>
          </a:p>
          <a:p>
            <a:pPr lvl="1"/>
            <a:r>
              <a:rPr lang="it-IT" noProof="0" dirty="0"/>
              <a:t>Se infetto si vanno a controllare i vicini (</a:t>
            </a:r>
            <a:r>
              <a:rPr lang="it-IT" noProof="0" dirty="0" err="1"/>
              <a:t>Levels</a:t>
            </a:r>
            <a:r>
              <a:rPr lang="it-IT" noProof="0" dirty="0"/>
              <a:t>[k]==step)</a:t>
            </a:r>
          </a:p>
          <a:p>
            <a:pPr marL="457200" lvl="1" indent="0">
              <a:buNone/>
            </a:pPr>
            <a:endParaRPr lang="it-IT" noProof="0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1FAD8-18F1-942D-492A-AA602D06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3803374"/>
            <a:ext cx="7040880" cy="25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E722-1A9D-F742-4905-66027DC2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Simulation</a:t>
            </a:r>
            <a:endParaRPr lang="it-I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967D-BC0D-EC83-8ECB-F0748BB4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825624"/>
            <a:ext cx="10626436" cy="4575175"/>
          </a:xfrm>
        </p:spPr>
        <p:txBody>
          <a:bodyPr>
            <a:normAutofit/>
          </a:bodyPr>
          <a:lstStyle/>
          <a:p>
            <a:r>
              <a:rPr lang="it-IT" dirty="0"/>
              <a:t>Accesso a nodi vicini</a:t>
            </a:r>
          </a:p>
          <a:p>
            <a:pPr lvl="1"/>
            <a:r>
              <a:rPr lang="it-IT" dirty="0"/>
              <a:t>Accedo ad N[k] e N[k+1] -&gt; trovo numero di vicini e indice di partenza per L</a:t>
            </a:r>
          </a:p>
          <a:p>
            <a:pPr lvl="1"/>
            <a:r>
              <a:rPr lang="it-IT" dirty="0"/>
              <a:t>A questo punto accedo ad L e prendo gli indici dei vicini che devo infettare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A685-070C-7320-A3DC-C5706C8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14" y="3273888"/>
            <a:ext cx="799259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5DF-5260-1D6A-AA4A-25BFF40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BF9E-6F47-5A86-4883-E908365F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07704"/>
            <a:ext cx="5462016" cy="4351338"/>
          </a:xfrm>
        </p:spPr>
        <p:txBody>
          <a:bodyPr/>
          <a:lstStyle/>
          <a:p>
            <a:r>
              <a:rPr lang="it-IT" dirty="0"/>
              <a:t>Accesso a </a:t>
            </a:r>
            <a:r>
              <a:rPr lang="it-IT" dirty="0" err="1"/>
              <a:t>Levels</a:t>
            </a:r>
            <a:r>
              <a:rPr lang="it-IT" dirty="0"/>
              <a:t> e Immune con gli indici ricavati da L</a:t>
            </a:r>
          </a:p>
          <a:p>
            <a:pPr lvl="1"/>
            <a:r>
              <a:rPr lang="it-IT" dirty="0" err="1"/>
              <a:t>Levels</a:t>
            </a:r>
            <a:r>
              <a:rPr lang="it-IT" dirty="0"/>
              <a:t>[L[i]] = step+1 se il vicino va infettato</a:t>
            </a:r>
          </a:p>
          <a:p>
            <a:pPr lvl="1"/>
            <a:r>
              <a:rPr lang="it-IT" dirty="0"/>
              <a:t>Con i in [ </a:t>
            </a:r>
            <a:r>
              <a:rPr lang="it-IT" i="1" dirty="0"/>
              <a:t>N[k], N[k+1] </a:t>
            </a:r>
            <a:r>
              <a:rPr lang="it-IT" dirty="0"/>
              <a:t>]</a:t>
            </a:r>
          </a:p>
          <a:p>
            <a:r>
              <a:rPr lang="it-IT" dirty="0"/>
              <a:t>Infezione e cura avvengono se un numero random è minore di due valori </a:t>
            </a:r>
            <a:r>
              <a:rPr lang="it-IT" b="1" dirty="0"/>
              <a:t>p</a:t>
            </a:r>
            <a:r>
              <a:rPr lang="it-IT" dirty="0"/>
              <a:t> e </a:t>
            </a:r>
            <a:r>
              <a:rPr lang="it-IT" b="1" dirty="0"/>
              <a:t>q</a:t>
            </a:r>
            <a:r>
              <a:rPr lang="it-IT" dirty="0"/>
              <a:t> rispettivamente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130E5-C0FA-DF60-3A5D-AC705DBB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7704"/>
            <a:ext cx="5870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5582A-8207-42AA-11DF-0EE005F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759" cy="1325563"/>
          </a:xfrm>
        </p:spPr>
        <p:txBody>
          <a:bodyPr/>
          <a:lstStyle/>
          <a:p>
            <a:r>
              <a:rPr lang="it-IT" dirty="0"/>
              <a:t>Problemi con questa rappresentazione in SIMD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9AA471-3D58-035A-B77C-5BB5B80C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Necessità di usare funzione </a:t>
            </a:r>
            <a:r>
              <a:rPr lang="it-IT" i="1" dirty="0" err="1"/>
              <a:t>gather</a:t>
            </a:r>
            <a:r>
              <a:rPr lang="it-IT" dirty="0"/>
              <a:t> per memorizzare in un registro SIMD i vicini di un nodo</a:t>
            </a:r>
          </a:p>
          <a:p>
            <a:pPr lvl="1"/>
            <a:r>
              <a:rPr lang="it-IT" dirty="0"/>
              <a:t>Impossibilità di utilizzare meno di 32 bit per rappresentare interi</a:t>
            </a:r>
          </a:p>
          <a:p>
            <a:pPr lvl="1" algn="just"/>
            <a:r>
              <a:rPr lang="it-IT" dirty="0"/>
              <a:t>Assenza di una funzione di </a:t>
            </a:r>
            <a:r>
              <a:rPr lang="it-IT" i="1" dirty="0" err="1"/>
              <a:t>scatter</a:t>
            </a:r>
            <a:r>
              <a:rPr lang="it-IT" i="1" dirty="0"/>
              <a:t> </a:t>
            </a:r>
            <a:r>
              <a:rPr lang="it-IT" dirty="0"/>
              <a:t>nell’</a:t>
            </a:r>
            <a:r>
              <a:rPr lang="it-IT" dirty="0" err="1"/>
              <a:t>instruction</a:t>
            </a:r>
            <a:r>
              <a:rPr lang="it-IT" dirty="0"/>
              <a:t> set AVX2 per salvare i nuovi valori su </a:t>
            </a:r>
            <a:r>
              <a:rPr lang="it-IT" dirty="0" err="1"/>
              <a:t>Levels</a:t>
            </a:r>
            <a:endParaRPr lang="it-IT" dirty="0"/>
          </a:p>
          <a:p>
            <a:r>
              <a:rPr lang="it-IT" dirty="0"/>
              <a:t>Il numero di operazioni necessario per preparare i dati alle operazioni in parallelo è troppo elevato e porta ad un peggioramento significativo delle prestazioni</a:t>
            </a:r>
          </a:p>
          <a:p>
            <a:pPr marL="457200" lvl="1" indent="0" algn="just">
              <a:buNone/>
            </a:pPr>
            <a:endParaRPr lang="it-IT" dirty="0"/>
          </a:p>
          <a:p>
            <a:pPr marL="457200" lvl="1" indent="0" algn="just">
              <a:buNone/>
            </a:pPr>
            <a:endParaRPr lang="it-IT" dirty="0"/>
          </a:p>
          <a:p>
            <a:pPr lvl="5" algn="just"/>
            <a:endParaRPr lang="it-IT" dirty="0"/>
          </a:p>
          <a:p>
            <a:pPr lvl="1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9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6F0C1-97DC-EF50-5874-4D0BD75C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Nuova rappresentazione dei dati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DC67CF-4487-E8A6-B0A4-B97931429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1117826" cy="4545679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Sfruttiamo la rappresentazione del grafo tramite matrice di adiacenza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Nuovo approccio che esamina tutti i nodi (non solo i vicini) ma in modo contiguo</a:t>
            </a:r>
          </a:p>
          <a:p>
            <a:pPr lvl="1"/>
            <a:r>
              <a:rPr lang="it-IT" dirty="0"/>
              <a:t>Non è più necessario ricorrere alla </a:t>
            </a:r>
            <a:r>
              <a:rPr lang="it-IT" i="1" dirty="0" err="1"/>
              <a:t>gather</a:t>
            </a:r>
            <a:r>
              <a:rPr lang="it-IT" i="1" dirty="0"/>
              <a:t> </a:t>
            </a:r>
            <a:r>
              <a:rPr lang="it-IT" dirty="0"/>
              <a:t>ed è quindi possibile sfruttare formati ridotti come </a:t>
            </a:r>
            <a:r>
              <a:rPr lang="it-IT" b="1" i="1" dirty="0"/>
              <a:t>uint_8</a:t>
            </a:r>
            <a:r>
              <a:rPr lang="it-IT" b="1" dirty="0"/>
              <a:t> </a:t>
            </a:r>
          </a:p>
        </p:txBody>
      </p:sp>
      <p:pic>
        <p:nvPicPr>
          <p:cNvPr id="7" name="Segnaposto contenuto 6" descr="Immagine che contiene schizzo, disegno, diagramma, cerchio&#10;&#10;Il contenuto generato dall'IA potrebbe non essere corretto.">
            <a:extLst>
              <a:ext uri="{FF2B5EF4-FFF2-40B4-BE49-F238E27FC236}">
                <a16:creationId xmlns:a16="http://schemas.microsoft.com/office/drawing/2014/main" id="{F6C1CBF4-1B13-6F8B-8D78-7A206A676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97" y="2329750"/>
            <a:ext cx="4515205" cy="2198499"/>
          </a:xfrm>
        </p:spPr>
      </p:pic>
    </p:spTree>
    <p:extLst>
      <p:ext uri="{BB962C8B-B14F-4D97-AF65-F5344CB8AC3E}">
        <p14:creationId xmlns:p14="http://schemas.microsoft.com/office/powerpoint/2010/main" val="363664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2178-DEDB-257E-2434-46A0CFC8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Disegno maschera con esempio di utilizzo su </a:t>
            </a:r>
            <a:r>
              <a:rPr lang="it-IT" dirty="0" err="1"/>
              <a:t>Levels</a:t>
            </a:r>
            <a:endParaRPr lang="it-IT" dirty="0"/>
          </a:p>
        </p:txBody>
      </p:sp>
      <p:pic>
        <p:nvPicPr>
          <p:cNvPr id="5" name="Content Placeholder 4" descr="A table of numbers and numbers&#10;&#10;AI-generated content may be incorrect.">
            <a:extLst>
              <a:ext uri="{FF2B5EF4-FFF2-40B4-BE49-F238E27FC236}">
                <a16:creationId xmlns:a16="http://schemas.microsoft.com/office/drawing/2014/main" id="{66C2DD9F-3216-3A70-4949-093AB2835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47" y="1766855"/>
            <a:ext cx="5991807" cy="4079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896C4-A2EF-FAAD-C2F0-BC0756A9A28B}"/>
              </a:ext>
            </a:extLst>
          </p:cNvPr>
          <p:cNvSpPr txBox="1"/>
          <p:nvPr/>
        </p:nvSpPr>
        <p:spPr>
          <a:xfrm>
            <a:off x="325582" y="1912360"/>
            <a:ext cx="54174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Matrix è una matrice di dimensione </a:t>
            </a:r>
            <a:r>
              <a:rPr lang="it-IT" sz="2200" dirty="0" err="1"/>
              <a:t>num_nodes</a:t>
            </a:r>
            <a:r>
              <a:rPr lang="it-IT" sz="2200" dirty="0"/>
              <a:t> * num_nodes_32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num_nodes_32 è il multiplo di 32 più vicino che riesce a contenere la riga della matrice (ciò è stato fatto per poterla caricare in dei registri SIMD)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Viene generato un registro con 32 numeri random (</a:t>
            </a:r>
            <a:r>
              <a:rPr lang="it-IT" sz="2200" dirty="0" err="1"/>
              <a:t>int</a:t>
            </a:r>
            <a:r>
              <a:rPr lang="it-IT" sz="2200" dirty="0"/>
              <a:t>) con cui vengono create delle maschere per fare i confronti ed aggiornare </a:t>
            </a:r>
            <a:r>
              <a:rPr lang="it-IT" sz="2200" dirty="0" err="1"/>
              <a:t>Levels</a:t>
            </a:r>
            <a:r>
              <a:rPr lang="it-IT" sz="2200" dirty="0"/>
              <a:t> e Immune</a:t>
            </a:r>
          </a:p>
        </p:txBody>
      </p:sp>
    </p:spTree>
    <p:extLst>
      <p:ext uri="{BB962C8B-B14F-4D97-AF65-F5344CB8AC3E}">
        <p14:creationId xmlns:p14="http://schemas.microsoft.com/office/powerpoint/2010/main" val="1093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Epidemic Simulation in SIMD</vt:lpstr>
      <vt:lpstr>Rappresentazione dei Dati</vt:lpstr>
      <vt:lpstr>Rappresentazione dei Dati</vt:lpstr>
      <vt:lpstr>Simulation</vt:lpstr>
      <vt:lpstr>Simulation</vt:lpstr>
      <vt:lpstr>Simulation</vt:lpstr>
      <vt:lpstr>Problemi con questa rappresentazione in SIMD</vt:lpstr>
      <vt:lpstr>Nuova rappresentazione dei dati</vt:lpstr>
      <vt:lpstr>Disegno maschera con esempio di utilizzo su Levels</vt:lpstr>
      <vt:lpstr>Nuovo alogoritmo – Single step </vt:lpstr>
      <vt:lpstr>Possibili ottimizzazioni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Casini - stefano.casini2@studio.unibo.it</dc:creator>
  <cp:lastModifiedBy>Stefano Casini - stefano.casini2@studio.unibo.it</cp:lastModifiedBy>
  <cp:revision>37</cp:revision>
  <dcterms:created xsi:type="dcterms:W3CDTF">2025-03-31T05:25:08Z</dcterms:created>
  <dcterms:modified xsi:type="dcterms:W3CDTF">2025-04-08T13:15:21Z</dcterms:modified>
</cp:coreProperties>
</file>