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3061950"/>
  <p:notesSz cx="20104100" cy="13061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6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049204"/>
            <a:ext cx="17088486" cy="2743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314692"/>
            <a:ext cx="14072870" cy="3265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004248"/>
            <a:ext cx="8745284" cy="862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004248"/>
            <a:ext cx="8745284" cy="862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723"/>
            <a:ext cx="20104099" cy="1304590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921" y="2940"/>
            <a:ext cx="20096480" cy="13038455"/>
          </a:xfrm>
          <a:custGeom>
            <a:avLst/>
            <a:gdLst/>
            <a:ahLst/>
            <a:cxnLst/>
            <a:rect l="l" t="t" r="r" b="b"/>
            <a:pathLst>
              <a:path w="20096480" h="13038455">
                <a:moveTo>
                  <a:pt x="0" y="0"/>
                </a:moveTo>
                <a:lnTo>
                  <a:pt x="20096257" y="0"/>
                </a:lnTo>
                <a:lnTo>
                  <a:pt x="20096257" y="13038059"/>
                </a:lnTo>
                <a:lnTo>
                  <a:pt x="0" y="13038059"/>
                </a:lnTo>
                <a:lnTo>
                  <a:pt x="0" y="0"/>
                </a:lnTo>
                <a:close/>
              </a:path>
            </a:pathLst>
          </a:custGeom>
          <a:ln w="588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5011" y="307535"/>
            <a:ext cx="6014076" cy="2031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004248"/>
            <a:ext cx="18093690" cy="862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147614"/>
            <a:ext cx="6433312" cy="653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147614"/>
            <a:ext cx="4623943" cy="653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147614"/>
            <a:ext cx="4623943" cy="653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611" y="640677"/>
            <a:ext cx="5055557" cy="154689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175" algn="ctr">
              <a:lnSpc>
                <a:spcPct val="101499"/>
              </a:lnSpc>
              <a:spcBef>
                <a:spcPts val="40"/>
              </a:spcBef>
            </a:pPr>
            <a:r>
              <a:rPr lang="en-US" sz="3850" spc="-10" dirty="0"/>
              <a:t>Shell Fortress</a:t>
            </a:r>
            <a:br>
              <a:rPr lang="en-US" sz="3850" spc="-10" dirty="0"/>
            </a:br>
            <a:r>
              <a:rPr lang="en-US" spc="15" dirty="0"/>
              <a:t>David Lee</a:t>
            </a:r>
            <a:endParaRPr sz="3850" dirty="0"/>
          </a:p>
          <a:p>
            <a:pPr marL="1905" algn="ctr">
              <a:lnSpc>
                <a:spcPct val="100000"/>
              </a:lnSpc>
              <a:spcBef>
                <a:spcPts val="45"/>
              </a:spcBef>
            </a:pPr>
            <a:r>
              <a:rPr spc="-80" dirty="0"/>
              <a:t>Dr.</a:t>
            </a:r>
            <a:r>
              <a:rPr spc="-25" dirty="0"/>
              <a:t> </a:t>
            </a:r>
            <a:r>
              <a:rPr spc="-5" dirty="0"/>
              <a:t>Walsh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006" y="345106"/>
            <a:ext cx="8616605" cy="24101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34168" y="2755238"/>
            <a:ext cx="5604074" cy="2635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35"/>
              </a:spcBef>
            </a:pPr>
            <a:r>
              <a:rPr lang="en-US" sz="3050" b="1" dirty="0">
                <a:latin typeface="Calibri"/>
                <a:cs typeface="Calibri"/>
              </a:rPr>
              <a:t>       </a:t>
            </a:r>
            <a:r>
              <a:rPr sz="3050" b="1" dirty="0">
                <a:latin typeface="Calibri"/>
                <a:cs typeface="Calibri"/>
              </a:rPr>
              <a:t>Features</a:t>
            </a:r>
            <a:endParaRPr sz="305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spc="-5" dirty="0">
                <a:latin typeface="Calibri"/>
                <a:cs typeface="Calibri"/>
              </a:rPr>
              <a:t>Measures security compliance</a:t>
            </a:r>
          </a:p>
          <a:p>
            <a:pPr marL="447040" indent="-43497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spc="-5" dirty="0">
                <a:latin typeface="Calibri"/>
                <a:cs typeface="Calibri"/>
              </a:rPr>
              <a:t>Collects machine security configuration</a:t>
            </a:r>
            <a:endParaRPr sz="23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spc="5" dirty="0">
                <a:latin typeface="Calibri"/>
                <a:cs typeface="Calibri"/>
              </a:rPr>
              <a:t>Compares current security configuration to baseline</a:t>
            </a:r>
            <a:endParaRPr sz="23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spc="-15" dirty="0">
                <a:latin typeface="Calibri"/>
                <a:cs typeface="Calibri"/>
              </a:rPr>
              <a:t>Generates PDF Report</a:t>
            </a:r>
            <a:endParaRPr sz="23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spc="-5" dirty="0">
                <a:latin typeface="Calibri"/>
                <a:cs typeface="Calibri"/>
              </a:rPr>
              <a:t>Report Downloadable from dashboard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940" y="2720975"/>
            <a:ext cx="5699992" cy="1562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135"/>
              </a:spcBef>
            </a:pPr>
            <a:r>
              <a:rPr sz="3050" b="1" spc="-5" dirty="0">
                <a:latin typeface="Calibri"/>
                <a:cs typeface="Calibri"/>
              </a:rPr>
              <a:t>Abstract</a:t>
            </a:r>
            <a:endParaRPr sz="3050" dirty="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  <a:spcBef>
                <a:spcPts val="60"/>
              </a:spcBef>
            </a:pPr>
            <a:r>
              <a:rPr sz="2300" b="1" dirty="0">
                <a:latin typeface="Calibri"/>
                <a:cs typeface="Calibri"/>
              </a:rPr>
              <a:t>Problem: </a:t>
            </a:r>
            <a:r>
              <a:rPr lang="en-US" sz="2300" dirty="0">
                <a:latin typeface="Calibri"/>
                <a:cs typeface="Calibri"/>
              </a:rPr>
              <a:t>Organizations need an automated tool that can ensure Windows workstations are compliant with security standards</a:t>
            </a:r>
            <a:r>
              <a:rPr sz="2300" spc="-5" dirty="0"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119" y="4586605"/>
            <a:ext cx="3125470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050" b="1" spc="5" dirty="0">
                <a:latin typeface="Calibri"/>
                <a:cs typeface="Calibri"/>
              </a:rPr>
              <a:t>Project</a:t>
            </a:r>
            <a:r>
              <a:rPr lang="en-US" sz="3050" b="1" spc="-50" dirty="0">
                <a:latin typeface="Calibri"/>
                <a:cs typeface="Calibri"/>
              </a:rPr>
              <a:t> </a:t>
            </a:r>
            <a:r>
              <a:rPr lang="en-US" sz="3050" b="1" spc="10" dirty="0">
                <a:latin typeface="Calibri"/>
                <a:cs typeface="Calibri"/>
              </a:rPr>
              <a:t>Description</a:t>
            </a:r>
            <a:endParaRPr lang="en-US" sz="30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858" y="5236926"/>
            <a:ext cx="5681834" cy="46468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latin typeface="Calibri"/>
                <a:cs typeface="Calibri"/>
              </a:rPr>
              <a:t>What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</a:pPr>
            <a:r>
              <a:rPr lang="en-US" sz="2300" spc="5" dirty="0">
                <a:latin typeface="Calibri"/>
                <a:cs typeface="Calibri"/>
              </a:rPr>
              <a:t>Shell Fortress monitors security configurations to meet a security baseline. These are completed via scans and the results are stored in the form of reports. These reports can be accessed from a dashboard.</a:t>
            </a:r>
          </a:p>
          <a:p>
            <a:pPr marL="12700" marR="5080">
              <a:lnSpc>
                <a:spcPct val="100699"/>
              </a:lnSpc>
            </a:pPr>
            <a:r>
              <a:rPr sz="2300" b="1" spc="-20" dirty="0">
                <a:latin typeface="Calibri"/>
                <a:cs typeface="Calibri"/>
              </a:rPr>
              <a:t>Why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lang="en-US" sz="2300" spc="5" dirty="0">
                <a:latin typeface="Calibri"/>
                <a:cs typeface="Calibri"/>
              </a:rPr>
              <a:t>Organizations need to be compliant with government regulations. IT departments benefit from automation as it saves resources. </a:t>
            </a:r>
            <a:r>
              <a:rPr sz="2300" b="1" spc="10" dirty="0">
                <a:latin typeface="Calibri"/>
                <a:cs typeface="Calibri"/>
              </a:rPr>
              <a:t>Who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</a:pPr>
            <a:r>
              <a:rPr sz="2300" spc="5" dirty="0">
                <a:latin typeface="Calibri"/>
                <a:cs typeface="Calibri"/>
              </a:rPr>
              <a:t>Stakeholders </a:t>
            </a:r>
            <a:r>
              <a:rPr lang="en-US" sz="2300" spc="5" dirty="0">
                <a:latin typeface="Calibri"/>
                <a:cs typeface="Calibri"/>
              </a:rPr>
              <a:t>include Legal, IT, and Public Relations Departments.</a:t>
            </a:r>
            <a:endParaRPr sz="2300" spc="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52326" y="5764357"/>
            <a:ext cx="5585916" cy="2301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5"/>
              </a:spcBef>
            </a:pPr>
            <a:r>
              <a:rPr lang="en-US" sz="3050" b="1" spc="1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Lessons</a:t>
            </a:r>
            <a:r>
              <a:rPr sz="3050" b="1" spc="-5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Learned</a:t>
            </a:r>
            <a:endParaRPr sz="3050" dirty="0">
              <a:latin typeface="Calibri"/>
              <a:cs typeface="Calibri"/>
            </a:endParaRPr>
          </a:p>
          <a:p>
            <a:pPr marL="379730" marR="222885" indent="-367665">
              <a:lnSpc>
                <a:spcPct val="100699"/>
              </a:lnSpc>
              <a:spcBef>
                <a:spcPts val="6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dirty="0">
                <a:latin typeface="Calibri"/>
                <a:cs typeface="Calibri"/>
              </a:rPr>
              <a:t>Technological proof of concepts are critical to project success</a:t>
            </a:r>
          </a:p>
          <a:p>
            <a:pPr marL="379730" marR="222885" indent="-367665">
              <a:lnSpc>
                <a:spcPct val="100699"/>
              </a:lnSpc>
              <a:spcBef>
                <a:spcPts val="6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dirty="0">
                <a:latin typeface="Calibri"/>
                <a:cs typeface="Calibri"/>
              </a:rPr>
              <a:t>Leave buffer time in project plans to account for roadblocks</a:t>
            </a:r>
          </a:p>
          <a:p>
            <a:pPr marL="379730" marR="222885" indent="-367665">
              <a:lnSpc>
                <a:spcPct val="100699"/>
              </a:lnSpc>
              <a:spcBef>
                <a:spcPts val="60"/>
              </a:spcBef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lang="en-US" sz="2300" dirty="0">
                <a:latin typeface="Calibri"/>
                <a:cs typeface="Calibri"/>
              </a:rPr>
              <a:t>Use the tool that’s right for the job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14450" y="10671028"/>
            <a:ext cx="5585916" cy="15732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135"/>
              </a:spcBef>
            </a:pPr>
            <a:r>
              <a:rPr lang="en-US" sz="3050" b="1" spc="10" dirty="0">
                <a:latin typeface="Calibri"/>
                <a:cs typeface="Calibri"/>
              </a:rPr>
              <a:t>       </a:t>
            </a:r>
            <a:r>
              <a:rPr sz="3050" b="1" spc="10" dirty="0">
                <a:latin typeface="Calibri"/>
                <a:cs typeface="Calibri"/>
              </a:rPr>
              <a:t>Future</a:t>
            </a:r>
            <a:r>
              <a:rPr sz="3050" b="1" spc="-50" dirty="0">
                <a:latin typeface="Calibri"/>
                <a:cs typeface="Calibri"/>
              </a:rPr>
              <a:t> </a:t>
            </a:r>
            <a:r>
              <a:rPr sz="3050" b="1" spc="-15" dirty="0">
                <a:latin typeface="Calibri"/>
                <a:cs typeface="Calibri"/>
              </a:rPr>
              <a:t>Work</a:t>
            </a:r>
            <a:endParaRPr lang="en-US" sz="3050" dirty="0">
              <a:latin typeface="Calibri"/>
              <a:cs typeface="Calibri"/>
            </a:endParaRPr>
          </a:p>
          <a:p>
            <a:pPr marL="379730" marR="5080" indent="-367665">
              <a:lnSpc>
                <a:spcPct val="100699"/>
              </a:lnSpc>
              <a:spcBef>
                <a:spcPts val="6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5" dirty="0">
                <a:latin typeface="Calibri"/>
                <a:cs typeface="Calibri"/>
              </a:rPr>
              <a:t>Expand to Windows Server and Ubuntu Operating Systems</a:t>
            </a:r>
          </a:p>
          <a:p>
            <a:pPr marL="379730" marR="5080" indent="-367665">
              <a:lnSpc>
                <a:spcPct val="100699"/>
              </a:lnSpc>
              <a:spcBef>
                <a:spcPts val="6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5" dirty="0">
                <a:latin typeface="Calibri"/>
                <a:cs typeface="Calibri"/>
              </a:rPr>
              <a:t>Reconfigure hosts remotely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034168" y="8438513"/>
            <a:ext cx="5585916" cy="192809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35"/>
              </a:spcBef>
            </a:pPr>
            <a:r>
              <a:rPr lang="en-US" sz="3050" b="1" spc="-10" dirty="0">
                <a:latin typeface="Calibri"/>
                <a:cs typeface="Calibri"/>
              </a:rPr>
              <a:t>             T</a:t>
            </a:r>
            <a:r>
              <a:rPr sz="3050" b="1" spc="-10" dirty="0">
                <a:latin typeface="Calibri"/>
                <a:cs typeface="Calibri"/>
              </a:rPr>
              <a:t>echnologies</a:t>
            </a:r>
            <a:endParaRPr sz="3050" dirty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-25" dirty="0">
                <a:latin typeface="Calibri"/>
                <a:cs typeface="Calibri"/>
              </a:rPr>
              <a:t>Flask</a:t>
            </a:r>
          </a:p>
          <a:p>
            <a:pPr marL="379730" indent="-36766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-25" dirty="0">
                <a:latin typeface="Calibri"/>
                <a:cs typeface="Calibri"/>
              </a:rPr>
              <a:t>Python</a:t>
            </a:r>
            <a:endParaRPr sz="2300" dirty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5" dirty="0">
                <a:latin typeface="Calibri"/>
                <a:cs typeface="Calibri"/>
              </a:rPr>
              <a:t>PowerShell</a:t>
            </a:r>
            <a:endParaRPr sz="2300" dirty="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lang="en-US" sz="2300" spc="-15" dirty="0">
                <a:latin typeface="Calibri"/>
                <a:cs typeface="Calibri"/>
              </a:rPr>
              <a:t>MongoDB</a:t>
            </a:r>
            <a:endParaRPr sz="2300" dirty="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55B02A-4037-D5D1-648E-646428A3D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896" r="3196" b="4265"/>
          <a:stretch/>
        </p:blipFill>
        <p:spPr>
          <a:xfrm>
            <a:off x="6708616" y="3241898"/>
            <a:ext cx="6686868" cy="5044919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33BBC9-C008-5135-F189-75A5D86AB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6" t="5837" r="2351" b="6360"/>
          <a:stretch/>
        </p:blipFill>
        <p:spPr>
          <a:xfrm>
            <a:off x="6708616" y="9023388"/>
            <a:ext cx="6686868" cy="3222587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DBE96A-1717-6CF0-681C-61CA68EB8085}"/>
              </a:ext>
            </a:extLst>
          </p:cNvPr>
          <p:cNvSpPr txBox="1"/>
          <p:nvPr/>
        </p:nvSpPr>
        <p:spPr>
          <a:xfrm>
            <a:off x="2575237" y="10198310"/>
            <a:ext cx="1447800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3050" b="1" spc="5" dirty="0">
                <a:latin typeface="Calibri"/>
                <a:cs typeface="Calibri"/>
              </a:rPr>
              <a:t>Process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8FAF7722-DE59-22D9-0C58-B4995F485082}"/>
              </a:ext>
            </a:extLst>
          </p:cNvPr>
          <p:cNvSpPr txBox="1"/>
          <p:nvPr/>
        </p:nvSpPr>
        <p:spPr>
          <a:xfrm>
            <a:off x="474022" y="10742395"/>
            <a:ext cx="5691828" cy="14305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lang="en-US" sz="2300" spc="5" dirty="0">
                <a:latin typeface="Calibri"/>
                <a:cs typeface="Calibri"/>
              </a:rPr>
              <a:t>During the planning phase, Waterfall method was used. For the building phase, the Agile method was used for continuous updating, improvement,  and debugging.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E91E1-A49D-551B-F675-6E08CD97A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2008" y="12038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10301</TotalTime>
  <Words>201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Shell Fortress David Lee Dr. Walsh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David Lee (Student)</cp:lastModifiedBy>
  <cp:revision>18</cp:revision>
  <dcterms:created xsi:type="dcterms:W3CDTF">2022-03-06T19:19:39Z</dcterms:created>
  <dcterms:modified xsi:type="dcterms:W3CDTF">2023-11-01T00:37:45Z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2022-03-06T00:00:00Z</vt:filetime>
  </property>
</Properties>
</file>