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3"/>
  </p:notesMasterIdLst>
  <p:handoutMasterIdLst>
    <p:handoutMasterId r:id="rId14"/>
  </p:handoutMasterIdLst>
  <p:sldIdLst>
    <p:sldId id="296" r:id="rId2"/>
    <p:sldId id="302" r:id="rId3"/>
    <p:sldId id="297" r:id="rId4"/>
    <p:sldId id="303" r:id="rId5"/>
    <p:sldId id="298" r:id="rId6"/>
    <p:sldId id="304" r:id="rId7"/>
    <p:sldId id="305" r:id="rId8"/>
    <p:sldId id="306" r:id="rId9"/>
    <p:sldId id="307" r:id="rId10"/>
    <p:sldId id="30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551" autoAdjust="0"/>
  </p:normalViewPr>
  <p:slideViewPr>
    <p:cSldViewPr snapToGrid="0" snapToObjects="1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6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anchor="ctr">
            <a:normAutofit/>
          </a:bodyPr>
          <a:lstStyle>
            <a:lvl1pPr marL="0" indent="0">
              <a:buNone/>
              <a:defRPr sz="2400" b="1" i="0" cap="all" spc="600" baseline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943843" y="1981837"/>
            <a:ext cx="10304314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anchor="ctr">
            <a:normAutofit/>
          </a:bodyPr>
          <a:lstStyle>
            <a:lvl1pPr marL="0" indent="0">
              <a:buNone/>
              <a:defRPr sz="2400" b="1" i="0" cap="all" spc="600" baseline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525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CACCE73A-EC7C-C74F-BDE1-B9AFE6B3713A}" type="datetimeFigureOut">
              <a:rPr lang="en-US" smtClean="0"/>
              <a:pPr/>
              <a:t>12/15/21</a:t>
            </a:fld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CACCE73A-EC7C-C74F-BDE1-B9AFE6B3713A}" type="datetimeFigureOut">
              <a:rPr lang="en-US" smtClean="0"/>
              <a:pPr/>
              <a:t>12/15/21</a:t>
            </a:fld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CACCE73A-EC7C-C74F-BDE1-B9AFE6B3713A}" type="datetimeFigureOut">
              <a:rPr lang="en-US" smtClean="0"/>
              <a:pPr/>
              <a:t>12/15/21</a:t>
            </a:fld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noProof="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CACCE73A-EC7C-C74F-BDE1-B9AFE6B3713A}" type="datetimeFigureOut">
              <a:rPr lang="en-US" smtClean="0"/>
              <a:pPr/>
              <a:t>12/15/21</a:t>
            </a:fld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E73A-EC7C-C74F-BDE1-B9AFE6B3713A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26" r:id="rId4"/>
    <p:sldLayoutId id="2147483727" r:id="rId5"/>
    <p:sldLayoutId id="2147483730" r:id="rId6"/>
    <p:sldLayoutId id="214748372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FEF7275-642F-E44A-B36C-D15C933C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11" y="926406"/>
            <a:ext cx="5222789" cy="30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0" y="3267744"/>
            <a:ext cx="6475127" cy="1086304"/>
          </a:xfrm>
        </p:spPr>
        <p:txBody>
          <a:bodyPr/>
          <a:lstStyle/>
          <a:p>
            <a:r>
              <a:rPr lang="en-US" altLang="zh-CN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Times New Roman"/>
              </a:rPr>
              <a:t>CS639</a:t>
            </a:r>
            <a:r>
              <a:rPr lang="zh-CN" alt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Times New Roman"/>
              </a:rPr>
              <a:t> </a:t>
            </a:r>
            <a:r>
              <a:rPr lang="en-US" altLang="zh-CN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Times New Roman"/>
              </a:rPr>
              <a:t>Project:</a:t>
            </a:r>
            <a:br>
              <a:rPr lang="en-US" altLang="zh-CN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Times New Roman"/>
              </a:rPr>
            </a:br>
            <a:r>
              <a:rPr lang="en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Times New Roman"/>
              </a:rPr>
              <a:t>Facial Emotion</a:t>
            </a:r>
            <a:r>
              <a:rPr lang="zh-CN" alt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Times New Roman"/>
              </a:rPr>
              <a:t> </a:t>
            </a:r>
            <a:r>
              <a:rPr lang="en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Times New Roman"/>
              </a:rPr>
              <a:t>Recognition Using Deep CNN</a:t>
            </a:r>
            <a:endParaRPr lang="en-US" sz="3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8223" y="4732420"/>
            <a:ext cx="5651500" cy="704088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 err="1"/>
              <a:t>Shanchao</a:t>
            </a:r>
            <a:r>
              <a:rPr lang="en-US" cap="none" dirty="0"/>
              <a:t> Liang, </a:t>
            </a:r>
            <a:r>
              <a:rPr lang="en-US" cap="none" dirty="0" err="1"/>
              <a:t>Zhaoyang</a:t>
            </a:r>
            <a:r>
              <a:rPr lang="en-US" cap="none" dirty="0"/>
              <a:t> Li, Qitong Liu, Shirley Liu</a:t>
            </a:r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3238-D1D5-6642-811F-42159A7F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trained CNN model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DEFEED-E375-0F4D-94FA-33C3010B1E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9704" y="3889498"/>
            <a:ext cx="8623856" cy="11601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Visualization of the trained CNN model by Grad-CAM:</a:t>
            </a:r>
            <a:r>
              <a:rPr lang="en-US" baseline="30000" dirty="0"/>
              <a:t>[9]</a:t>
            </a:r>
            <a:r>
              <a:rPr lang="en-US" dirty="0"/>
              <a:t> (a) 1</a:t>
            </a:r>
            <a:r>
              <a:rPr lang="en-US" baseline="30000" dirty="0"/>
              <a:t>st</a:t>
            </a:r>
            <a:r>
              <a:rPr lang="en-US" dirty="0"/>
              <a:t> convolution layer; (b) 2</a:t>
            </a:r>
            <a:r>
              <a:rPr lang="en-US" baseline="30000" dirty="0"/>
              <a:t>nd</a:t>
            </a:r>
            <a:r>
              <a:rPr lang="en-US" dirty="0"/>
              <a:t> convolution layer; (c) 3</a:t>
            </a:r>
            <a:r>
              <a:rPr lang="en-US" baseline="30000" dirty="0"/>
              <a:t>rd</a:t>
            </a:r>
            <a:r>
              <a:rPr lang="en-US" dirty="0"/>
              <a:t> convolution layer; (d) viridis palette colormap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92A8D-5B50-D243-BC35-8534E13F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27" y="1369498"/>
            <a:ext cx="8766610" cy="2520000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0671450-7EB4-2048-B6CF-31DC74F117C8}"/>
              </a:ext>
            </a:extLst>
          </p:cNvPr>
          <p:cNvSpPr txBox="1">
            <a:spLocks/>
          </p:cNvSpPr>
          <p:nvPr/>
        </p:nvSpPr>
        <p:spPr>
          <a:xfrm>
            <a:off x="805070" y="5049617"/>
            <a:ext cx="10904438" cy="165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Gradient-weighted Class Activation Mapping (Grad-CAM)</a:t>
            </a:r>
          </a:p>
          <a:p>
            <a:r>
              <a:rPr lang="en-US" altLang="zh-CN" sz="1800" dirty="0"/>
              <a:t>Colormap: light color is important</a:t>
            </a:r>
          </a:p>
          <a:p>
            <a:r>
              <a:rPr lang="en-US" sz="1800" dirty="0"/>
              <a:t>Fear emotion image: forehead and mouth are important features.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377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28" y="2885848"/>
            <a:ext cx="9357743" cy="1086304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843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3A5629-4C94-7A4F-8BF8-1F4C175F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content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B2B71-B6B0-DD44-B8A6-2CCB858FAC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Method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Dataset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Results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0749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Introduction</a:t>
            </a:r>
            <a:endParaRPr lang="en-US" sz="3200" dirty="0"/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8586E3B1-169D-7C4E-A477-910AB5A5FD29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>
            <a:alphaModFix/>
          </a:blip>
          <a:srcRect l="-830" t="-6759" r="829" b="6760"/>
          <a:stretch/>
        </p:blipFill>
        <p:spPr>
          <a:xfrm>
            <a:off x="5656230" y="1428956"/>
            <a:ext cx="6130088" cy="4706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2248B25E-7200-934C-9A0C-9FE768812CB4}"/>
              </a:ext>
            </a:extLst>
          </p:cNvPr>
          <p:cNvSpPr txBox="1">
            <a:spLocks/>
          </p:cNvSpPr>
          <p:nvPr/>
        </p:nvSpPr>
        <p:spPr>
          <a:xfrm>
            <a:off x="792163" y="1622424"/>
            <a:ext cx="4445759" cy="489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/>
              <a:t>Communication: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1/3</a:t>
            </a:r>
            <a:r>
              <a:rPr lang="zh-CN" altLang="en-US" sz="1600" dirty="0"/>
              <a:t> </a:t>
            </a:r>
            <a:r>
              <a:rPr lang="en-US" altLang="zh-CN" sz="1600" dirty="0"/>
              <a:t>Verbal,</a:t>
            </a:r>
            <a:r>
              <a:rPr lang="zh-CN" altLang="en-US" sz="1600" dirty="0"/>
              <a:t> </a:t>
            </a:r>
            <a:r>
              <a:rPr lang="en-US" altLang="zh-CN" sz="1600" dirty="0"/>
              <a:t>2/3</a:t>
            </a:r>
            <a:r>
              <a:rPr lang="zh-CN" altLang="en-US" sz="1600" dirty="0"/>
              <a:t> </a:t>
            </a:r>
            <a:r>
              <a:rPr lang="en-US" altLang="zh-CN" sz="1600" dirty="0"/>
              <a:t>non-verbal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Facial</a:t>
            </a:r>
            <a:r>
              <a:rPr lang="zh-CN" altLang="en-US" sz="1600" dirty="0"/>
              <a:t> </a:t>
            </a:r>
            <a:r>
              <a:rPr lang="en-US" altLang="zh-CN" sz="1600" dirty="0"/>
              <a:t>emotion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zh-CN" sz="1600" dirty="0"/>
              <a:t>important</a:t>
            </a:r>
            <a:r>
              <a:rPr lang="zh-CN" altLang="en-US" sz="1600" dirty="0"/>
              <a:t> </a:t>
            </a:r>
            <a:r>
              <a:rPr lang="en-US" altLang="zh-CN" sz="1600" dirty="0"/>
              <a:t>factor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understand</a:t>
            </a:r>
            <a:r>
              <a:rPr lang="zh-CN" altLang="en-US" sz="1600" dirty="0"/>
              <a:t> </a:t>
            </a:r>
            <a:r>
              <a:rPr lang="en-US" altLang="zh-CN" sz="1600" dirty="0"/>
              <a:t>other’s</a:t>
            </a:r>
            <a:r>
              <a:rPr lang="zh-CN" altLang="en-US" sz="1600" dirty="0"/>
              <a:t> </a:t>
            </a:r>
            <a:r>
              <a:rPr lang="en-US" altLang="zh-CN" sz="1600" dirty="0"/>
              <a:t>intention.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Application: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human-computer interaction (HCI), Virtual Reality, Augment Reality (AR), advanced driver assistant systems (ADASs)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FER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Measure body parameter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Image analysis</a:t>
            </a:r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Current state-of-the-art</a:t>
            </a:r>
            <a:endParaRPr lang="en-US" sz="3200" dirty="0"/>
          </a:p>
        </p:txBody>
      </p:sp>
      <p:pic>
        <p:nvPicPr>
          <p:cNvPr id="11" name="image14.png">
            <a:extLst>
              <a:ext uri="{FF2B5EF4-FFF2-40B4-BE49-F238E27FC236}">
                <a16:creationId xmlns:a16="http://schemas.microsoft.com/office/drawing/2014/main" id="{08A4A27A-349A-234B-9750-9376401C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79766" y="1470025"/>
            <a:ext cx="7172471" cy="2160000"/>
          </a:xfrm>
          <a:prstGeom prst="rect">
            <a:avLst/>
          </a:prstGeom>
          <a:ln/>
        </p:spPr>
      </p:pic>
      <p:pic>
        <p:nvPicPr>
          <p:cNvPr id="12" name="image11.png">
            <a:extLst>
              <a:ext uri="{FF2B5EF4-FFF2-40B4-BE49-F238E27FC236}">
                <a16:creationId xmlns:a16="http://schemas.microsoft.com/office/drawing/2014/main" id="{8268B901-DBB7-D04A-A256-6B77FC44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26518" y="4016963"/>
            <a:ext cx="6878965" cy="2160000"/>
          </a:xfrm>
          <a:prstGeom prst="rect">
            <a:avLst/>
          </a:prstGeom>
          <a:ln/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5300BC1-3B57-174E-BAD3-8E10963C8DFC}"/>
              </a:ext>
            </a:extLst>
          </p:cNvPr>
          <p:cNvSpPr txBox="1">
            <a:spLocks/>
          </p:cNvSpPr>
          <p:nvPr/>
        </p:nvSpPr>
        <p:spPr>
          <a:xfrm>
            <a:off x="792163" y="1622425"/>
            <a:ext cx="3740003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Traditional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</a:p>
          <a:p>
            <a:r>
              <a:rPr lang="en-US" altLang="zh-CN" sz="1600" dirty="0"/>
              <a:t>Extract</a:t>
            </a:r>
            <a:r>
              <a:rPr lang="zh-CN" altLang="en-US" sz="1600" dirty="0"/>
              <a:t> </a:t>
            </a:r>
            <a:r>
              <a:rPr lang="en-US" altLang="zh-CN" sz="1600" dirty="0"/>
              <a:t>feature</a:t>
            </a:r>
            <a:r>
              <a:rPr lang="zh-CN" altLang="en-US" sz="1600" dirty="0"/>
              <a:t> </a:t>
            </a:r>
            <a:r>
              <a:rPr lang="en-US" altLang="zh-CN" sz="1600" dirty="0"/>
              <a:t>manually</a:t>
            </a:r>
          </a:p>
          <a:p>
            <a:r>
              <a:rPr lang="en-US" altLang="zh-CN" sz="1600" dirty="0"/>
              <a:t>Classifier:</a:t>
            </a:r>
            <a:r>
              <a:rPr lang="zh-CN" altLang="en-US" sz="1600" dirty="0"/>
              <a:t> </a:t>
            </a:r>
            <a:r>
              <a:rPr lang="en-US" altLang="zh-CN" sz="1600" dirty="0"/>
              <a:t>SVM,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kNN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etc</a:t>
            </a:r>
            <a:endParaRPr lang="en-US" altLang="zh-CN" sz="1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33879BF-C898-9147-B341-0EC5AC44D880}"/>
              </a:ext>
            </a:extLst>
          </p:cNvPr>
          <p:cNvSpPr txBox="1">
            <a:spLocks/>
          </p:cNvSpPr>
          <p:nvPr/>
        </p:nvSpPr>
        <p:spPr>
          <a:xfrm>
            <a:off x="786515" y="4176107"/>
            <a:ext cx="3740003" cy="216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6200" dirty="0"/>
              <a:t>Neuron</a:t>
            </a:r>
            <a:r>
              <a:rPr lang="zh-CN" altLang="en-US" sz="6200" dirty="0"/>
              <a:t> </a:t>
            </a:r>
            <a:r>
              <a:rPr lang="en-US" altLang="zh-CN" sz="6200" dirty="0"/>
              <a:t>Network</a:t>
            </a:r>
            <a:r>
              <a:rPr lang="zh-CN" altLang="en-US" sz="6200" dirty="0"/>
              <a:t> </a:t>
            </a:r>
            <a:r>
              <a:rPr lang="en-US" altLang="zh-CN" sz="6200" dirty="0"/>
              <a:t>(CNN)</a:t>
            </a:r>
          </a:p>
          <a:p>
            <a:pPr>
              <a:lnSpc>
                <a:spcPct val="170000"/>
              </a:lnSpc>
            </a:pPr>
            <a:r>
              <a:rPr lang="en-US" altLang="zh-CN" sz="3400" dirty="0"/>
              <a:t>Big</a:t>
            </a:r>
            <a:r>
              <a:rPr lang="zh-CN" altLang="en-US" sz="3400" dirty="0"/>
              <a:t> </a:t>
            </a:r>
            <a:r>
              <a:rPr lang="en-US" altLang="zh-CN" sz="3400" dirty="0"/>
              <a:t>data</a:t>
            </a:r>
          </a:p>
          <a:p>
            <a:pPr>
              <a:lnSpc>
                <a:spcPct val="170000"/>
              </a:lnSpc>
            </a:pPr>
            <a:r>
              <a:rPr lang="en-US" altLang="zh-CN" sz="3400" dirty="0"/>
              <a:t>Enough</a:t>
            </a:r>
            <a:r>
              <a:rPr lang="zh-CN" altLang="en-US" sz="3400" dirty="0"/>
              <a:t> </a:t>
            </a:r>
            <a:r>
              <a:rPr lang="en-US" altLang="zh-CN" sz="3400" dirty="0"/>
              <a:t>computational</a:t>
            </a:r>
            <a:r>
              <a:rPr lang="zh-CN" altLang="en-US" sz="3400" dirty="0"/>
              <a:t> </a:t>
            </a:r>
            <a:r>
              <a:rPr lang="en-US" altLang="zh-CN" sz="3400" dirty="0"/>
              <a:t>resources</a:t>
            </a:r>
          </a:p>
          <a:p>
            <a:pPr>
              <a:lnSpc>
                <a:spcPct val="170000"/>
              </a:lnSpc>
            </a:pPr>
            <a:r>
              <a:rPr lang="en-US" altLang="zh-CN" sz="3400" dirty="0"/>
              <a:t>The</a:t>
            </a:r>
            <a:r>
              <a:rPr lang="zh-CN" altLang="en-US" sz="3400" dirty="0"/>
              <a:t> </a:t>
            </a:r>
            <a:r>
              <a:rPr lang="en-US" altLang="zh-CN" sz="3400" dirty="0"/>
              <a:t>highest</a:t>
            </a:r>
            <a:r>
              <a:rPr lang="zh-CN" altLang="en-US" sz="3400" dirty="0"/>
              <a:t> </a:t>
            </a:r>
            <a:r>
              <a:rPr lang="en-US" altLang="zh-CN" sz="3400" dirty="0"/>
              <a:t>performance:</a:t>
            </a:r>
            <a:r>
              <a:rPr lang="zh-CN" altLang="en-US" sz="3400" dirty="0"/>
              <a:t> </a:t>
            </a:r>
            <a:r>
              <a:rPr lang="en-US" altLang="zh-CN" sz="3400" dirty="0"/>
              <a:t>78%</a:t>
            </a:r>
            <a:r>
              <a:rPr lang="zh-CN" altLang="en-US" sz="3400" dirty="0"/>
              <a:t> </a:t>
            </a:r>
            <a:r>
              <a:rPr lang="en-US" altLang="zh-CN" sz="3400" dirty="0"/>
              <a:t>(Naga</a:t>
            </a:r>
            <a:r>
              <a:rPr lang="zh-CN" altLang="en-US" sz="3400" dirty="0"/>
              <a:t> </a:t>
            </a:r>
            <a:r>
              <a:rPr lang="en-US" altLang="zh-CN" sz="3400" dirty="0"/>
              <a:t>P</a:t>
            </a:r>
            <a:r>
              <a:rPr lang="zh-CN" altLang="en-US" sz="3400" dirty="0"/>
              <a:t> </a:t>
            </a:r>
            <a:r>
              <a:rPr lang="en-US" altLang="zh-CN" sz="3400" dirty="0"/>
              <a:t>et</a:t>
            </a:r>
            <a:r>
              <a:rPr lang="zh-CN" altLang="en-US" sz="3400" dirty="0"/>
              <a:t> </a:t>
            </a:r>
            <a:r>
              <a:rPr lang="en-US" altLang="zh-CN" sz="3400" dirty="0"/>
              <a:t>al,</a:t>
            </a:r>
            <a:r>
              <a:rPr lang="zh-CN" altLang="en-US" sz="3400" dirty="0"/>
              <a:t> </a:t>
            </a:r>
            <a:r>
              <a:rPr lang="en-US" altLang="zh-CN" sz="3400" dirty="0"/>
              <a:t>2021)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8291B82C-BB09-5940-B246-7F4466E04387}"/>
              </a:ext>
            </a:extLst>
          </p:cNvPr>
          <p:cNvSpPr txBox="1">
            <a:spLocks/>
          </p:cNvSpPr>
          <p:nvPr/>
        </p:nvSpPr>
        <p:spPr>
          <a:xfrm>
            <a:off x="9516268" y="3639737"/>
            <a:ext cx="2027583" cy="367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/>
              <a:t>Source:</a:t>
            </a:r>
            <a:r>
              <a:rPr lang="zh-CN" altLang="en-US" sz="1200" dirty="0"/>
              <a:t> </a:t>
            </a:r>
            <a:r>
              <a:rPr lang="en-US" altLang="zh-CN" sz="1200" dirty="0"/>
              <a:t>BC Ko,</a:t>
            </a:r>
            <a:r>
              <a:rPr lang="zh-CN" altLang="en-US" sz="1200" dirty="0"/>
              <a:t> </a:t>
            </a:r>
            <a:r>
              <a:rPr lang="en-US" altLang="zh-CN" sz="1200" dirty="0"/>
              <a:t>2018</a:t>
            </a:r>
            <a:endParaRPr lang="en-US" sz="1200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A4D8C82F-EAD3-1343-9314-49D1DFF57A39}"/>
              </a:ext>
            </a:extLst>
          </p:cNvPr>
          <p:cNvSpPr txBox="1">
            <a:spLocks/>
          </p:cNvSpPr>
          <p:nvPr/>
        </p:nvSpPr>
        <p:spPr>
          <a:xfrm>
            <a:off x="9377900" y="6152350"/>
            <a:ext cx="2027583" cy="367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/>
              <a:t>Source:</a:t>
            </a:r>
            <a:r>
              <a:rPr lang="zh-CN" altLang="en-US" sz="1200" dirty="0"/>
              <a:t> </a:t>
            </a:r>
            <a:r>
              <a:rPr lang="en-US" altLang="zh-CN" sz="1200" dirty="0"/>
              <a:t>BC Ko,</a:t>
            </a:r>
            <a:r>
              <a:rPr lang="zh-CN" altLang="en-US" sz="1200" dirty="0"/>
              <a:t> </a:t>
            </a:r>
            <a:r>
              <a:rPr lang="en-US" altLang="zh-CN" sz="1200" dirty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078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</p:spPr>
        <p:txBody>
          <a:bodyPr anchor="ctr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17" y="1264837"/>
            <a:ext cx="4791636" cy="491212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CNN model from Aayush Mishra.</a:t>
            </a:r>
          </a:p>
          <a:p>
            <a:r>
              <a:rPr lang="en-US" sz="1800" dirty="0"/>
              <a:t>3 Convolution layers.</a:t>
            </a:r>
          </a:p>
          <a:p>
            <a:r>
              <a:rPr lang="en-US" sz="1800" dirty="0"/>
              <a:t>Activation function: </a:t>
            </a:r>
            <a:r>
              <a:rPr lang="en-US" sz="1800" dirty="0" err="1"/>
              <a:t>relu</a:t>
            </a:r>
            <a:endParaRPr lang="en-US" sz="1800" dirty="0"/>
          </a:p>
          <a:p>
            <a:r>
              <a:rPr lang="en-US" sz="1800" dirty="0"/>
              <a:t>Another techniques</a:t>
            </a:r>
          </a:p>
          <a:p>
            <a:pPr lvl="1"/>
            <a:r>
              <a:rPr lang="en-US" sz="1800" dirty="0"/>
              <a:t>Pooling</a:t>
            </a:r>
          </a:p>
          <a:p>
            <a:pPr lvl="1"/>
            <a:r>
              <a:rPr lang="en-US" sz="1800" dirty="0"/>
              <a:t>Batch normalization</a:t>
            </a:r>
          </a:p>
          <a:p>
            <a:pPr lvl="1"/>
            <a:r>
              <a:rPr lang="en-US" sz="1800" dirty="0"/>
              <a:t>Dropout</a:t>
            </a:r>
          </a:p>
          <a:p>
            <a:r>
              <a:rPr lang="en-US" sz="1800" dirty="0"/>
              <a:t>4.5 million parameters</a:t>
            </a:r>
          </a:p>
          <a:p>
            <a:endParaRPr lang="en-US" sz="1800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AEA0A480-6A90-4545-A0CE-0618DFD13ED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4303" y="356014"/>
            <a:ext cx="4896581" cy="61459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2881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D544-A2D9-DD41-8185-4898E57A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A2DD-073B-594A-8B73-5F52AF4A13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4" y="1470025"/>
            <a:ext cx="4150898" cy="4706938"/>
          </a:xfrm>
        </p:spPr>
        <p:txBody>
          <a:bodyPr>
            <a:normAutofit/>
          </a:bodyPr>
          <a:lstStyle/>
          <a:p>
            <a:r>
              <a:rPr lang="en-US" sz="1800" dirty="0"/>
              <a:t>The Facial Expression Recognition 2013 (FER-2013) database was used.</a:t>
            </a:r>
          </a:p>
          <a:p>
            <a:pPr lvl="1"/>
            <a:r>
              <a:rPr lang="en-US" sz="1800" dirty="0"/>
              <a:t>28,709 training samples </a:t>
            </a:r>
          </a:p>
          <a:p>
            <a:pPr lvl="1"/>
            <a:r>
              <a:rPr lang="en-US" sz="1800" dirty="0"/>
              <a:t>3,589 validation samples</a:t>
            </a:r>
          </a:p>
          <a:p>
            <a:pPr lvl="1"/>
            <a:r>
              <a:rPr lang="en-US" sz="1800" dirty="0"/>
              <a:t>Seven class(Angry, Disgust, Fear, Happy, Sad, Surprise, Neutral)</a:t>
            </a:r>
          </a:p>
          <a:p>
            <a:pPr lvl="1"/>
            <a:r>
              <a:rPr lang="en-US" sz="1800" dirty="0"/>
              <a:t>Image size: 48 x 48</a:t>
            </a:r>
          </a:p>
          <a:p>
            <a:pPr lvl="1"/>
            <a:r>
              <a:rPr lang="en-US" sz="1800" dirty="0"/>
              <a:t>Registered image</a:t>
            </a:r>
          </a:p>
        </p:txBody>
      </p:sp>
      <p:pic>
        <p:nvPicPr>
          <p:cNvPr id="5" name="image12.png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F2E371-2727-094A-A23E-0B96F7F6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46063" y="2108270"/>
            <a:ext cx="7545519" cy="288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5475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E39-91D2-B347-9D8B-0E447FD0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trained with the unbalanced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8795F-E4AD-3449-9651-976C5BBA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62709"/>
            <a:ext cx="5042646" cy="703135"/>
          </a:xfrm>
        </p:spPr>
        <p:txBody>
          <a:bodyPr/>
          <a:lstStyle/>
          <a:p>
            <a:pPr algn="ctr"/>
            <a:r>
              <a:rPr lang="en-US" cap="none" dirty="0"/>
              <a:t>Training</a:t>
            </a:r>
            <a:r>
              <a:rPr lang="zh-CN" altLang="en-US" cap="none" dirty="0"/>
              <a:t> </a:t>
            </a:r>
            <a:r>
              <a:rPr lang="en-US" altLang="zh-CN" cap="none" dirty="0"/>
              <a:t>history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4CA0C8-D2EC-FC4E-ABEB-ABD37EB65BA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1362709"/>
            <a:ext cx="5042646" cy="703135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Confusion Matrix</a:t>
            </a:r>
          </a:p>
        </p:txBody>
      </p:sp>
      <p:pic>
        <p:nvPicPr>
          <p:cNvPr id="8" name="image2.png" descr="Chart&#10;&#10;Description automatically generated">
            <a:extLst>
              <a:ext uri="{FF2B5EF4-FFF2-40B4-BE49-F238E27FC236}">
                <a16:creationId xmlns:a16="http://schemas.microsoft.com/office/drawing/2014/main" id="{83E5DAF7-FE7F-D54D-B33A-7C11F4A88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02"/>
          <a:stretch/>
        </p:blipFill>
        <p:spPr>
          <a:xfrm>
            <a:off x="1035134" y="2065844"/>
            <a:ext cx="4648779" cy="3600000"/>
          </a:xfrm>
          <a:prstGeom prst="rect">
            <a:avLst/>
          </a:prstGeom>
          <a:ln/>
        </p:spPr>
      </p:pic>
      <p:pic>
        <p:nvPicPr>
          <p:cNvPr id="9" name="image4.png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BA4E9C-502B-F245-B76D-0302D8F1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19806" y="2065844"/>
            <a:ext cx="3605444" cy="3600000"/>
          </a:xfrm>
          <a:prstGeom prst="rect">
            <a:avLst/>
          </a:prstGeom>
          <a:ln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81A15E-F9EF-7A47-A9F9-ADF0D0E83EDE}"/>
              </a:ext>
            </a:extLst>
          </p:cNvPr>
          <p:cNvSpPr txBox="1"/>
          <p:nvPr/>
        </p:nvSpPr>
        <p:spPr>
          <a:xfrm>
            <a:off x="6249228" y="5918609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(0=Angry, 1=Disgust, 2=Fear, 3=Happy, 4=Sad, 5=Surprise, 6=Neutral</a:t>
            </a:r>
            <a:r>
              <a:rPr lang="zh-CN" altLang="en-US" dirty="0">
                <a:latin typeface="CMU Serif Roman" panose="02000603000000000000" pitchFamily="2" charset="0"/>
                <a:cs typeface="CMU Serif Roman" panose="02000603000000000000" pitchFamily="2" charset="0"/>
              </a:rPr>
              <a:t>）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CCE32-EC28-3842-A448-0A6A073CD36B}"/>
              </a:ext>
            </a:extLst>
          </p:cNvPr>
          <p:cNvSpPr txBox="1"/>
          <p:nvPr/>
        </p:nvSpPr>
        <p:spPr>
          <a:xfrm>
            <a:off x="403549" y="591860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</a:t>
            </a:r>
            <a:r>
              <a:rPr lang="zh-CN" alt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epochs,</a:t>
            </a:r>
            <a:r>
              <a:rPr lang="zh-CN" alt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Accuracy</a:t>
            </a:r>
            <a:r>
              <a:rPr lang="zh-CN" alt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is</a:t>
            </a:r>
            <a:r>
              <a:rPr lang="zh-CN" alt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about</a:t>
            </a:r>
            <a:r>
              <a:rPr lang="zh-CN" alt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64%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6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1D0A-69C8-A541-8C09-DF82E974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trained with the balanced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CE417-E54C-E34E-90EF-F35124399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451114"/>
            <a:ext cx="5042646" cy="12905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cap="none" dirty="0"/>
              <a:t>Random Undersampling Method </a:t>
            </a:r>
          </a:p>
          <a:p>
            <a:pPr algn="ctr">
              <a:lnSpc>
                <a:spcPct val="100000"/>
              </a:lnSpc>
            </a:pPr>
            <a:r>
              <a:rPr lang="en-US" cap="none" dirty="0"/>
              <a:t>(Accuracy: </a:t>
            </a:r>
            <a:r>
              <a:rPr lang="en-US" altLang="zh-CN" cap="none" dirty="0"/>
              <a:t>40%</a:t>
            </a:r>
            <a:r>
              <a:rPr lang="zh-CN" altLang="en-US" cap="none" dirty="0"/>
              <a:t>）</a:t>
            </a:r>
            <a:endParaRPr lang="en-US" cap="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3703-B2AE-484D-9394-87153A057F4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1451114"/>
            <a:ext cx="5042646" cy="1290591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cap="none" dirty="0"/>
              <a:t>Random Oversampling Method</a:t>
            </a:r>
          </a:p>
          <a:p>
            <a:pPr algn="ctr">
              <a:lnSpc>
                <a:spcPct val="120000"/>
              </a:lnSpc>
            </a:pPr>
            <a:r>
              <a:rPr lang="en-US" altLang="zh-CN" cap="none" dirty="0"/>
              <a:t>(Accuracy:</a:t>
            </a:r>
            <a:r>
              <a:rPr lang="zh-CN" altLang="en-US" cap="none" dirty="0"/>
              <a:t> </a:t>
            </a:r>
            <a:r>
              <a:rPr lang="en-US" altLang="zh-CN" cap="none" dirty="0"/>
              <a:t>60%)</a:t>
            </a:r>
            <a:endParaRPr lang="en-US" cap="none" dirty="0"/>
          </a:p>
        </p:txBody>
      </p:sp>
      <p:pic>
        <p:nvPicPr>
          <p:cNvPr id="7" name="image6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B128E9-8D2D-2E4C-ADCD-E53CBA8B5A16}"/>
              </a:ext>
            </a:extLst>
          </p:cNvPr>
          <p:cNvPicPr>
            <a:picLocks noGrp="1"/>
          </p:cNvPicPr>
          <p:nvPr>
            <p:ph sz="quarter" idx="15"/>
          </p:nvPr>
        </p:nvPicPr>
        <p:blipFill>
          <a:blip r:embed="rId2"/>
          <a:srcRect/>
          <a:stretch>
            <a:fillRect/>
          </a:stretch>
        </p:blipFill>
        <p:spPr>
          <a:xfrm>
            <a:off x="1808430" y="2894013"/>
            <a:ext cx="3101439" cy="3094037"/>
          </a:xfrm>
          <a:prstGeom prst="rect">
            <a:avLst/>
          </a:prstGeom>
          <a:ln/>
        </p:spPr>
      </p:pic>
      <p:pic>
        <p:nvPicPr>
          <p:cNvPr id="8" name="image10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E5066F-0BBF-F64A-8E7F-8BBEA043F19E}"/>
              </a:ext>
            </a:extLst>
          </p:cNvPr>
          <p:cNvPicPr>
            <a:picLocks noGrp="1"/>
          </p:cNvPicPr>
          <p:nvPr>
            <p:ph sz="quarter" idx="16"/>
          </p:nvPr>
        </p:nvPicPr>
        <p:blipFill>
          <a:blip r:embed="rId3"/>
          <a:srcRect/>
          <a:stretch>
            <a:fillRect/>
          </a:stretch>
        </p:blipFill>
        <p:spPr>
          <a:xfrm>
            <a:off x="7471837" y="2894013"/>
            <a:ext cx="3101439" cy="3094037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EE112A-1BBC-AE45-AB97-37A28CBAF3D0}"/>
              </a:ext>
            </a:extLst>
          </p:cNvPr>
          <p:cNvSpPr txBox="1"/>
          <p:nvPr/>
        </p:nvSpPr>
        <p:spPr>
          <a:xfrm>
            <a:off x="905592" y="6189894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Bad</a:t>
            </a:r>
            <a:r>
              <a:rPr lang="zh-CN" altLang="en-US" dirty="0">
                <a:latin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performance</a:t>
            </a:r>
            <a:r>
              <a:rPr lang="zh-CN" altLang="en-US" dirty="0">
                <a:latin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due</a:t>
            </a:r>
            <a:r>
              <a:rPr lang="zh-CN" altLang="en-US" dirty="0">
                <a:latin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</a:t>
            </a:r>
            <a:r>
              <a:rPr lang="zh-CN" altLang="en-US" dirty="0">
                <a:latin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lack</a:t>
            </a:r>
            <a:r>
              <a:rPr lang="zh-CN" altLang="en-US" dirty="0">
                <a:latin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</a:t>
            </a:r>
            <a:r>
              <a:rPr lang="zh-CN" altLang="en-US" dirty="0">
                <a:latin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training</a:t>
            </a:r>
            <a:r>
              <a:rPr lang="zh-CN" altLang="en-US" dirty="0">
                <a:latin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altLang="zh-C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image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6E52D-C98B-7C44-A1DE-6E3D35EAEE0E}"/>
              </a:ext>
            </a:extLst>
          </p:cNvPr>
          <p:cNvSpPr txBox="1"/>
          <p:nvPr/>
        </p:nvSpPr>
        <p:spPr>
          <a:xfrm>
            <a:off x="7130800" y="618989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Performance is not well improved</a:t>
            </a:r>
          </a:p>
        </p:txBody>
      </p:sp>
    </p:spTree>
    <p:extLst>
      <p:ext uri="{BB962C8B-B14F-4D97-AF65-F5344CB8AC3E}">
        <p14:creationId xmlns:p14="http://schemas.microsoft.com/office/powerpoint/2010/main" val="296917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7AAD-83ED-4C43-AD13-91A80848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trained with the </a:t>
            </a:r>
            <a:r>
              <a:rPr lang="en-US" altLang="zh-CN" dirty="0"/>
              <a:t>augmented</a:t>
            </a:r>
            <a:r>
              <a:rPr lang="en-US" dirty="0"/>
              <a:t> data</a:t>
            </a:r>
          </a:p>
        </p:txBody>
      </p:sp>
      <p:pic>
        <p:nvPicPr>
          <p:cNvPr id="8" name="image3.png" descr="Chart, line chart&#10;&#10;Description automatically generated">
            <a:extLst>
              <a:ext uri="{FF2B5EF4-FFF2-40B4-BE49-F238E27FC236}">
                <a16:creationId xmlns:a16="http://schemas.microsoft.com/office/drawing/2014/main" id="{0442C5B9-84BE-AB4C-B2FB-4F0D267D84B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1437082" y="1574800"/>
            <a:ext cx="9309100" cy="3708400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72C43-3C64-4545-97E9-78B7F3459126}"/>
              </a:ext>
            </a:extLst>
          </p:cNvPr>
          <p:cNvSpPr txBox="1"/>
          <p:nvPr/>
        </p:nvSpPr>
        <p:spPr>
          <a:xfrm>
            <a:off x="954157" y="5666674"/>
            <a:ext cx="10485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Changes are applies to the images randomly in the training dataset in each training epoch. </a:t>
            </a:r>
          </a:p>
          <a:p>
            <a:r>
              <a:rPr lang="en-US" sz="2000" dirty="0">
                <a:effectLst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changes include shifting or flipping the image horizontally and vertically. </a:t>
            </a: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5932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D9CFDCE-107C-4BA4-BAF5-1A16F67739C2}" vid="{98006FC8-790D-4EF4-A18C-2AD650A278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390</Words>
  <Application>Microsoft Macintosh PowerPoint</Application>
  <PresentationFormat>Widescreen</PresentationFormat>
  <Paragraphs>66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 UI</vt:lpstr>
      <vt:lpstr>Arial</vt:lpstr>
      <vt:lpstr>Calibri</vt:lpstr>
      <vt:lpstr>CMU Serif Roman</vt:lpstr>
      <vt:lpstr>CMU Serif Roman</vt:lpstr>
      <vt:lpstr>Wingdings</vt:lpstr>
      <vt:lpstr>Minimal and Muted_ALT</vt:lpstr>
      <vt:lpstr>CS639 Project: Facial Emotion Recognition Using Deep CNN</vt:lpstr>
      <vt:lpstr>Table of content</vt:lpstr>
      <vt:lpstr>Introduction</vt:lpstr>
      <vt:lpstr>Current state-of-the-art</vt:lpstr>
      <vt:lpstr>Methods</vt:lpstr>
      <vt:lpstr>Overview of the dataset</vt:lpstr>
      <vt:lpstr>Model trained with the unbalanced image</vt:lpstr>
      <vt:lpstr>Model trained with the balanced data</vt:lpstr>
      <vt:lpstr>Model trained with the augmented data</vt:lpstr>
      <vt:lpstr>Visualization of the trained CNN model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CS639 Project: Facial Emotion Recognition Using Deep CNN</dc:title>
  <dc:creator>QITONG LIU</dc:creator>
  <cp:lastModifiedBy>QITONG LIU</cp:lastModifiedBy>
  <cp:revision>3</cp:revision>
  <dcterms:created xsi:type="dcterms:W3CDTF">2021-12-16T01:53:44Z</dcterms:created>
  <dcterms:modified xsi:type="dcterms:W3CDTF">2021-12-16T03:24:58Z</dcterms:modified>
</cp:coreProperties>
</file>