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17"/>
  </p:handoutMasterIdLst>
  <p:sldIdLst>
    <p:sldId id="256" r:id="rId2"/>
    <p:sldId id="271" r:id="rId3"/>
    <p:sldId id="262" r:id="rId4"/>
    <p:sldId id="260" r:id="rId5"/>
    <p:sldId id="296" r:id="rId6"/>
    <p:sldId id="272" r:id="rId7"/>
    <p:sldId id="300" r:id="rId8"/>
    <p:sldId id="301" r:id="rId9"/>
    <p:sldId id="269" r:id="rId10"/>
    <p:sldId id="302" r:id="rId11"/>
    <p:sldId id="303" r:id="rId12"/>
    <p:sldId id="304" r:id="rId13"/>
    <p:sldId id="293" r:id="rId14"/>
    <p:sldId id="278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2E225A-503A-42C3-B852-21DEA826B244}">
          <p14:sldIdLst>
            <p14:sldId id="256"/>
            <p14:sldId id="271"/>
            <p14:sldId id="262"/>
            <p14:sldId id="260"/>
            <p14:sldId id="296"/>
            <p14:sldId id="272"/>
            <p14:sldId id="300"/>
            <p14:sldId id="301"/>
            <p14:sldId id="269"/>
            <p14:sldId id="302"/>
            <p14:sldId id="303"/>
            <p14:sldId id="304"/>
            <p14:sldId id="293"/>
            <p14:sldId id="278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9" autoAdjust="0"/>
    <p:restoredTop sz="94692" autoAdjust="0"/>
  </p:normalViewPr>
  <p:slideViewPr>
    <p:cSldViewPr>
      <p:cViewPr varScale="1">
        <p:scale>
          <a:sx n="62" d="100"/>
          <a:sy n="62" d="100"/>
        </p:scale>
        <p:origin x="-90" y="-9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1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CB711-9C12-4B13-9C7A-61DE322E86FC}" type="datetimeFigureOut">
              <a:rPr lang="sv-SE" smtClean="0"/>
              <a:t>2013-05-20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86F0E-EBE3-4D23-8FD1-0946D1A0F1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2665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>
                <a:alpha val="23000"/>
              </a:srgbClr>
            </a:gs>
            <a:gs pos="0">
              <a:srgbClr val="FFFFFF"/>
            </a:gs>
            <a:gs pos="79000">
              <a:schemeClr val="accent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0"/>
            <a:ext cx="7772400" cy="1261142"/>
          </a:xfrm>
          <a:solidFill>
            <a:schemeClr val="bg1">
              <a:lumMod val="65000"/>
              <a:alpha val="81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TSBB15 3D Reconstruction </a:t>
            </a:r>
            <a:br>
              <a:rPr lang="en-US" dirty="0" smtClean="0"/>
            </a:br>
            <a:r>
              <a:rPr lang="en-US" sz="3600" dirty="0" smtClean="0"/>
              <a:t>Group 2 “</a:t>
            </a:r>
            <a:r>
              <a:rPr lang="en-US" sz="3600" dirty="0" err="1" smtClean="0"/>
              <a:t>Epipolarna</a:t>
            </a:r>
            <a:r>
              <a:rPr lang="en-US" sz="3600" dirty="0" smtClean="0"/>
              <a:t>”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1027" name="Picture 3" descr="H:\TSBB15\Reconstruction dox\images\gotCams_PROP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709"/>
            <a:ext cx="6324600" cy="507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Non-linear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Implemented using </a:t>
            </a:r>
            <a:r>
              <a:rPr lang="en-US" dirty="0" err="1" smtClean="0"/>
              <a:t>levmar</a:t>
            </a:r>
            <a:endParaRPr lang="en-US" dirty="0" smtClean="0"/>
          </a:p>
          <a:p>
            <a:r>
              <a:rPr lang="en-US" dirty="0" smtClean="0"/>
              <a:t>Called </a:t>
            </a:r>
            <a:r>
              <a:rPr lang="en-US" dirty="0"/>
              <a:t>three times in </a:t>
            </a:r>
            <a:r>
              <a:rPr lang="en-US" dirty="0" smtClean="0"/>
              <a:t>one pipeline iteration</a:t>
            </a:r>
          </a:p>
          <a:p>
            <a:pPr lvl="1"/>
            <a:r>
              <a:rPr lang="en-US" dirty="0" smtClean="0"/>
              <a:t>Last step of Gold Standard algorithm</a:t>
            </a:r>
          </a:p>
          <a:p>
            <a:pPr lvl="1"/>
            <a:r>
              <a:rPr lang="en-US" dirty="0" smtClean="0"/>
              <a:t>PnP pose estimation</a:t>
            </a:r>
          </a:p>
          <a:p>
            <a:pPr lvl="1"/>
            <a:r>
              <a:rPr lang="en-US" dirty="0" smtClean="0"/>
              <a:t>Bundle adjustment</a:t>
            </a:r>
            <a:endParaRPr lang="en-US" dirty="0"/>
          </a:p>
          <a:p>
            <a:r>
              <a:rPr lang="en-US" dirty="0" smtClean="0"/>
              <a:t>Minimizes re-projection error over specified parameters.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02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Solving the </a:t>
            </a:r>
            <a:r>
              <a:rPr lang="en-US" dirty="0" smtClean="0"/>
              <a:t>PnP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 guess derived from F </a:t>
            </a: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 smtClean="0"/>
              <a:t>R &amp; t)</a:t>
            </a:r>
          </a:p>
          <a:p>
            <a:endParaRPr lang="en-US" dirty="0"/>
          </a:p>
          <a:p>
            <a:r>
              <a:rPr lang="en-US" dirty="0" smtClean="0"/>
              <a:t>Rotation parameterization</a:t>
            </a:r>
            <a:endParaRPr lang="en-US" dirty="0"/>
          </a:p>
          <a:p>
            <a:pPr lvl="1"/>
            <a:r>
              <a:rPr lang="en-US" dirty="0" smtClean="0"/>
              <a:t>Rotation vector representation</a:t>
            </a:r>
          </a:p>
          <a:p>
            <a:pPr lvl="1"/>
            <a:r>
              <a:rPr lang="en-US" dirty="0" smtClean="0"/>
              <a:t>Support exists in </a:t>
            </a:r>
            <a:r>
              <a:rPr lang="en-US" dirty="0" err="1" smtClean="0"/>
              <a:t>OpenCV</a:t>
            </a:r>
            <a:r>
              <a:rPr lang="en-US" dirty="0" smtClean="0"/>
              <a:t> (cv::Rodrigues)</a:t>
            </a:r>
          </a:p>
          <a:p>
            <a:pPr lvl="1"/>
            <a:r>
              <a:rPr lang="en-US" dirty="0" smtClean="0"/>
              <a:t>Allows for unconstrained optimization</a:t>
            </a:r>
          </a:p>
          <a:p>
            <a:pPr lvl="1"/>
            <a:r>
              <a:rPr lang="en-US" dirty="0" smtClean="0"/>
              <a:t>Ambiguity in the mapping from parameter vector to rotation matrix</a:t>
            </a:r>
            <a:endParaRPr lang="en-US" dirty="0"/>
          </a:p>
          <a:p>
            <a:pPr marL="164592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593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Adjustment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Same rotation parameterization as the one used for solving the PnP</a:t>
            </a:r>
          </a:p>
          <a:p>
            <a:endParaRPr lang="en-US" dirty="0" smtClean="0"/>
          </a:p>
          <a:p>
            <a:r>
              <a:rPr lang="en-US" dirty="0" smtClean="0"/>
              <a:t>Computation time scales badly with the number of points</a:t>
            </a:r>
            <a:endParaRPr lang="en-US" dirty="0"/>
          </a:p>
          <a:p>
            <a:pPr lvl="1"/>
            <a:r>
              <a:rPr lang="en-US" dirty="0" smtClean="0"/>
              <a:t>Dinosaur set takes more than ten hours to complete</a:t>
            </a:r>
            <a:br>
              <a:rPr lang="en-US" dirty="0" smtClean="0"/>
            </a:br>
            <a:r>
              <a:rPr lang="en-US" dirty="0" smtClean="0"/>
              <a:t>(50 points per view)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Slow mainly because </a:t>
            </a:r>
            <a:endParaRPr lang="en-US" i="1" dirty="0" smtClean="0"/>
          </a:p>
          <a:p>
            <a:pPr lvl="1"/>
            <a:r>
              <a:rPr lang="en-US" dirty="0" smtClean="0"/>
              <a:t>No sparse pattern is used for </a:t>
            </a:r>
            <a:r>
              <a:rPr lang="en-US" dirty="0" err="1" smtClean="0"/>
              <a:t>Jacobian</a:t>
            </a:r>
            <a:r>
              <a:rPr lang="en-US" dirty="0" smtClean="0"/>
              <a:t> estimation</a:t>
            </a:r>
          </a:p>
          <a:p>
            <a:pPr lvl="1"/>
            <a:r>
              <a:rPr lang="en-US" dirty="0" err="1" smtClean="0"/>
              <a:t>levmar</a:t>
            </a:r>
            <a:r>
              <a:rPr lang="en-US" dirty="0" smtClean="0"/>
              <a:t> was not build using </a:t>
            </a:r>
            <a:r>
              <a:rPr lang="en-US" dirty="0" smtClean="0"/>
              <a:t>LAPACK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411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Visualization</a:t>
            </a:r>
            <a:endParaRPr lang="en-GB" dirty="0"/>
          </a:p>
        </p:txBody>
      </p:sp>
      <p:pic>
        <p:nvPicPr>
          <p:cNvPr id="2050" name="Picture 2" descr="C:\Documents and Settings\gusha124\Desktop\Documentation\images\dinosaur_alx_BACKS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057399"/>
            <a:ext cx="3023088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2057399"/>
            <a:ext cx="5105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3200" dirty="0" smtClean="0"/>
              <a:t>Plot the estimated cameras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320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3200" dirty="0" smtClean="0"/>
              <a:t>Plot the 3D points.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32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3200" dirty="0" smtClean="0"/>
              <a:t>Points colored from original image data.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592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1"/>
            <a:ext cx="8763000" cy="1981199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Slow, especially bundle adjustment step.</a:t>
            </a:r>
          </a:p>
          <a:p>
            <a:pPr lvl="1"/>
            <a:r>
              <a:rPr lang="en-US" dirty="0" smtClean="0"/>
              <a:t>Very good results though.</a:t>
            </a:r>
          </a:p>
          <a:p>
            <a:pPr lvl="1"/>
            <a:r>
              <a:rPr lang="en-US" dirty="0" smtClean="0"/>
              <a:t>Sensitive to outliers.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098" name="Picture 2" descr="C:\Documents and Settings\gusha124\Desktop\Documentation\images\gotCa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50473"/>
            <a:ext cx="3168227" cy="24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Documents and Settings\gusha124\Desktop\Documentation\images\prote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50473"/>
            <a:ext cx="4428534" cy="24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sv-SE" dirty="0" err="1" smtClean="0"/>
              <a:t>Very</a:t>
            </a:r>
            <a:r>
              <a:rPr lang="sv-SE" dirty="0" smtClean="0"/>
              <a:t> </a:t>
            </a:r>
            <a:r>
              <a:rPr lang="sv-SE" dirty="0" err="1" smtClean="0"/>
              <a:t>slow</a:t>
            </a:r>
            <a:r>
              <a:rPr lang="sv-SE" dirty="0"/>
              <a:t> </a:t>
            </a:r>
            <a:r>
              <a:rPr lang="sv-SE" dirty="0" smtClean="0"/>
              <a:t>for </a:t>
            </a:r>
            <a:r>
              <a:rPr lang="sv-SE" dirty="0" err="1" smtClean="0"/>
              <a:t>many</a:t>
            </a:r>
            <a:r>
              <a:rPr lang="sv-SE" dirty="0" smtClean="0"/>
              <a:t> </a:t>
            </a:r>
            <a:r>
              <a:rPr lang="sv-SE" dirty="0" err="1" smtClean="0"/>
              <a:t>cameras</a:t>
            </a:r>
            <a:r>
              <a:rPr lang="sv-SE" dirty="0" smtClean="0"/>
              <a:t>.</a:t>
            </a:r>
          </a:p>
          <a:p>
            <a:pPr marL="118872" indent="0">
              <a:buNone/>
            </a:pPr>
            <a:r>
              <a:rPr lang="sv-SE" dirty="0" err="1" smtClean="0"/>
              <a:t>But</a:t>
            </a:r>
            <a:r>
              <a:rPr lang="sv-SE" dirty="0" smtClean="0"/>
              <a:t> it </a:t>
            </a:r>
            <a:r>
              <a:rPr lang="sv-SE" dirty="0" err="1" smtClean="0"/>
              <a:t>works</a:t>
            </a:r>
            <a:r>
              <a:rPr lang="sv-SE" dirty="0" smtClean="0"/>
              <a:t>.</a:t>
            </a:r>
          </a:p>
          <a:p>
            <a:pPr marL="118872" indent="0">
              <a:buNone/>
            </a:pPr>
            <a:r>
              <a:rPr lang="sv-SE" dirty="0" smtClean="0"/>
              <a:t>It is </a:t>
            </a:r>
            <a:r>
              <a:rPr lang="sv-SE" dirty="0" err="1" smtClean="0"/>
              <a:t>awsome</a:t>
            </a:r>
            <a:r>
              <a:rPr lang="sv-SE" dirty="0" smtClean="0"/>
              <a:t>.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program and pipeline – </a:t>
            </a:r>
            <a:r>
              <a:rPr lang="en-US" dirty="0" err="1" smtClean="0"/>
              <a:t>Mattias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2D correspondence extraction – Alexander </a:t>
            </a:r>
          </a:p>
          <a:p>
            <a:endParaRPr lang="en-US" dirty="0" smtClean="0"/>
          </a:p>
          <a:p>
            <a:r>
              <a:rPr lang="en-US" dirty="0" smtClean="0"/>
              <a:t>Non-linear optimization – Martin</a:t>
            </a:r>
          </a:p>
          <a:p>
            <a:endParaRPr lang="en-US" dirty="0" smtClean="0"/>
          </a:p>
          <a:p>
            <a:r>
              <a:rPr lang="en-US" dirty="0" smtClean="0"/>
              <a:t>Visualization – Gustav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3D Reconstruction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Noisy, lots of false positives.</a:t>
            </a:r>
          </a:p>
          <a:p>
            <a:r>
              <a:rPr lang="en-US" dirty="0" smtClean="0"/>
              <a:t>False positives are mostly isolated.</a:t>
            </a:r>
          </a:p>
          <a:p>
            <a:r>
              <a:rPr lang="en-US" dirty="0" smtClean="0"/>
              <a:t>Easy to handle with later processing steps.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304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C:\Documents and Settings\gusha124\Desktop\Documentation\images\data_structures_u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76400"/>
            <a:ext cx="4124325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828800"/>
            <a:ext cx="4191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Data structure for cameras.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3200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Links original 2D points to 3D points.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3200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Links camera to visible points.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each step of the reconstruction to a file.</a:t>
            </a:r>
          </a:p>
          <a:p>
            <a:endParaRPr lang="en-US" dirty="0"/>
          </a:p>
          <a:p>
            <a:r>
              <a:rPr lang="en-US" dirty="0" smtClean="0"/>
              <a:t>Can be read by the visualizer for debugging/demonstration.</a:t>
            </a:r>
          </a:p>
          <a:p>
            <a:endParaRPr lang="en-US" dirty="0"/>
          </a:p>
          <a:p>
            <a:r>
              <a:rPr lang="en-US" dirty="0" smtClean="0"/>
              <a:t>Or resume the reconstruction from a previous step.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0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point extraction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feature points, using Harris response </a:t>
            </a:r>
          </a:p>
          <a:p>
            <a:pPr lvl="1"/>
            <a:r>
              <a:rPr lang="en-US" dirty="0" smtClean="0"/>
              <a:t>Minimum relative quality</a:t>
            </a:r>
          </a:p>
          <a:p>
            <a:pPr lvl="1"/>
            <a:r>
              <a:rPr lang="en-US" dirty="0" smtClean="0"/>
              <a:t>Minimum distance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Calculate descriptor, using SIFT</a:t>
            </a:r>
          </a:p>
          <a:p>
            <a:pPr lvl="1"/>
            <a:endParaRPr lang="en-US" dirty="0"/>
          </a:p>
          <a:p>
            <a:r>
              <a:rPr lang="en-US" dirty="0" smtClean="0"/>
              <a:t>Calculate correspondences, using Brute Force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Points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endParaRPr lang="en-US" dirty="0" smtClean="0"/>
          </a:p>
        </p:txBody>
      </p:sp>
      <p:pic>
        <p:nvPicPr>
          <p:cNvPr id="3074" name="Picture 2" descr="C:\Documents and Settings\gusha124\Desktop\Documentation\images\FeatureDete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599"/>
            <a:ext cx="5867400" cy="468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2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Points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endParaRPr lang="en-US" dirty="0" smtClean="0"/>
          </a:p>
        </p:txBody>
      </p:sp>
      <p:pic>
        <p:nvPicPr>
          <p:cNvPr id="1026" name="Picture 2" descr="C:\Users\Alexander\Documents\#LiU\TSBB15\Project\3D Reconstruction\3DReconstruction\3DReconstruction\SVN\Documentation\images\CorrespondenceDete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" y="2438400"/>
            <a:ext cx="9150350" cy="366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60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Initial relation between cameras is calculated from the essential matrix, according to algorithm described in an epic compendium by Klas Nordberg.</a:t>
            </a:r>
          </a:p>
          <a:p>
            <a:endParaRPr lang="sv-SE" dirty="0"/>
          </a:p>
          <a:p>
            <a:r>
              <a:rPr lang="sv-SE" dirty="0" smtClean="0"/>
              <a:t>Algorithm used as initial guess for PnP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1995</TotalTime>
  <Words>278</Words>
  <Application>Microsoft Office PowerPoint</Application>
  <PresentationFormat>On-screen Show (4:3)</PresentationFormat>
  <Paragraphs>78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Module</vt:lpstr>
      <vt:lpstr>TSBB15 3D Reconstruction  Group 2 “Epipolarna”  </vt:lpstr>
      <vt:lpstr>Modules</vt:lpstr>
      <vt:lpstr>The 3D Reconstruction pipeline</vt:lpstr>
      <vt:lpstr>Data Structures</vt:lpstr>
      <vt:lpstr>File output</vt:lpstr>
      <vt:lpstr>2D point extraction</vt:lpstr>
      <vt:lpstr>Feature Points</vt:lpstr>
      <vt:lpstr>Corresponding Points</vt:lpstr>
      <vt:lpstr>Initial Pose</vt:lpstr>
      <vt:lpstr>Non-linear optimization</vt:lpstr>
      <vt:lpstr>Solving the PnP</vt:lpstr>
      <vt:lpstr>Bundle Adjustment</vt:lpstr>
      <vt:lpstr>Visualization</vt:lpstr>
      <vt:lpstr>Evaluation</vt:lpstr>
      <vt:lpstr>Results</vt:lpstr>
    </vt:vector>
  </TitlesOfParts>
  <Company>Linköping University, ISY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Robotprojekt Y TSEA27</dc:title>
  <dc:creator>Sytem Administrator</dc:creator>
  <cp:lastModifiedBy>Sytem Administrator</cp:lastModifiedBy>
  <cp:revision>149</cp:revision>
  <dcterms:created xsi:type="dcterms:W3CDTF">2012-05-04T13:39:22Z</dcterms:created>
  <dcterms:modified xsi:type="dcterms:W3CDTF">2013-05-20T12:11:21Z</dcterms:modified>
</cp:coreProperties>
</file>