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9" r:id="rId3"/>
    <p:sldId id="260" r:id="rId4"/>
    <p:sldId id="271" r:id="rId5"/>
    <p:sldId id="270" r:id="rId6"/>
    <p:sldId id="262" r:id="rId7"/>
    <p:sldId id="272" r:id="rId8"/>
    <p:sldId id="264" r:id="rId9"/>
    <p:sldId id="292" r:id="rId10"/>
    <p:sldId id="269" r:id="rId11"/>
    <p:sldId id="291" r:id="rId12"/>
    <p:sldId id="273" r:id="rId13"/>
    <p:sldId id="275" r:id="rId14"/>
    <p:sldId id="276" r:id="rId15"/>
    <p:sldId id="294" r:id="rId16"/>
    <p:sldId id="293" r:id="rId17"/>
    <p:sldId id="277" r:id="rId18"/>
    <p:sldId id="278" r:id="rId19"/>
    <p:sldId id="279" r:id="rId20"/>
    <p:sldId id="280" r:id="rId21"/>
    <p:sldId id="261" r:id="rId22"/>
    <p:sldId id="286" r:id="rId23"/>
    <p:sldId id="25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B2E225A-503A-42C3-B852-21DEA826B244}">
          <p14:sldIdLst>
            <p14:sldId id="256"/>
            <p14:sldId id="259"/>
            <p14:sldId id="260"/>
            <p14:sldId id="271"/>
            <p14:sldId id="270"/>
            <p14:sldId id="262"/>
            <p14:sldId id="272"/>
            <p14:sldId id="264"/>
            <p14:sldId id="292"/>
            <p14:sldId id="269"/>
            <p14:sldId id="291"/>
            <p14:sldId id="273"/>
            <p14:sldId id="275"/>
            <p14:sldId id="276"/>
            <p14:sldId id="294"/>
            <p14:sldId id="293"/>
            <p14:sldId id="277"/>
            <p14:sldId id="278"/>
            <p14:sldId id="279"/>
            <p14:sldId id="280"/>
            <p14:sldId id="261"/>
            <p14:sldId id="286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5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3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3CB711-9C12-4B13-9C7A-61DE322E86FC}" type="datetimeFigureOut">
              <a:rPr lang="sv-SE" smtClean="0"/>
              <a:pPr/>
              <a:t>2013-04-08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86F0E-EBE3-4D23-8FD1-0946D1A0F1F7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2665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88544D-189B-42AA-99C2-D77A007B2558}" type="datetimeFigureOut">
              <a:rPr lang="sv-SE" smtClean="0"/>
              <a:t>2013-04-08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96677-960A-4D89-A544-37B88B17372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05052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96677-960A-4D89-A544-37B88B173726}" type="slidenum">
              <a:rPr lang="sv-SE" smtClean="0"/>
              <a:t>1</a:t>
            </a:fld>
            <a:endParaRPr lang="sv-S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96677-960A-4D89-A544-37B88B173726}" type="slidenum">
              <a:rPr lang="sv-SE" smtClean="0"/>
              <a:t>2</a:t>
            </a:fld>
            <a:endParaRPr lang="sv-S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The system has a simple </a:t>
            </a:r>
            <a:r>
              <a:rPr lang="sv-SE" dirty="0" err="1" smtClean="0"/>
              <a:t>structure</a:t>
            </a:r>
            <a:r>
              <a:rPr lang="sv-SE" dirty="0" smtClean="0"/>
              <a:t> </a:t>
            </a:r>
            <a:r>
              <a:rPr lang="sv-SE" dirty="0" err="1" smtClean="0"/>
              <a:t>where</a:t>
            </a:r>
            <a:r>
              <a:rPr lang="sv-SE" dirty="0" smtClean="0"/>
              <a:t> </a:t>
            </a:r>
            <a:r>
              <a:rPr lang="sv-SE" dirty="0" err="1" smtClean="0"/>
              <a:t>each</a:t>
            </a:r>
            <a:r>
              <a:rPr lang="sv-SE" dirty="0" smtClean="0"/>
              <a:t> </a:t>
            </a:r>
            <a:r>
              <a:rPr lang="sv-SE" dirty="0" err="1" smtClean="0"/>
              <a:t>frame</a:t>
            </a:r>
            <a:r>
              <a:rPr lang="sv-SE" dirty="0" smtClean="0"/>
              <a:t> is stored in a </a:t>
            </a:r>
            <a:r>
              <a:rPr lang="sv-SE" dirty="0" err="1" smtClean="0"/>
              <a:t>frame</a:t>
            </a:r>
            <a:r>
              <a:rPr lang="sv-SE" dirty="0" smtClean="0"/>
              <a:t> list,.</a:t>
            </a:r>
          </a:p>
          <a:p>
            <a:endParaRPr lang="sv-SE" dirty="0" smtClean="0"/>
          </a:p>
          <a:p>
            <a:r>
              <a:rPr lang="sv-SE" dirty="0" smtClean="0"/>
              <a:t>The </a:t>
            </a:r>
            <a:r>
              <a:rPr lang="sv-SE" dirty="0" err="1" smtClean="0"/>
              <a:t>framelist</a:t>
            </a:r>
            <a:r>
              <a:rPr lang="sv-SE" dirty="0" smtClean="0"/>
              <a:t> </a:t>
            </a:r>
            <a:r>
              <a:rPr lang="sv-SE" dirty="0" err="1" smtClean="0"/>
              <a:t>then</a:t>
            </a:r>
            <a:r>
              <a:rPr lang="sv-SE" dirty="0" smtClean="0"/>
              <a:t> gets passed on to </a:t>
            </a:r>
            <a:r>
              <a:rPr lang="sv-SE" dirty="0" err="1" smtClean="0"/>
              <a:t>each</a:t>
            </a:r>
            <a:r>
              <a:rPr lang="sv-SE" dirty="0" smtClean="0"/>
              <a:t> </a:t>
            </a:r>
            <a:r>
              <a:rPr lang="sv-SE" dirty="0" err="1" smtClean="0"/>
              <a:t>module</a:t>
            </a:r>
            <a:r>
              <a:rPr lang="sv-SE" dirty="0" smtClean="0"/>
              <a:t> .</a:t>
            </a:r>
          </a:p>
          <a:p>
            <a:endParaRPr lang="sv-SE" dirty="0"/>
          </a:p>
          <a:p>
            <a:r>
              <a:rPr lang="sv-SE" dirty="0" err="1" smtClean="0"/>
              <a:t>Once</a:t>
            </a:r>
            <a:r>
              <a:rPr lang="sv-SE" dirty="0" smtClean="0"/>
              <a:t> a </a:t>
            </a:r>
            <a:r>
              <a:rPr lang="sv-SE" dirty="0" err="1" smtClean="0"/>
              <a:t>frame</a:t>
            </a:r>
            <a:r>
              <a:rPr lang="sv-SE" dirty="0" smtClean="0"/>
              <a:t> has </a:t>
            </a:r>
            <a:r>
              <a:rPr lang="sv-SE" dirty="0" err="1" smtClean="0"/>
              <a:t>been</a:t>
            </a:r>
            <a:r>
              <a:rPr lang="sv-SE" dirty="0" smtClean="0"/>
              <a:t> </a:t>
            </a:r>
            <a:r>
              <a:rPr lang="sv-SE" dirty="0" err="1" smtClean="0"/>
              <a:t>completely</a:t>
            </a:r>
            <a:r>
              <a:rPr lang="sv-SE" dirty="0" smtClean="0"/>
              <a:t> processed it </a:t>
            </a:r>
            <a:r>
              <a:rPr lang="sv-SE" dirty="0" err="1" smtClean="0"/>
              <a:t>moves</a:t>
            </a:r>
            <a:r>
              <a:rPr lang="sv-SE" dirty="0" smtClean="0"/>
              <a:t> on to the </a:t>
            </a:r>
            <a:r>
              <a:rPr lang="sv-SE" dirty="0" err="1" smtClean="0"/>
              <a:t>next</a:t>
            </a:r>
            <a:r>
              <a:rPr lang="sv-SE" dirty="0" smtClean="0"/>
              <a:t> </a:t>
            </a:r>
            <a:r>
              <a:rPr lang="sv-SE" dirty="0" err="1" smtClean="0"/>
              <a:t>one</a:t>
            </a:r>
            <a:r>
              <a:rPr lang="sv-SE" dirty="0" smtClean="0"/>
              <a:t>.</a:t>
            </a: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96677-960A-4D89-A544-37B88B173726}" type="slidenum">
              <a:rPr lang="sv-SE" smtClean="0"/>
              <a:t>3</a:t>
            </a:fld>
            <a:endParaRPr lang="sv-S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96677-960A-4D89-A544-37B88B173726}" type="slidenum">
              <a:rPr lang="sv-SE" smtClean="0"/>
              <a:t>4</a:t>
            </a:fld>
            <a:endParaRPr lang="sv-S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v-SE" dirty="0" err="1" smtClean="0"/>
              <a:t>Use</a:t>
            </a:r>
            <a:r>
              <a:rPr lang="sv-SE" dirty="0" smtClean="0"/>
              <a:t> </a:t>
            </a:r>
            <a:r>
              <a:rPr lang="sv-SE" dirty="0" err="1" smtClean="0"/>
              <a:t>mixture</a:t>
            </a:r>
            <a:r>
              <a:rPr lang="sv-SE" dirty="0" smtClean="0"/>
              <a:t> of </a:t>
            </a:r>
            <a:r>
              <a:rPr lang="sv-SE" dirty="0" err="1" smtClean="0"/>
              <a:t>gaussians</a:t>
            </a:r>
            <a:r>
              <a:rPr lang="sv-SE" dirty="0" smtClean="0"/>
              <a:t> </a:t>
            </a:r>
            <a:r>
              <a:rPr lang="sv-SE" dirty="0" err="1" smtClean="0"/>
              <a:t>model</a:t>
            </a:r>
            <a:r>
              <a:rPr lang="sv-SE" dirty="0" smtClean="0"/>
              <a:t>  for the </a:t>
            </a:r>
            <a:r>
              <a:rPr lang="sv-SE" dirty="0" err="1" smtClean="0"/>
              <a:t>background</a:t>
            </a:r>
            <a:r>
              <a:rPr lang="sv-SE" dirty="0" smtClean="0"/>
              <a:t>, </a:t>
            </a:r>
            <a:r>
              <a:rPr lang="sv-SE" dirty="0" err="1" smtClean="0"/>
              <a:t>described</a:t>
            </a:r>
            <a:r>
              <a:rPr lang="sv-SE" dirty="0" smtClean="0"/>
              <a:t> by Wood…</a:t>
            </a:r>
          </a:p>
          <a:p>
            <a:endParaRPr lang="sv-SE" dirty="0" smtClean="0"/>
          </a:p>
          <a:p>
            <a:r>
              <a:rPr lang="sv-SE" dirty="0" smtClean="0"/>
              <a:t>First </a:t>
            </a:r>
            <a:r>
              <a:rPr lang="sv-SE" dirty="0" err="1" smtClean="0"/>
              <a:t>updates</a:t>
            </a:r>
            <a:r>
              <a:rPr lang="sv-SE" dirty="0" smtClean="0"/>
              <a:t> the </a:t>
            </a:r>
            <a:r>
              <a:rPr lang="sv-SE" dirty="0" err="1" smtClean="0"/>
              <a:t>model</a:t>
            </a:r>
            <a:r>
              <a:rPr lang="sv-SE" dirty="0" smtClean="0"/>
              <a:t>, </a:t>
            </a:r>
            <a:r>
              <a:rPr lang="sv-SE" dirty="0" err="1" smtClean="0"/>
              <a:t>using</a:t>
            </a:r>
            <a:r>
              <a:rPr lang="sv-SE" dirty="0" smtClean="0"/>
              <a:t> the </a:t>
            </a:r>
            <a:r>
              <a:rPr lang="sv-SE" dirty="0" err="1" smtClean="0"/>
              <a:t>incoming</a:t>
            </a:r>
            <a:r>
              <a:rPr lang="sv-SE" dirty="0" smtClean="0"/>
              <a:t> image, </a:t>
            </a:r>
            <a:r>
              <a:rPr lang="sv-SE" dirty="0" err="1" smtClean="0"/>
              <a:t>compares</a:t>
            </a:r>
            <a:r>
              <a:rPr lang="sv-SE" dirty="0" smtClean="0"/>
              <a:t> </a:t>
            </a:r>
            <a:r>
              <a:rPr lang="sv-SE" dirty="0" err="1" smtClean="0"/>
              <a:t>each</a:t>
            </a:r>
            <a:r>
              <a:rPr lang="sv-SE" dirty="0" smtClean="0"/>
              <a:t> pixel in the </a:t>
            </a:r>
            <a:r>
              <a:rPr lang="sv-SE" dirty="0" err="1" smtClean="0"/>
              <a:t>incoming</a:t>
            </a:r>
            <a:r>
              <a:rPr lang="sv-SE" dirty="0" smtClean="0"/>
              <a:t> image with the </a:t>
            </a:r>
            <a:r>
              <a:rPr lang="sv-SE" dirty="0" err="1" smtClean="0"/>
              <a:t>current</a:t>
            </a:r>
            <a:r>
              <a:rPr lang="sv-SE" dirty="0" smtClean="0"/>
              <a:t> </a:t>
            </a:r>
            <a:r>
              <a:rPr lang="sv-SE" dirty="0" err="1" smtClean="0"/>
              <a:t>model</a:t>
            </a:r>
            <a:r>
              <a:rPr lang="sv-SE" dirty="0" smtClean="0"/>
              <a:t>,.</a:t>
            </a:r>
            <a:endParaRPr lang="sv-SE" dirty="0"/>
          </a:p>
          <a:p>
            <a:endParaRPr lang="sv-SE" dirty="0" smtClean="0"/>
          </a:p>
          <a:p>
            <a:r>
              <a:rPr lang="sv-SE" dirty="0" err="1" smtClean="0"/>
              <a:t>Sufficently</a:t>
            </a:r>
            <a:r>
              <a:rPr lang="sv-SE" dirty="0" smtClean="0"/>
              <a:t> </a:t>
            </a:r>
            <a:r>
              <a:rPr lang="sv-SE" dirty="0" err="1" smtClean="0"/>
              <a:t>adaptable</a:t>
            </a:r>
            <a:r>
              <a:rPr lang="sv-SE" dirty="0" smtClean="0"/>
              <a:t> to </a:t>
            </a:r>
            <a:r>
              <a:rPr lang="sv-SE" dirty="0" err="1" smtClean="0"/>
              <a:t>handle</a:t>
            </a:r>
            <a:r>
              <a:rPr lang="sv-SE" dirty="0" smtClean="0"/>
              <a:t> simple </a:t>
            </a:r>
            <a:r>
              <a:rPr lang="sv-SE" dirty="0" err="1" smtClean="0"/>
              <a:t>outdoor</a:t>
            </a:r>
            <a:r>
              <a:rPr lang="sv-SE" dirty="0" smtClean="0"/>
              <a:t>  </a:t>
            </a:r>
            <a:r>
              <a:rPr lang="sv-SE" dirty="0" err="1" smtClean="0"/>
              <a:t>sequences</a:t>
            </a:r>
            <a:r>
              <a:rPr lang="sv-SE" dirty="0" smtClean="0"/>
              <a:t>.</a:t>
            </a:r>
            <a:endParaRPr lang="sv-SE" dirty="0"/>
          </a:p>
          <a:p>
            <a:endParaRPr lang="sv-SE" dirty="0" smtClean="0"/>
          </a:p>
          <a:p>
            <a:r>
              <a:rPr lang="sv-SE" dirty="0" err="1" smtClean="0"/>
              <a:t>Generates</a:t>
            </a:r>
            <a:r>
              <a:rPr lang="sv-SE" dirty="0" smtClean="0"/>
              <a:t> a </a:t>
            </a:r>
            <a:r>
              <a:rPr lang="sv-SE" dirty="0" err="1" smtClean="0"/>
              <a:t>most</a:t>
            </a:r>
            <a:r>
              <a:rPr lang="sv-SE" dirty="0" smtClean="0"/>
              <a:t> </a:t>
            </a:r>
            <a:r>
              <a:rPr lang="sv-SE" dirty="0" err="1" smtClean="0"/>
              <a:t>likely</a:t>
            </a:r>
            <a:r>
              <a:rPr lang="sv-SE" dirty="0" smtClean="0"/>
              <a:t> </a:t>
            </a:r>
            <a:r>
              <a:rPr lang="sv-SE" dirty="0" err="1" smtClean="0"/>
              <a:t>background</a:t>
            </a:r>
            <a:r>
              <a:rPr lang="sv-SE" dirty="0" smtClean="0"/>
              <a:t> image for the </a:t>
            </a:r>
            <a:r>
              <a:rPr lang="sv-SE" dirty="0" err="1" smtClean="0"/>
              <a:t>shadow</a:t>
            </a:r>
            <a:r>
              <a:rPr lang="sv-SE" dirty="0" smtClean="0"/>
              <a:t> removal to </a:t>
            </a:r>
            <a:r>
              <a:rPr lang="sv-SE" dirty="0" err="1" smtClean="0"/>
              <a:t>use</a:t>
            </a:r>
            <a:r>
              <a:rPr lang="sv-SE" dirty="0" smtClean="0"/>
              <a:t>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96677-960A-4D89-A544-37B88B173726}" type="slidenum">
              <a:rPr lang="sv-SE" smtClean="0"/>
              <a:t>5</a:t>
            </a:fld>
            <a:endParaRPr lang="sv-S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The </a:t>
            </a:r>
            <a:r>
              <a:rPr lang="sv-SE" dirty="0" err="1" smtClean="0"/>
              <a:t>model</a:t>
            </a:r>
            <a:r>
              <a:rPr lang="sv-SE" dirty="0" smtClean="0"/>
              <a:t> </a:t>
            </a:r>
            <a:r>
              <a:rPr lang="sv-SE" dirty="0" err="1" smtClean="0"/>
              <a:t>contains</a:t>
            </a:r>
            <a:r>
              <a:rPr lang="sv-SE" dirty="0" smtClean="0"/>
              <a:t> lots of </a:t>
            </a:r>
            <a:r>
              <a:rPr lang="sv-SE" dirty="0" err="1" smtClean="0"/>
              <a:t>isolated</a:t>
            </a:r>
            <a:r>
              <a:rPr lang="sv-SE" dirty="0" smtClean="0"/>
              <a:t> pixels </a:t>
            </a:r>
            <a:r>
              <a:rPr lang="sv-SE" dirty="0" err="1" smtClean="0"/>
              <a:t>falsely</a:t>
            </a:r>
            <a:r>
              <a:rPr lang="sv-SE" dirty="0" smtClean="0"/>
              <a:t> marked as </a:t>
            </a:r>
            <a:r>
              <a:rPr lang="sv-SE" dirty="0" err="1" smtClean="0"/>
              <a:t>background</a:t>
            </a:r>
            <a:r>
              <a:rPr lang="sv-SE" dirty="0" smtClean="0"/>
              <a:t>.</a:t>
            </a:r>
          </a:p>
          <a:p>
            <a:r>
              <a:rPr lang="sv-SE" dirty="0" smtClean="0"/>
              <a:t>Handled later by the </a:t>
            </a:r>
            <a:r>
              <a:rPr lang="sv-SE" dirty="0" err="1" smtClean="0"/>
              <a:t>foreground</a:t>
            </a:r>
            <a:r>
              <a:rPr lang="sv-SE" dirty="0" smtClean="0"/>
              <a:t> </a:t>
            </a:r>
            <a:r>
              <a:rPr lang="sv-SE" dirty="0" err="1" smtClean="0"/>
              <a:t>segmentation</a:t>
            </a:r>
            <a:r>
              <a:rPr lang="sv-SE" dirty="0" smtClean="0"/>
              <a:t>.</a:t>
            </a:r>
          </a:p>
          <a:p>
            <a:endParaRPr lang="sv-SE" dirty="0"/>
          </a:p>
          <a:p>
            <a:r>
              <a:rPr lang="sv-SE" dirty="0" err="1" smtClean="0"/>
              <a:t>Updating</a:t>
            </a:r>
            <a:r>
              <a:rPr lang="sv-SE" dirty="0" smtClean="0"/>
              <a:t> the </a:t>
            </a:r>
            <a:r>
              <a:rPr lang="sv-SE" dirty="0" err="1" smtClean="0"/>
              <a:t>background</a:t>
            </a:r>
            <a:r>
              <a:rPr lang="sv-SE" dirty="0" smtClean="0"/>
              <a:t> </a:t>
            </a:r>
            <a:r>
              <a:rPr lang="sv-SE" dirty="0" err="1" smtClean="0"/>
              <a:t>model</a:t>
            </a:r>
            <a:r>
              <a:rPr lang="sv-SE" dirty="0" smtClean="0"/>
              <a:t> is slow, so </a:t>
            </a:r>
            <a:r>
              <a:rPr lang="sv-SE" dirty="0" err="1" smtClean="0"/>
              <a:t>possibly</a:t>
            </a:r>
            <a:r>
              <a:rPr lang="sv-SE" dirty="0" smtClean="0"/>
              <a:t> </a:t>
            </a:r>
            <a:r>
              <a:rPr lang="sv-SE" dirty="0" err="1" smtClean="0"/>
              <a:t>avoid</a:t>
            </a:r>
            <a:r>
              <a:rPr lang="sv-SE" dirty="0" smtClean="0"/>
              <a:t> </a:t>
            </a:r>
            <a:r>
              <a:rPr lang="sv-SE" dirty="0" err="1" smtClean="0"/>
              <a:t>doing</a:t>
            </a:r>
            <a:r>
              <a:rPr lang="sv-SE" dirty="0" smtClean="0"/>
              <a:t> it </a:t>
            </a:r>
            <a:r>
              <a:rPr lang="sv-SE" dirty="0" err="1" smtClean="0"/>
              <a:t>every</a:t>
            </a:r>
            <a:r>
              <a:rPr lang="sv-SE" dirty="0" smtClean="0"/>
              <a:t> </a:t>
            </a:r>
            <a:r>
              <a:rPr lang="sv-SE" dirty="0" err="1" smtClean="0"/>
              <a:t>frame</a:t>
            </a:r>
            <a:r>
              <a:rPr lang="sv-SE" dirty="0" smtClean="0"/>
              <a:t>.</a:t>
            </a:r>
          </a:p>
          <a:p>
            <a:endParaRPr lang="sv-SE" dirty="0" smtClean="0"/>
          </a:p>
          <a:p>
            <a:r>
              <a:rPr lang="sv-SE" dirty="0" err="1" smtClean="0"/>
              <a:t>Large</a:t>
            </a:r>
            <a:r>
              <a:rPr lang="sv-SE" dirty="0" smtClean="0"/>
              <a:t> </a:t>
            </a:r>
            <a:r>
              <a:rPr lang="sv-SE" dirty="0" err="1" smtClean="0"/>
              <a:t>number</a:t>
            </a:r>
            <a:r>
              <a:rPr lang="sv-SE" dirty="0" smtClean="0"/>
              <a:t> of </a:t>
            </a:r>
            <a:r>
              <a:rPr lang="sv-SE" dirty="0" err="1" smtClean="0"/>
              <a:t>paramaters</a:t>
            </a:r>
            <a:r>
              <a:rPr lang="sv-SE" dirty="0" smtClean="0"/>
              <a:t> to </a:t>
            </a:r>
            <a:r>
              <a:rPr lang="sv-SE" dirty="0" err="1" smtClean="0"/>
              <a:t>tune</a:t>
            </a:r>
            <a:r>
              <a:rPr lang="sv-SE" dirty="0" smtClean="0"/>
              <a:t>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96677-960A-4D89-A544-37B88B173726}" type="slidenum">
              <a:rPr lang="sv-SE" smtClean="0"/>
              <a:t>6</a:t>
            </a:fld>
            <a:endParaRPr lang="sv-S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96677-960A-4D89-A544-37B88B173726}" type="slidenum">
              <a:rPr lang="sv-SE" smtClean="0"/>
              <a:t>7</a:t>
            </a:fld>
            <a:endParaRPr lang="sv-S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8C5ACF3F-8D59-47DC-851F-E1BB6DFB0347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>
                <a:alpha val="23000"/>
              </a:srgbClr>
            </a:gs>
            <a:gs pos="0">
              <a:srgbClr val="FFFFFF"/>
            </a:gs>
            <a:gs pos="79000">
              <a:schemeClr val="accent4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C5ACF3F-8D59-47DC-851F-E1BB6DFB0347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0"/>
            <a:ext cx="7772400" cy="1261142"/>
          </a:xfrm>
          <a:solidFill>
            <a:schemeClr val="bg1">
              <a:lumMod val="65000"/>
              <a:alpha val="81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TSBB15 Object </a:t>
            </a:r>
            <a:r>
              <a:rPr lang="en-US" dirty="0"/>
              <a:t>Tracking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Group 2</a:t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pic>
        <p:nvPicPr>
          <p:cNvPr id="1026" name="Picture 2" descr="C:\Users\Marsve\Desktop\Kurser\TSBB15\Projekt\Sven\Powerpoint\Renova0000secon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20971"/>
            <a:ext cx="6324600" cy="5071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Noise Removal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approach: “Distance filtering”</a:t>
            </a:r>
            <a:endParaRPr lang="en-US" dirty="0"/>
          </a:p>
          <a:p>
            <a:pPr lvl="1"/>
            <a:r>
              <a:rPr lang="en-US" dirty="0" smtClean="0"/>
              <a:t>Throw away foreground regions not thick enough</a:t>
            </a:r>
          </a:p>
          <a:p>
            <a:pPr lvl="1"/>
            <a:r>
              <a:rPr lang="en-US" dirty="0" smtClean="0"/>
              <a:t>Good performance</a:t>
            </a:r>
          </a:p>
          <a:p>
            <a:pPr lvl="1"/>
            <a:r>
              <a:rPr lang="en-US" dirty="0" smtClean="0"/>
              <a:t>Slow?</a:t>
            </a:r>
          </a:p>
          <a:p>
            <a:r>
              <a:rPr lang="en-US" dirty="0" smtClean="0"/>
              <a:t>Second approach: Erode/Dilate</a:t>
            </a:r>
          </a:p>
          <a:p>
            <a:pPr lvl="1"/>
            <a:r>
              <a:rPr lang="en-US" dirty="0" smtClean="0"/>
              <a:t>Lower performance</a:t>
            </a:r>
          </a:p>
          <a:p>
            <a:pPr lvl="1"/>
            <a:r>
              <a:rPr lang="en-US" dirty="0" smtClean="0"/>
              <a:t>Faster?</a:t>
            </a:r>
          </a:p>
          <a:p>
            <a:r>
              <a:rPr lang="en-US" dirty="0" smtClean="0"/>
              <a:t>Which one to choose?</a:t>
            </a:r>
            <a:endParaRPr lang="en-US" dirty="0"/>
          </a:p>
          <a:p>
            <a:pPr marL="384048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 Removal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Distance filtering!</a:t>
            </a:r>
          </a:p>
          <a:p>
            <a:pPr lvl="1"/>
            <a:r>
              <a:rPr lang="sv-SE" dirty="0" smtClean="0"/>
              <a:t>Not slow at all on the real data</a:t>
            </a:r>
          </a:p>
          <a:p>
            <a:pPr lvl="1"/>
            <a:r>
              <a:rPr lang="sv-SE" dirty="0" smtClean="0"/>
              <a:t>Very few false positives.</a:t>
            </a:r>
          </a:p>
          <a:p>
            <a:r>
              <a:rPr lang="sv-SE" dirty="0" smtClean="0"/>
              <a:t>Implementation</a:t>
            </a:r>
          </a:p>
          <a:p>
            <a:pPr lvl="1"/>
            <a:r>
              <a:rPr lang="sv-SE" i="1" dirty="0" smtClean="0"/>
              <a:t>cv::findContours, cv::pointPolygonTest</a:t>
            </a:r>
          </a:p>
          <a:p>
            <a:pPr lvl="1"/>
            <a:r>
              <a:rPr lang="sv-SE" dirty="0" smtClean="0"/>
              <a:t>Iterate over bounding rectangle</a:t>
            </a:r>
          </a:p>
          <a:p>
            <a:pPr lvl="1"/>
            <a:r>
              <a:rPr lang="sv-SE" dirty="0" smtClean="0"/>
              <a:t>Measure distance inside contour only</a:t>
            </a:r>
          </a:p>
          <a:p>
            <a:r>
              <a:rPr lang="sv-SE" dirty="0" smtClean="0"/>
              <a:t>Final touch: some morphological dilate</a:t>
            </a:r>
          </a:p>
          <a:p>
            <a:pPr lvl="1"/>
            <a:endParaRPr lang="sv-SE" i="1" dirty="0" smtClean="0"/>
          </a:p>
          <a:p>
            <a:pPr lvl="1"/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167649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Uses </a:t>
            </a:r>
            <a:r>
              <a:rPr lang="sv-SE" i="1" dirty="0" smtClean="0"/>
              <a:t>cv::findContours, cv::boundingRect</a:t>
            </a:r>
          </a:p>
          <a:p>
            <a:endParaRPr lang="sv-SE" i="1" dirty="0"/>
          </a:p>
          <a:p>
            <a:r>
              <a:rPr lang="sv-SE" dirty="0" smtClean="0"/>
              <a:t>Find </a:t>
            </a:r>
            <a:r>
              <a:rPr lang="sv-SE" i="1" dirty="0" smtClean="0"/>
              <a:t>outer</a:t>
            </a:r>
            <a:r>
              <a:rPr lang="sv-SE" dirty="0" smtClean="0"/>
              <a:t> contours</a:t>
            </a:r>
          </a:p>
          <a:p>
            <a:r>
              <a:rPr lang="sv-SE" dirty="0" smtClean="0"/>
              <a:t>Create boundingrect for each contour</a:t>
            </a:r>
          </a:p>
          <a:p>
            <a:r>
              <a:rPr lang="sv-SE" i="1" dirty="0" smtClean="0"/>
              <a:t> </a:t>
            </a:r>
            <a:r>
              <a:rPr lang="sv-SE" dirty="0" smtClean="0"/>
              <a:t>Use the bounding rectangle to add objects to the frame’s object list.</a:t>
            </a:r>
            <a:endParaRPr lang="sv-SE" i="1" dirty="0" smtClean="0"/>
          </a:p>
          <a:p>
            <a:endParaRPr lang="sv-SE" i="1" dirty="0" smtClean="0"/>
          </a:p>
          <a:p>
            <a:endParaRPr lang="sv-SE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9766"/>
            <a:ext cx="9184033" cy="6828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Identification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</p:spPr>
        <p:txBody>
          <a:bodyPr>
            <a:normAutofit/>
          </a:bodyPr>
          <a:lstStyle/>
          <a:p>
            <a:r>
              <a:rPr lang="en-US" dirty="0" smtClean="0"/>
              <a:t>Objectives</a:t>
            </a:r>
            <a:endParaRPr lang="en-US" dirty="0" smtClean="0"/>
          </a:p>
          <a:p>
            <a:pPr lvl="1"/>
            <a:r>
              <a:rPr lang="en-US" dirty="0" smtClean="0"/>
              <a:t>Assign unique ID’s to new objects</a:t>
            </a:r>
          </a:p>
          <a:p>
            <a:pPr lvl="1"/>
            <a:r>
              <a:rPr lang="en-US" dirty="0" smtClean="0"/>
              <a:t>Judge if an object is new or not</a:t>
            </a:r>
          </a:p>
          <a:p>
            <a:pPr lvl="1"/>
            <a:r>
              <a:rPr lang="en-US" dirty="0" smtClean="0"/>
              <a:t>Handle occlusion</a:t>
            </a:r>
          </a:p>
          <a:p>
            <a:pPr lvl="2"/>
            <a:r>
              <a:rPr lang="en-US" dirty="0" smtClean="0"/>
              <a:t>Objects &lt;-&gt; Objects</a:t>
            </a:r>
          </a:p>
          <a:p>
            <a:pPr lvl="2"/>
            <a:r>
              <a:rPr lang="en-US" dirty="0" smtClean="0"/>
              <a:t>Objects &lt;-&gt; Background</a:t>
            </a:r>
          </a:p>
          <a:p>
            <a:pPr lvl="1"/>
            <a:r>
              <a:rPr lang="en-US" dirty="0" smtClean="0"/>
              <a:t>Forget objects that leav</a:t>
            </a:r>
            <a:r>
              <a:rPr lang="en-US" dirty="0" smtClean="0"/>
              <a:t>e the screen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7514193" y="3997151"/>
            <a:ext cx="770996" cy="81874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2">
                  <a:lumMod val="50000"/>
                </a:schemeClr>
              </a:gs>
            </a:gsLst>
            <a:lin ang="8100000" scaled="1"/>
            <a:tileRect/>
          </a:gradFill>
          <a:ln w="19050" cmpd="sng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Rectangle 10"/>
          <p:cNvSpPr/>
          <p:nvPr/>
        </p:nvSpPr>
        <p:spPr>
          <a:xfrm>
            <a:off x="3250250" y="2329085"/>
            <a:ext cx="439209" cy="68778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2">
                  <a:lumMod val="50000"/>
                </a:schemeClr>
              </a:gs>
            </a:gsLst>
            <a:lin ang="8100000" scaled="1"/>
            <a:tileRect/>
          </a:gradFill>
          <a:ln w="1905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Occlusion handling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2206699"/>
            <a:ext cx="3429000" cy="1149331"/>
          </a:xfrm>
          <a:prstGeom prst="rect">
            <a:avLst/>
          </a:prstGeom>
          <a:noFill/>
          <a:ln w="254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ectangle 5"/>
          <p:cNvSpPr/>
          <p:nvPr/>
        </p:nvSpPr>
        <p:spPr>
          <a:xfrm>
            <a:off x="663197" y="2257296"/>
            <a:ext cx="1346906" cy="1053546"/>
          </a:xfrm>
          <a:prstGeom prst="rect">
            <a:avLst/>
          </a:prstGeom>
          <a:noFill/>
          <a:ln w="254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ctangle 6"/>
          <p:cNvSpPr/>
          <p:nvPr/>
        </p:nvSpPr>
        <p:spPr>
          <a:xfrm>
            <a:off x="2632586" y="2257296"/>
            <a:ext cx="1346906" cy="1053546"/>
          </a:xfrm>
          <a:prstGeom prst="rect">
            <a:avLst/>
          </a:prstGeom>
          <a:noFill/>
          <a:ln w="254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ight Arrow 7"/>
          <p:cNvSpPr/>
          <p:nvPr/>
        </p:nvSpPr>
        <p:spPr>
          <a:xfrm>
            <a:off x="2158823" y="2614975"/>
            <a:ext cx="330553" cy="2290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254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Rectangle 8"/>
          <p:cNvSpPr/>
          <p:nvPr/>
        </p:nvSpPr>
        <p:spPr>
          <a:xfrm>
            <a:off x="937129" y="2531401"/>
            <a:ext cx="439209" cy="68778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2">
                  <a:lumMod val="50000"/>
                </a:schemeClr>
              </a:gs>
            </a:gsLst>
            <a:lin ang="8100000" scaled="1"/>
            <a:tileRect/>
          </a:gradFill>
          <a:ln w="1905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ectangle 9"/>
          <p:cNvSpPr/>
          <p:nvPr/>
        </p:nvSpPr>
        <p:spPr>
          <a:xfrm>
            <a:off x="1187601" y="2329085"/>
            <a:ext cx="439209" cy="687788"/>
          </a:xfrm>
          <a:prstGeom prst="rect">
            <a:avLst/>
          </a:prstGeom>
          <a:noFill/>
          <a:ln w="19050" cmpd="sng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ctangle 11"/>
          <p:cNvSpPr/>
          <p:nvPr/>
        </p:nvSpPr>
        <p:spPr>
          <a:xfrm>
            <a:off x="3030645" y="2531401"/>
            <a:ext cx="439209" cy="687788"/>
          </a:xfrm>
          <a:prstGeom prst="rect">
            <a:avLst/>
          </a:prstGeom>
          <a:noFill/>
          <a:ln w="19050" cmpd="sng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Rectangle 13"/>
          <p:cNvSpPr/>
          <p:nvPr/>
        </p:nvSpPr>
        <p:spPr>
          <a:xfrm>
            <a:off x="5211364" y="3857641"/>
            <a:ext cx="3429000" cy="1149331"/>
          </a:xfrm>
          <a:prstGeom prst="rect">
            <a:avLst/>
          </a:prstGeom>
          <a:noFill/>
          <a:ln w="254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Rectangle 14"/>
          <p:cNvSpPr/>
          <p:nvPr/>
        </p:nvSpPr>
        <p:spPr>
          <a:xfrm>
            <a:off x="5261926" y="3908238"/>
            <a:ext cx="1346906" cy="1053546"/>
          </a:xfrm>
          <a:prstGeom prst="rect">
            <a:avLst/>
          </a:prstGeom>
          <a:noFill/>
          <a:ln w="254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ectangle 15"/>
          <p:cNvSpPr/>
          <p:nvPr/>
        </p:nvSpPr>
        <p:spPr>
          <a:xfrm>
            <a:off x="7251442" y="3908238"/>
            <a:ext cx="1346906" cy="1053546"/>
          </a:xfrm>
          <a:prstGeom prst="rect">
            <a:avLst/>
          </a:prstGeom>
          <a:noFill/>
          <a:ln w="254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ight Arrow 16"/>
          <p:cNvSpPr/>
          <p:nvPr/>
        </p:nvSpPr>
        <p:spPr>
          <a:xfrm>
            <a:off x="6760587" y="4265917"/>
            <a:ext cx="330553" cy="2290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254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Rectangle 17"/>
          <p:cNvSpPr/>
          <p:nvPr/>
        </p:nvSpPr>
        <p:spPr>
          <a:xfrm>
            <a:off x="5489065" y="4182343"/>
            <a:ext cx="439209" cy="68778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2">
                  <a:lumMod val="50000"/>
                </a:schemeClr>
              </a:gs>
            </a:gsLst>
            <a:lin ang="8100000" scaled="1"/>
            <a:tileRect/>
          </a:gradFill>
          <a:ln w="1905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Rectangle 20"/>
          <p:cNvSpPr/>
          <p:nvPr/>
        </p:nvSpPr>
        <p:spPr>
          <a:xfrm>
            <a:off x="6055936" y="3980027"/>
            <a:ext cx="452701" cy="68778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2">
                  <a:lumMod val="50000"/>
                </a:schemeClr>
              </a:gs>
            </a:gsLst>
            <a:lin ang="8100000" scaled="1"/>
            <a:tileRect/>
          </a:gradFill>
          <a:ln w="1905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Rectangle 22"/>
          <p:cNvSpPr/>
          <p:nvPr/>
        </p:nvSpPr>
        <p:spPr>
          <a:xfrm>
            <a:off x="7944923" y="3965653"/>
            <a:ext cx="452701" cy="687788"/>
          </a:xfrm>
          <a:prstGeom prst="rect">
            <a:avLst/>
          </a:prstGeom>
          <a:noFill/>
          <a:ln w="19050" cmpd="sng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Rectangle 21"/>
          <p:cNvSpPr/>
          <p:nvPr/>
        </p:nvSpPr>
        <p:spPr>
          <a:xfrm>
            <a:off x="7388592" y="4182343"/>
            <a:ext cx="439209" cy="687788"/>
          </a:xfrm>
          <a:prstGeom prst="rect">
            <a:avLst/>
          </a:prstGeom>
          <a:noFill/>
          <a:ln w="19050" cmpd="sng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Rectangle 24"/>
          <p:cNvSpPr/>
          <p:nvPr/>
        </p:nvSpPr>
        <p:spPr>
          <a:xfrm>
            <a:off x="5631306" y="4012398"/>
            <a:ext cx="770996" cy="805706"/>
          </a:xfrm>
          <a:prstGeom prst="rect">
            <a:avLst/>
          </a:prstGeom>
          <a:noFill/>
          <a:ln w="19050" cmpd="sng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Rectangle 25"/>
          <p:cNvSpPr/>
          <p:nvPr/>
        </p:nvSpPr>
        <p:spPr>
          <a:xfrm>
            <a:off x="922913" y="4020923"/>
            <a:ext cx="770996" cy="81874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2">
                  <a:lumMod val="50000"/>
                </a:schemeClr>
              </a:gs>
            </a:gsLst>
            <a:lin ang="8100000" scaled="1"/>
            <a:tileRect/>
          </a:gradFill>
          <a:ln w="19050" cmpd="sng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Rectangle 26"/>
          <p:cNvSpPr/>
          <p:nvPr/>
        </p:nvSpPr>
        <p:spPr>
          <a:xfrm>
            <a:off x="609599" y="3874808"/>
            <a:ext cx="3429000" cy="1149331"/>
          </a:xfrm>
          <a:prstGeom prst="rect">
            <a:avLst/>
          </a:prstGeom>
          <a:noFill/>
          <a:ln w="254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Rectangle 27"/>
          <p:cNvSpPr/>
          <p:nvPr/>
        </p:nvSpPr>
        <p:spPr>
          <a:xfrm>
            <a:off x="2644399" y="3925405"/>
            <a:ext cx="1346906" cy="1053546"/>
          </a:xfrm>
          <a:prstGeom prst="rect">
            <a:avLst/>
          </a:prstGeom>
          <a:noFill/>
          <a:ln w="254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Rectangle 28"/>
          <p:cNvSpPr/>
          <p:nvPr/>
        </p:nvSpPr>
        <p:spPr>
          <a:xfrm>
            <a:off x="660162" y="3923464"/>
            <a:ext cx="1346906" cy="1053546"/>
          </a:xfrm>
          <a:prstGeom prst="rect">
            <a:avLst/>
          </a:prstGeom>
          <a:noFill/>
          <a:ln w="254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Right Arrow 29"/>
          <p:cNvSpPr/>
          <p:nvPr/>
        </p:nvSpPr>
        <p:spPr>
          <a:xfrm>
            <a:off x="2158822" y="4283084"/>
            <a:ext cx="330553" cy="2290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254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Rectangle 30"/>
          <p:cNvSpPr/>
          <p:nvPr/>
        </p:nvSpPr>
        <p:spPr>
          <a:xfrm>
            <a:off x="2871538" y="4561761"/>
            <a:ext cx="439209" cy="34541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2">
                  <a:lumMod val="50000"/>
                </a:schemeClr>
              </a:gs>
            </a:gsLst>
            <a:lin ang="8100000" scaled="1"/>
            <a:tileRect/>
          </a:gradFill>
          <a:ln w="1905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Rectangle 31"/>
          <p:cNvSpPr/>
          <p:nvPr/>
        </p:nvSpPr>
        <p:spPr>
          <a:xfrm>
            <a:off x="3438409" y="3997194"/>
            <a:ext cx="452701" cy="68778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2">
                  <a:lumMod val="50000"/>
                </a:schemeClr>
              </a:gs>
            </a:gsLst>
            <a:lin ang="8100000" scaled="1"/>
            <a:tileRect/>
          </a:gradFill>
          <a:ln w="1905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Rectangle 32"/>
          <p:cNvSpPr/>
          <p:nvPr/>
        </p:nvSpPr>
        <p:spPr>
          <a:xfrm>
            <a:off x="1353643" y="3989425"/>
            <a:ext cx="452701" cy="687788"/>
          </a:xfrm>
          <a:prstGeom prst="rect">
            <a:avLst/>
          </a:prstGeom>
          <a:noFill/>
          <a:ln w="19050" cmpd="sng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4" name="Rectangle 33"/>
          <p:cNvSpPr/>
          <p:nvPr/>
        </p:nvSpPr>
        <p:spPr>
          <a:xfrm>
            <a:off x="797312" y="4561427"/>
            <a:ext cx="439209" cy="343894"/>
          </a:xfrm>
          <a:prstGeom prst="rect">
            <a:avLst/>
          </a:prstGeom>
          <a:noFill/>
          <a:ln w="19050" cmpd="sng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" name="Rectangle 34"/>
          <p:cNvSpPr/>
          <p:nvPr/>
        </p:nvSpPr>
        <p:spPr>
          <a:xfrm>
            <a:off x="3013779" y="4029565"/>
            <a:ext cx="770996" cy="805706"/>
          </a:xfrm>
          <a:prstGeom prst="rect">
            <a:avLst/>
          </a:prstGeom>
          <a:noFill/>
          <a:ln w="19050" cmpd="sng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7" name="Rectangle 36"/>
          <p:cNvSpPr/>
          <p:nvPr/>
        </p:nvSpPr>
        <p:spPr>
          <a:xfrm>
            <a:off x="609600" y="5495296"/>
            <a:ext cx="3429000" cy="1149331"/>
          </a:xfrm>
          <a:prstGeom prst="rect">
            <a:avLst/>
          </a:prstGeom>
          <a:noFill/>
          <a:ln w="254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" name="Rectangle 37"/>
          <p:cNvSpPr/>
          <p:nvPr/>
        </p:nvSpPr>
        <p:spPr>
          <a:xfrm>
            <a:off x="660162" y="5545893"/>
            <a:ext cx="1346906" cy="1053546"/>
          </a:xfrm>
          <a:prstGeom prst="rect">
            <a:avLst/>
          </a:prstGeom>
          <a:noFill/>
          <a:ln w="254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Rectangle 38"/>
          <p:cNvSpPr/>
          <p:nvPr/>
        </p:nvSpPr>
        <p:spPr>
          <a:xfrm>
            <a:off x="2649678" y="5545893"/>
            <a:ext cx="1346906" cy="1053546"/>
          </a:xfrm>
          <a:prstGeom prst="rect">
            <a:avLst/>
          </a:prstGeom>
          <a:noFill/>
          <a:ln w="254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0" name="Right Arrow 39"/>
          <p:cNvSpPr/>
          <p:nvPr/>
        </p:nvSpPr>
        <p:spPr>
          <a:xfrm>
            <a:off x="2158823" y="5903572"/>
            <a:ext cx="330553" cy="2290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254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Rectangle 40"/>
          <p:cNvSpPr/>
          <p:nvPr/>
        </p:nvSpPr>
        <p:spPr>
          <a:xfrm>
            <a:off x="1114010" y="5697143"/>
            <a:ext cx="439209" cy="68778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2">
                  <a:lumMod val="50000"/>
                </a:schemeClr>
              </a:gs>
            </a:gsLst>
            <a:lin ang="8100000" scaled="1"/>
            <a:tileRect/>
          </a:gradFill>
          <a:ln w="1905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3" name="Rectangle 42"/>
          <p:cNvSpPr/>
          <p:nvPr/>
        </p:nvSpPr>
        <p:spPr>
          <a:xfrm>
            <a:off x="3111111" y="5697143"/>
            <a:ext cx="439209" cy="687788"/>
          </a:xfrm>
          <a:prstGeom prst="rect">
            <a:avLst/>
          </a:prstGeom>
          <a:noFill/>
          <a:ln w="19050" cmpd="sng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4" name="Rectangle 43"/>
          <p:cNvSpPr/>
          <p:nvPr/>
        </p:nvSpPr>
        <p:spPr>
          <a:xfrm>
            <a:off x="8031478" y="2329893"/>
            <a:ext cx="439209" cy="68778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2">
                  <a:lumMod val="50000"/>
                </a:schemeClr>
              </a:gs>
            </a:gsLst>
            <a:lin ang="8100000" scaled="1"/>
            <a:tileRect/>
          </a:gradFill>
          <a:ln w="1905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5" name="Rectangle 44"/>
          <p:cNvSpPr/>
          <p:nvPr/>
        </p:nvSpPr>
        <p:spPr>
          <a:xfrm>
            <a:off x="5211363" y="2207507"/>
            <a:ext cx="3429000" cy="1149331"/>
          </a:xfrm>
          <a:prstGeom prst="rect">
            <a:avLst/>
          </a:prstGeom>
          <a:noFill/>
          <a:ln w="254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6" name="Rectangle 45"/>
          <p:cNvSpPr/>
          <p:nvPr/>
        </p:nvSpPr>
        <p:spPr>
          <a:xfrm>
            <a:off x="5261925" y="2258104"/>
            <a:ext cx="1346906" cy="1053546"/>
          </a:xfrm>
          <a:prstGeom prst="rect">
            <a:avLst/>
          </a:prstGeom>
          <a:noFill/>
          <a:ln w="254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7" name="Rectangle 46"/>
          <p:cNvSpPr/>
          <p:nvPr/>
        </p:nvSpPr>
        <p:spPr>
          <a:xfrm>
            <a:off x="7251441" y="2258104"/>
            <a:ext cx="1346906" cy="1053546"/>
          </a:xfrm>
          <a:prstGeom prst="rect">
            <a:avLst/>
          </a:prstGeom>
          <a:noFill/>
          <a:ln w="254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8" name="Right Arrow 47"/>
          <p:cNvSpPr/>
          <p:nvPr/>
        </p:nvSpPr>
        <p:spPr>
          <a:xfrm>
            <a:off x="6760586" y="2615783"/>
            <a:ext cx="330553" cy="2290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254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9" name="Rectangle 48"/>
          <p:cNvSpPr/>
          <p:nvPr/>
        </p:nvSpPr>
        <p:spPr>
          <a:xfrm>
            <a:off x="5411701" y="2532210"/>
            <a:ext cx="439209" cy="68778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2">
                  <a:lumMod val="50000"/>
                </a:schemeClr>
              </a:gs>
            </a:gsLst>
            <a:lin ang="8100000" scaled="1"/>
            <a:tileRect/>
          </a:gradFill>
          <a:ln w="1905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0" name="Rectangle 49"/>
          <p:cNvSpPr/>
          <p:nvPr/>
        </p:nvSpPr>
        <p:spPr>
          <a:xfrm>
            <a:off x="6016804" y="2330068"/>
            <a:ext cx="439209" cy="687788"/>
          </a:xfrm>
          <a:prstGeom prst="rect">
            <a:avLst/>
          </a:prstGeom>
          <a:noFill/>
          <a:ln w="19050" cmpd="sng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1" name="Rectangle 50"/>
          <p:cNvSpPr/>
          <p:nvPr/>
        </p:nvSpPr>
        <p:spPr>
          <a:xfrm>
            <a:off x="7388591" y="2530611"/>
            <a:ext cx="439209" cy="687788"/>
          </a:xfrm>
          <a:prstGeom prst="rect">
            <a:avLst/>
          </a:prstGeom>
          <a:noFill/>
          <a:ln w="19050" cmpd="sng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Rectangle 51"/>
          <p:cNvSpPr/>
          <p:nvPr/>
        </p:nvSpPr>
        <p:spPr>
          <a:xfrm>
            <a:off x="5211362" y="5516389"/>
            <a:ext cx="3429000" cy="1149331"/>
          </a:xfrm>
          <a:prstGeom prst="rect">
            <a:avLst/>
          </a:prstGeom>
          <a:noFill/>
          <a:ln w="254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3" name="Rectangle 52"/>
          <p:cNvSpPr/>
          <p:nvPr/>
        </p:nvSpPr>
        <p:spPr>
          <a:xfrm>
            <a:off x="5261924" y="5566986"/>
            <a:ext cx="1346906" cy="1053546"/>
          </a:xfrm>
          <a:prstGeom prst="rect">
            <a:avLst/>
          </a:prstGeom>
          <a:noFill/>
          <a:ln w="254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Rectangle 53"/>
          <p:cNvSpPr/>
          <p:nvPr/>
        </p:nvSpPr>
        <p:spPr>
          <a:xfrm>
            <a:off x="7251440" y="5566986"/>
            <a:ext cx="1346906" cy="1053546"/>
          </a:xfrm>
          <a:prstGeom prst="rect">
            <a:avLst/>
          </a:prstGeom>
          <a:noFill/>
          <a:ln w="254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5" name="Right Arrow 54"/>
          <p:cNvSpPr/>
          <p:nvPr/>
        </p:nvSpPr>
        <p:spPr>
          <a:xfrm>
            <a:off x="6760585" y="5924665"/>
            <a:ext cx="330553" cy="2290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254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6" name="Rectangle 55"/>
          <p:cNvSpPr/>
          <p:nvPr/>
        </p:nvSpPr>
        <p:spPr>
          <a:xfrm>
            <a:off x="7732064" y="5717740"/>
            <a:ext cx="439209" cy="68778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2">
                  <a:lumMod val="50000"/>
                </a:schemeClr>
              </a:gs>
            </a:gsLst>
            <a:lin ang="8100000" scaled="1"/>
            <a:tileRect/>
          </a:gradFill>
          <a:ln w="1905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8" name="Rectangle 57"/>
          <p:cNvSpPr/>
          <p:nvPr/>
        </p:nvSpPr>
        <p:spPr>
          <a:xfrm>
            <a:off x="5700422" y="5720177"/>
            <a:ext cx="439209" cy="687788"/>
          </a:xfrm>
          <a:prstGeom prst="rect">
            <a:avLst/>
          </a:prstGeom>
          <a:noFill/>
          <a:ln w="19050" cmpd="sng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9" name="TextBox 58"/>
          <p:cNvSpPr txBox="1"/>
          <p:nvPr/>
        </p:nvSpPr>
        <p:spPr>
          <a:xfrm>
            <a:off x="609600" y="1824571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Overlapping move</a:t>
            </a:r>
            <a:endParaRPr lang="sv-SE" dirty="0"/>
          </a:p>
        </p:txBody>
      </p:sp>
      <p:sp>
        <p:nvSpPr>
          <p:cNvPr id="60" name="TextBox 59"/>
          <p:cNvSpPr txBox="1"/>
          <p:nvPr/>
        </p:nvSpPr>
        <p:spPr>
          <a:xfrm>
            <a:off x="5211362" y="1821083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Non-overlapping move</a:t>
            </a:r>
            <a:endParaRPr lang="sv-SE" dirty="0"/>
          </a:p>
        </p:txBody>
      </p:sp>
      <p:sp>
        <p:nvSpPr>
          <p:cNvPr id="61" name="TextBox 60"/>
          <p:cNvSpPr txBox="1"/>
          <p:nvPr/>
        </p:nvSpPr>
        <p:spPr>
          <a:xfrm>
            <a:off x="609600" y="3491596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Parent split</a:t>
            </a:r>
            <a:endParaRPr lang="sv-SE" dirty="0"/>
          </a:p>
        </p:txBody>
      </p:sp>
      <p:sp>
        <p:nvSpPr>
          <p:cNvPr id="62" name="TextBox 61"/>
          <p:cNvSpPr txBox="1"/>
          <p:nvPr/>
        </p:nvSpPr>
        <p:spPr>
          <a:xfrm>
            <a:off x="660162" y="5094918"/>
            <a:ext cx="3378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Lost</a:t>
            </a:r>
            <a:endParaRPr lang="sv-SE" dirty="0"/>
          </a:p>
        </p:txBody>
      </p:sp>
      <p:sp>
        <p:nvSpPr>
          <p:cNvPr id="63" name="TextBox 62"/>
          <p:cNvSpPr txBox="1"/>
          <p:nvPr/>
        </p:nvSpPr>
        <p:spPr>
          <a:xfrm>
            <a:off x="5211362" y="5131022"/>
            <a:ext cx="3429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Discovered</a:t>
            </a:r>
            <a:endParaRPr lang="sv-SE" dirty="0"/>
          </a:p>
        </p:txBody>
      </p:sp>
      <p:sp>
        <p:nvSpPr>
          <p:cNvPr id="64" name="TextBox 63"/>
          <p:cNvSpPr txBox="1"/>
          <p:nvPr/>
        </p:nvSpPr>
        <p:spPr>
          <a:xfrm>
            <a:off x="5211362" y="3479562"/>
            <a:ext cx="3429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Sibling merge</a:t>
            </a:r>
            <a:endParaRPr lang="sv-SE" dirty="0"/>
          </a:p>
        </p:txBody>
      </p:sp>
      <p:sp>
        <p:nvSpPr>
          <p:cNvPr id="65" name="Oval 64"/>
          <p:cNvSpPr/>
          <p:nvPr/>
        </p:nvSpPr>
        <p:spPr>
          <a:xfrm>
            <a:off x="431926" y="2016099"/>
            <a:ext cx="319755" cy="319755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b="1" dirty="0" smtClean="0">
                <a:latin typeface="Aharoni" pitchFamily="2" charset="-79"/>
                <a:cs typeface="Aharoni" pitchFamily="2" charset="-79"/>
              </a:rPr>
              <a:t>1</a:t>
            </a:r>
            <a:endParaRPr lang="sv-SE" sz="2000" b="1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5055459" y="1999006"/>
            <a:ext cx="319755" cy="319755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b="1" dirty="0" smtClean="0">
                <a:latin typeface="Aharoni" pitchFamily="2" charset="-79"/>
                <a:cs typeface="Aharoni" pitchFamily="2" charset="-79"/>
              </a:rPr>
              <a:t>2</a:t>
            </a:r>
            <a:endParaRPr lang="sv-SE" sz="2000" b="1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5025340" y="3675802"/>
            <a:ext cx="319755" cy="319755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b="1" dirty="0" smtClean="0">
                <a:latin typeface="Aharoni" pitchFamily="2" charset="-79"/>
                <a:cs typeface="Aharoni" pitchFamily="2" charset="-79"/>
              </a:rPr>
              <a:t>4</a:t>
            </a:r>
            <a:endParaRPr lang="sv-SE" sz="2000" b="1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5038367" y="5319045"/>
            <a:ext cx="319755" cy="319755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b="1" dirty="0" smtClean="0">
                <a:latin typeface="Aharoni" pitchFamily="2" charset="-79"/>
                <a:cs typeface="Aharoni" pitchFamily="2" charset="-79"/>
              </a:rPr>
              <a:t>6</a:t>
            </a:r>
            <a:endParaRPr lang="sv-SE" sz="2000" b="1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423380" y="3695203"/>
            <a:ext cx="319755" cy="319755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b="1" dirty="0" smtClean="0">
                <a:latin typeface="Aharoni" pitchFamily="2" charset="-79"/>
                <a:cs typeface="Aharoni" pitchFamily="2" charset="-79"/>
              </a:rPr>
              <a:t>3</a:t>
            </a:r>
            <a:endParaRPr lang="sv-SE" sz="2000" b="1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70" name="Oval 69"/>
          <p:cNvSpPr/>
          <p:nvPr/>
        </p:nvSpPr>
        <p:spPr>
          <a:xfrm>
            <a:off x="414834" y="5316607"/>
            <a:ext cx="319755" cy="319755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b="1" dirty="0" smtClean="0">
                <a:latin typeface="Aharoni" pitchFamily="2" charset="-79"/>
                <a:cs typeface="Aharoni" pitchFamily="2" charset="-79"/>
              </a:rPr>
              <a:t>5</a:t>
            </a:r>
            <a:endParaRPr lang="sv-SE" sz="2000" b="1" dirty="0"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Occlusion handling</a:t>
            </a:r>
            <a:endParaRPr lang="sv-S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26293"/>
            <a:ext cx="8229600" cy="4323038"/>
          </a:xfrm>
        </p:spPr>
      </p:pic>
    </p:spTree>
    <p:extLst>
      <p:ext uri="{BB962C8B-B14F-4D97-AF65-F5344CB8AC3E}">
        <p14:creationId xmlns:p14="http://schemas.microsoft.com/office/powerpoint/2010/main" val="3127134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Identification - Improvements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Assumes all passed objects are ”real”</a:t>
            </a:r>
          </a:p>
          <a:p>
            <a:pPr lvl="1"/>
            <a:r>
              <a:rPr lang="sv-SE" dirty="0" smtClean="0"/>
              <a:t>Large objects tends to collect lost heads, feets...</a:t>
            </a:r>
          </a:p>
          <a:p>
            <a:pPr lvl="1"/>
            <a:r>
              <a:rPr lang="sv-SE" dirty="0" smtClean="0"/>
              <a:t>Width and Height should not change too fast...</a:t>
            </a:r>
          </a:p>
          <a:p>
            <a:pPr lvl="1"/>
            <a:r>
              <a:rPr lang="sv-SE" dirty="0" smtClean="0"/>
              <a:t>The error function isn’t tuned at all: a change in width,height should probably impact more.</a:t>
            </a:r>
          </a:p>
          <a:p>
            <a:pPr lvl="1"/>
            <a:endParaRPr lang="sv-SE" dirty="0" smtClean="0"/>
          </a:p>
          <a:p>
            <a:endParaRPr lang="sv-SE" dirty="0" smtClean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51194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Kalman</a:t>
            </a:r>
            <a:r>
              <a:rPr lang="en-US" dirty="0" smtClean="0"/>
              <a:t>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Why Kalman?</a:t>
            </a:r>
          </a:p>
          <a:p>
            <a:endParaRPr lang="sv-SE" dirty="0" smtClean="0"/>
          </a:p>
          <a:p>
            <a:r>
              <a:rPr lang="sv-SE" dirty="0" smtClean="0"/>
              <a:t>How Kalman?</a:t>
            </a:r>
          </a:p>
          <a:p>
            <a:pPr lvl="1"/>
            <a:r>
              <a:rPr lang="sv-SE" dirty="0" smtClean="0"/>
              <a:t>Two phases</a:t>
            </a:r>
          </a:p>
          <a:p>
            <a:pPr lvl="2"/>
            <a:r>
              <a:rPr lang="sv-SE" dirty="0" smtClean="0"/>
              <a:t>Measurement Update</a:t>
            </a:r>
          </a:p>
          <a:p>
            <a:pPr lvl="2"/>
            <a:r>
              <a:rPr lang="sv-SE" dirty="0" smtClean="0"/>
              <a:t>Time Update</a:t>
            </a:r>
          </a:p>
          <a:p>
            <a:endParaRPr lang="sv-SE" dirty="0"/>
          </a:p>
          <a:p>
            <a:r>
              <a:rPr lang="sv-SE" dirty="0" smtClean="0"/>
              <a:t>Difficulties</a:t>
            </a:r>
          </a:p>
          <a:p>
            <a:pPr lvl="1"/>
            <a:r>
              <a:rPr lang="sv-SE" dirty="0" smtClean="0"/>
              <a:t>Smoothing</a:t>
            </a:r>
          </a:p>
          <a:p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Why MOTA &amp; MOTP?</a:t>
                </a:r>
              </a:p>
              <a:p>
                <a:pPr marL="118872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How MOTA?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𝑀𝑂𝑇𝐴</m:t>
                    </m:r>
                    <m:r>
                      <a:rPr lang="sv-SE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sv-SE" b="0" i="1" smtClean="0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sv-SE" b="0" i="1" smtClean="0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sv-SE" b="0" i="1" smtClean="0">
                                <a:latin typeface="Cambria Math"/>
                              </a:rPr>
                              <m:t>𝑚𝑖𝑠𝑠𝑒𝑠</m:t>
                            </m:r>
                            <m:r>
                              <a:rPr lang="sv-SE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sv-SE" b="0" i="1" smtClean="0">
                                <a:latin typeface="Cambria Math"/>
                              </a:rPr>
                              <m:t>𝑓𝑎𝑙𝑠𝑒𝑃𝑜𝑠𝑖𝑡𝑖𝑣𝑒</m:t>
                            </m:r>
                            <m:r>
                              <a:rPr lang="sv-SE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sv-SE" b="0" i="1" smtClean="0">
                                <a:latin typeface="Cambria Math"/>
                              </a:rPr>
                              <m:t>𝑚𝑖𝑠𝑚𝑎𝑡𝑐h𝑒𝑠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sv-SE" b="0" i="1" smtClean="0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sv-SE" b="0" i="1" smtClean="0">
                                <a:latin typeface="Cambria Math"/>
                              </a:rPr>
                              <m:t>𝑜𝑏𝑗𝑒𝑐𝑡𝑠</m:t>
                            </m:r>
                          </m:e>
                        </m:nary>
                      </m:den>
                    </m:f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How MOTP?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𝑀𝑂𝑇𝑃</m:t>
                    </m:r>
                    <m:r>
                      <a:rPr lang="sv-SE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sv-SE" b="0" i="1" smtClean="0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sv-SE" b="0" i="1" smtClean="0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sv-SE" b="0" i="1" smtClean="0">
                                <a:latin typeface="Cambria Math"/>
                              </a:rPr>
                              <m:t>𝑑𝑖𝑠𝑡𝑎𝑛𝑐𝑒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sv-SE" b="0" i="1" smtClean="0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sv-SE" b="0" i="1" smtClean="0">
                                <a:latin typeface="Cambria Math"/>
                              </a:rPr>
                              <m:t>𝑜𝑏𝑗𝑒𝑐𝑡𝑠</m:t>
                            </m:r>
                          </m:e>
                        </m:nary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t="-6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Lol pwnage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win.</a:t>
            </a:r>
            <a:endParaRPr lang="en-US" dirty="0"/>
          </a:p>
        </p:txBody>
      </p:sp>
      <p:pic>
        <p:nvPicPr>
          <p:cNvPr id="5" name="Picture 4" descr="DSCN391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19600" y="3429000"/>
            <a:ext cx="4343400" cy="3257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Lampor</a:t>
            </a:r>
            <a:endParaRPr lang="en-US" dirty="0" smtClean="0"/>
          </a:p>
          <a:p>
            <a:pPr lvl="1"/>
            <a:r>
              <a:rPr lang="en-US" dirty="0" err="1" smtClean="0"/>
              <a:t>Visar</a:t>
            </a:r>
            <a:r>
              <a:rPr lang="en-US" dirty="0" smtClean="0"/>
              <a:t> </a:t>
            </a:r>
            <a:r>
              <a:rPr lang="en-US" dirty="0" err="1" smtClean="0"/>
              <a:t>vägval</a:t>
            </a:r>
            <a:endParaRPr lang="en-US" dirty="0"/>
          </a:p>
        </p:txBody>
      </p:sp>
      <p:pic>
        <p:nvPicPr>
          <p:cNvPr id="5" name="Picture 4" descr="Lampa alla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3200400"/>
            <a:ext cx="7867650" cy="2676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Varför</a:t>
            </a:r>
            <a:r>
              <a:rPr lang="en-US" dirty="0" smtClean="0"/>
              <a:t> “</a:t>
            </a:r>
            <a:r>
              <a:rPr lang="en-US" dirty="0" err="1" smtClean="0"/>
              <a:t>Bulan</a:t>
            </a:r>
            <a:r>
              <a:rPr lang="en-US" dirty="0" smtClean="0"/>
              <a:t>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Autonom</a:t>
            </a:r>
            <a:r>
              <a:rPr lang="en-US" dirty="0" smtClean="0"/>
              <a:t> </a:t>
            </a:r>
            <a:r>
              <a:rPr lang="en-US" dirty="0" err="1" smtClean="0"/>
              <a:t>upplockning</a:t>
            </a:r>
            <a:endParaRPr lang="en-US" dirty="0" smtClean="0"/>
          </a:p>
          <a:p>
            <a:r>
              <a:rPr lang="en-US" dirty="0" err="1" smtClean="0"/>
              <a:t>Snyggt</a:t>
            </a:r>
            <a:r>
              <a:rPr lang="en-US" dirty="0" smtClean="0"/>
              <a:t> </a:t>
            </a:r>
            <a:r>
              <a:rPr lang="en-US" dirty="0" err="1" smtClean="0"/>
              <a:t>och</a:t>
            </a:r>
            <a:r>
              <a:rPr lang="en-US" dirty="0" smtClean="0"/>
              <a:t> </a:t>
            </a:r>
            <a:r>
              <a:rPr lang="en-US" dirty="0" err="1" smtClean="0"/>
              <a:t>tydligt</a:t>
            </a:r>
            <a:r>
              <a:rPr lang="en-US" dirty="0" smtClean="0"/>
              <a:t> interface</a:t>
            </a:r>
          </a:p>
          <a:p>
            <a:r>
              <a:rPr lang="en-US" dirty="0" smtClean="0"/>
              <a:t>Fail-safe</a:t>
            </a:r>
          </a:p>
          <a:p>
            <a:r>
              <a:rPr lang="en-US" dirty="0" err="1" smtClean="0"/>
              <a:t>Vacker</a:t>
            </a:r>
            <a:r>
              <a:rPr lang="en-US" dirty="0" smtClean="0"/>
              <a:t> design</a:t>
            </a:r>
          </a:p>
          <a:p>
            <a:r>
              <a:rPr lang="en-US" dirty="0" smtClean="0"/>
              <a:t>Kan </a:t>
            </a:r>
            <a:r>
              <a:rPr lang="en-US" dirty="0" err="1" smtClean="0"/>
              <a:t>dansa</a:t>
            </a:r>
            <a:r>
              <a:rPr lang="en-US" dirty="0" smtClean="0"/>
              <a:t> </a:t>
            </a:r>
            <a:r>
              <a:rPr lang="en-US" dirty="0" err="1" smtClean="0"/>
              <a:t>segerdans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Vad</a:t>
            </a:r>
            <a:r>
              <a:rPr lang="en-US" dirty="0" smtClean="0"/>
              <a:t> </a:t>
            </a:r>
            <a:r>
              <a:rPr lang="en-US" dirty="0" err="1" smtClean="0"/>
              <a:t>har</a:t>
            </a:r>
            <a:r>
              <a:rPr lang="en-US" dirty="0" smtClean="0"/>
              <a:t> vi </a:t>
            </a:r>
            <a:r>
              <a:rPr lang="en-US" dirty="0" err="1" smtClean="0"/>
              <a:t>lärt</a:t>
            </a:r>
            <a:r>
              <a:rPr lang="en-US" dirty="0" smtClean="0"/>
              <a:t> </a:t>
            </a:r>
            <a:r>
              <a:rPr lang="en-US" dirty="0" err="1" smtClean="0"/>
              <a:t>oss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lönar</a:t>
            </a:r>
            <a:r>
              <a:rPr lang="en-US" dirty="0" smtClean="0"/>
              <a:t> sig </a:t>
            </a:r>
            <a:r>
              <a:rPr lang="en-US" dirty="0" err="1" smtClean="0"/>
              <a:t>att</a:t>
            </a:r>
            <a:r>
              <a:rPr lang="en-US" dirty="0" smtClean="0"/>
              <a:t> </a:t>
            </a:r>
            <a:r>
              <a:rPr lang="en-US" dirty="0" err="1" smtClean="0"/>
              <a:t>planera</a:t>
            </a:r>
            <a:endParaRPr lang="en-US" dirty="0" smtClean="0"/>
          </a:p>
          <a:p>
            <a:r>
              <a:rPr lang="en-US" dirty="0" err="1" smtClean="0"/>
              <a:t>Planera</a:t>
            </a:r>
            <a:r>
              <a:rPr lang="en-US" dirty="0" smtClean="0"/>
              <a:t> </a:t>
            </a:r>
            <a:r>
              <a:rPr lang="en-US" dirty="0" err="1" smtClean="0"/>
              <a:t>så</a:t>
            </a:r>
            <a:r>
              <a:rPr lang="en-US" dirty="0" smtClean="0"/>
              <a:t> </a:t>
            </a:r>
            <a:r>
              <a:rPr lang="en-US" dirty="0" err="1" smtClean="0"/>
              <a:t>att</a:t>
            </a:r>
            <a:r>
              <a:rPr lang="en-US" dirty="0" smtClean="0"/>
              <a:t> </a:t>
            </a:r>
            <a:r>
              <a:rPr lang="en-US" dirty="0" err="1" smtClean="0"/>
              <a:t>flaskhalsar</a:t>
            </a:r>
            <a:r>
              <a:rPr lang="en-US" dirty="0" smtClean="0"/>
              <a:t> </a:t>
            </a:r>
            <a:r>
              <a:rPr lang="en-US" dirty="0" err="1" smtClean="0"/>
              <a:t>undviks</a:t>
            </a:r>
            <a:endParaRPr lang="en-US" dirty="0" smtClean="0"/>
          </a:p>
          <a:p>
            <a:r>
              <a:rPr lang="en-US" dirty="0" err="1" smtClean="0"/>
              <a:t>Jobba</a:t>
            </a:r>
            <a:r>
              <a:rPr lang="en-US" dirty="0" smtClean="0"/>
              <a:t> </a:t>
            </a:r>
            <a:r>
              <a:rPr lang="en-US" dirty="0" err="1" smtClean="0"/>
              <a:t>så</a:t>
            </a:r>
            <a:r>
              <a:rPr lang="en-US" dirty="0" smtClean="0"/>
              <a:t> </a:t>
            </a:r>
            <a:r>
              <a:rPr lang="en-US" dirty="0" err="1" smtClean="0"/>
              <a:t>parallellt</a:t>
            </a:r>
            <a:r>
              <a:rPr lang="en-US" dirty="0" smtClean="0"/>
              <a:t> </a:t>
            </a:r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går</a:t>
            </a:r>
            <a:r>
              <a:rPr lang="en-US" dirty="0" smtClean="0"/>
              <a:t> I </a:t>
            </a:r>
            <a:r>
              <a:rPr lang="en-US" dirty="0" err="1" smtClean="0"/>
              <a:t>början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Lagom</a:t>
            </a:r>
            <a:r>
              <a:rPr lang="en-US" dirty="0" smtClean="0"/>
              <a:t> </a:t>
            </a:r>
            <a:r>
              <a:rPr lang="en-US" dirty="0" err="1" smtClean="0"/>
              <a:t>långa</a:t>
            </a:r>
            <a:r>
              <a:rPr lang="en-US" dirty="0" smtClean="0"/>
              <a:t> </a:t>
            </a:r>
            <a:r>
              <a:rPr lang="en-US" dirty="0" err="1" smtClean="0"/>
              <a:t>arbetspass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Vira</a:t>
            </a:r>
            <a:r>
              <a:rPr lang="en-US" dirty="0" smtClean="0"/>
              <a:t> </a:t>
            </a:r>
            <a:r>
              <a:rPr lang="en-US" dirty="0" err="1" smtClean="0"/>
              <a:t>ordentligt</a:t>
            </a:r>
            <a:endParaRPr lang="en-US" dirty="0" smtClean="0"/>
          </a:p>
          <a:p>
            <a:r>
              <a:rPr lang="en-US" dirty="0" err="1" smtClean="0"/>
              <a:t>Skriv</a:t>
            </a:r>
            <a:r>
              <a:rPr lang="en-US" dirty="0" smtClean="0"/>
              <a:t> </a:t>
            </a:r>
            <a:r>
              <a:rPr lang="en-US" dirty="0" err="1" smtClean="0"/>
              <a:t>ordentlig</a:t>
            </a:r>
            <a:r>
              <a:rPr lang="en-US" dirty="0" smtClean="0"/>
              <a:t> </a:t>
            </a:r>
            <a:r>
              <a:rPr lang="en-US" dirty="0" err="1" smtClean="0"/>
              <a:t>kod</a:t>
            </a:r>
            <a:endParaRPr lang="en-US" dirty="0" smtClean="0"/>
          </a:p>
          <a:p>
            <a:r>
              <a:rPr lang="en-US" dirty="0" err="1" smtClean="0"/>
              <a:t>Inse</a:t>
            </a:r>
            <a:r>
              <a:rPr lang="en-US" dirty="0" smtClean="0"/>
              <a:t> </a:t>
            </a:r>
            <a:r>
              <a:rPr lang="en-US" dirty="0" err="1" smtClean="0"/>
              <a:t>att</a:t>
            </a:r>
            <a:r>
              <a:rPr lang="en-US" dirty="0" smtClean="0"/>
              <a:t> </a:t>
            </a:r>
            <a:r>
              <a:rPr lang="en-US" dirty="0" err="1" smtClean="0"/>
              <a:t>idéer</a:t>
            </a:r>
            <a:r>
              <a:rPr lang="en-US" dirty="0" smtClean="0"/>
              <a:t>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behöva</a:t>
            </a:r>
            <a:r>
              <a:rPr lang="en-US" dirty="0" smtClean="0"/>
              <a:t> </a:t>
            </a:r>
            <a:r>
              <a:rPr lang="en-US" dirty="0" err="1" smtClean="0"/>
              <a:t>ändras</a:t>
            </a:r>
            <a:r>
              <a:rPr lang="en-US" dirty="0" smtClean="0"/>
              <a:t> </a:t>
            </a:r>
            <a:r>
              <a:rPr lang="en-US" dirty="0" err="1" smtClean="0"/>
              <a:t>även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de </a:t>
            </a:r>
            <a:r>
              <a:rPr lang="en-US" dirty="0" err="1" smtClean="0"/>
              <a:t>verkar</a:t>
            </a:r>
            <a:r>
              <a:rPr lang="en-US" dirty="0" smtClean="0"/>
              <a:t> bra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Bild 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276600" y="5486400"/>
            <a:ext cx="2438400" cy="835025"/>
          </a:xfrm>
          <a:solidFill>
            <a:schemeClr val="bg1">
              <a:lumMod val="65000"/>
              <a:alpha val="81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Frågor</a:t>
            </a:r>
            <a:r>
              <a:rPr lang="en-US" dirty="0" smtClean="0"/>
              <a:t>?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930409"/>
          </a:xfrm>
        </p:spPr>
        <p:txBody>
          <a:bodyPr>
            <a:normAutofit/>
          </a:bodyPr>
          <a:lstStyle/>
          <a:p>
            <a:r>
              <a:rPr lang="sv-SE" dirty="0" err="1" smtClean="0"/>
              <a:t>Framelist</a:t>
            </a:r>
            <a:endParaRPr lang="sv-SE" dirty="0" smtClean="0"/>
          </a:p>
          <a:p>
            <a:r>
              <a:rPr lang="sv-SE" dirty="0" err="1" smtClean="0"/>
              <a:t>Frame</a:t>
            </a:r>
            <a:endParaRPr lang="sv-SE" dirty="0" smtClean="0"/>
          </a:p>
          <a:p>
            <a:r>
              <a:rPr lang="sv-SE" dirty="0" err="1" smtClean="0"/>
              <a:t>Object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986" y="4343400"/>
            <a:ext cx="7298548" cy="190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 Modeling – Gustav</a:t>
            </a:r>
          </a:p>
          <a:p>
            <a:r>
              <a:rPr lang="en-US" dirty="0" smtClean="0"/>
              <a:t>Foreground Processing – Martin</a:t>
            </a:r>
          </a:p>
          <a:p>
            <a:r>
              <a:rPr lang="en-US" dirty="0" smtClean="0"/>
              <a:t>Object </a:t>
            </a:r>
            <a:r>
              <a:rPr lang="en-US" dirty="0"/>
              <a:t>Identification </a:t>
            </a:r>
            <a:r>
              <a:rPr lang="en-US" dirty="0" smtClean="0"/>
              <a:t>– </a:t>
            </a:r>
            <a:r>
              <a:rPr lang="en-US" dirty="0" err="1" smtClean="0"/>
              <a:t>Mattias</a:t>
            </a:r>
            <a:endParaRPr lang="en-US" dirty="0" smtClean="0"/>
          </a:p>
          <a:p>
            <a:r>
              <a:rPr lang="en-US" dirty="0" smtClean="0"/>
              <a:t>Prediction and Evaluation – Alexander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a mixture of Gaussian model described by Wood.</a:t>
            </a:r>
          </a:p>
          <a:p>
            <a:endParaRPr lang="en-US" dirty="0" smtClean="0"/>
          </a:p>
          <a:p>
            <a:r>
              <a:rPr lang="en-US" dirty="0" smtClean="0"/>
              <a:t>Generates a most </a:t>
            </a:r>
            <a:r>
              <a:rPr lang="en-US" smtClean="0"/>
              <a:t>likely background.</a:t>
            </a:r>
            <a:endParaRPr lang="en-US" dirty="0" smtClean="0"/>
          </a:p>
          <a:p>
            <a:endParaRPr lang="en-US" dirty="0" smtClean="0"/>
          </a:p>
          <a:p>
            <a:pPr marL="118872" indent="0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Modeling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sv-SE" dirty="0" smtClean="0"/>
          </a:p>
          <a:p>
            <a:r>
              <a:rPr lang="sv-SE" dirty="0" err="1" smtClean="0"/>
              <a:t>Noisy</a:t>
            </a:r>
            <a:r>
              <a:rPr lang="sv-SE" dirty="0" smtClean="0"/>
              <a:t>, lots of </a:t>
            </a:r>
            <a:r>
              <a:rPr lang="sv-SE" dirty="0" err="1" smtClean="0"/>
              <a:t>false</a:t>
            </a:r>
            <a:r>
              <a:rPr lang="sv-SE" dirty="0" smtClean="0"/>
              <a:t> positives.</a:t>
            </a:r>
          </a:p>
          <a:p>
            <a:r>
              <a:rPr lang="sv-SE" dirty="0" err="1" smtClean="0"/>
              <a:t>False</a:t>
            </a:r>
            <a:r>
              <a:rPr lang="sv-SE" dirty="0" smtClean="0"/>
              <a:t> positives </a:t>
            </a:r>
            <a:r>
              <a:rPr lang="sv-SE" dirty="0" err="1" smtClean="0"/>
              <a:t>are</a:t>
            </a:r>
            <a:r>
              <a:rPr lang="sv-SE" dirty="0" smtClean="0"/>
              <a:t> </a:t>
            </a:r>
            <a:r>
              <a:rPr lang="sv-SE" dirty="0" err="1" smtClean="0"/>
              <a:t>mostly</a:t>
            </a:r>
            <a:r>
              <a:rPr lang="sv-SE" dirty="0" smtClean="0"/>
              <a:t> isolated.</a:t>
            </a:r>
          </a:p>
          <a:p>
            <a:r>
              <a:rPr lang="sv-SE" dirty="0" smtClean="0"/>
              <a:t>Easy to </a:t>
            </a:r>
            <a:r>
              <a:rPr lang="sv-SE" dirty="0" err="1" smtClean="0"/>
              <a:t>handle</a:t>
            </a:r>
            <a:r>
              <a:rPr lang="sv-SE" dirty="0" smtClean="0"/>
              <a:t> with later </a:t>
            </a:r>
            <a:r>
              <a:rPr lang="sv-SE" dirty="0" err="1" smtClean="0"/>
              <a:t>processing</a:t>
            </a:r>
            <a:r>
              <a:rPr lang="sv-SE" dirty="0" smtClean="0"/>
              <a:t> steps.</a:t>
            </a:r>
          </a:p>
          <a:p>
            <a:endParaRPr lang="sv-SE" dirty="0" smtClean="0"/>
          </a:p>
          <a:p>
            <a:r>
              <a:rPr lang="sv-SE" dirty="0" err="1" smtClean="0"/>
              <a:t>Update</a:t>
            </a:r>
            <a:r>
              <a:rPr lang="sv-SE" dirty="0" smtClean="0"/>
              <a:t> </a:t>
            </a:r>
            <a:r>
              <a:rPr lang="sv-SE" dirty="0" err="1" smtClean="0"/>
              <a:t>procedure</a:t>
            </a:r>
            <a:r>
              <a:rPr lang="sv-SE" dirty="0" smtClean="0"/>
              <a:t> is not </a:t>
            </a:r>
            <a:r>
              <a:rPr lang="sv-SE" dirty="0" err="1" smtClean="0"/>
              <a:t>optimally</a:t>
            </a:r>
            <a:r>
              <a:rPr lang="sv-SE" dirty="0" smtClean="0"/>
              <a:t> </a:t>
            </a:r>
            <a:r>
              <a:rPr lang="sv-SE" dirty="0" err="1" smtClean="0"/>
              <a:t>implemented</a:t>
            </a:r>
            <a:r>
              <a:rPr lang="sv-SE" dirty="0" smtClean="0"/>
              <a:t>.</a:t>
            </a:r>
            <a:endParaRPr lang="sv-SE" dirty="0"/>
          </a:p>
          <a:p>
            <a:endParaRPr lang="sv-S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Foreground Processing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Three main objectives:</a:t>
            </a:r>
          </a:p>
          <a:p>
            <a:pPr lvl="1"/>
            <a:r>
              <a:rPr lang="en-US" dirty="0" smtClean="0"/>
              <a:t>Suppress shadows</a:t>
            </a:r>
          </a:p>
          <a:p>
            <a:pPr lvl="1"/>
            <a:r>
              <a:rPr lang="en-US" dirty="0" smtClean="0"/>
              <a:t>Remove noise</a:t>
            </a:r>
          </a:p>
          <a:p>
            <a:pPr lvl="1"/>
            <a:r>
              <a:rPr lang="en-US" dirty="0" smtClean="0"/>
              <a:t>Detect moving regions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 Suppression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 implemented as described in the master thesis by John Wood.</a:t>
            </a:r>
          </a:p>
          <a:p>
            <a:r>
              <a:rPr lang="en-US" dirty="0" smtClean="0"/>
              <a:t>HSV mapping:</a:t>
            </a:r>
            <a:endParaRPr lang="en-US" dirty="0"/>
          </a:p>
          <a:p>
            <a:pPr lvl="1"/>
            <a:r>
              <a:rPr lang="en-US" dirty="0" smtClean="0"/>
              <a:t>Easy to implement</a:t>
            </a:r>
          </a:p>
          <a:p>
            <a:pPr lvl="1"/>
            <a:r>
              <a:rPr lang="en-US" dirty="0" smtClean="0"/>
              <a:t>Good performance</a:t>
            </a:r>
          </a:p>
          <a:p>
            <a:pPr lvl="1"/>
            <a:r>
              <a:rPr lang="en-US" dirty="0" smtClean="0"/>
              <a:t>Few false positives</a:t>
            </a:r>
            <a:endParaRPr lang="en-US" dirty="0"/>
          </a:p>
          <a:p>
            <a:endParaRPr lang="en-US" dirty="0" smtClean="0"/>
          </a:p>
          <a:p>
            <a:pPr marL="118872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2050" name="Picture 2" descr="C:\Users\Marsve\Desktop\Kurser\TSBB15\Projekt\Sven\Powerpoint\HSV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505200"/>
            <a:ext cx="2761116" cy="277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4098" name="Picture 2" descr="C:\Users\Marsve\Desktop\Kurser\TSBB15\Projekt\Report Images\Renova 0000 second\Renova0000SecondRa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8200" y="-1162703"/>
            <a:ext cx="9982199" cy="8008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84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1977</TotalTime>
  <Words>579</Words>
  <Application>Microsoft Office PowerPoint</Application>
  <PresentationFormat>On-screen Show (4:3)</PresentationFormat>
  <Paragraphs>152</Paragraphs>
  <Slides>23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Module</vt:lpstr>
      <vt:lpstr>TSBB15 Object Tracking  Group 2  </vt:lpstr>
      <vt:lpstr>Objectives</vt:lpstr>
      <vt:lpstr>Data Structures</vt:lpstr>
      <vt:lpstr>Modules</vt:lpstr>
      <vt:lpstr>Background Modeling</vt:lpstr>
      <vt:lpstr>Background Modeling problems</vt:lpstr>
      <vt:lpstr>Foreground Processing</vt:lpstr>
      <vt:lpstr>Shadow Suppression</vt:lpstr>
      <vt:lpstr>PowerPoint Presentation</vt:lpstr>
      <vt:lpstr>Noise Removal</vt:lpstr>
      <vt:lpstr>Noise Removal</vt:lpstr>
      <vt:lpstr>Object Detection</vt:lpstr>
      <vt:lpstr>Identification</vt:lpstr>
      <vt:lpstr>Occlusion handling</vt:lpstr>
      <vt:lpstr>Occlusion handling</vt:lpstr>
      <vt:lpstr>Identification - Improvements</vt:lpstr>
      <vt:lpstr>Kalman Prediction</vt:lpstr>
      <vt:lpstr>Evaluation</vt:lpstr>
      <vt:lpstr>Results</vt:lpstr>
      <vt:lpstr>Design</vt:lpstr>
      <vt:lpstr>Varför “Bulan”?</vt:lpstr>
      <vt:lpstr>Vad har vi lärt oss?</vt:lpstr>
      <vt:lpstr>Frågor?</vt:lpstr>
    </vt:vector>
  </TitlesOfParts>
  <Company>Linköping University, ISY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Robotprojekt Y TSEA27</dc:title>
  <dc:creator>Sytem Administrator</dc:creator>
  <cp:lastModifiedBy>TiXiR</cp:lastModifiedBy>
  <cp:revision>110</cp:revision>
  <dcterms:created xsi:type="dcterms:W3CDTF">2012-05-04T13:39:22Z</dcterms:created>
  <dcterms:modified xsi:type="dcterms:W3CDTF">2013-04-08T21:05:17Z</dcterms:modified>
</cp:coreProperties>
</file>