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1"/>
  </p:handoutMasterIdLst>
  <p:sldIdLst>
    <p:sldId id="256" r:id="rId2"/>
    <p:sldId id="271" r:id="rId3"/>
    <p:sldId id="262" r:id="rId4"/>
    <p:sldId id="260" r:id="rId5"/>
    <p:sldId id="270" r:id="rId6"/>
    <p:sldId id="272" r:id="rId7"/>
    <p:sldId id="264" r:id="rId8"/>
    <p:sldId id="269" r:id="rId9"/>
    <p:sldId id="294" r:id="rId10"/>
    <p:sldId id="296" r:id="rId11"/>
    <p:sldId id="297" r:id="rId12"/>
    <p:sldId id="298" r:id="rId13"/>
    <p:sldId id="299" r:id="rId14"/>
    <p:sldId id="300" r:id="rId15"/>
    <p:sldId id="277" r:id="rId16"/>
    <p:sldId id="293" r:id="rId17"/>
    <p:sldId id="278" r:id="rId18"/>
    <p:sldId id="295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262"/>
            <p14:sldId id="260"/>
            <p14:sldId id="270"/>
            <p14:sldId id="272"/>
            <p14:sldId id="264"/>
            <p14:sldId id="269"/>
            <p14:sldId id="294"/>
            <p14:sldId id="296"/>
            <p14:sldId id="297"/>
            <p14:sldId id="298"/>
            <p14:sldId id="299"/>
            <p14:sldId id="300"/>
            <p14:sldId id="277"/>
            <p14:sldId id="293"/>
            <p14:sldId id="278"/>
            <p14:sldId id="295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</a:t>
            </a:r>
            <a:r>
              <a:rPr lang="en-US" dirty="0" smtClean="0"/>
              <a:t>3D Reconstruction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</a:t>
            </a:r>
            <a:r>
              <a:rPr lang="en-US" sz="3600" dirty="0" smtClean="0"/>
              <a:t>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Correlate previous objects with current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Handle occlusion</a:t>
            </a:r>
          </a:p>
          <a:p>
            <a:pPr lvl="2"/>
            <a:r>
              <a:rPr lang="en-US" dirty="0"/>
              <a:t>Objects &lt;-&gt; Objects</a:t>
            </a:r>
          </a:p>
          <a:p>
            <a:pPr lvl="2"/>
            <a:r>
              <a:rPr lang="en-US" dirty="0"/>
              <a:t>Objects &lt;-&gt; </a:t>
            </a:r>
            <a:r>
              <a:rPr lang="en-US" dirty="0" smtClean="0"/>
              <a:t>Background</a:t>
            </a:r>
            <a:endParaRPr lang="en-US" dirty="0"/>
          </a:p>
          <a:p>
            <a:pPr lvl="1"/>
            <a:r>
              <a:rPr lang="en-US" dirty="0" smtClean="0"/>
              <a:t>Assign unique ID’s to new objects</a:t>
            </a:r>
            <a:endParaRPr lang="en-US" dirty="0"/>
          </a:p>
          <a:p>
            <a:pPr lvl="1"/>
            <a:r>
              <a:rPr lang="en-US" dirty="0"/>
              <a:t>Forget objects that leave the </a:t>
            </a:r>
            <a:r>
              <a:rPr lang="en-US" dirty="0" smtClean="0"/>
              <a:t>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– Error measure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A measure of how similar two objects are.</a:t>
                </a:r>
              </a:p>
              <a:p>
                <a:r>
                  <a:rPr lang="sv-SE" dirty="0" smtClean="0"/>
                  <a:t>A measure of how probable it is that two objects are the same.</a:t>
                </a:r>
              </a:p>
              <a:p>
                <a:endParaRPr lang="sv-S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v-SE" sz="15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sz="1500" b="0" i="1" smtClean="0">
                            <a:latin typeface="Cambria Math"/>
                          </a:rPr>
                          <m:t>𝜖</m:t>
                        </m:r>
                        <m:r>
                          <a:rPr lang="sv-SE" sz="15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sv-SE" sz="15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15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sz="15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v-SE" sz="15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5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i="1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15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sz="15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v-SE" sz="15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5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𝑤𝑖𝑑𝑡</m:t>
                                </m:r>
                                <m:sSub>
                                  <m:sSubPr>
                                    <m:ctrlPr>
                                      <a:rPr lang="sv-SE" sz="1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𝑤𝑖𝑑h</m:t>
                                </m:r>
                                <m:sSub>
                                  <m:sSubPr>
                                    <m:ctrlPr>
                                      <a:rPr lang="sv-SE" sz="1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1500" b="0" i="1" smtClean="0">
                                <a:latin typeface="Cambria Math"/>
                              </a:rPr>
                              <m:t>+|</m:t>
                            </m:r>
                            <m:r>
                              <a:rPr lang="sv-SE" sz="1500" b="0" i="1" smtClean="0">
                                <a:latin typeface="Cambria Math"/>
                              </a:rPr>
                              <m:t>h𝑒𝑖𝑔h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b="0" i="1" smtClean="0">
                                <a:latin typeface="Cambria Math"/>
                              </a:rPr>
                              <m:t>h𝑒𝑖𝑔h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p>
                        <m:r>
                          <a:rPr lang="sv-SE" sz="15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sz="1500" dirty="0" smtClean="0"/>
              </a:p>
              <a:p>
                <a:endParaRPr lang="sv-SE" sz="1600" dirty="0"/>
              </a:p>
              <a:p>
                <a:endParaRPr lang="sv-SE" sz="1500" dirty="0" smtClean="0"/>
              </a:p>
              <a:p>
                <a:endParaRPr lang="sv-SE" sz="1500" dirty="0"/>
              </a:p>
              <a:p>
                <a:endParaRPr lang="sv-SE" dirty="0"/>
              </a:p>
              <a:p>
                <a:r>
                  <a:rPr lang="sv-SE" dirty="0" smtClean="0"/>
                  <a:t>Discards outliers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14629" y="424035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Squared euclidian distance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24035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Squared size difference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9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14193" y="3997151"/>
            <a:ext cx="770996" cy="818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3250250" y="2329085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- Occlusion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06699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63197" y="225729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2632586" y="225729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ight Arrow 7"/>
          <p:cNvSpPr/>
          <p:nvPr/>
        </p:nvSpPr>
        <p:spPr>
          <a:xfrm>
            <a:off x="2158823" y="2614975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937129" y="2531401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1187601" y="2329085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3030645" y="2531401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5211364" y="3857641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261926" y="3908238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7251442" y="3908238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ight Arrow 16"/>
          <p:cNvSpPr/>
          <p:nvPr/>
        </p:nvSpPr>
        <p:spPr>
          <a:xfrm>
            <a:off x="6760587" y="4265917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5489065" y="418234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6055936" y="3980027"/>
            <a:ext cx="452701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7944923" y="3965653"/>
            <a:ext cx="452701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7388592" y="4182343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5631306" y="4012398"/>
            <a:ext cx="770996" cy="805706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922913" y="4020923"/>
            <a:ext cx="770996" cy="818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609599" y="3874808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2644399" y="3925405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660162" y="392346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ight Arrow 29"/>
          <p:cNvSpPr/>
          <p:nvPr/>
        </p:nvSpPr>
        <p:spPr>
          <a:xfrm>
            <a:off x="2158822" y="4283084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2871538" y="4561761"/>
            <a:ext cx="439209" cy="3454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3438409" y="3997194"/>
            <a:ext cx="452701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1353643" y="3989425"/>
            <a:ext cx="452701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797312" y="4561427"/>
            <a:ext cx="439209" cy="343894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/>
          <p:cNvSpPr/>
          <p:nvPr/>
        </p:nvSpPr>
        <p:spPr>
          <a:xfrm>
            <a:off x="3013779" y="4029565"/>
            <a:ext cx="770996" cy="805706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609600" y="5495296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660162" y="5545893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2649678" y="5545893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ight Arrow 39"/>
          <p:cNvSpPr/>
          <p:nvPr/>
        </p:nvSpPr>
        <p:spPr>
          <a:xfrm>
            <a:off x="2158823" y="5903572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1114010" y="569714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3111111" y="5697143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8031478" y="232989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5211363" y="2207507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5261925" y="225810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7251441" y="225810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ight Arrow 47"/>
          <p:cNvSpPr/>
          <p:nvPr/>
        </p:nvSpPr>
        <p:spPr>
          <a:xfrm>
            <a:off x="6760586" y="2615783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5411701" y="2532210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6016804" y="2330068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7388591" y="2530611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5211362" y="5516389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5261924" y="556698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7251440" y="556698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ight Arrow 54"/>
          <p:cNvSpPr/>
          <p:nvPr/>
        </p:nvSpPr>
        <p:spPr>
          <a:xfrm>
            <a:off x="6760585" y="5924665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7732064" y="5717740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5700422" y="5720177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TextBox 58"/>
          <p:cNvSpPr txBox="1"/>
          <p:nvPr/>
        </p:nvSpPr>
        <p:spPr>
          <a:xfrm>
            <a:off x="609600" y="182457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Overlapping move</a:t>
            </a:r>
            <a:endParaRPr lang="sv-SE" dirty="0"/>
          </a:p>
        </p:txBody>
      </p:sp>
      <p:sp>
        <p:nvSpPr>
          <p:cNvPr id="60" name="TextBox 59"/>
          <p:cNvSpPr txBox="1"/>
          <p:nvPr/>
        </p:nvSpPr>
        <p:spPr>
          <a:xfrm>
            <a:off x="5211362" y="182108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Non-overlapping move</a:t>
            </a:r>
            <a:endParaRPr lang="sv-SE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349159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Parent split</a:t>
            </a:r>
            <a:endParaRPr lang="sv-SE" dirty="0"/>
          </a:p>
        </p:txBody>
      </p:sp>
      <p:sp>
        <p:nvSpPr>
          <p:cNvPr id="62" name="TextBox 61"/>
          <p:cNvSpPr txBox="1"/>
          <p:nvPr/>
        </p:nvSpPr>
        <p:spPr>
          <a:xfrm>
            <a:off x="660162" y="5094918"/>
            <a:ext cx="33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Lost</a:t>
            </a:r>
            <a:endParaRPr lang="sv-SE" dirty="0"/>
          </a:p>
        </p:txBody>
      </p:sp>
      <p:sp>
        <p:nvSpPr>
          <p:cNvPr id="63" name="TextBox 62"/>
          <p:cNvSpPr txBox="1"/>
          <p:nvPr/>
        </p:nvSpPr>
        <p:spPr>
          <a:xfrm>
            <a:off x="5211362" y="5131022"/>
            <a:ext cx="3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Discovered</a:t>
            </a:r>
            <a:endParaRPr lang="sv-SE" dirty="0"/>
          </a:p>
        </p:txBody>
      </p:sp>
      <p:sp>
        <p:nvSpPr>
          <p:cNvPr id="64" name="TextBox 63"/>
          <p:cNvSpPr txBox="1"/>
          <p:nvPr/>
        </p:nvSpPr>
        <p:spPr>
          <a:xfrm>
            <a:off x="5211362" y="3479562"/>
            <a:ext cx="3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Sibling merge</a:t>
            </a:r>
            <a:endParaRPr lang="sv-SE" dirty="0"/>
          </a:p>
        </p:txBody>
      </p:sp>
      <p:sp>
        <p:nvSpPr>
          <p:cNvPr id="65" name="Oval 64"/>
          <p:cNvSpPr/>
          <p:nvPr/>
        </p:nvSpPr>
        <p:spPr>
          <a:xfrm>
            <a:off x="431926" y="2016099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1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055459" y="1999006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2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025340" y="3675802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4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38367" y="5319045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6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23380" y="3695203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3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4834" y="5316607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5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99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– Occlusion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293"/>
            <a:ext cx="8229600" cy="4323038"/>
          </a:xfrm>
        </p:spPr>
      </p:pic>
    </p:spTree>
    <p:extLst>
      <p:ext uri="{BB962C8B-B14F-4D97-AF65-F5344CB8AC3E}">
        <p14:creationId xmlns:p14="http://schemas.microsoft.com/office/powerpoint/2010/main" val="17683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- Improvements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Assumes all passed objects are ”real”</a:t>
            </a:r>
          </a:p>
          <a:p>
            <a:pPr lvl="1"/>
            <a:r>
              <a:rPr lang="sv-SE" dirty="0" smtClean="0"/>
              <a:t>Large objects tends to collect lost heads, feets...</a:t>
            </a:r>
          </a:p>
          <a:p>
            <a:pPr lvl="1"/>
            <a:r>
              <a:rPr lang="sv-SE" dirty="0" smtClean="0"/>
              <a:t>Width and Height should not change too fast...</a:t>
            </a:r>
          </a:p>
          <a:p>
            <a:pPr lvl="1"/>
            <a:r>
              <a:rPr lang="sv-SE" dirty="0" smtClean="0"/>
              <a:t>The error function isn’t tuned at all: a change in width,height should probably impact more.</a:t>
            </a:r>
          </a:p>
          <a:p>
            <a:pPr lvl="1"/>
            <a:r>
              <a:rPr lang="sv-SE" dirty="0" smtClean="0"/>
              <a:t>Objects should be removed if they have been lost for too long. Use the </a:t>
            </a:r>
            <a:r>
              <a:rPr lang="sv-SE" smtClean="0"/>
              <a:t>variance estimate from </a:t>
            </a:r>
            <a:r>
              <a:rPr lang="sv-SE" dirty="0" smtClean="0"/>
              <a:t>the kalman filter?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25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Kalman: </a:t>
            </a:r>
            <a:r>
              <a:rPr lang="sv-SE" dirty="0"/>
              <a:t>T</a:t>
            </a:r>
            <a:r>
              <a:rPr lang="sv-SE" dirty="0" smtClean="0"/>
              <a:t>he optimal linear predictor</a:t>
            </a:r>
          </a:p>
          <a:p>
            <a:endParaRPr lang="sv-SE" dirty="0" smtClean="0"/>
          </a:p>
          <a:p>
            <a:r>
              <a:rPr lang="sv-SE" dirty="0" smtClean="0"/>
              <a:t>Components</a:t>
            </a:r>
          </a:p>
          <a:p>
            <a:pPr lvl="1"/>
            <a:r>
              <a:rPr lang="sv-SE" dirty="0" smtClean="0"/>
              <a:t>State-Space Model</a:t>
            </a:r>
          </a:p>
          <a:p>
            <a:pPr lvl="1"/>
            <a:r>
              <a:rPr lang="sv-SE" dirty="0" smtClean="0"/>
              <a:t>Covariance Matrices</a:t>
            </a:r>
          </a:p>
          <a:p>
            <a:endParaRPr lang="sv-SE" dirty="0"/>
          </a:p>
          <a:p>
            <a:r>
              <a:rPr lang="sv-SE" dirty="0" smtClean="0"/>
              <a:t>Difficulties</a:t>
            </a:r>
          </a:p>
          <a:p>
            <a:pPr lvl="1"/>
            <a:r>
              <a:rPr lang="sv-SE" dirty="0" smtClean="0"/>
              <a:t>Smoothing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Prediction</a:t>
            </a:r>
            <a:endParaRPr lang="en-GB" dirty="0"/>
          </a:p>
        </p:txBody>
      </p:sp>
      <p:pic>
        <p:nvPicPr>
          <p:cNvPr id="1026" name="Picture 2" descr="C:\Users\Alexander\Desktop\Kalmask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2" y="2022613"/>
            <a:ext cx="7331076" cy="41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MOTA &amp; MOTP</a:t>
                </a:r>
              </a:p>
              <a:p>
                <a:pPr lvl="1"/>
                <a:r>
                  <a:rPr lang="en-US" dirty="0" smtClean="0"/>
                  <a:t>Easy to understand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𝑀𝑂𝑇𝐴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𝑚𝑖𝑠𝑠𝑒𝑠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𝑓𝑎𝑙𝑠𝑒𝑃𝑜𝑠𝑖𝑡𝑖𝑣𝑒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𝑚𝑖𝑠𝑚𝑎𝑡𝑐h𝑒𝑠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𝑑𝑖𝑠𝑡𝑎𝑛𝑐𝑒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𝑚𝑎𝑡𝑐h𝑒𝑠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Improvement</a:t>
            </a:r>
          </a:p>
          <a:p>
            <a:pPr lvl="1"/>
            <a:r>
              <a:rPr lang="sv-SE" dirty="0" smtClean="0"/>
              <a:t>No area evaluation</a:t>
            </a:r>
          </a:p>
          <a:p>
            <a:pPr lvl="1"/>
            <a:r>
              <a:rPr lang="sv-SE" dirty="0" smtClean="0"/>
              <a:t>Get rid of the threshold</a:t>
            </a:r>
          </a:p>
        </p:txBody>
      </p:sp>
    </p:spTree>
    <p:extLst>
      <p:ext uri="{BB962C8B-B14F-4D97-AF65-F5344CB8AC3E}">
        <p14:creationId xmlns:p14="http://schemas.microsoft.com/office/powerpoint/2010/main" val="40073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153400" cy="29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correspondence extraction – Alexander </a:t>
            </a:r>
          </a:p>
          <a:p>
            <a:r>
              <a:rPr lang="en-US" dirty="0"/>
              <a:t>Main program </a:t>
            </a:r>
            <a:r>
              <a:rPr lang="en-US" dirty="0" smtClean="0"/>
              <a:t>and pipeline </a:t>
            </a:r>
            <a:r>
              <a:rPr lang="en-US" dirty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Non-linear optimization </a:t>
            </a:r>
            <a:r>
              <a:rPr lang="en-US" dirty="0" smtClean="0"/>
              <a:t>– Martin</a:t>
            </a:r>
          </a:p>
          <a:p>
            <a:r>
              <a:rPr lang="en-US" dirty="0" smtClean="0"/>
              <a:t>Visualization </a:t>
            </a:r>
            <a:r>
              <a:rPr lang="en-US" dirty="0" smtClean="0"/>
              <a:t>– </a:t>
            </a:r>
            <a:r>
              <a:rPr lang="en-US" dirty="0" smtClean="0"/>
              <a:t>Gustav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</a:t>
            </a:r>
            <a:r>
              <a:rPr lang="en-US" dirty="0" smtClean="0"/>
              <a:t>Reconstruction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Noisy</a:t>
            </a:r>
            <a:r>
              <a:rPr lang="sv-SE" dirty="0" smtClean="0"/>
              <a:t>, lots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later </a:t>
            </a:r>
            <a:r>
              <a:rPr lang="sv-SE" dirty="0" err="1" smtClean="0"/>
              <a:t>processing</a:t>
            </a:r>
            <a:r>
              <a:rPr lang="sv-SE" dirty="0" smtClean="0"/>
              <a:t> </a:t>
            </a:r>
            <a:r>
              <a:rPr lang="sv-SE" smtClean="0"/>
              <a:t>steps.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smtClean="0"/>
              <a:t>Object</a:t>
            </a:r>
          </a:p>
          <a:p>
            <a:r>
              <a:rPr lang="sv-SE" dirty="0" smtClean="0"/>
              <a:t>Frame</a:t>
            </a:r>
          </a:p>
          <a:p>
            <a:r>
              <a:rPr lang="sv-SE" dirty="0" smtClean="0"/>
              <a:t>Framelist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Gaussian model described by Wood.</a:t>
            </a:r>
          </a:p>
          <a:p>
            <a:r>
              <a:rPr lang="en-US" dirty="0" smtClean="0"/>
              <a:t>Update procedure is slow... Close to 1 second per update on a larger image.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pPr lvl="1"/>
            <a:r>
              <a:rPr lang="en-US" dirty="0" smtClean="0"/>
              <a:t>Problems with gray areas</a:t>
            </a:r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20" y="29718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lexander\Desktop\Img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28" y="5867400"/>
            <a:ext cx="2786767" cy="40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R and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sv-SE" dirty="0"/>
              <a:t>Implementation</a:t>
            </a:r>
          </a:p>
          <a:p>
            <a:pPr lvl="1"/>
            <a:r>
              <a:rPr lang="sv-SE" i="1" dirty="0"/>
              <a:t>cv::findContours, cv::pointPolygonTest</a:t>
            </a:r>
          </a:p>
          <a:p>
            <a:pPr lvl="1"/>
            <a:r>
              <a:rPr lang="sv-SE" dirty="0"/>
              <a:t>Iterate over bounding rectangle</a:t>
            </a:r>
          </a:p>
          <a:p>
            <a:pPr lvl="1"/>
            <a:r>
              <a:rPr lang="sv-SE" dirty="0"/>
              <a:t>Measure distance inside contour only</a:t>
            </a:r>
          </a:p>
          <a:p>
            <a:r>
              <a:rPr lang="sv-SE" dirty="0"/>
              <a:t>Final touch: some morphological </a:t>
            </a:r>
            <a:r>
              <a:rPr lang="sv-SE" dirty="0" smtClean="0"/>
              <a:t>dilate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creation</a:t>
            </a:r>
            <a:endParaRPr lang="en-US" i="1" dirty="0"/>
          </a:p>
          <a:p>
            <a:pPr lvl="1"/>
            <a:r>
              <a:rPr lang="en-US" dirty="0" smtClean="0"/>
              <a:t>Find remaining contours</a:t>
            </a:r>
          </a:p>
          <a:p>
            <a:pPr lvl="1"/>
            <a:r>
              <a:rPr lang="en-US" dirty="0" smtClean="0"/>
              <a:t>Create bounding boxes</a:t>
            </a:r>
          </a:p>
          <a:p>
            <a:pPr lvl="1"/>
            <a:r>
              <a:rPr lang="en-US" dirty="0" smtClean="0"/>
              <a:t>Calculate positions</a:t>
            </a:r>
          </a:p>
        </p:txBody>
      </p:sp>
    </p:spTree>
    <p:extLst>
      <p:ext uri="{BB962C8B-B14F-4D97-AF65-F5344CB8AC3E}">
        <p14:creationId xmlns:p14="http://schemas.microsoft.com/office/powerpoint/2010/main" val="3075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1880</TotalTime>
  <Words>461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Main program</vt:lpstr>
      <vt:lpstr>2D point extraction</vt:lpstr>
      <vt:lpstr>Estimation of F</vt:lpstr>
      <vt:lpstr>Estimation of R and t</vt:lpstr>
      <vt:lpstr>Solving the PnP</vt:lpstr>
      <vt:lpstr>Identification</vt:lpstr>
      <vt:lpstr>Identification – Error measure</vt:lpstr>
      <vt:lpstr>Identification - Occlusion</vt:lpstr>
      <vt:lpstr>Identification – Occlusion</vt:lpstr>
      <vt:lpstr>Identification - Improvements</vt:lpstr>
      <vt:lpstr>Prediction</vt:lpstr>
      <vt:lpstr>Prediction</vt:lpstr>
      <vt:lpstr>Evaluation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112</cp:revision>
  <dcterms:created xsi:type="dcterms:W3CDTF">2012-05-04T13:39:22Z</dcterms:created>
  <dcterms:modified xsi:type="dcterms:W3CDTF">2013-05-20T07:28:49Z</dcterms:modified>
</cp:coreProperties>
</file>