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handoutMasterIdLst>
    <p:handoutMasterId r:id="rId23"/>
  </p:handoutMasterIdLst>
  <p:sldIdLst>
    <p:sldId id="256" r:id="rId2"/>
    <p:sldId id="259" r:id="rId3"/>
    <p:sldId id="260" r:id="rId4"/>
    <p:sldId id="271" r:id="rId5"/>
    <p:sldId id="270" r:id="rId6"/>
    <p:sldId id="262" r:id="rId7"/>
    <p:sldId id="272" r:id="rId8"/>
    <p:sldId id="264" r:id="rId9"/>
    <p:sldId id="292" r:id="rId10"/>
    <p:sldId id="269" r:id="rId11"/>
    <p:sldId id="291" r:id="rId12"/>
    <p:sldId id="273" r:id="rId13"/>
    <p:sldId id="275" r:id="rId14"/>
    <p:sldId id="276" r:id="rId15"/>
    <p:sldId id="277" r:id="rId16"/>
    <p:sldId id="278" r:id="rId17"/>
    <p:sldId id="279" r:id="rId18"/>
    <p:sldId id="280" r:id="rId19"/>
    <p:sldId id="261" r:id="rId20"/>
    <p:sldId id="286" r:id="rId21"/>
    <p:sldId id="258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B2E225A-503A-42C3-B852-21DEA826B244}">
          <p14:sldIdLst>
            <p14:sldId id="256"/>
            <p14:sldId id="259"/>
            <p14:sldId id="260"/>
            <p14:sldId id="271"/>
            <p14:sldId id="270"/>
            <p14:sldId id="262"/>
            <p14:sldId id="272"/>
            <p14:sldId id="264"/>
            <p14:sldId id="292"/>
            <p14:sldId id="269"/>
            <p14:sldId id="291"/>
            <p14:sldId id="273"/>
            <p14:sldId id="275"/>
            <p14:sldId id="276"/>
            <p14:sldId id="277"/>
            <p14:sldId id="278"/>
            <p14:sldId id="279"/>
            <p14:sldId id="280"/>
            <p14:sldId id="261"/>
            <p14:sldId id="286"/>
            <p14:sldId id="25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5E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666" y="-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3CB711-9C12-4B13-9C7A-61DE322E86FC}" type="datetimeFigureOut">
              <a:rPr lang="sv-SE" smtClean="0"/>
              <a:t>2013-04-05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486F0E-EBE3-4D23-8FD1-0946D1A0F1F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526653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ACF3F-8D59-47DC-851F-E1BB6DFB0347}" type="datetimeFigureOut">
              <a:rPr lang="en-US" smtClean="0"/>
              <a:pPr/>
              <a:t>4/5/2013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5900F-FB1E-47C0-94FD-BCDF1F67DB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ACF3F-8D59-47DC-851F-E1BB6DFB0347}" type="datetimeFigureOut">
              <a:rPr lang="en-US" smtClean="0"/>
              <a:pPr/>
              <a:t>4/5/2013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5900F-FB1E-47C0-94FD-BCDF1F67DB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ACF3F-8D59-47DC-851F-E1BB6DFB0347}" type="datetimeFigureOut">
              <a:rPr lang="en-US" smtClean="0"/>
              <a:pPr/>
              <a:t>4/5/2013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5900F-FB1E-47C0-94FD-BCDF1F67DB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ACF3F-8D59-47DC-851F-E1BB6DFB0347}" type="datetimeFigureOut">
              <a:rPr lang="en-US" smtClean="0"/>
              <a:pPr/>
              <a:t>4/5/2013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5900F-FB1E-47C0-94FD-BCDF1F67DB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ACF3F-8D59-47DC-851F-E1BB6DFB0347}" type="datetimeFigureOut">
              <a:rPr lang="en-US" smtClean="0"/>
              <a:pPr/>
              <a:t>4/5/2013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5900F-FB1E-47C0-94FD-BCDF1F67DB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ACF3F-8D59-47DC-851F-E1BB6DFB0347}" type="datetimeFigureOut">
              <a:rPr lang="en-US" smtClean="0"/>
              <a:pPr/>
              <a:t>4/5/2013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5900F-FB1E-47C0-94FD-BCDF1F67DB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ACF3F-8D59-47DC-851F-E1BB6DFB0347}" type="datetimeFigureOut">
              <a:rPr lang="en-US" smtClean="0"/>
              <a:pPr/>
              <a:t>4/5/2013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5900F-FB1E-47C0-94FD-BCDF1F67DB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ACF3F-8D59-47DC-851F-E1BB6DFB0347}" type="datetimeFigureOut">
              <a:rPr lang="en-US" smtClean="0"/>
              <a:pPr/>
              <a:t>4/5/2013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5900F-FB1E-47C0-94FD-BCDF1F67DB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ACF3F-8D59-47DC-851F-E1BB6DFB0347}" type="datetimeFigureOut">
              <a:rPr lang="en-US" smtClean="0"/>
              <a:pPr/>
              <a:t>4/5/2013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5900F-FB1E-47C0-94FD-BCDF1F67DB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ACF3F-8D59-47DC-851F-E1BB6DFB0347}" type="datetimeFigureOut">
              <a:rPr lang="en-US" smtClean="0"/>
              <a:pPr/>
              <a:t>4/5/2013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5900F-FB1E-47C0-94FD-BCDF1F67DB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8C5ACF3F-8D59-47DC-851F-E1BB6DFB0347}" type="datetimeFigureOut">
              <a:rPr lang="en-US" smtClean="0"/>
              <a:pPr/>
              <a:t>4/5/2013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E2D5900F-FB1E-47C0-94FD-BCDF1F67DB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FFF">
                <a:alpha val="23000"/>
              </a:srgbClr>
            </a:gs>
            <a:gs pos="0">
              <a:srgbClr val="FFFFFF"/>
            </a:gs>
            <a:gs pos="79000">
              <a:schemeClr val="accent4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8C5ACF3F-8D59-47DC-851F-E1BB6DFB0347}" type="datetimeFigureOut">
              <a:rPr lang="en-US" smtClean="0"/>
              <a:pPr/>
              <a:t>4/5/2013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E2D5900F-FB1E-47C0-94FD-BCDF1F67DBE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334000"/>
            <a:ext cx="7772400" cy="1261142"/>
          </a:xfrm>
          <a:solidFill>
            <a:schemeClr val="bg1">
              <a:lumMod val="65000"/>
              <a:alpha val="81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TSBB15 Object </a:t>
            </a:r>
            <a:r>
              <a:rPr lang="en-US" dirty="0"/>
              <a:t>Tracking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/>
              <a:t>Group 2</a:t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endParaRPr lang="en-US" sz="3600" dirty="0"/>
          </a:p>
        </p:txBody>
      </p:sp>
      <p:pic>
        <p:nvPicPr>
          <p:cNvPr id="1026" name="Picture 2" descr="C:\Users\Marsve\Desktop\Kurser\TSBB15\Projekt\Sven\Powerpoint\Renova0000secon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300" y="20971"/>
            <a:ext cx="6324600" cy="5071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Noise Removal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approach: “Distance filtering”</a:t>
            </a:r>
            <a:endParaRPr lang="en-US" dirty="0"/>
          </a:p>
          <a:p>
            <a:pPr lvl="1"/>
            <a:r>
              <a:rPr lang="en-US" dirty="0" smtClean="0"/>
              <a:t>Throw away foreground regions not thick enough</a:t>
            </a:r>
          </a:p>
          <a:p>
            <a:pPr lvl="1"/>
            <a:r>
              <a:rPr lang="en-US" dirty="0" smtClean="0"/>
              <a:t>Good performance</a:t>
            </a:r>
          </a:p>
          <a:p>
            <a:pPr lvl="1"/>
            <a:r>
              <a:rPr lang="en-US" dirty="0" smtClean="0"/>
              <a:t>Slow?</a:t>
            </a:r>
          </a:p>
          <a:p>
            <a:r>
              <a:rPr lang="en-US" dirty="0" smtClean="0"/>
              <a:t>Second approach: Erode/Dilate</a:t>
            </a:r>
          </a:p>
          <a:p>
            <a:pPr lvl="1"/>
            <a:r>
              <a:rPr lang="en-US" dirty="0" smtClean="0"/>
              <a:t>Lower performance</a:t>
            </a:r>
          </a:p>
          <a:p>
            <a:pPr lvl="1"/>
            <a:r>
              <a:rPr lang="en-US" dirty="0" smtClean="0"/>
              <a:t>Faster?</a:t>
            </a:r>
          </a:p>
          <a:p>
            <a:r>
              <a:rPr lang="en-US" dirty="0" smtClean="0"/>
              <a:t>Which one to choose?</a:t>
            </a:r>
            <a:endParaRPr lang="en-US" dirty="0"/>
          </a:p>
          <a:p>
            <a:pPr marL="384048" lvl="2" indent="0">
              <a:spcBef>
                <a:spcPts val="0"/>
              </a:spcBef>
              <a:buClr>
                <a:schemeClr val="accent1"/>
              </a:buClr>
              <a:buSzPct val="80000"/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Noise Removal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Distance filtering!</a:t>
            </a:r>
          </a:p>
          <a:p>
            <a:pPr lvl="1"/>
            <a:r>
              <a:rPr lang="sv-SE" dirty="0" smtClean="0"/>
              <a:t>Not slow at all on the real data</a:t>
            </a:r>
          </a:p>
          <a:p>
            <a:pPr lvl="1"/>
            <a:r>
              <a:rPr lang="sv-SE" dirty="0" smtClean="0"/>
              <a:t>Very few false positives.</a:t>
            </a:r>
          </a:p>
          <a:p>
            <a:r>
              <a:rPr lang="sv-SE" dirty="0" smtClean="0"/>
              <a:t>Implementation</a:t>
            </a:r>
          </a:p>
          <a:p>
            <a:pPr lvl="1"/>
            <a:r>
              <a:rPr lang="sv-SE" i="1" dirty="0" smtClean="0"/>
              <a:t>cv::findContours, cv::pointPolygonTest</a:t>
            </a:r>
          </a:p>
          <a:p>
            <a:pPr lvl="1"/>
            <a:r>
              <a:rPr lang="sv-SE" dirty="0" smtClean="0"/>
              <a:t>Iterate over bounding rectangle</a:t>
            </a:r>
          </a:p>
          <a:p>
            <a:pPr lvl="1"/>
            <a:r>
              <a:rPr lang="sv-SE" dirty="0" smtClean="0"/>
              <a:t>Measure distance inside contour only</a:t>
            </a:r>
          </a:p>
          <a:p>
            <a:r>
              <a:rPr lang="sv-SE" dirty="0" smtClean="0"/>
              <a:t>Final touch: some morphological dilate</a:t>
            </a:r>
          </a:p>
          <a:p>
            <a:pPr lvl="1"/>
            <a:endParaRPr lang="sv-SE" i="1" dirty="0" smtClean="0"/>
          </a:p>
          <a:p>
            <a:pPr lvl="1"/>
            <a:endParaRPr lang="sv-SE" dirty="0" smtClean="0"/>
          </a:p>
        </p:txBody>
      </p:sp>
    </p:spTree>
    <p:extLst>
      <p:ext uri="{BB962C8B-B14F-4D97-AF65-F5344CB8AC3E}">
        <p14:creationId xmlns:p14="http://schemas.microsoft.com/office/powerpoint/2010/main" val="1676491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Uses </a:t>
            </a:r>
            <a:r>
              <a:rPr lang="sv-SE" i="1" dirty="0" smtClean="0"/>
              <a:t>cv::findContours, cv::boundingRect</a:t>
            </a:r>
          </a:p>
          <a:p>
            <a:endParaRPr lang="sv-SE" i="1" dirty="0"/>
          </a:p>
          <a:p>
            <a:r>
              <a:rPr lang="sv-SE" dirty="0" smtClean="0"/>
              <a:t>Find </a:t>
            </a:r>
            <a:r>
              <a:rPr lang="sv-SE" i="1" dirty="0" smtClean="0"/>
              <a:t>outer</a:t>
            </a:r>
            <a:r>
              <a:rPr lang="sv-SE" dirty="0" smtClean="0"/>
              <a:t> contours</a:t>
            </a:r>
          </a:p>
          <a:p>
            <a:r>
              <a:rPr lang="sv-SE" dirty="0" smtClean="0"/>
              <a:t>Create boundingrect for each contour</a:t>
            </a:r>
          </a:p>
          <a:p>
            <a:r>
              <a:rPr lang="sv-SE" i="1" dirty="0" smtClean="0"/>
              <a:t> </a:t>
            </a:r>
            <a:r>
              <a:rPr lang="sv-SE" dirty="0" smtClean="0"/>
              <a:t>Use the bounding rectangle to add objects to the frame’s object list.</a:t>
            </a:r>
            <a:endParaRPr lang="sv-SE" i="1" dirty="0" smtClean="0"/>
          </a:p>
          <a:p>
            <a:endParaRPr lang="sv-SE" i="1" dirty="0" smtClean="0"/>
          </a:p>
          <a:p>
            <a:endParaRPr lang="sv-SE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9766"/>
            <a:ext cx="9184033" cy="6828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Han har en stor kod, lång kraftig och tung...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Mer av den stora koden, kanske en stor flowchart 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Kalman</a:t>
            </a:r>
            <a:r>
              <a:rPr lang="en-US" dirty="0" smtClean="0"/>
              <a:t> Prediction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Why Kalman?</a:t>
            </a:r>
          </a:p>
          <a:p>
            <a:endParaRPr lang="sv-SE" dirty="0" smtClean="0"/>
          </a:p>
          <a:p>
            <a:r>
              <a:rPr lang="sv-SE" dirty="0" smtClean="0"/>
              <a:t>How Kalman?</a:t>
            </a:r>
          </a:p>
          <a:p>
            <a:pPr lvl="1"/>
            <a:r>
              <a:rPr lang="sv-SE" dirty="0" smtClean="0"/>
              <a:t>Two phases</a:t>
            </a:r>
          </a:p>
          <a:p>
            <a:pPr lvl="2"/>
            <a:r>
              <a:rPr lang="sv-SE" dirty="0" smtClean="0"/>
              <a:t>Measurement Update</a:t>
            </a:r>
          </a:p>
          <a:p>
            <a:pPr lvl="2"/>
            <a:r>
              <a:rPr lang="sv-SE" dirty="0" smtClean="0"/>
              <a:t>Time Update</a:t>
            </a:r>
          </a:p>
          <a:p>
            <a:endParaRPr lang="sv-SE" dirty="0"/>
          </a:p>
          <a:p>
            <a:r>
              <a:rPr lang="sv-SE" dirty="0" smtClean="0"/>
              <a:t>Difficulties</a:t>
            </a:r>
          </a:p>
          <a:p>
            <a:pPr lvl="1"/>
            <a:r>
              <a:rPr lang="sv-SE" dirty="0" smtClean="0"/>
              <a:t>Smoothing</a:t>
            </a:r>
          </a:p>
          <a:p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Why MOTA &amp; MOTP?</a:t>
                </a:r>
              </a:p>
              <a:p>
                <a:pPr marL="118872" indent="0">
                  <a:buNone/>
                </a:pPr>
                <a:endParaRPr lang="en-US" dirty="0" smtClean="0"/>
              </a:p>
              <a:p>
                <a:r>
                  <a:rPr lang="en-US" dirty="0" smtClean="0"/>
                  <a:t>How MOTA?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sv-SE" b="0" i="1" smtClean="0">
                        <a:latin typeface="Cambria Math"/>
                      </a:rPr>
                      <m:t>𝑀𝑂𝑇𝐴</m:t>
                    </m:r>
                    <m:r>
                      <a:rPr lang="sv-SE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sv-SE" b="0" i="1" smtClean="0">
                            <a:latin typeface="Cambria Math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sv-SE" b="0" i="1" smtClean="0">
                                <a:latin typeface="Cambria Math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sv-SE" b="0" i="1" smtClean="0">
                                <a:latin typeface="Cambria Math"/>
                              </a:rPr>
                              <m:t>𝑚𝑖𝑠𝑠𝑒𝑠</m:t>
                            </m:r>
                            <m:r>
                              <a:rPr lang="sv-SE" b="0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sv-SE" b="0" i="1" smtClean="0">
                                <a:latin typeface="Cambria Math"/>
                              </a:rPr>
                              <m:t>𝑓𝑎𝑙𝑠𝑒𝑃𝑜𝑠𝑖𝑡𝑖𝑣𝑒</m:t>
                            </m:r>
                            <m:r>
                              <a:rPr lang="sv-SE" b="0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sv-SE" b="0" i="1" smtClean="0">
                                <a:latin typeface="Cambria Math"/>
                              </a:rPr>
                              <m:t>𝑚𝑖𝑠𝑚𝑎𝑡𝑐h𝑒𝑠</m:t>
                            </m:r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sv-SE" b="0" i="1" smtClean="0">
                                <a:latin typeface="Cambria Math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sv-SE" b="0" i="1" smtClean="0">
                                <a:latin typeface="Cambria Math"/>
                              </a:rPr>
                              <m:t>𝑜𝑏𝑗𝑒𝑐𝑡𝑠</m:t>
                            </m:r>
                          </m:e>
                        </m:nary>
                      </m:den>
                    </m:f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How MOTP?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sv-SE" b="0" i="1" smtClean="0">
                        <a:latin typeface="Cambria Math"/>
                      </a:rPr>
                      <m:t>𝑀𝑂𝑇𝑃</m:t>
                    </m:r>
                    <m:r>
                      <a:rPr lang="sv-SE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sv-SE" b="0" i="1" smtClean="0">
                            <a:latin typeface="Cambria Math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sv-SE" b="0" i="1" smtClean="0">
                                <a:latin typeface="Cambria Math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sv-SE" b="0" i="1" smtClean="0">
                                <a:latin typeface="Cambria Math"/>
                              </a:rPr>
                              <m:t>𝑑𝑖𝑠𝑡𝑎𝑛𝑐𝑒</m:t>
                            </m:r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sv-SE" b="0" i="1" smtClean="0">
                                <a:latin typeface="Cambria Math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sv-SE" b="0" i="1" smtClean="0">
                                <a:latin typeface="Cambria Math"/>
                              </a:rPr>
                              <m:t>𝑜𝑏𝑗𝑒𝑐𝑡𝑠</m:t>
                            </m:r>
                          </m:e>
                        </m:nary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65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Lol pwnage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Lampor</a:t>
            </a:r>
            <a:endParaRPr lang="en-US" dirty="0" smtClean="0"/>
          </a:p>
          <a:p>
            <a:pPr lvl="1"/>
            <a:r>
              <a:rPr lang="en-US" dirty="0" err="1" smtClean="0"/>
              <a:t>Visar</a:t>
            </a:r>
            <a:r>
              <a:rPr lang="en-US" dirty="0" smtClean="0"/>
              <a:t> </a:t>
            </a:r>
            <a:r>
              <a:rPr lang="en-US" dirty="0" err="1" smtClean="0"/>
              <a:t>vägval</a:t>
            </a:r>
            <a:endParaRPr lang="en-US" dirty="0"/>
          </a:p>
        </p:txBody>
      </p:sp>
      <p:pic>
        <p:nvPicPr>
          <p:cNvPr id="5" name="Picture 4" descr="Lampa allah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" y="3200400"/>
            <a:ext cx="7867650" cy="26765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Varför</a:t>
            </a:r>
            <a:r>
              <a:rPr lang="en-US" dirty="0" smtClean="0"/>
              <a:t> “</a:t>
            </a:r>
            <a:r>
              <a:rPr lang="en-US" dirty="0" err="1" smtClean="0"/>
              <a:t>Bulan</a:t>
            </a:r>
            <a:r>
              <a:rPr lang="en-US" dirty="0" smtClean="0"/>
              <a:t>”?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Autonom</a:t>
            </a:r>
            <a:r>
              <a:rPr lang="en-US" dirty="0" smtClean="0"/>
              <a:t> </a:t>
            </a:r>
            <a:r>
              <a:rPr lang="en-US" dirty="0" err="1" smtClean="0"/>
              <a:t>upplockning</a:t>
            </a:r>
            <a:endParaRPr lang="en-US" dirty="0" smtClean="0"/>
          </a:p>
          <a:p>
            <a:r>
              <a:rPr lang="en-US" dirty="0" err="1" smtClean="0"/>
              <a:t>Snyggt</a:t>
            </a:r>
            <a:r>
              <a:rPr lang="en-US" dirty="0" smtClean="0"/>
              <a:t> </a:t>
            </a:r>
            <a:r>
              <a:rPr lang="en-US" dirty="0" err="1" smtClean="0"/>
              <a:t>och</a:t>
            </a:r>
            <a:r>
              <a:rPr lang="en-US" dirty="0" smtClean="0"/>
              <a:t> </a:t>
            </a:r>
            <a:r>
              <a:rPr lang="en-US" dirty="0" err="1" smtClean="0"/>
              <a:t>tydligt</a:t>
            </a:r>
            <a:r>
              <a:rPr lang="en-US" dirty="0" smtClean="0"/>
              <a:t> interface</a:t>
            </a:r>
          </a:p>
          <a:p>
            <a:r>
              <a:rPr lang="en-US" dirty="0" smtClean="0"/>
              <a:t>Fail-safe</a:t>
            </a:r>
          </a:p>
          <a:p>
            <a:r>
              <a:rPr lang="en-US" dirty="0" err="1" smtClean="0"/>
              <a:t>Vacker</a:t>
            </a:r>
            <a:r>
              <a:rPr lang="en-US" dirty="0" smtClean="0"/>
              <a:t> design</a:t>
            </a:r>
          </a:p>
          <a:p>
            <a:r>
              <a:rPr lang="en-US" dirty="0" smtClean="0"/>
              <a:t>Kan </a:t>
            </a:r>
            <a:r>
              <a:rPr lang="en-US" dirty="0" err="1" smtClean="0"/>
              <a:t>dansa</a:t>
            </a:r>
            <a:r>
              <a:rPr lang="en-US" dirty="0" smtClean="0"/>
              <a:t> </a:t>
            </a:r>
            <a:r>
              <a:rPr lang="en-US" dirty="0" err="1" smtClean="0"/>
              <a:t>segerdans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win.</a:t>
            </a:r>
            <a:endParaRPr lang="en-US" dirty="0"/>
          </a:p>
        </p:txBody>
      </p:sp>
      <p:pic>
        <p:nvPicPr>
          <p:cNvPr id="5" name="Picture 4" descr="DSCN391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19600" y="3429000"/>
            <a:ext cx="4343400" cy="3257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Vad</a:t>
            </a:r>
            <a:r>
              <a:rPr lang="en-US" dirty="0" smtClean="0"/>
              <a:t> </a:t>
            </a:r>
            <a:r>
              <a:rPr lang="en-US" dirty="0" err="1" smtClean="0"/>
              <a:t>har</a:t>
            </a:r>
            <a:r>
              <a:rPr lang="en-US" dirty="0" smtClean="0"/>
              <a:t> vi </a:t>
            </a:r>
            <a:r>
              <a:rPr lang="en-US" dirty="0" err="1" smtClean="0"/>
              <a:t>lärt</a:t>
            </a:r>
            <a:r>
              <a:rPr lang="en-US" dirty="0" smtClean="0"/>
              <a:t> </a:t>
            </a:r>
            <a:r>
              <a:rPr lang="en-US" dirty="0" err="1" smtClean="0"/>
              <a:t>oss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Det</a:t>
            </a:r>
            <a:r>
              <a:rPr lang="en-US" dirty="0" smtClean="0"/>
              <a:t> </a:t>
            </a:r>
            <a:r>
              <a:rPr lang="en-US" dirty="0" err="1" smtClean="0"/>
              <a:t>lönar</a:t>
            </a:r>
            <a:r>
              <a:rPr lang="en-US" dirty="0" smtClean="0"/>
              <a:t> sig </a:t>
            </a:r>
            <a:r>
              <a:rPr lang="en-US" dirty="0" err="1" smtClean="0"/>
              <a:t>att</a:t>
            </a:r>
            <a:r>
              <a:rPr lang="en-US" dirty="0" smtClean="0"/>
              <a:t> </a:t>
            </a:r>
            <a:r>
              <a:rPr lang="en-US" dirty="0" err="1" smtClean="0"/>
              <a:t>planera</a:t>
            </a:r>
            <a:endParaRPr lang="en-US" dirty="0" smtClean="0"/>
          </a:p>
          <a:p>
            <a:r>
              <a:rPr lang="en-US" dirty="0" err="1" smtClean="0"/>
              <a:t>Planera</a:t>
            </a:r>
            <a:r>
              <a:rPr lang="en-US" dirty="0" smtClean="0"/>
              <a:t> </a:t>
            </a:r>
            <a:r>
              <a:rPr lang="en-US" dirty="0" err="1" smtClean="0"/>
              <a:t>så</a:t>
            </a:r>
            <a:r>
              <a:rPr lang="en-US" dirty="0" smtClean="0"/>
              <a:t> </a:t>
            </a:r>
            <a:r>
              <a:rPr lang="en-US" dirty="0" err="1" smtClean="0"/>
              <a:t>att</a:t>
            </a:r>
            <a:r>
              <a:rPr lang="en-US" dirty="0" smtClean="0"/>
              <a:t> </a:t>
            </a:r>
            <a:r>
              <a:rPr lang="en-US" dirty="0" err="1" smtClean="0"/>
              <a:t>flaskhalsar</a:t>
            </a:r>
            <a:r>
              <a:rPr lang="en-US" dirty="0" smtClean="0"/>
              <a:t> </a:t>
            </a:r>
            <a:r>
              <a:rPr lang="en-US" dirty="0" err="1" smtClean="0"/>
              <a:t>undviks</a:t>
            </a:r>
            <a:endParaRPr lang="en-US" dirty="0" smtClean="0"/>
          </a:p>
          <a:p>
            <a:r>
              <a:rPr lang="en-US" dirty="0" err="1" smtClean="0"/>
              <a:t>Jobba</a:t>
            </a:r>
            <a:r>
              <a:rPr lang="en-US" dirty="0" smtClean="0"/>
              <a:t> </a:t>
            </a:r>
            <a:r>
              <a:rPr lang="en-US" dirty="0" err="1" smtClean="0"/>
              <a:t>så</a:t>
            </a:r>
            <a:r>
              <a:rPr lang="en-US" dirty="0" smtClean="0"/>
              <a:t> </a:t>
            </a:r>
            <a:r>
              <a:rPr lang="en-US" dirty="0" err="1" smtClean="0"/>
              <a:t>parallellt</a:t>
            </a:r>
            <a:r>
              <a:rPr lang="en-US" dirty="0" smtClean="0"/>
              <a:t> </a:t>
            </a:r>
            <a:r>
              <a:rPr lang="en-US" dirty="0" err="1" smtClean="0"/>
              <a:t>det</a:t>
            </a:r>
            <a:r>
              <a:rPr lang="en-US" dirty="0" smtClean="0"/>
              <a:t> </a:t>
            </a:r>
            <a:r>
              <a:rPr lang="en-US" dirty="0" err="1" smtClean="0"/>
              <a:t>går</a:t>
            </a:r>
            <a:r>
              <a:rPr lang="en-US" dirty="0" smtClean="0"/>
              <a:t> I </a:t>
            </a:r>
            <a:r>
              <a:rPr lang="en-US" dirty="0" err="1" smtClean="0"/>
              <a:t>början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Lagom</a:t>
            </a:r>
            <a:r>
              <a:rPr lang="en-US" dirty="0" smtClean="0"/>
              <a:t> </a:t>
            </a:r>
            <a:r>
              <a:rPr lang="en-US" dirty="0" err="1" smtClean="0"/>
              <a:t>långa</a:t>
            </a:r>
            <a:r>
              <a:rPr lang="en-US" dirty="0" smtClean="0"/>
              <a:t> </a:t>
            </a:r>
            <a:r>
              <a:rPr lang="en-US" dirty="0" err="1" smtClean="0"/>
              <a:t>arbetspass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err="1" smtClean="0"/>
              <a:t>Vira</a:t>
            </a:r>
            <a:r>
              <a:rPr lang="en-US" dirty="0" smtClean="0"/>
              <a:t> </a:t>
            </a:r>
            <a:r>
              <a:rPr lang="en-US" dirty="0" err="1" smtClean="0"/>
              <a:t>ordentligt</a:t>
            </a:r>
            <a:endParaRPr lang="en-US" dirty="0" smtClean="0"/>
          </a:p>
          <a:p>
            <a:r>
              <a:rPr lang="en-US" dirty="0" err="1" smtClean="0"/>
              <a:t>Skriv</a:t>
            </a:r>
            <a:r>
              <a:rPr lang="en-US" dirty="0" smtClean="0"/>
              <a:t> </a:t>
            </a:r>
            <a:r>
              <a:rPr lang="en-US" dirty="0" err="1" smtClean="0"/>
              <a:t>ordentlig</a:t>
            </a:r>
            <a:r>
              <a:rPr lang="en-US" dirty="0" smtClean="0"/>
              <a:t> </a:t>
            </a:r>
            <a:r>
              <a:rPr lang="en-US" dirty="0" err="1" smtClean="0"/>
              <a:t>kod</a:t>
            </a:r>
            <a:endParaRPr lang="en-US" dirty="0" smtClean="0"/>
          </a:p>
          <a:p>
            <a:r>
              <a:rPr lang="en-US" dirty="0" err="1" smtClean="0"/>
              <a:t>Inse</a:t>
            </a:r>
            <a:r>
              <a:rPr lang="en-US" dirty="0" smtClean="0"/>
              <a:t> </a:t>
            </a:r>
            <a:r>
              <a:rPr lang="en-US" dirty="0" err="1" smtClean="0"/>
              <a:t>att</a:t>
            </a:r>
            <a:r>
              <a:rPr lang="en-US" dirty="0" smtClean="0"/>
              <a:t> </a:t>
            </a:r>
            <a:r>
              <a:rPr lang="en-US" dirty="0" err="1" smtClean="0"/>
              <a:t>idéer</a:t>
            </a:r>
            <a:r>
              <a:rPr lang="en-US" dirty="0" smtClean="0"/>
              <a:t> </a:t>
            </a:r>
            <a:r>
              <a:rPr lang="en-US" dirty="0" err="1" smtClean="0"/>
              <a:t>kan</a:t>
            </a:r>
            <a:r>
              <a:rPr lang="en-US" dirty="0" smtClean="0"/>
              <a:t> </a:t>
            </a:r>
            <a:r>
              <a:rPr lang="en-US" dirty="0" err="1" smtClean="0"/>
              <a:t>behöva</a:t>
            </a:r>
            <a:r>
              <a:rPr lang="en-US" dirty="0" smtClean="0"/>
              <a:t> </a:t>
            </a:r>
            <a:r>
              <a:rPr lang="en-US" dirty="0" err="1" smtClean="0"/>
              <a:t>ändras</a:t>
            </a:r>
            <a:r>
              <a:rPr lang="en-US" dirty="0" smtClean="0"/>
              <a:t> </a:t>
            </a:r>
            <a:r>
              <a:rPr lang="en-US" dirty="0" err="1" smtClean="0"/>
              <a:t>även</a:t>
            </a:r>
            <a:r>
              <a:rPr lang="en-US" dirty="0" smtClean="0"/>
              <a:t> </a:t>
            </a:r>
            <a:r>
              <a:rPr lang="en-US" dirty="0" err="1" smtClean="0"/>
              <a:t>om</a:t>
            </a:r>
            <a:r>
              <a:rPr lang="en-US" dirty="0" smtClean="0"/>
              <a:t> de </a:t>
            </a:r>
            <a:r>
              <a:rPr lang="en-US" dirty="0" err="1" smtClean="0"/>
              <a:t>verkar</a:t>
            </a:r>
            <a:r>
              <a:rPr lang="en-US" dirty="0" smtClean="0"/>
              <a:t> bra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Bild 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3276600" y="5486400"/>
            <a:ext cx="2438400" cy="835025"/>
          </a:xfrm>
          <a:solidFill>
            <a:schemeClr val="bg1">
              <a:lumMod val="65000"/>
              <a:alpha val="81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dirty="0" err="1" smtClean="0"/>
              <a:t>Frågor</a:t>
            </a:r>
            <a:r>
              <a:rPr lang="en-US" dirty="0" smtClean="0"/>
              <a:t>?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4930409"/>
          </a:xfrm>
        </p:spPr>
        <p:txBody>
          <a:bodyPr>
            <a:normAutofit/>
          </a:bodyPr>
          <a:lstStyle/>
          <a:p>
            <a:r>
              <a:rPr lang="sv-SE" dirty="0" smtClean="0"/>
              <a:t>Object</a:t>
            </a:r>
          </a:p>
          <a:p>
            <a:r>
              <a:rPr lang="sv-SE" dirty="0" smtClean="0"/>
              <a:t>Frame</a:t>
            </a:r>
          </a:p>
          <a:p>
            <a:r>
              <a:rPr lang="sv-SE" dirty="0" smtClean="0"/>
              <a:t>Framelist</a:t>
            </a: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986" y="4343400"/>
            <a:ext cx="7298548" cy="190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Background Modeling – Gustav</a:t>
            </a:r>
          </a:p>
          <a:p>
            <a:r>
              <a:rPr lang="en-US" dirty="0" smtClean="0"/>
              <a:t>Foreground Processing – Martin</a:t>
            </a:r>
          </a:p>
          <a:p>
            <a:r>
              <a:rPr lang="en-US" dirty="0" smtClean="0"/>
              <a:t>Object </a:t>
            </a:r>
            <a:r>
              <a:rPr lang="en-US" dirty="0"/>
              <a:t>Identification </a:t>
            </a:r>
            <a:r>
              <a:rPr lang="en-US" dirty="0" smtClean="0"/>
              <a:t>– </a:t>
            </a:r>
            <a:r>
              <a:rPr lang="en-US" dirty="0" err="1" smtClean="0"/>
              <a:t>Mattias</a:t>
            </a:r>
            <a:endParaRPr lang="en-US" dirty="0" smtClean="0"/>
          </a:p>
          <a:p>
            <a:r>
              <a:rPr lang="en-US" dirty="0" smtClean="0"/>
              <a:t>Prediction and Evaluation – Alexander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Uses a mixture of </a:t>
            </a:r>
            <a:r>
              <a:rPr lang="en-US" dirty="0" err="1" smtClean="0"/>
              <a:t>gaussian</a:t>
            </a:r>
            <a:r>
              <a:rPr lang="en-US" dirty="0" smtClean="0"/>
              <a:t> model described by Wood.</a:t>
            </a:r>
          </a:p>
          <a:p>
            <a:r>
              <a:rPr lang="en-US" dirty="0" smtClean="0"/>
              <a:t>Update procedure is slow... Close to 1 second per update on a larger image.</a:t>
            </a:r>
          </a:p>
          <a:p>
            <a:endParaRPr lang="en-US" dirty="0" smtClean="0"/>
          </a:p>
          <a:p>
            <a:pPr marL="118872" indent="0"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dirty="0" err="1" smtClean="0"/>
              <a:t>Noisy</a:t>
            </a:r>
            <a:r>
              <a:rPr lang="sv-SE" dirty="0" smtClean="0"/>
              <a:t>, lots </a:t>
            </a:r>
            <a:r>
              <a:rPr lang="sv-SE" dirty="0" err="1" smtClean="0"/>
              <a:t>of</a:t>
            </a:r>
            <a:r>
              <a:rPr lang="sv-SE" dirty="0" smtClean="0"/>
              <a:t> </a:t>
            </a:r>
            <a:r>
              <a:rPr lang="sv-SE" dirty="0" err="1" smtClean="0"/>
              <a:t>false</a:t>
            </a:r>
            <a:r>
              <a:rPr lang="sv-SE" dirty="0" smtClean="0"/>
              <a:t> positives.</a:t>
            </a:r>
          </a:p>
          <a:p>
            <a:r>
              <a:rPr lang="sv-SE" dirty="0" err="1" smtClean="0"/>
              <a:t>False</a:t>
            </a:r>
            <a:r>
              <a:rPr lang="sv-SE" dirty="0" smtClean="0"/>
              <a:t> positives </a:t>
            </a:r>
            <a:r>
              <a:rPr lang="sv-SE" dirty="0" err="1" smtClean="0"/>
              <a:t>are</a:t>
            </a:r>
            <a:r>
              <a:rPr lang="sv-SE" dirty="0" smtClean="0"/>
              <a:t> </a:t>
            </a:r>
            <a:r>
              <a:rPr lang="sv-SE" dirty="0" err="1" smtClean="0"/>
              <a:t>mostly</a:t>
            </a:r>
            <a:r>
              <a:rPr lang="sv-SE" dirty="0" smtClean="0"/>
              <a:t> isolated.</a:t>
            </a:r>
          </a:p>
          <a:p>
            <a:r>
              <a:rPr lang="sv-SE" dirty="0" err="1" smtClean="0"/>
              <a:t>Easy</a:t>
            </a:r>
            <a:r>
              <a:rPr lang="sv-SE" dirty="0" smtClean="0"/>
              <a:t> </a:t>
            </a:r>
            <a:r>
              <a:rPr lang="sv-SE" dirty="0" err="1" smtClean="0"/>
              <a:t>to</a:t>
            </a:r>
            <a:r>
              <a:rPr lang="sv-SE" dirty="0" smtClean="0"/>
              <a:t> </a:t>
            </a:r>
            <a:r>
              <a:rPr lang="sv-SE" dirty="0" err="1" smtClean="0"/>
              <a:t>handle</a:t>
            </a:r>
            <a:r>
              <a:rPr lang="sv-SE" dirty="0" smtClean="0"/>
              <a:t> </a:t>
            </a:r>
            <a:r>
              <a:rPr lang="sv-SE" dirty="0" err="1" smtClean="0"/>
              <a:t>with</a:t>
            </a:r>
            <a:r>
              <a:rPr lang="sv-SE" dirty="0" smtClean="0"/>
              <a:t> later </a:t>
            </a:r>
            <a:r>
              <a:rPr lang="sv-SE" dirty="0" err="1" smtClean="0"/>
              <a:t>processing</a:t>
            </a:r>
            <a:r>
              <a:rPr lang="sv-SE" dirty="0" smtClean="0"/>
              <a:t> </a:t>
            </a:r>
            <a:r>
              <a:rPr lang="sv-SE" smtClean="0"/>
              <a:t>steps.</a:t>
            </a:r>
            <a:endParaRPr lang="sv-SE" dirty="0"/>
          </a:p>
          <a:p>
            <a:endParaRPr lang="sv-S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Foreground Processing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Three main objectives:</a:t>
            </a:r>
          </a:p>
          <a:p>
            <a:pPr lvl="1"/>
            <a:r>
              <a:rPr lang="en-US" dirty="0" smtClean="0"/>
              <a:t>Suppress shadows</a:t>
            </a:r>
          </a:p>
          <a:p>
            <a:pPr lvl="1"/>
            <a:r>
              <a:rPr lang="en-US" dirty="0" smtClean="0"/>
              <a:t>Remove noise</a:t>
            </a:r>
          </a:p>
          <a:p>
            <a:pPr lvl="1"/>
            <a:r>
              <a:rPr lang="en-US" dirty="0" smtClean="0"/>
              <a:t>Detect moving regions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Shadow Suppression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Algorithm implemented as described in the master thesis by John Wood.</a:t>
            </a:r>
          </a:p>
          <a:p>
            <a:r>
              <a:rPr lang="en-US" dirty="0" smtClean="0"/>
              <a:t>HSV mapping:</a:t>
            </a:r>
            <a:endParaRPr lang="en-US" dirty="0"/>
          </a:p>
          <a:p>
            <a:pPr lvl="1"/>
            <a:r>
              <a:rPr lang="en-US" dirty="0" smtClean="0"/>
              <a:t>Easy to implement</a:t>
            </a:r>
          </a:p>
          <a:p>
            <a:pPr lvl="1"/>
            <a:r>
              <a:rPr lang="en-US" dirty="0" smtClean="0"/>
              <a:t>Good performance</a:t>
            </a:r>
          </a:p>
          <a:p>
            <a:pPr lvl="1"/>
            <a:r>
              <a:rPr lang="en-US" dirty="0" smtClean="0"/>
              <a:t>Few false positives</a:t>
            </a:r>
            <a:endParaRPr lang="en-US" dirty="0"/>
          </a:p>
          <a:p>
            <a:endParaRPr lang="en-US" dirty="0" smtClean="0"/>
          </a:p>
          <a:p>
            <a:pPr marL="118872" indent="0">
              <a:buNone/>
            </a:pPr>
            <a:endParaRPr lang="en-US" dirty="0" smtClean="0"/>
          </a:p>
          <a:p>
            <a:endParaRPr lang="en-US" dirty="0" smtClean="0"/>
          </a:p>
        </p:txBody>
      </p:sp>
      <p:pic>
        <p:nvPicPr>
          <p:cNvPr id="2050" name="Picture 2" descr="C:\Users\Marsve\Desktop\Kurser\TSBB15\Projekt\Sven\Powerpoint\HSV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505200"/>
            <a:ext cx="2761116" cy="277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4098" name="Picture 2" descr="C:\Users\Marsve\Desktop\Kurser\TSBB15\Projekt\Report Images\Renova 0000 second\Renova0000SecondRa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82950" y="-1181100"/>
            <a:ext cx="13677900" cy="1097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984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1665</TotalTime>
  <Words>362</Words>
  <Application>Microsoft Office PowerPoint</Application>
  <PresentationFormat>On-screen Show (4:3)</PresentationFormat>
  <Paragraphs>99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Module</vt:lpstr>
      <vt:lpstr>TSBB15 Object Tracking  Group 2  </vt:lpstr>
      <vt:lpstr>Objectives</vt:lpstr>
      <vt:lpstr>Data Structures</vt:lpstr>
      <vt:lpstr>Modules</vt:lpstr>
      <vt:lpstr>Background Modeling</vt:lpstr>
      <vt:lpstr>Background Modeling</vt:lpstr>
      <vt:lpstr>Foreground Processing</vt:lpstr>
      <vt:lpstr>Shadow Suppression</vt:lpstr>
      <vt:lpstr>PowerPoint Presentation</vt:lpstr>
      <vt:lpstr>Noise Removal</vt:lpstr>
      <vt:lpstr>Noise Removal</vt:lpstr>
      <vt:lpstr>Object Detection</vt:lpstr>
      <vt:lpstr>Identification</vt:lpstr>
      <vt:lpstr>Identification</vt:lpstr>
      <vt:lpstr>Kalman Prediction</vt:lpstr>
      <vt:lpstr>Evaluation</vt:lpstr>
      <vt:lpstr>Results</vt:lpstr>
      <vt:lpstr>Design</vt:lpstr>
      <vt:lpstr>Varför “Bulan”?</vt:lpstr>
      <vt:lpstr>Vad har vi lärt oss?</vt:lpstr>
      <vt:lpstr>Frågor?</vt:lpstr>
    </vt:vector>
  </TitlesOfParts>
  <Company>Linköping University, ISY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Robotprojekt Y TSEA27</dc:title>
  <dc:creator>Sytem Administrator</dc:creator>
  <cp:lastModifiedBy>Alexander Sjöholm</cp:lastModifiedBy>
  <cp:revision>89</cp:revision>
  <dcterms:created xsi:type="dcterms:W3CDTF">2012-05-04T13:39:22Z</dcterms:created>
  <dcterms:modified xsi:type="dcterms:W3CDTF">2013-04-05T09:06:33Z</dcterms:modified>
</cp:coreProperties>
</file>