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95" r:id="rId15"/>
    <p:sldId id="276" r:id="rId16"/>
    <p:sldId id="294" r:id="rId17"/>
    <p:sldId id="293" r:id="rId18"/>
    <p:sldId id="277" r:id="rId19"/>
    <p:sldId id="278" r:id="rId20"/>
    <p:sldId id="279" r:id="rId21"/>
    <p:sldId id="280" r:id="rId22"/>
    <p:sldId id="261" r:id="rId23"/>
    <p:sldId id="286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95"/>
            <p14:sldId id="276"/>
            <p14:sldId id="294"/>
            <p14:sldId id="293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pPr/>
              <a:t>2013-04-09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544D-189B-42AA-99C2-D77A007B2558}" type="datetimeFigureOut">
              <a:rPr lang="sv-SE" smtClean="0"/>
              <a:t>2013-04-09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6677-960A-4D89-A544-37B88B173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05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system has a simple </a:t>
            </a: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is stored in a </a:t>
            </a:r>
            <a:r>
              <a:rPr lang="sv-SE" dirty="0" err="1" smtClean="0"/>
              <a:t>frame</a:t>
            </a:r>
            <a:r>
              <a:rPr lang="sv-SE" dirty="0" smtClean="0"/>
              <a:t> list,.</a:t>
            </a:r>
          </a:p>
          <a:p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framelist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gets passed on to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module</a:t>
            </a:r>
            <a:r>
              <a:rPr lang="sv-SE" dirty="0" smtClean="0"/>
              <a:t> .</a:t>
            </a:r>
          </a:p>
          <a:p>
            <a:endParaRPr lang="sv-SE" dirty="0"/>
          </a:p>
          <a:p>
            <a:r>
              <a:rPr lang="sv-SE" dirty="0" err="1" smtClean="0"/>
              <a:t>Once</a:t>
            </a:r>
            <a:r>
              <a:rPr lang="sv-SE" dirty="0" smtClean="0"/>
              <a:t> a </a:t>
            </a:r>
            <a:r>
              <a:rPr lang="sv-SE" dirty="0" err="1" smtClean="0"/>
              <a:t>frame</a:t>
            </a:r>
            <a:r>
              <a:rPr lang="sv-SE" dirty="0" smtClean="0"/>
              <a:t> has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completely</a:t>
            </a:r>
            <a:r>
              <a:rPr lang="sv-SE" dirty="0" smtClean="0"/>
              <a:t> processed it </a:t>
            </a:r>
            <a:r>
              <a:rPr lang="sv-SE" dirty="0" err="1" smtClean="0"/>
              <a:t>moves</a:t>
            </a:r>
            <a:r>
              <a:rPr lang="sv-SE" dirty="0" smtClean="0"/>
              <a:t> on to the </a:t>
            </a:r>
            <a:r>
              <a:rPr lang="sv-SE" dirty="0" err="1" smtClean="0"/>
              <a:t>next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mixture</a:t>
            </a:r>
            <a:r>
              <a:rPr lang="sv-SE" dirty="0" smtClean="0"/>
              <a:t> of </a:t>
            </a:r>
            <a:r>
              <a:rPr lang="sv-SE" dirty="0" err="1" smtClean="0"/>
              <a:t>gaussians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 for the </a:t>
            </a:r>
            <a:r>
              <a:rPr lang="sv-SE" dirty="0" err="1" smtClean="0"/>
              <a:t>background</a:t>
            </a:r>
            <a:r>
              <a:rPr lang="sv-SE" dirty="0" smtClean="0"/>
              <a:t>, </a:t>
            </a:r>
            <a:r>
              <a:rPr lang="sv-SE" dirty="0" err="1" smtClean="0"/>
              <a:t>described</a:t>
            </a:r>
            <a:r>
              <a:rPr lang="sv-SE" dirty="0" smtClean="0"/>
              <a:t> by Wood…</a:t>
            </a:r>
          </a:p>
          <a:p>
            <a:endParaRPr lang="sv-SE" dirty="0" smtClean="0"/>
          </a:p>
          <a:p>
            <a:r>
              <a:rPr lang="sv-SE" dirty="0" smtClean="0"/>
              <a:t>First </a:t>
            </a:r>
            <a:r>
              <a:rPr lang="sv-SE" dirty="0" err="1" smtClean="0"/>
              <a:t>updates</a:t>
            </a:r>
            <a:r>
              <a:rPr lang="sv-SE" dirty="0" smtClean="0"/>
              <a:t> the </a:t>
            </a:r>
            <a:r>
              <a:rPr lang="sv-SE" dirty="0" err="1" smtClean="0"/>
              <a:t>model</a:t>
            </a:r>
            <a:r>
              <a:rPr lang="sv-SE" dirty="0" smtClean="0"/>
              <a:t>,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incoming</a:t>
            </a:r>
            <a:r>
              <a:rPr lang="sv-SE" dirty="0" smtClean="0"/>
              <a:t> image, </a:t>
            </a:r>
            <a:r>
              <a:rPr lang="sv-SE" dirty="0" err="1" smtClean="0"/>
              <a:t>compares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pixel in the </a:t>
            </a:r>
            <a:r>
              <a:rPr lang="sv-SE" dirty="0" err="1" smtClean="0"/>
              <a:t>incoming</a:t>
            </a:r>
            <a:r>
              <a:rPr lang="sv-SE" dirty="0" smtClean="0"/>
              <a:t> image with the </a:t>
            </a:r>
            <a:r>
              <a:rPr lang="sv-SE" dirty="0" err="1" smtClean="0"/>
              <a:t>current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,.</a:t>
            </a:r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Sufficently</a:t>
            </a:r>
            <a:r>
              <a:rPr lang="sv-SE" dirty="0" smtClean="0"/>
              <a:t> </a:t>
            </a:r>
            <a:r>
              <a:rPr lang="sv-SE" dirty="0" err="1" smtClean="0"/>
              <a:t>adaptable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simple </a:t>
            </a:r>
            <a:r>
              <a:rPr lang="sv-SE" dirty="0" err="1" smtClean="0"/>
              <a:t>outdoor</a:t>
            </a:r>
            <a:r>
              <a:rPr lang="sv-SE" dirty="0" smtClean="0"/>
              <a:t>  </a:t>
            </a:r>
            <a:r>
              <a:rPr lang="sv-SE" dirty="0" err="1" smtClean="0"/>
              <a:t>sequences</a:t>
            </a:r>
            <a:r>
              <a:rPr lang="sv-SE" dirty="0" smtClean="0"/>
              <a:t>.</a:t>
            </a:r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Generates</a:t>
            </a:r>
            <a:r>
              <a:rPr lang="sv-SE" dirty="0" smtClean="0"/>
              <a:t> a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likely</a:t>
            </a:r>
            <a:r>
              <a:rPr lang="sv-SE" dirty="0" smtClean="0"/>
              <a:t> </a:t>
            </a:r>
            <a:r>
              <a:rPr lang="sv-SE" dirty="0" err="1" smtClean="0"/>
              <a:t>background</a:t>
            </a:r>
            <a:r>
              <a:rPr lang="sv-SE" dirty="0" smtClean="0"/>
              <a:t> image for the </a:t>
            </a:r>
            <a:r>
              <a:rPr lang="sv-SE" dirty="0" err="1" smtClean="0"/>
              <a:t>shadow</a:t>
            </a:r>
            <a:r>
              <a:rPr lang="sv-SE" dirty="0" smtClean="0"/>
              <a:t> removal to </a:t>
            </a:r>
            <a:r>
              <a:rPr lang="sv-SE" dirty="0" err="1" smtClean="0"/>
              <a:t>use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contains</a:t>
            </a:r>
            <a:r>
              <a:rPr lang="sv-SE" dirty="0" smtClean="0"/>
              <a:t> lots of </a:t>
            </a:r>
            <a:r>
              <a:rPr lang="sv-SE" dirty="0" err="1" smtClean="0"/>
              <a:t>isolated</a:t>
            </a:r>
            <a:r>
              <a:rPr lang="sv-SE" dirty="0" smtClean="0"/>
              <a:t> pixels </a:t>
            </a:r>
            <a:r>
              <a:rPr lang="sv-SE" dirty="0" err="1" smtClean="0"/>
              <a:t>falsely</a:t>
            </a:r>
            <a:r>
              <a:rPr lang="sv-SE" dirty="0" smtClean="0"/>
              <a:t> marked as </a:t>
            </a:r>
            <a:r>
              <a:rPr lang="sv-SE" dirty="0" err="1" smtClean="0"/>
              <a:t>background</a:t>
            </a:r>
            <a:r>
              <a:rPr lang="sv-SE" dirty="0" smtClean="0"/>
              <a:t>.</a:t>
            </a:r>
          </a:p>
          <a:p>
            <a:r>
              <a:rPr lang="sv-SE" dirty="0" smtClean="0"/>
              <a:t>Handled later by the </a:t>
            </a:r>
            <a:r>
              <a:rPr lang="sv-SE" dirty="0" err="1" smtClean="0"/>
              <a:t>foreground</a:t>
            </a:r>
            <a:r>
              <a:rPr lang="sv-SE" dirty="0" smtClean="0"/>
              <a:t> </a:t>
            </a:r>
            <a:r>
              <a:rPr lang="sv-SE" dirty="0" err="1" smtClean="0"/>
              <a:t>segmentation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dirty="0" err="1" smtClean="0"/>
              <a:t>Updating</a:t>
            </a:r>
            <a:r>
              <a:rPr lang="sv-SE" dirty="0" smtClean="0"/>
              <a:t> the </a:t>
            </a:r>
            <a:r>
              <a:rPr lang="sv-SE" dirty="0" err="1" smtClean="0"/>
              <a:t>background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is slow, so </a:t>
            </a:r>
            <a:r>
              <a:rPr lang="sv-SE" dirty="0" err="1" smtClean="0"/>
              <a:t>possibly</a:t>
            </a:r>
            <a:r>
              <a:rPr lang="sv-SE" dirty="0" smtClean="0"/>
              <a:t> </a:t>
            </a: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doing</a:t>
            </a:r>
            <a:r>
              <a:rPr lang="sv-SE" dirty="0" smtClean="0"/>
              <a:t> it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 of </a:t>
            </a:r>
            <a:r>
              <a:rPr lang="sv-SE" dirty="0" err="1" smtClean="0"/>
              <a:t>paramaters</a:t>
            </a:r>
            <a:r>
              <a:rPr lang="sv-SE" dirty="0" smtClean="0"/>
              <a:t> to </a:t>
            </a:r>
            <a:r>
              <a:rPr lang="sv-SE" dirty="0" err="1" smtClean="0"/>
              <a:t>tune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6677-960A-4D89-A544-37B88B173726}" type="slidenum">
              <a:rPr lang="sv-SE" smtClean="0"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76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Correlate previous objects with current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Handle occlusion</a:t>
            </a:r>
          </a:p>
          <a:p>
            <a:pPr lvl="2"/>
            <a:r>
              <a:rPr lang="en-US" dirty="0"/>
              <a:t>Objects &lt;-&gt; Objects</a:t>
            </a:r>
          </a:p>
          <a:p>
            <a:pPr lvl="2"/>
            <a:r>
              <a:rPr lang="en-US" dirty="0"/>
              <a:t>Objects &lt;-&gt; </a:t>
            </a:r>
            <a:r>
              <a:rPr lang="en-US" dirty="0" smtClean="0"/>
              <a:t>Background</a:t>
            </a:r>
            <a:endParaRPr lang="en-US" dirty="0"/>
          </a:p>
          <a:p>
            <a:pPr lvl="1"/>
            <a:r>
              <a:rPr lang="en-US" dirty="0" smtClean="0"/>
              <a:t>Assign unique ID’s to new objects</a:t>
            </a:r>
            <a:endParaRPr lang="en-US" dirty="0"/>
          </a:p>
          <a:p>
            <a:pPr lvl="1"/>
            <a:r>
              <a:rPr lang="en-US" dirty="0"/>
              <a:t>Forget objects that leave the </a:t>
            </a:r>
            <a:r>
              <a:rPr lang="en-US" dirty="0" smtClean="0"/>
              <a:t>screen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– Error measure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A measure of how similar two objects are.</a:t>
                </a:r>
              </a:p>
              <a:p>
                <a:r>
                  <a:rPr lang="sv-SE" dirty="0" smtClean="0"/>
                  <a:t>A measure of how probable it is that two objects are the same.</a:t>
                </a:r>
              </a:p>
              <a:p>
                <a:endParaRPr lang="sv-S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sz="15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sz="1500" b="0" i="1" smtClean="0">
                            <a:latin typeface="Cambria Math"/>
                          </a:rPr>
                          <m:t>𝜖</m:t>
                        </m:r>
                        <m:r>
                          <a:rPr lang="sv-SE" sz="15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sv-SE" sz="15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15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15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v-SE" sz="15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5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i="1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sv-SE" sz="15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15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15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15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v-SE" sz="15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5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𝑤𝑖𝑑𝑡</m:t>
                                </m:r>
                                <m:sSub>
                                  <m:sSubPr>
                                    <m:ctrlPr>
                                      <a:rPr lang="sv-SE" sz="1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𝑤𝑖𝑑h</m:t>
                                </m:r>
                                <m:sSub>
                                  <m:sSubPr>
                                    <m:ctrlPr>
                                      <a:rPr lang="sv-SE" sz="15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sv-SE" sz="15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1500" b="0" i="1" smtClean="0">
                                <a:latin typeface="Cambria Math"/>
                              </a:rPr>
                              <m:t>+|</m:t>
                            </m:r>
                            <m:r>
                              <a:rPr lang="sv-SE" sz="1500" b="0" i="1" smtClean="0">
                                <a:latin typeface="Cambria Math"/>
                              </a:rPr>
                              <m:t>h𝑒𝑖𝑔h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sv-SE" sz="1500" b="0" i="1" smtClean="0">
                                <a:latin typeface="Cambria Math"/>
                              </a:rPr>
                              <m:t>h𝑒𝑖𝑔h</m:t>
                            </m:r>
                            <m:sSub>
                              <m:sSubPr>
                                <m:ctrlPr>
                                  <a:rPr lang="sv-SE" sz="15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sv-SE" sz="15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sv-SE" sz="1500" b="0" i="1" smtClean="0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p>
                        <m:r>
                          <a:rPr lang="sv-SE" sz="15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sz="1500" dirty="0" smtClean="0"/>
              </a:p>
              <a:p>
                <a:endParaRPr lang="sv-SE" sz="1600" dirty="0"/>
              </a:p>
              <a:p>
                <a:endParaRPr lang="sv-SE" sz="1500" dirty="0" smtClean="0"/>
              </a:p>
              <a:p>
                <a:endParaRPr lang="sv-SE" sz="1500" dirty="0"/>
              </a:p>
              <a:p>
                <a:endParaRPr lang="sv-SE" dirty="0"/>
              </a:p>
              <a:p>
                <a:r>
                  <a:rPr lang="sv-SE" dirty="0" smtClean="0"/>
                  <a:t>Discards outliers</a:t>
                </a:r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14629" y="424035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Squared euclidian distance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424035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Squared size difference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459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14193" y="3997151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3250250" y="2329085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- Occlusion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0669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63197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2632586" y="225729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ight Arrow 7"/>
          <p:cNvSpPr/>
          <p:nvPr/>
        </p:nvSpPr>
        <p:spPr>
          <a:xfrm>
            <a:off x="2158823" y="261497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937129" y="2531401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1187601" y="2329085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3030645" y="253140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5211364" y="3857641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261926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7251442" y="3908238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ight Arrow 16"/>
          <p:cNvSpPr/>
          <p:nvPr/>
        </p:nvSpPr>
        <p:spPr>
          <a:xfrm>
            <a:off x="6760587" y="4265917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ctangle 17"/>
          <p:cNvSpPr/>
          <p:nvPr/>
        </p:nvSpPr>
        <p:spPr>
          <a:xfrm>
            <a:off x="5489065" y="41823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055936" y="3980027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7944923" y="3965653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7388592" y="41823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5631306" y="4012398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922913" y="4020923"/>
            <a:ext cx="770996" cy="818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609599" y="3874808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2644399" y="3925405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660162" y="392346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ight Arrow 29"/>
          <p:cNvSpPr/>
          <p:nvPr/>
        </p:nvSpPr>
        <p:spPr>
          <a:xfrm>
            <a:off x="2158822" y="4283084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2871538" y="4561761"/>
            <a:ext cx="439209" cy="3454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3438409" y="3997194"/>
            <a:ext cx="452701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1353643" y="3989425"/>
            <a:ext cx="452701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797312" y="4561427"/>
            <a:ext cx="439209" cy="343894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3013779" y="4029565"/>
            <a:ext cx="770996" cy="805706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609600" y="5495296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660162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2649678" y="5545893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ight Arrow 39"/>
          <p:cNvSpPr/>
          <p:nvPr/>
        </p:nvSpPr>
        <p:spPr>
          <a:xfrm>
            <a:off x="2158823" y="5903572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1114010" y="569714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3111111" y="5697143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8031478" y="2329893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5211363" y="2207507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5261925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7251441" y="2258104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ight Arrow 47"/>
          <p:cNvSpPr/>
          <p:nvPr/>
        </p:nvSpPr>
        <p:spPr>
          <a:xfrm>
            <a:off x="6760586" y="2615783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5411701" y="253221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/>
          <p:cNvSpPr/>
          <p:nvPr/>
        </p:nvSpPr>
        <p:spPr>
          <a:xfrm>
            <a:off x="6016804" y="2330068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>
            <a:off x="7388591" y="2530611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5211362" y="5516389"/>
            <a:ext cx="3429000" cy="1149331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5261924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7251440" y="5566986"/>
            <a:ext cx="1346906" cy="1053546"/>
          </a:xfrm>
          <a:prstGeom prst="rect">
            <a:avLst/>
          </a:prstGeom>
          <a:noFill/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ight Arrow 54"/>
          <p:cNvSpPr/>
          <p:nvPr/>
        </p:nvSpPr>
        <p:spPr>
          <a:xfrm>
            <a:off x="6760585" y="5924665"/>
            <a:ext cx="330553" cy="2290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7732064" y="5717740"/>
            <a:ext cx="439209" cy="6877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8100000" scaled="1"/>
            <a:tileRect/>
          </a:gradFill>
          <a:ln w="190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5700422" y="5720177"/>
            <a:ext cx="439209" cy="687788"/>
          </a:xfrm>
          <a:prstGeom prst="rect">
            <a:avLst/>
          </a:prstGeom>
          <a:noFill/>
          <a:ln w="190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TextBox 58"/>
          <p:cNvSpPr txBox="1"/>
          <p:nvPr/>
        </p:nvSpPr>
        <p:spPr>
          <a:xfrm>
            <a:off x="609600" y="182457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Overlapping move</a:t>
            </a:r>
            <a:endParaRPr lang="sv-SE" dirty="0"/>
          </a:p>
        </p:txBody>
      </p:sp>
      <p:sp>
        <p:nvSpPr>
          <p:cNvPr id="60" name="TextBox 59"/>
          <p:cNvSpPr txBox="1"/>
          <p:nvPr/>
        </p:nvSpPr>
        <p:spPr>
          <a:xfrm>
            <a:off x="5211362" y="182108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Non-overlapping move</a:t>
            </a:r>
            <a:endParaRPr lang="sv-SE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349159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Parent split</a:t>
            </a:r>
            <a:endParaRPr lang="sv-SE" dirty="0"/>
          </a:p>
        </p:txBody>
      </p:sp>
      <p:sp>
        <p:nvSpPr>
          <p:cNvPr id="62" name="TextBox 61"/>
          <p:cNvSpPr txBox="1"/>
          <p:nvPr/>
        </p:nvSpPr>
        <p:spPr>
          <a:xfrm>
            <a:off x="660162" y="5094918"/>
            <a:ext cx="33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Lost</a:t>
            </a:r>
            <a:endParaRPr lang="sv-SE" dirty="0"/>
          </a:p>
        </p:txBody>
      </p:sp>
      <p:sp>
        <p:nvSpPr>
          <p:cNvPr id="63" name="TextBox 62"/>
          <p:cNvSpPr txBox="1"/>
          <p:nvPr/>
        </p:nvSpPr>
        <p:spPr>
          <a:xfrm>
            <a:off x="5211362" y="513102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Discovered</a:t>
            </a:r>
            <a:endParaRPr lang="sv-SE" dirty="0"/>
          </a:p>
        </p:txBody>
      </p:sp>
      <p:sp>
        <p:nvSpPr>
          <p:cNvPr id="64" name="TextBox 63"/>
          <p:cNvSpPr txBox="1"/>
          <p:nvPr/>
        </p:nvSpPr>
        <p:spPr>
          <a:xfrm>
            <a:off x="5211362" y="3479562"/>
            <a:ext cx="342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Sibling merge</a:t>
            </a:r>
            <a:endParaRPr lang="sv-SE" dirty="0"/>
          </a:p>
        </p:txBody>
      </p:sp>
      <p:sp>
        <p:nvSpPr>
          <p:cNvPr id="65" name="Oval 64"/>
          <p:cNvSpPr/>
          <p:nvPr/>
        </p:nvSpPr>
        <p:spPr>
          <a:xfrm>
            <a:off x="431926" y="2016099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1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055459" y="1999006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2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025340" y="3675802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4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38367" y="5319045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6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23380" y="3695203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3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4834" y="5316607"/>
            <a:ext cx="319755" cy="319755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latin typeface="Aharoni" pitchFamily="2" charset="-79"/>
                <a:cs typeface="Aharoni" pitchFamily="2" charset="-79"/>
              </a:rPr>
              <a:t>5</a:t>
            </a:r>
            <a:endParaRPr lang="sv-SE" sz="20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– Occlusion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293"/>
            <a:ext cx="8229600" cy="4323038"/>
          </a:xfrm>
        </p:spPr>
      </p:pic>
    </p:spTree>
    <p:extLst>
      <p:ext uri="{BB962C8B-B14F-4D97-AF65-F5344CB8AC3E}">
        <p14:creationId xmlns:p14="http://schemas.microsoft.com/office/powerpoint/2010/main" val="312713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Identification - Improvements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Assumes all passed objects are ”real”</a:t>
            </a:r>
          </a:p>
          <a:p>
            <a:pPr lvl="1"/>
            <a:r>
              <a:rPr lang="sv-SE" dirty="0" smtClean="0"/>
              <a:t>Large objects tends to collect lost heads, feets...</a:t>
            </a:r>
          </a:p>
          <a:p>
            <a:pPr lvl="1"/>
            <a:r>
              <a:rPr lang="sv-SE" dirty="0" smtClean="0"/>
              <a:t>Width and Height should not change too fast...</a:t>
            </a:r>
          </a:p>
          <a:p>
            <a:pPr lvl="1"/>
            <a:r>
              <a:rPr lang="sv-SE" dirty="0" smtClean="0"/>
              <a:t>The error function isn’t tuned at all: a change in width,height should probably impact more.</a:t>
            </a:r>
          </a:p>
          <a:p>
            <a:pPr lvl="1"/>
            <a:r>
              <a:rPr lang="sv-SE" dirty="0" smtClean="0"/>
              <a:t>Objects should be removed if they have been lost for too long. Use the </a:t>
            </a:r>
            <a:r>
              <a:rPr lang="sv-SE" smtClean="0"/>
              <a:t>variance estimate from </a:t>
            </a:r>
            <a:r>
              <a:rPr lang="sv-SE" dirty="0" smtClean="0"/>
              <a:t>the kalman filter?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119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Why Kalman?</a:t>
            </a:r>
          </a:p>
          <a:p>
            <a:endParaRPr lang="sv-SE" dirty="0" smtClean="0"/>
          </a:p>
          <a:p>
            <a:r>
              <a:rPr lang="sv-SE" dirty="0" smtClean="0"/>
              <a:t>How Kalman?</a:t>
            </a:r>
          </a:p>
          <a:p>
            <a:pPr lvl="1"/>
            <a:r>
              <a:rPr lang="sv-SE" dirty="0" smtClean="0"/>
              <a:t>Two phases</a:t>
            </a:r>
          </a:p>
          <a:p>
            <a:pPr lvl="2"/>
            <a:r>
              <a:rPr lang="sv-SE" dirty="0" smtClean="0"/>
              <a:t>Measurement Update</a:t>
            </a:r>
          </a:p>
          <a:p>
            <a:pPr lvl="2"/>
            <a:r>
              <a:rPr lang="sv-SE" dirty="0" smtClean="0"/>
              <a:t>Time Update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Why MOTA &amp; MOTP?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MOTA?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MOTP?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err="1" smtClean="0"/>
              <a:t>Framelist</a:t>
            </a:r>
            <a:endParaRPr lang="sv-SE" dirty="0" smtClean="0"/>
          </a:p>
          <a:p>
            <a:r>
              <a:rPr lang="sv-SE" dirty="0" err="1" smtClean="0"/>
              <a:t>Frame</a:t>
            </a:r>
            <a:endParaRPr lang="sv-SE" dirty="0" smtClean="0"/>
          </a:p>
          <a:p>
            <a:r>
              <a:rPr lang="sv-SE" dirty="0" err="1" smtClean="0"/>
              <a:t>Object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Gaussian model described by Wood.</a:t>
            </a:r>
          </a:p>
          <a:p>
            <a:endParaRPr lang="en-US" dirty="0" smtClean="0"/>
          </a:p>
          <a:p>
            <a:r>
              <a:rPr lang="en-US" dirty="0" smtClean="0"/>
              <a:t>Generates a most </a:t>
            </a:r>
            <a:r>
              <a:rPr lang="en-US" smtClean="0"/>
              <a:t>likely background.</a:t>
            </a:r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v-SE" dirty="0" smtClean="0"/>
          </a:p>
          <a:p>
            <a:r>
              <a:rPr lang="sv-SE" dirty="0" err="1" smtClean="0"/>
              <a:t>Noisy</a:t>
            </a:r>
            <a:r>
              <a:rPr lang="sv-SE" dirty="0" smtClean="0"/>
              <a:t>, lots of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smtClean="0"/>
              <a:t>Easy to </a:t>
            </a:r>
            <a:r>
              <a:rPr lang="sv-SE" dirty="0" err="1" smtClean="0"/>
              <a:t>handle</a:t>
            </a:r>
            <a:r>
              <a:rPr lang="sv-SE" dirty="0" smtClean="0"/>
              <a:t> with later </a:t>
            </a:r>
            <a:r>
              <a:rPr lang="sv-SE" dirty="0" err="1" smtClean="0"/>
              <a:t>processing</a:t>
            </a:r>
            <a:r>
              <a:rPr lang="sv-SE" dirty="0" smtClean="0"/>
              <a:t> steps.</a:t>
            </a:r>
          </a:p>
          <a:p>
            <a:endParaRPr lang="sv-SE" dirty="0" smtClean="0"/>
          </a:p>
          <a:p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procedure</a:t>
            </a:r>
            <a:r>
              <a:rPr lang="sv-SE" dirty="0" smtClean="0"/>
              <a:t> is not </a:t>
            </a:r>
            <a:r>
              <a:rPr lang="sv-SE" dirty="0" err="1" smtClean="0"/>
              <a:t>optimally</a:t>
            </a:r>
            <a:r>
              <a:rPr lang="sv-SE" dirty="0" smtClean="0"/>
              <a:t> </a:t>
            </a:r>
            <a:r>
              <a:rPr lang="sv-SE" dirty="0" err="1" smtClean="0"/>
              <a:t>implemented</a:t>
            </a:r>
            <a:r>
              <a:rPr lang="sv-SE" dirty="0" smtClean="0"/>
              <a:t>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162703"/>
            <a:ext cx="9982199" cy="80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2091</TotalTime>
  <Words>710</Words>
  <Application>Microsoft Office PowerPoint</Application>
  <PresentationFormat>On-screen Show (4:3)</PresentationFormat>
  <Paragraphs>164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 problems</vt:lpstr>
      <vt:lpstr>Foreground Processing</vt:lpstr>
      <vt:lpstr>Shadow Suppression</vt:lpstr>
      <vt:lpstr>PowerPoint Presentation</vt:lpstr>
      <vt:lpstr>Noise Removal</vt:lpstr>
      <vt:lpstr>Noise Removal</vt:lpstr>
      <vt:lpstr>Object Detection</vt:lpstr>
      <vt:lpstr>Identification</vt:lpstr>
      <vt:lpstr>Identification – Error measure</vt:lpstr>
      <vt:lpstr>Identification - Occlusion</vt:lpstr>
      <vt:lpstr>Identification – Occlusion</vt:lpstr>
      <vt:lpstr>Identification - Improvements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TiXiR</cp:lastModifiedBy>
  <cp:revision>123</cp:revision>
  <dcterms:created xsi:type="dcterms:W3CDTF">2012-05-04T13:39:22Z</dcterms:created>
  <dcterms:modified xsi:type="dcterms:W3CDTF">2013-04-09T00:02:20Z</dcterms:modified>
</cp:coreProperties>
</file>