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19"/>
  </p:handoutMasterIdLst>
  <p:sldIdLst>
    <p:sldId id="256" r:id="rId2"/>
    <p:sldId id="271" r:id="rId3"/>
    <p:sldId id="305" r:id="rId4"/>
    <p:sldId id="260" r:id="rId5"/>
    <p:sldId id="306" r:id="rId6"/>
    <p:sldId id="296" r:id="rId7"/>
    <p:sldId id="272" r:id="rId8"/>
    <p:sldId id="300" r:id="rId9"/>
    <p:sldId id="301" r:id="rId10"/>
    <p:sldId id="269" r:id="rId11"/>
    <p:sldId id="302" r:id="rId12"/>
    <p:sldId id="307" r:id="rId13"/>
    <p:sldId id="303" r:id="rId14"/>
    <p:sldId id="304" r:id="rId15"/>
    <p:sldId id="293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71"/>
            <p14:sldId id="305"/>
            <p14:sldId id="260"/>
            <p14:sldId id="306"/>
            <p14:sldId id="296"/>
            <p14:sldId id="272"/>
            <p14:sldId id="300"/>
            <p14:sldId id="301"/>
            <p14:sldId id="269"/>
            <p14:sldId id="302"/>
            <p14:sldId id="307"/>
            <p14:sldId id="303"/>
            <p14:sldId id="304"/>
            <p14:sldId id="293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2" autoAdjust="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2013-05-21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3D Reconstruction </a:t>
            </a:r>
            <a:br>
              <a:rPr lang="en-US" dirty="0" smtClean="0"/>
            </a:br>
            <a:r>
              <a:rPr lang="en-US" sz="3600" dirty="0" smtClean="0"/>
              <a:t>Group 2 “</a:t>
            </a:r>
            <a:r>
              <a:rPr lang="en-US" sz="3600" dirty="0" err="1" smtClean="0"/>
              <a:t>Epipolarna</a:t>
            </a:r>
            <a:r>
              <a:rPr lang="en-US" sz="3600" dirty="0" smtClean="0"/>
              <a:t>”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7" name="Picture 3" descr="H:\TSBB15\Reconstruction dox\images\gotCams_PR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709"/>
            <a:ext cx="6324600" cy="50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Initial relation between cameras is calculated from the essential matrix, according to algorithm described in an epic compendium by Klas Nordberg.</a:t>
            </a:r>
          </a:p>
          <a:p>
            <a:endParaRPr lang="sv-SE" dirty="0"/>
          </a:p>
          <a:p>
            <a:r>
              <a:rPr lang="sv-SE" dirty="0" smtClean="0"/>
              <a:t>Algorithm used as initial guess for PnP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Non-linear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using </a:t>
            </a:r>
            <a:r>
              <a:rPr lang="en-US" dirty="0" smtClean="0"/>
              <a:t>the </a:t>
            </a:r>
            <a:r>
              <a:rPr lang="en-US" dirty="0" err="1" smtClean="0"/>
              <a:t>levmar</a:t>
            </a:r>
            <a:r>
              <a:rPr lang="en-US" dirty="0" smtClean="0"/>
              <a:t> API</a:t>
            </a:r>
          </a:p>
          <a:p>
            <a:endParaRPr lang="en-US" dirty="0" smtClean="0"/>
          </a:p>
          <a:p>
            <a:r>
              <a:rPr lang="en-US" dirty="0" smtClean="0"/>
              <a:t>Called </a:t>
            </a:r>
            <a:r>
              <a:rPr lang="en-US" dirty="0"/>
              <a:t>three times in </a:t>
            </a:r>
            <a:r>
              <a:rPr lang="en-US" dirty="0" smtClean="0"/>
              <a:t>one pipeline iteration</a:t>
            </a:r>
          </a:p>
          <a:p>
            <a:pPr lvl="1"/>
            <a:r>
              <a:rPr lang="en-US" dirty="0" smtClean="0"/>
              <a:t>Last step of Gold Standard algorithm</a:t>
            </a:r>
          </a:p>
          <a:p>
            <a:pPr lvl="1"/>
            <a:r>
              <a:rPr lang="en-US" dirty="0" smtClean="0"/>
              <a:t>PnP pose estimation</a:t>
            </a:r>
          </a:p>
          <a:p>
            <a:pPr lvl="1"/>
            <a:r>
              <a:rPr lang="en-US" dirty="0" smtClean="0"/>
              <a:t>Bundle </a:t>
            </a:r>
            <a:r>
              <a:rPr lang="en-US" dirty="0" smtClean="0"/>
              <a:t>adjustment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Minimizes </a:t>
            </a:r>
            <a:r>
              <a:rPr lang="en-US" dirty="0" smtClean="0"/>
              <a:t>squared re-projection </a:t>
            </a:r>
            <a:r>
              <a:rPr lang="en-US" dirty="0" smtClean="0"/>
              <a:t>error over specified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0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Rotation 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 representation</a:t>
            </a:r>
          </a:p>
          <a:p>
            <a:endParaRPr lang="en-US" dirty="0"/>
          </a:p>
          <a:p>
            <a:r>
              <a:rPr lang="en-US" dirty="0" smtClean="0"/>
              <a:t>Support exists in </a:t>
            </a:r>
            <a:r>
              <a:rPr lang="en-US" dirty="0" err="1" smtClean="0"/>
              <a:t>OpenCV</a:t>
            </a:r>
            <a:r>
              <a:rPr lang="en-US" dirty="0" smtClean="0"/>
              <a:t>: (cv::Rodrigues)</a:t>
            </a:r>
          </a:p>
          <a:p>
            <a:endParaRPr lang="en-US" dirty="0"/>
          </a:p>
          <a:p>
            <a:r>
              <a:rPr lang="en-US" dirty="0" smtClean="0"/>
              <a:t>Allows for unconstrained optimization</a:t>
            </a:r>
          </a:p>
          <a:p>
            <a:endParaRPr lang="en-US" dirty="0"/>
          </a:p>
          <a:p>
            <a:r>
              <a:rPr lang="en-US" dirty="0" smtClean="0"/>
              <a:t>Ambiguity in the mapping from parameter vector to matrix</a:t>
            </a:r>
          </a:p>
        </p:txBody>
      </p:sp>
    </p:spTree>
    <p:extLst>
      <p:ext uri="{BB962C8B-B14F-4D97-AF65-F5344CB8AC3E}">
        <p14:creationId xmlns:p14="http://schemas.microsoft.com/office/powerpoint/2010/main" val="388166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the </a:t>
            </a:r>
            <a:r>
              <a:rPr lang="en-US" dirty="0" smtClean="0"/>
              <a:t>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guess derived from F </a:t>
            </a:r>
            <a:r>
              <a:rPr lang="en-US" dirty="0"/>
              <a:t>	</a:t>
            </a:r>
            <a:r>
              <a:rPr lang="en-US" dirty="0" smtClean="0"/>
              <a:t>(R &amp; 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Use known correspondences from previous view</a:t>
            </a:r>
          </a:p>
          <a:p>
            <a:endParaRPr lang="en-US" dirty="0"/>
          </a:p>
          <a:p>
            <a:r>
              <a:rPr lang="en-US" dirty="0" smtClean="0"/>
              <a:t>Threshold new points on re-projection error to remove outliers</a:t>
            </a:r>
            <a:endParaRPr lang="en-US" dirty="0"/>
          </a:p>
          <a:p>
            <a:pPr marL="164592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9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Same rotation parameterization as the one used for solving the PnP</a:t>
            </a:r>
          </a:p>
          <a:p>
            <a:endParaRPr lang="en-US" dirty="0" smtClean="0"/>
          </a:p>
          <a:p>
            <a:r>
              <a:rPr lang="en-US" dirty="0" smtClean="0"/>
              <a:t>Computation time scales badly with the number </a:t>
            </a:r>
            <a:r>
              <a:rPr lang="en-US" smtClean="0"/>
              <a:t>of </a:t>
            </a:r>
            <a:r>
              <a:rPr lang="en-US" smtClean="0"/>
              <a:t>points and views</a:t>
            </a:r>
            <a:endParaRPr lang="en-US" dirty="0"/>
          </a:p>
          <a:p>
            <a:pPr lvl="1"/>
            <a:r>
              <a:rPr lang="en-US" dirty="0" smtClean="0"/>
              <a:t>Dinosaur set takes more than ten hours to complete</a:t>
            </a:r>
            <a:br>
              <a:rPr lang="en-US" dirty="0" smtClean="0"/>
            </a:br>
            <a:r>
              <a:rPr lang="en-US" dirty="0" smtClean="0"/>
              <a:t>(30 </a:t>
            </a:r>
            <a:r>
              <a:rPr lang="en-US" dirty="0" smtClean="0"/>
              <a:t>points per view)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Slow mainly because </a:t>
            </a:r>
            <a:endParaRPr lang="en-US" i="1" dirty="0" smtClean="0"/>
          </a:p>
          <a:p>
            <a:pPr lvl="1"/>
            <a:r>
              <a:rPr lang="en-US" dirty="0" smtClean="0"/>
              <a:t>No sparse pattern is used for </a:t>
            </a:r>
            <a:r>
              <a:rPr lang="en-US" dirty="0" err="1" smtClean="0"/>
              <a:t>Jacobian</a:t>
            </a:r>
            <a:r>
              <a:rPr lang="en-US" dirty="0" smtClean="0"/>
              <a:t> estimation</a:t>
            </a:r>
          </a:p>
          <a:p>
            <a:pPr lvl="1"/>
            <a:r>
              <a:rPr lang="en-US" dirty="0" err="1" smtClean="0"/>
              <a:t>levmar</a:t>
            </a:r>
            <a:r>
              <a:rPr lang="en-US" dirty="0" smtClean="0"/>
              <a:t> was not </a:t>
            </a:r>
            <a:r>
              <a:rPr lang="en-US" dirty="0" smtClean="0"/>
              <a:t>built </a:t>
            </a:r>
            <a:r>
              <a:rPr lang="en-US" dirty="0" smtClean="0"/>
              <a:t>using </a:t>
            </a:r>
            <a:r>
              <a:rPr lang="en-US" dirty="0" smtClean="0"/>
              <a:t>LAPACK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1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pic>
        <p:nvPicPr>
          <p:cNvPr id="2050" name="Picture 2" descr="C:\Documents and Settings\gusha124\Desktop\Documentation\images\dinosaur_alx_BACKS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57399"/>
            <a:ext cx="302308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0" y="2057399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estimated cameras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Plot the 3D points.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 smtClean="0"/>
              <a:t>Points colored from original image data.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59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1"/>
            <a:ext cx="8763000" cy="19811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Slow, especially bundle adjustment step.</a:t>
            </a:r>
          </a:p>
          <a:p>
            <a:pPr lvl="1"/>
            <a:r>
              <a:rPr lang="en-US" dirty="0" smtClean="0"/>
              <a:t>Very good results though.</a:t>
            </a:r>
          </a:p>
          <a:p>
            <a:pPr lvl="1"/>
            <a:r>
              <a:rPr lang="en-US" dirty="0" smtClean="0"/>
              <a:t>Sensitive to outliers.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4098" name="Picture 2" descr="C:\Documents and Settings\gusha124\Desktop\Documentation\images\gotCam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50473"/>
            <a:ext cx="3168227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ocuments and Settings\gusha124\Desktop\Documentation\images\protei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50473"/>
            <a:ext cx="4428534" cy="24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sv-SE" dirty="0" err="1" smtClean="0"/>
              <a:t>Very</a:t>
            </a:r>
            <a:r>
              <a:rPr lang="sv-SE" dirty="0" smtClean="0"/>
              <a:t> </a:t>
            </a:r>
            <a:r>
              <a:rPr lang="sv-SE" dirty="0" err="1" smtClean="0"/>
              <a:t>slow</a:t>
            </a:r>
            <a:r>
              <a:rPr lang="sv-SE" dirty="0"/>
              <a:t> </a:t>
            </a:r>
            <a:r>
              <a:rPr lang="sv-SE" dirty="0" smtClean="0"/>
              <a:t>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cameras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err="1" smtClean="0"/>
              <a:t>But</a:t>
            </a:r>
            <a:r>
              <a:rPr lang="sv-SE" dirty="0" smtClean="0"/>
              <a:t> it </a:t>
            </a:r>
            <a:r>
              <a:rPr lang="sv-SE" dirty="0" err="1" smtClean="0"/>
              <a:t>works</a:t>
            </a:r>
            <a:r>
              <a:rPr lang="sv-SE" dirty="0" smtClean="0"/>
              <a:t>.</a:t>
            </a:r>
          </a:p>
          <a:p>
            <a:pPr marL="118872" indent="0">
              <a:buNone/>
            </a:pPr>
            <a:r>
              <a:rPr lang="sv-SE" dirty="0" smtClean="0"/>
              <a:t>It is </a:t>
            </a:r>
            <a:r>
              <a:rPr lang="sv-SE" dirty="0" err="1" smtClean="0"/>
              <a:t>awsome</a:t>
            </a:r>
            <a:r>
              <a:rPr lang="sv-SE" dirty="0" smtClean="0"/>
              <a:t>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 and pipeline – </a:t>
            </a:r>
            <a:r>
              <a:rPr lang="en-US" dirty="0" err="1" smtClean="0"/>
              <a:t>Mattias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2D correspondence extraction – Alexander </a:t>
            </a:r>
          </a:p>
          <a:p>
            <a:endParaRPr lang="en-US" dirty="0" smtClean="0"/>
          </a:p>
          <a:p>
            <a:r>
              <a:rPr lang="en-US" dirty="0" smtClean="0"/>
              <a:t>Non-linear optimization – Martin</a:t>
            </a:r>
          </a:p>
          <a:p>
            <a:endParaRPr lang="en-US" dirty="0" smtClean="0"/>
          </a:p>
          <a:p>
            <a:r>
              <a:rPr lang="en-US" dirty="0" smtClean="0"/>
              <a:t>Visualization – Gustav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3D Reconstruction pipeline</a:t>
            </a:r>
            <a:endParaRPr lang="sv-SE" dirty="0"/>
          </a:p>
        </p:txBody>
      </p:sp>
      <p:pic>
        <p:nvPicPr>
          <p:cNvPr id="1026" name="Picture 2" descr="C:\Users\TiXiR\Documents\skola\TSBB15 - Computer Vision\Project 2 - 3D Reconstruction\Repository\Documentation\images\pipelin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" t="-676" r="1272" b="676"/>
          <a:stretch/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4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pic>
        <p:nvPicPr>
          <p:cNvPr id="1026" name="Picture 2" descr="C:\Documents and Settings\gusha124\Desktop\Documentation\images\data_structures_u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412432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5142" y="1779312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sv-SE" dirty="0" smtClean="0"/>
              <a:t>Camera data structure</a:t>
            </a:r>
          </a:p>
          <a:p>
            <a:endParaRPr lang="sv-SE" dirty="0" smtClean="0"/>
          </a:p>
          <a:p>
            <a:r>
              <a:rPr lang="sv-SE" dirty="0" smtClean="0"/>
              <a:t>2D &lt;-&gt; 3D</a:t>
            </a:r>
          </a:p>
          <a:p>
            <a:endParaRPr lang="sv-SE" dirty="0" smtClean="0"/>
          </a:p>
          <a:p>
            <a:r>
              <a:rPr lang="sv-SE" dirty="0" smtClean="0"/>
              <a:t>Camera pair</a:t>
            </a:r>
            <a:br>
              <a:rPr lang="sv-SE" dirty="0" smtClean="0"/>
            </a:br>
            <a:r>
              <a:rPr lang="sv-SE" dirty="0" smtClean="0"/>
              <a:t> &amp; 2D &lt;-&gt; 3D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Difficult data set</a:t>
            </a:r>
          </a:p>
          <a:p>
            <a:endParaRPr lang="sv-SE" dirty="0"/>
          </a:p>
          <a:p>
            <a:r>
              <a:rPr lang="sv-SE" dirty="0" smtClean="0"/>
              <a:t>Outliers</a:t>
            </a:r>
          </a:p>
          <a:p>
            <a:endParaRPr lang="sv-SE" dirty="0"/>
          </a:p>
          <a:p>
            <a:r>
              <a:rPr lang="sv-SE" dirty="0" smtClean="0"/>
              <a:t>Long time before results are seen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5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32766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ctangle 5"/>
          <p:cNvSpPr/>
          <p:nvPr/>
        </p:nvSpPr>
        <p:spPr>
          <a:xfrm>
            <a:off x="6019800" y="2819400"/>
            <a:ext cx="2590800" cy="1828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9000" dist="254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3" name="Straight Connector 22"/>
          <p:cNvCxnSpPr>
            <a:stCxn id="8" idx="6"/>
            <a:endCxn id="15" idx="2"/>
          </p:cNvCxnSpPr>
          <p:nvPr/>
        </p:nvCxnSpPr>
        <p:spPr>
          <a:xfrm flipV="1">
            <a:off x="1447800" y="3162300"/>
            <a:ext cx="2209800" cy="762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14" idx="2"/>
          </p:cNvCxnSpPr>
          <p:nvPr/>
        </p:nvCxnSpPr>
        <p:spPr>
          <a:xfrm>
            <a:off x="2438400" y="3619500"/>
            <a:ext cx="2286000" cy="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6"/>
            <a:endCxn id="16" idx="2"/>
          </p:cNvCxnSpPr>
          <p:nvPr/>
        </p:nvCxnSpPr>
        <p:spPr>
          <a:xfrm>
            <a:off x="1905000" y="4229100"/>
            <a:ext cx="2057400" cy="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6" idx="6"/>
            <a:endCxn id="19" idx="2"/>
          </p:cNvCxnSpPr>
          <p:nvPr/>
        </p:nvCxnSpPr>
        <p:spPr>
          <a:xfrm flipV="1">
            <a:off x="4038600" y="4076700"/>
            <a:ext cx="23622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6"/>
            <a:endCxn id="17" idx="2"/>
          </p:cNvCxnSpPr>
          <p:nvPr/>
        </p:nvCxnSpPr>
        <p:spPr>
          <a:xfrm flipV="1">
            <a:off x="4800600" y="3467100"/>
            <a:ext cx="22098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  <a:endCxn id="18" idx="2"/>
          </p:cNvCxnSpPr>
          <p:nvPr/>
        </p:nvCxnSpPr>
        <p:spPr>
          <a:xfrm flipV="1">
            <a:off x="3733800" y="3009900"/>
            <a:ext cx="2362200" cy="152400"/>
          </a:xfrm>
          <a:prstGeom prst="line">
            <a:avLst/>
          </a:pr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Chains?</a:t>
            </a:r>
            <a:endParaRPr lang="sv-SE" dirty="0"/>
          </a:p>
        </p:txBody>
      </p:sp>
      <p:sp>
        <p:nvSpPr>
          <p:cNvPr id="7" name="Donut 6"/>
          <p:cNvSpPr/>
          <p:nvPr/>
        </p:nvSpPr>
        <p:spPr>
          <a:xfrm>
            <a:off x="2362200" y="3581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8" name="Donut 7"/>
          <p:cNvSpPr/>
          <p:nvPr/>
        </p:nvSpPr>
        <p:spPr>
          <a:xfrm>
            <a:off x="1371600" y="3200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1828800" y="4191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Donut 13"/>
          <p:cNvSpPr/>
          <p:nvPr/>
        </p:nvSpPr>
        <p:spPr>
          <a:xfrm>
            <a:off x="4724400" y="35814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5" name="Donut 14"/>
          <p:cNvSpPr/>
          <p:nvPr/>
        </p:nvSpPr>
        <p:spPr>
          <a:xfrm>
            <a:off x="3657600" y="31242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6" name="Donut 15"/>
          <p:cNvSpPr/>
          <p:nvPr/>
        </p:nvSpPr>
        <p:spPr>
          <a:xfrm>
            <a:off x="3962400" y="4191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7010400" y="34290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8" name="Donut 17"/>
          <p:cNvSpPr/>
          <p:nvPr/>
        </p:nvSpPr>
        <p:spPr>
          <a:xfrm>
            <a:off x="6096000" y="29718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6400800" y="4038600"/>
            <a:ext cx="76200" cy="76200"/>
          </a:xfrm>
          <a:prstGeom prst="donut">
            <a:avLst/>
          </a:prstGeom>
          <a:effectLst>
            <a:glow rad="25400">
              <a:schemeClr val="accent3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4800" y="434236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1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87908" y="433601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2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337550" y="4336018"/>
            <a:ext cx="344966" cy="369332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sv-SE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rial Black" pitchFamily="34" charset="0"/>
              </a:rPr>
              <a:t>3</a:t>
            </a:r>
            <a:endParaRPr lang="sv-SE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point extraction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feature points, using Harris response </a:t>
            </a:r>
          </a:p>
          <a:p>
            <a:pPr lvl="1"/>
            <a:r>
              <a:rPr lang="en-US" dirty="0" smtClean="0"/>
              <a:t>Minimum relative quality</a:t>
            </a:r>
          </a:p>
          <a:p>
            <a:pPr lvl="1"/>
            <a:r>
              <a:rPr lang="en-US" dirty="0" smtClean="0"/>
              <a:t>Minimum distance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descriptor, using SIFT</a:t>
            </a:r>
          </a:p>
          <a:p>
            <a:pPr lvl="1"/>
            <a:endParaRPr lang="en-US" dirty="0"/>
          </a:p>
          <a:p>
            <a:r>
              <a:rPr lang="en-US" dirty="0" smtClean="0"/>
              <a:t>Calculate correspondences, using Brute Force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Points</a:t>
            </a:r>
            <a:endParaRPr lang="en-US" dirty="0"/>
          </a:p>
        </p:txBody>
      </p:sp>
      <p:pic>
        <p:nvPicPr>
          <p:cNvPr id="3074" name="Picture 2" descr="C:\Documents and Settings\gusha124\Desktop\Documentation\images\Featur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599"/>
            <a:ext cx="5867400" cy="468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Points</a:t>
            </a:r>
            <a:endParaRPr lang="en-US" dirty="0"/>
          </a:p>
        </p:txBody>
      </p:sp>
      <p:pic>
        <p:nvPicPr>
          <p:cNvPr id="1026" name="Picture 2" descr="C:\Users\Alexander\Documents\#LiU\TSBB15\Project\3D Reconstruction\3DReconstruction\3DReconstruction\SVN\Documentation\images\CorrespondenceDet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" y="2438400"/>
            <a:ext cx="9150350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2120</TotalTime>
  <Words>265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TSBB15 3D Reconstruction  Group 2 “Epipolarna”  </vt:lpstr>
      <vt:lpstr>Modules</vt:lpstr>
      <vt:lpstr>The 3D Reconstruction pipeline</vt:lpstr>
      <vt:lpstr>Data Structures</vt:lpstr>
      <vt:lpstr>Problems</vt:lpstr>
      <vt:lpstr>Improvements</vt:lpstr>
      <vt:lpstr>2D point extraction</vt:lpstr>
      <vt:lpstr>Feature Points</vt:lpstr>
      <vt:lpstr>Corresponding Points</vt:lpstr>
      <vt:lpstr>Initial Pose</vt:lpstr>
      <vt:lpstr>Non-linear optimization</vt:lpstr>
      <vt:lpstr>Rotation parameterization</vt:lpstr>
      <vt:lpstr>Solving the PnP</vt:lpstr>
      <vt:lpstr>Bundle Adjustment</vt:lpstr>
      <vt:lpstr>Visualization</vt:lpstr>
      <vt:lpstr>Evaluation</vt:lpstr>
      <vt:lpstr>Results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Marsve</cp:lastModifiedBy>
  <cp:revision>186</cp:revision>
  <dcterms:created xsi:type="dcterms:W3CDTF">2012-05-04T13:39:22Z</dcterms:created>
  <dcterms:modified xsi:type="dcterms:W3CDTF">2013-05-21T06:47:03Z</dcterms:modified>
</cp:coreProperties>
</file>