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58" r:id="rId13"/>
    <p:sldId id="259" r:id="rId14"/>
    <p:sldId id="260" r:id="rId15"/>
    <p:sldId id="261" r:id="rId16"/>
    <p:sldId id="262" r:id="rId17"/>
    <p:sldId id="275" r:id="rId18"/>
    <p:sldId id="263" r:id="rId19"/>
    <p:sldId id="264" r:id="rId20"/>
    <p:sldId id="265" r:id="rId21"/>
    <p:sldId id="266" r:id="rId22"/>
    <p:sldId id="267" r:id="rId23"/>
    <p:sldId id="268" r:id="rId24"/>
    <p:sldId id="270" r:id="rId25"/>
    <p:sldId id="269" r:id="rId26"/>
    <p:sldId id="271" r:id="rId27"/>
    <p:sldId id="272" r:id="rId28"/>
    <p:sldId id="273" r:id="rId29"/>
    <p:sldId id="274" r:id="rId30"/>
    <p:sldId id="276" r:id="rId31"/>
    <p:sldId id="277" r:id="rId32"/>
    <p:sldId id="278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05B2-424B-4DB7-8BCD-41179A678C7A}" type="datetimeFigureOut">
              <a:rPr lang="fr-FR" smtClean="0"/>
              <a:pPr/>
              <a:t>14/05/2013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D07D-81AE-4825-9F33-52DEC015AE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05B2-424B-4DB7-8BCD-41179A678C7A}" type="datetimeFigureOut">
              <a:rPr lang="fr-FR" smtClean="0"/>
              <a:pPr/>
              <a:t>14/05/2013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D07D-81AE-4825-9F33-52DEC015AE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05B2-424B-4DB7-8BCD-41179A678C7A}" type="datetimeFigureOut">
              <a:rPr lang="fr-FR" smtClean="0"/>
              <a:pPr/>
              <a:t>14/05/2013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D07D-81AE-4825-9F33-52DEC015AE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05B2-424B-4DB7-8BCD-41179A678C7A}" type="datetimeFigureOut">
              <a:rPr lang="fr-FR" smtClean="0"/>
              <a:pPr/>
              <a:t>14/05/2013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D07D-81AE-4825-9F33-52DEC015AE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05B2-424B-4DB7-8BCD-41179A678C7A}" type="datetimeFigureOut">
              <a:rPr lang="fr-FR" smtClean="0"/>
              <a:pPr/>
              <a:t>14/05/2013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D07D-81AE-4825-9F33-52DEC015AE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05B2-424B-4DB7-8BCD-41179A678C7A}" type="datetimeFigureOut">
              <a:rPr lang="fr-FR" smtClean="0"/>
              <a:pPr/>
              <a:t>14/05/2013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D07D-81AE-4825-9F33-52DEC015AE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05B2-424B-4DB7-8BCD-41179A678C7A}" type="datetimeFigureOut">
              <a:rPr lang="fr-FR" smtClean="0"/>
              <a:pPr/>
              <a:t>14/05/2013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D07D-81AE-4825-9F33-52DEC015AE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05B2-424B-4DB7-8BCD-41179A678C7A}" type="datetimeFigureOut">
              <a:rPr lang="fr-FR" smtClean="0"/>
              <a:pPr/>
              <a:t>14/05/2013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D07D-81AE-4825-9F33-52DEC015AE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05B2-424B-4DB7-8BCD-41179A678C7A}" type="datetimeFigureOut">
              <a:rPr lang="fr-FR" smtClean="0"/>
              <a:pPr/>
              <a:t>14/05/2013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D07D-81AE-4825-9F33-52DEC015AE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05B2-424B-4DB7-8BCD-41179A678C7A}" type="datetimeFigureOut">
              <a:rPr lang="fr-FR" smtClean="0"/>
              <a:pPr/>
              <a:t>14/05/2013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D07D-81AE-4825-9F33-52DEC015AE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05B2-424B-4DB7-8BCD-41179A678C7A}" type="datetimeFigureOut">
              <a:rPr lang="fr-FR" smtClean="0"/>
              <a:pPr/>
              <a:t>14/05/2013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D07D-81AE-4825-9F33-52DEC015AE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E05B2-424B-4DB7-8BCD-41179A678C7A}" type="datetimeFigureOut">
              <a:rPr lang="fr-FR" smtClean="0"/>
              <a:pPr/>
              <a:t>14/05/2013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1D07D-81AE-4825-9F33-52DEC015AE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Les protocoles de liaison point à point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fr-FR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HDLC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Les trames non numérotées dites trames U (</a:t>
            </a:r>
            <a:r>
              <a:rPr lang="fr-FR" sz="2000" dirty="0" err="1" smtClean="0"/>
              <a:t>Unnumbered</a:t>
            </a:r>
            <a:r>
              <a:rPr lang="fr-FR" sz="2000" dirty="0" smtClean="0"/>
              <a:t>):</a:t>
            </a:r>
            <a:endParaRPr lang="fr-FR" sz="2000" dirty="0" smtClean="0"/>
          </a:p>
          <a:p>
            <a:pPr lvl="2"/>
            <a:r>
              <a:rPr lang="fr-FR" sz="1600" dirty="0" smtClean="0"/>
              <a:t>Pour configurer le mode de fonctionnement de la liaison</a:t>
            </a:r>
          </a:p>
          <a:p>
            <a:pPr lvl="2"/>
            <a:endParaRPr lang="fr-FR" sz="1600" dirty="0" smtClean="0"/>
          </a:p>
          <a:p>
            <a:pPr lvl="2"/>
            <a:endParaRPr lang="fr-FR" sz="1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827584" y="2492896"/>
          <a:ext cx="684076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5832648"/>
              </a:tblGrid>
              <a:tr h="288032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MMMMM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49510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SNRM   Set Normal </a:t>
                      </a:r>
                      <a:r>
                        <a:rPr lang="fr-FR" sz="1400" dirty="0" err="1" smtClean="0"/>
                        <a:t>Response</a:t>
                      </a:r>
                      <a:r>
                        <a:rPr lang="fr-FR" sz="1400" dirty="0" smtClean="0"/>
                        <a:t> Mode</a:t>
                      </a:r>
                    </a:p>
                    <a:p>
                      <a:r>
                        <a:rPr lang="fr-FR" sz="1400" dirty="0" smtClean="0"/>
                        <a:t>              mode « maître – esclave »</a:t>
                      </a:r>
                      <a:endParaRPr lang="fr-FR" sz="1400" dirty="0"/>
                    </a:p>
                  </a:txBody>
                  <a:tcPr/>
                </a:tc>
              </a:tr>
              <a:tr h="49510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SARM   Set </a:t>
                      </a:r>
                      <a:r>
                        <a:rPr lang="fr-FR" sz="1400" dirty="0" err="1" smtClean="0"/>
                        <a:t>Asynchronous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Response</a:t>
                      </a:r>
                      <a:r>
                        <a:rPr lang="fr-FR" sz="1400" baseline="0" dirty="0" smtClean="0"/>
                        <a:t> Mode</a:t>
                      </a:r>
                    </a:p>
                    <a:p>
                      <a:r>
                        <a:rPr lang="fr-FR" sz="1400" baseline="0" dirty="0" smtClean="0"/>
                        <a:t>              mode «  primaire – secondaire »  , en </a:t>
                      </a:r>
                      <a:r>
                        <a:rPr lang="fr-FR" sz="1400" baseline="0" dirty="0" err="1" smtClean="0"/>
                        <a:t>half</a:t>
                      </a:r>
                      <a:r>
                        <a:rPr lang="fr-FR" sz="1400" baseline="0" dirty="0" smtClean="0"/>
                        <a:t>-duplex</a:t>
                      </a:r>
                      <a:endParaRPr lang="fr-FR" sz="1400" dirty="0"/>
                    </a:p>
                  </a:txBody>
                  <a:tcPr/>
                </a:tc>
              </a:tr>
              <a:tr h="495108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11100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SABM   Set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Asynchronous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Balanced</a:t>
                      </a:r>
                      <a:r>
                        <a:rPr lang="fr-FR" sz="1400" baseline="0" dirty="0" smtClean="0"/>
                        <a:t> Mode</a:t>
                      </a:r>
                    </a:p>
                    <a:p>
                      <a:r>
                        <a:rPr lang="fr-FR" sz="1400" baseline="0" dirty="0" smtClean="0"/>
                        <a:t>              mode « primaire – primaire » , full-duplex, mode de base, modulo 8</a:t>
                      </a:r>
                      <a:endParaRPr lang="fr-FR" sz="1400" dirty="0"/>
                    </a:p>
                  </a:txBody>
                  <a:tcPr/>
                </a:tc>
              </a:tr>
              <a:tr h="479963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11110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SABME Set </a:t>
                      </a:r>
                      <a:r>
                        <a:rPr lang="fr-FR" sz="1400" dirty="0" err="1" smtClean="0"/>
                        <a:t>Asynchronous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Balanced</a:t>
                      </a:r>
                      <a:r>
                        <a:rPr lang="fr-FR" sz="1400" dirty="0" smtClean="0"/>
                        <a:t> Mode </a:t>
                      </a:r>
                      <a:r>
                        <a:rPr lang="fr-FR" sz="1400" dirty="0" err="1" smtClean="0"/>
                        <a:t>Extended</a:t>
                      </a:r>
                      <a:endParaRPr lang="fr-FR" sz="1400" dirty="0" smtClean="0"/>
                    </a:p>
                    <a:p>
                      <a:r>
                        <a:rPr lang="fr-FR" sz="1400" dirty="0" smtClean="0"/>
                        <a:t>              mode « primaire – primaire », full-duplex, mode étendu, modulo 128</a:t>
                      </a:r>
                      <a:endParaRPr lang="fr-FR" sz="1400" dirty="0"/>
                    </a:p>
                  </a:txBody>
                  <a:tcPr/>
                </a:tc>
              </a:tr>
              <a:tr h="479963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10001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FRMR   </a:t>
                      </a:r>
                      <a:r>
                        <a:rPr lang="fr-FR" sz="1400" dirty="0" err="1" smtClean="0"/>
                        <a:t>FRaMe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Reject</a:t>
                      </a:r>
                      <a:endParaRPr lang="fr-FR" sz="1400" dirty="0" smtClean="0"/>
                    </a:p>
                    <a:p>
                      <a:r>
                        <a:rPr lang="fr-FR" sz="1400" dirty="0" smtClean="0"/>
                        <a:t>             trame invalide</a:t>
                      </a:r>
                      <a:endParaRPr lang="fr-FR" sz="1400" dirty="0"/>
                    </a:p>
                  </a:txBody>
                  <a:tcPr/>
                </a:tc>
              </a:tr>
              <a:tr h="479963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00010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DISC     </a:t>
                      </a:r>
                      <a:r>
                        <a:rPr lang="fr-FR" sz="1400" dirty="0" err="1" smtClean="0"/>
                        <a:t>DISConnect</a:t>
                      </a:r>
                      <a:endParaRPr lang="fr-FR" sz="1400" dirty="0" smtClean="0"/>
                    </a:p>
                    <a:p>
                      <a:r>
                        <a:rPr lang="fr-FR" sz="1400" dirty="0" smtClean="0"/>
                        <a:t>             l’une des extrémité se déconnecte</a:t>
                      </a:r>
                      <a:endParaRPr lang="fr-FR" sz="1400" dirty="0"/>
                    </a:p>
                  </a:txBody>
                  <a:tcPr/>
                </a:tc>
              </a:tr>
              <a:tr h="479963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11000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DM       </a:t>
                      </a:r>
                      <a:r>
                        <a:rPr lang="fr-FR" sz="1400" dirty="0" err="1" smtClean="0"/>
                        <a:t>Disconnect</a:t>
                      </a:r>
                      <a:r>
                        <a:rPr lang="fr-FR" sz="1400" dirty="0" smtClean="0"/>
                        <a:t> Mode</a:t>
                      </a:r>
                    </a:p>
                    <a:p>
                      <a:r>
                        <a:rPr lang="fr-FR" sz="1400" dirty="0" smtClean="0"/>
                        <a:t>              la station est déconnectée</a:t>
                      </a:r>
                      <a:endParaRPr lang="fr-FR" sz="1400" dirty="0"/>
                    </a:p>
                  </a:txBody>
                  <a:tcPr/>
                </a:tc>
              </a:tr>
              <a:tr h="479963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00110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UA        </a:t>
                      </a:r>
                      <a:r>
                        <a:rPr lang="fr-FR" sz="1400" dirty="0" err="1" smtClean="0"/>
                        <a:t>Unnumbered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Acknowledge</a:t>
                      </a:r>
                      <a:endParaRPr lang="fr-FR" sz="1400" dirty="0" smtClean="0"/>
                    </a:p>
                    <a:p>
                      <a:r>
                        <a:rPr lang="fr-FR" sz="1400" dirty="0" smtClean="0"/>
                        <a:t>             acquittement positif des trames U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HDLC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FCS:	</a:t>
            </a:r>
          </a:p>
          <a:p>
            <a:endParaRPr lang="fr-FR" sz="2000" dirty="0" smtClean="0"/>
          </a:p>
          <a:p>
            <a:pPr lvl="2"/>
            <a:r>
              <a:rPr lang="fr-FR" sz="1600" dirty="0" smtClean="0"/>
              <a:t> Frame Check </a:t>
            </a:r>
            <a:r>
              <a:rPr lang="fr-FR" sz="1600" dirty="0" err="1" smtClean="0"/>
              <a:t>Sequence</a:t>
            </a:r>
            <a:endParaRPr lang="fr-FR" sz="1600" dirty="0" smtClean="0"/>
          </a:p>
          <a:p>
            <a:pPr lvl="2"/>
            <a:r>
              <a:rPr lang="fr-FR" sz="1600" dirty="0" smtClean="0"/>
              <a:t>Codé sur 16 bits</a:t>
            </a:r>
          </a:p>
          <a:p>
            <a:pPr lvl="2"/>
            <a:r>
              <a:rPr lang="fr-FR" sz="1600" dirty="0" smtClean="0"/>
              <a:t>Champ de contrôle d’erreur</a:t>
            </a:r>
          </a:p>
          <a:p>
            <a:pPr lvl="2"/>
            <a:r>
              <a:rPr lang="fr-FR" sz="1600" dirty="0" smtClean="0"/>
              <a:t>Calculé sur la base des champs « adresse, commande, informations »</a:t>
            </a:r>
          </a:p>
          <a:p>
            <a:pPr lvl="2"/>
            <a:r>
              <a:rPr lang="fr-FR" sz="1600" dirty="0" smtClean="0"/>
              <a:t>Selon l’algorithme du CRC16</a:t>
            </a:r>
          </a:p>
          <a:p>
            <a:pPr lvl="2"/>
            <a:r>
              <a:rPr lang="fr-FR" sz="1600" dirty="0" smtClean="0"/>
              <a:t>Reste sur 16 bits, de la division de « adresse, commande, information » par le  </a:t>
            </a:r>
            <a:r>
              <a:rPr lang="fr-FR" sz="1600" dirty="0" smtClean="0"/>
              <a:t>p</a:t>
            </a:r>
            <a:r>
              <a:rPr lang="fr-FR" sz="1600" dirty="0" smtClean="0"/>
              <a:t>olynôme générateur:   X16 + X12 + X5 + 1</a:t>
            </a:r>
          </a:p>
          <a:p>
            <a:pPr lvl="2"/>
            <a:r>
              <a:rPr lang="fr-FR" sz="1600" dirty="0" smtClean="0"/>
              <a:t>Calculé à l’émission et vérifié à la réception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SLIP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Obsolète</a:t>
            </a:r>
          </a:p>
          <a:p>
            <a:r>
              <a:rPr lang="fr-FR" sz="2400" dirty="0" smtClean="0"/>
              <a:t>RFC 1055</a:t>
            </a:r>
          </a:p>
          <a:p>
            <a:r>
              <a:rPr lang="fr-FR" sz="2400" dirty="0" smtClean="0"/>
              <a:t>Asynchrone orienté bloc</a:t>
            </a:r>
          </a:p>
          <a:p>
            <a:r>
              <a:rPr lang="fr-FR" sz="2400" dirty="0" smtClean="0"/>
              <a:t>Simple</a:t>
            </a:r>
          </a:p>
          <a:p>
            <a:r>
              <a:rPr lang="fr-FR" sz="2400" dirty="0" smtClean="0"/>
              <a:t>Uniquement la délimitation des trames </a:t>
            </a:r>
            <a:r>
              <a:rPr lang="fr-FR" sz="2000" dirty="0" smtClean="0"/>
              <a:t>( flag de début et de fin)</a:t>
            </a:r>
          </a:p>
          <a:p>
            <a:r>
              <a:rPr lang="fr-FR" sz="2400" dirty="0" smtClean="0"/>
              <a:t>Transparence des données: caractère de transparence (ESC)</a:t>
            </a:r>
          </a:p>
          <a:p>
            <a:r>
              <a:rPr lang="fr-FR" sz="2400" dirty="0" smtClean="0"/>
              <a:t>Mono-protocole, pas de </a:t>
            </a:r>
            <a:r>
              <a:rPr lang="fr-FR" sz="2400" dirty="0" err="1" smtClean="0"/>
              <a:t>multiplkexage</a:t>
            </a:r>
            <a:endParaRPr lang="fr-FR" sz="2400" dirty="0" smtClean="0"/>
          </a:p>
          <a:p>
            <a:r>
              <a:rPr lang="fr-FR" sz="2400" dirty="0" smtClean="0"/>
              <a:t>Pas de mécanisme de contrôle ni de </a:t>
            </a:r>
            <a:r>
              <a:rPr lang="fr-FR" sz="2400" dirty="0" err="1" smtClean="0"/>
              <a:t>séquencement</a:t>
            </a:r>
            <a:endParaRPr lang="fr-FR" sz="2400" dirty="0" smtClean="0"/>
          </a:p>
          <a:p>
            <a:r>
              <a:rPr lang="fr-FR" sz="2400" dirty="0" smtClean="0"/>
              <a:t>Connexion temporaire (dial-up)</a:t>
            </a:r>
          </a:p>
          <a:p>
            <a:r>
              <a:rPr lang="fr-FR" sz="2400" dirty="0" smtClean="0"/>
              <a:t>Chaque extrémité doit connaître l’adresse de l’autre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PPP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400" dirty="0" smtClean="0"/>
              <a:t>RFC 1548</a:t>
            </a:r>
          </a:p>
          <a:p>
            <a:r>
              <a:rPr lang="fr-FR" sz="2400" dirty="0" smtClean="0"/>
              <a:t>Inspiré de HDLC</a:t>
            </a:r>
          </a:p>
          <a:p>
            <a:r>
              <a:rPr lang="fr-FR" sz="2400" dirty="0" smtClean="0"/>
              <a:t>Liaison d’accès au réseau Internet ou liaison entre 2 routeurs</a:t>
            </a:r>
          </a:p>
          <a:p>
            <a:r>
              <a:rPr lang="fr-FR" sz="2400" dirty="0" smtClean="0"/>
              <a:t>Sur une liaison synchrone ou asynchrone</a:t>
            </a:r>
          </a:p>
          <a:p>
            <a:r>
              <a:rPr lang="fr-FR" sz="2400" dirty="0" smtClean="0"/>
              <a:t>Par défaut, mode sans connexion, donc trames non numérotées; Possible de négocier l’utilisation de trames numérotées.</a:t>
            </a:r>
          </a:p>
          <a:p>
            <a:r>
              <a:rPr lang="fr-FR" sz="2400" dirty="0" smtClean="0"/>
              <a:t>Multi-protocole</a:t>
            </a:r>
          </a:p>
          <a:p>
            <a:r>
              <a:rPr lang="fr-FR" sz="2400" dirty="0" smtClean="0"/>
              <a:t>Détection et correction d’erreurs</a:t>
            </a:r>
          </a:p>
          <a:p>
            <a:r>
              <a:rPr lang="fr-FR" sz="2400" dirty="0" smtClean="0"/>
              <a:t>Mécanisme d’anticipation</a:t>
            </a:r>
          </a:p>
          <a:p>
            <a:r>
              <a:rPr lang="fr-FR" sz="2400" dirty="0" smtClean="0"/>
              <a:t>Comporte un ensemble de protocoles:</a:t>
            </a:r>
          </a:p>
          <a:p>
            <a:pPr lvl="2"/>
            <a:r>
              <a:rPr lang="fr-FR" sz="1600" dirty="0" smtClean="0"/>
              <a:t>PPP: 	ppp proprement dit pour le transport des données (trame ppp)</a:t>
            </a:r>
          </a:p>
          <a:p>
            <a:pPr lvl="2"/>
            <a:r>
              <a:rPr lang="fr-FR" sz="1600" dirty="0" smtClean="0"/>
              <a:t>LCP:	Link Control Protocol  pour la négociation des paramètres de liaison</a:t>
            </a:r>
          </a:p>
          <a:p>
            <a:pPr lvl="2"/>
            <a:r>
              <a:rPr lang="fr-FR" sz="1600" dirty="0" smtClean="0"/>
              <a:t>PAP:	PPP Authentification Protocol ou </a:t>
            </a:r>
          </a:p>
          <a:p>
            <a:pPr lvl="2"/>
            <a:r>
              <a:rPr lang="fr-FR" sz="1600" dirty="0" smtClean="0"/>
              <a:t>CHAP:	Challenge </a:t>
            </a:r>
            <a:r>
              <a:rPr lang="fr-FR" sz="1600" dirty="0" err="1" smtClean="0"/>
              <a:t>Handshake</a:t>
            </a:r>
            <a:r>
              <a:rPr lang="fr-FR" sz="1600" dirty="0" smtClean="0"/>
              <a:t> Authentification Protocol</a:t>
            </a:r>
          </a:p>
          <a:p>
            <a:pPr lvl="2"/>
            <a:r>
              <a:rPr lang="fr-FR" sz="1600" dirty="0" smtClean="0"/>
              <a:t>NCP:	Network Control Protocol  pour obtenir les paramètres de niveau réseau</a:t>
            </a:r>
          </a:p>
          <a:p>
            <a:pPr lvl="2"/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PPP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400" dirty="0" smtClean="0"/>
          </a:p>
          <a:p>
            <a:r>
              <a:rPr lang="fr-FR" sz="1800" dirty="0" smtClean="0"/>
              <a:t>Niveau réseau</a:t>
            </a:r>
          </a:p>
          <a:p>
            <a:endParaRPr lang="fr-FR" sz="1800" dirty="0" smtClean="0"/>
          </a:p>
          <a:p>
            <a:r>
              <a:rPr lang="fr-FR" sz="1800" dirty="0" smtClean="0"/>
              <a:t>Niveau liaison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pPr>
              <a:buNone/>
            </a:pPr>
            <a:r>
              <a:rPr lang="fr-FR" sz="1800" dirty="0"/>
              <a:t> </a:t>
            </a:r>
            <a:r>
              <a:rPr lang="fr-FR" sz="1800" dirty="0" smtClean="0"/>
              <a:t>           authentification                                                                              négociation</a:t>
            </a:r>
          </a:p>
          <a:p>
            <a:pPr>
              <a:buNone/>
            </a:pPr>
            <a:r>
              <a:rPr lang="fr-FR" sz="2400" dirty="0" smtClean="0"/>
              <a:t>				</a:t>
            </a:r>
          </a:p>
          <a:p>
            <a:r>
              <a:rPr lang="fr-FR" sz="1800" dirty="0" smtClean="0"/>
              <a:t>Niveau physique</a:t>
            </a:r>
          </a:p>
          <a:p>
            <a:endParaRPr lang="fr-FR" sz="1800" dirty="0"/>
          </a:p>
          <a:p>
            <a:r>
              <a:rPr lang="fr-FR" sz="1800" dirty="0" smtClean="0"/>
              <a:t>                                L’ensemble des protocoles de PPP</a:t>
            </a:r>
          </a:p>
          <a:p>
            <a:endParaRPr lang="fr-FR" sz="600" dirty="0" smtClean="0"/>
          </a:p>
          <a:p>
            <a:pPr>
              <a:buNone/>
            </a:pPr>
            <a:endParaRPr lang="fr-FR" sz="2400" dirty="0"/>
          </a:p>
        </p:txBody>
      </p:sp>
      <p:sp>
        <p:nvSpPr>
          <p:cNvPr id="28" name="Rectangle 27"/>
          <p:cNvSpPr/>
          <p:nvPr/>
        </p:nvSpPr>
        <p:spPr>
          <a:xfrm>
            <a:off x="2987824" y="1988840"/>
            <a:ext cx="24482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IP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6804248" y="2924944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NCP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5436096" y="2420888"/>
            <a:ext cx="1296144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804248" y="3573016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LCP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2987824" y="3068960"/>
            <a:ext cx="259228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PPP</a:t>
            </a:r>
            <a:endParaRPr lang="fr-FR" dirty="0"/>
          </a:p>
        </p:txBody>
      </p:sp>
      <p:cxnSp>
        <p:nvCxnSpPr>
          <p:cNvPr id="35" name="Connecteur droit avec flèche 34"/>
          <p:cNvCxnSpPr/>
          <p:nvPr/>
        </p:nvCxnSpPr>
        <p:spPr>
          <a:xfrm flipV="1">
            <a:off x="5652120" y="3140968"/>
            <a:ext cx="1080120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32" idx="1"/>
          </p:cNvCxnSpPr>
          <p:nvPr/>
        </p:nvCxnSpPr>
        <p:spPr>
          <a:xfrm>
            <a:off x="5580112" y="3789040"/>
            <a:ext cx="12241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403648" y="314096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PAP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1403648" y="3789040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CHAP</a:t>
            </a:r>
            <a:endParaRPr lang="fr-FR" dirty="0"/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2267744" y="3284984"/>
            <a:ext cx="648072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V="1">
            <a:off x="2339752" y="3861048"/>
            <a:ext cx="648072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4139952" y="2492896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899592" y="2492896"/>
            <a:ext cx="691276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971600" y="4797152"/>
            <a:ext cx="684076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4211960" y="4221088"/>
            <a:ext cx="0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PPP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>
            <a:noAutofit/>
          </a:bodyPr>
          <a:lstStyle/>
          <a:p>
            <a:r>
              <a:rPr lang="fr-FR" sz="1400" dirty="0" smtClean="0"/>
              <a:t>Ensemble de sous-protocoles qui autorisent la négociation des paramètres  et la sécurisation des échanges</a:t>
            </a:r>
          </a:p>
          <a:p>
            <a:r>
              <a:rPr lang="fr-FR" sz="1400" dirty="0" smtClean="0"/>
              <a:t>Composé de 3 entités:</a:t>
            </a:r>
          </a:p>
          <a:p>
            <a:endParaRPr lang="fr-FR" sz="1400" dirty="0" smtClean="0"/>
          </a:p>
          <a:p>
            <a:r>
              <a:rPr lang="fr-FR" sz="1400" dirty="0" smtClean="0"/>
              <a:t>1:	LCP:</a:t>
            </a:r>
          </a:p>
          <a:p>
            <a:pPr lvl="2"/>
            <a:r>
              <a:rPr lang="fr-FR" sz="1400" dirty="0" smtClean="0"/>
              <a:t>Établissement de la liaison LCP</a:t>
            </a:r>
          </a:p>
          <a:p>
            <a:pPr lvl="2"/>
            <a:r>
              <a:rPr lang="fr-FR" sz="1400" dirty="0" smtClean="0"/>
              <a:t>Lors de l’initialisation d’un transfert, chaque extrémité de la connexion entreprend une procédure de négociation des paramètres de l’échange par l’intermédiaire du protocole LCP (MRU: Maximum </a:t>
            </a:r>
            <a:r>
              <a:rPr lang="fr-FR" sz="1400" dirty="0" err="1" smtClean="0"/>
              <a:t>Receive</a:t>
            </a:r>
            <a:r>
              <a:rPr lang="fr-FR" sz="1400" dirty="0" smtClean="0"/>
              <a:t> Unit, PAP ou CHAP,   )</a:t>
            </a:r>
          </a:p>
          <a:p>
            <a:pPr lvl="2"/>
            <a:endParaRPr lang="fr-FR" sz="1400" dirty="0" smtClean="0"/>
          </a:p>
          <a:p>
            <a:r>
              <a:rPr lang="fr-FR" sz="1400" dirty="0" smtClean="0"/>
              <a:t>2:	PAP ou CHAP:</a:t>
            </a:r>
          </a:p>
          <a:p>
            <a:pPr lvl="2"/>
            <a:r>
              <a:rPr lang="fr-FR" sz="1400" dirty="0" smtClean="0"/>
              <a:t>L’entité appelée doit pouvoir identifier et authentifier l’appelant avant d’accepter une connexion</a:t>
            </a:r>
          </a:p>
          <a:p>
            <a:pPr lvl="2"/>
            <a:endParaRPr lang="fr-FR" sz="1400" dirty="0" smtClean="0"/>
          </a:p>
          <a:p>
            <a:r>
              <a:rPr lang="fr-FR" sz="1400" dirty="0" smtClean="0"/>
              <a:t>3:	NCP:</a:t>
            </a:r>
          </a:p>
          <a:p>
            <a:pPr lvl="2"/>
            <a:r>
              <a:rPr lang="fr-FR" sz="1400" dirty="0" smtClean="0"/>
              <a:t>Pour définir les paramètres de niveau réseau (affectation des adresses IP, compression d’entête,  ..)</a:t>
            </a:r>
          </a:p>
          <a:p>
            <a:pPr lvl="2"/>
            <a:r>
              <a:rPr lang="fr-FR" sz="1400" dirty="0" smtClean="0"/>
              <a:t>PPP pouvant être interrogé par divers protocoles de niveau 3</a:t>
            </a:r>
          </a:p>
          <a:p>
            <a:pPr lvl="2"/>
            <a:r>
              <a:rPr lang="fr-FR" sz="1400" dirty="0" smtClean="0"/>
              <a:t>NCP est constitué d’un ensemble de protocoles spécifiques à chaque protocole de niveau 3 </a:t>
            </a:r>
          </a:p>
          <a:p>
            <a:pPr lvl="5"/>
            <a:r>
              <a:rPr lang="fr-FR" sz="1400" dirty="0" smtClean="0"/>
              <a:t> sur IP l’implémentation NCP se nome IPCP: IP control Protocol)</a:t>
            </a:r>
          </a:p>
          <a:p>
            <a:pPr lvl="5"/>
            <a:r>
              <a:rPr lang="fr-FR" sz="1400" dirty="0" smtClean="0"/>
              <a:t>Sur IPX , c’est IPXCP: IPX Control Protocol</a:t>
            </a:r>
          </a:p>
          <a:p>
            <a:pPr lvl="5"/>
            <a:r>
              <a:rPr lang="fr-FR" sz="1400" dirty="0" smtClean="0"/>
              <a:t>Sur AppleTalk, c’est ATCP: Apple Talk Control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PPP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000" dirty="0" smtClean="0"/>
              <a:t>Une session PPP, de l’ouverture à la fermeture, se déroule comme suit:</a:t>
            </a:r>
          </a:p>
          <a:p>
            <a:endParaRPr lang="fr-FR" sz="2000" dirty="0"/>
          </a:p>
          <a:p>
            <a:r>
              <a:rPr lang="fr-FR" sz="2000" dirty="0" smtClean="0"/>
              <a:t>1-	Lors de la connexion, un paquet LCP est envoyé</a:t>
            </a:r>
          </a:p>
          <a:p>
            <a:endParaRPr lang="fr-FR" sz="2000" dirty="0"/>
          </a:p>
          <a:p>
            <a:r>
              <a:rPr lang="fr-FR" sz="2000" dirty="0" smtClean="0"/>
              <a:t>2-	en cas de demande d’authentification de la part du serveur, un paquet 	correspondant à un protocole d’authentification peut être envoyé (PAP 	ou CHAP ou KERBEROS)</a:t>
            </a:r>
          </a:p>
          <a:p>
            <a:endParaRPr lang="fr-FR" sz="2000" dirty="0"/>
          </a:p>
          <a:p>
            <a:r>
              <a:rPr lang="fr-FR" sz="2000" dirty="0" smtClean="0"/>
              <a:t>3-	une fois la connexion établie, PPP envoie des informations de 	configuration grâce au protocole NCP</a:t>
            </a:r>
          </a:p>
          <a:p>
            <a:endParaRPr lang="fr-FR" sz="2000" dirty="0"/>
          </a:p>
          <a:p>
            <a:r>
              <a:rPr lang="fr-FR" sz="2000" dirty="0" smtClean="0"/>
              <a:t>4-	les datagrammes à envoyer sont transmis sous forme de trame PPP</a:t>
            </a:r>
          </a:p>
          <a:p>
            <a:endParaRPr lang="fr-FR" sz="2000" dirty="0"/>
          </a:p>
          <a:p>
            <a:r>
              <a:rPr lang="fr-FR" sz="2000" dirty="0" smtClean="0"/>
              <a:t>5-	à la déconnexion, un paquet LCP est envoyée pour fin session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PPP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Automate:</a:t>
            </a:r>
            <a:endParaRPr lang="fr-FR" sz="2000" dirty="0"/>
          </a:p>
        </p:txBody>
      </p:sp>
      <p:pic>
        <p:nvPicPr>
          <p:cNvPr id="1026" name="Picture 2" descr="C:\Users\malik\Pictures\pp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474" y="2564904"/>
            <a:ext cx="7287914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PPP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280920" cy="5301208"/>
          </a:xfrm>
        </p:spPr>
        <p:txBody>
          <a:bodyPr>
            <a:normAutofit fontScale="85000" lnSpcReduction="20000"/>
          </a:bodyPr>
          <a:lstStyle/>
          <a:p>
            <a:r>
              <a:rPr lang="fr-FR" sz="2000" dirty="0" smtClean="0"/>
              <a:t>Structure de la trame: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1900" dirty="0" smtClean="0"/>
              <a:t>Fanion:</a:t>
            </a:r>
          </a:p>
          <a:p>
            <a:pPr lvl="2"/>
            <a:r>
              <a:rPr lang="fr-FR" sz="1500" dirty="0" smtClean="0"/>
              <a:t>indicateur de début ou de fin de trame</a:t>
            </a:r>
          </a:p>
          <a:p>
            <a:pPr lvl="2"/>
            <a:r>
              <a:rPr lang="fr-FR" sz="1500" dirty="0" smtClean="0"/>
              <a:t>Valeur:     01111110</a:t>
            </a:r>
          </a:p>
          <a:p>
            <a:r>
              <a:rPr lang="fr-FR" sz="1900" dirty="0" smtClean="0"/>
              <a:t>Adresse:</a:t>
            </a:r>
          </a:p>
          <a:p>
            <a:pPr lvl="2"/>
            <a:r>
              <a:rPr lang="fr-FR" sz="1500" dirty="0" smtClean="0"/>
              <a:t>Pas d’adresse car liaison point à point</a:t>
            </a:r>
          </a:p>
          <a:p>
            <a:pPr lvl="2"/>
            <a:r>
              <a:rPr lang="fr-FR" sz="1500" dirty="0" smtClean="0"/>
              <a:t>Valeur:    11111111</a:t>
            </a:r>
          </a:p>
          <a:p>
            <a:r>
              <a:rPr lang="fr-FR" sz="1900" dirty="0" smtClean="0"/>
              <a:t>Commande:</a:t>
            </a:r>
          </a:p>
          <a:p>
            <a:pPr lvl="2"/>
            <a:r>
              <a:rPr lang="fr-FR" sz="1500" dirty="0" smtClean="0"/>
              <a:t>Valeur standard:   00000011    indique trame d’information non numérotée,  P/F positionné à 0.</a:t>
            </a:r>
          </a:p>
          <a:p>
            <a:pPr lvl="2"/>
            <a:r>
              <a:rPr lang="fr-FR" sz="1500" dirty="0" smtClean="0"/>
              <a:t>Possible d’utilisé un mode numéroté pour plus de fiabilité</a:t>
            </a:r>
          </a:p>
          <a:p>
            <a:r>
              <a:rPr lang="fr-FR" sz="1900" dirty="0" smtClean="0"/>
              <a:t>Protocole</a:t>
            </a:r>
            <a:r>
              <a:rPr lang="fr-FR" sz="2300" dirty="0" smtClean="0"/>
              <a:t>:</a:t>
            </a:r>
          </a:p>
          <a:p>
            <a:pPr lvl="2"/>
            <a:r>
              <a:rPr lang="fr-FR" sz="1500" dirty="0" smtClean="0"/>
              <a:t>Indique quel protocole transmet les données </a:t>
            </a:r>
          </a:p>
          <a:p>
            <a:pPr lvl="2"/>
            <a:r>
              <a:rPr lang="fr-FR" sz="1500" dirty="0" smtClean="0"/>
              <a:t>Longueur sur 1 octet  négociée lors de la connexion</a:t>
            </a:r>
          </a:p>
          <a:p>
            <a:pPr lvl="2"/>
            <a:r>
              <a:rPr lang="fr-FR" sz="1500" dirty="0" smtClean="0"/>
              <a:t>Multi-protocole</a:t>
            </a:r>
          </a:p>
          <a:p>
            <a:pPr lvl="2"/>
            <a:r>
              <a:rPr lang="fr-FR" sz="1500" dirty="0" smtClean="0"/>
              <a:t>Exemples de valeurs du champ « Protocole »:</a:t>
            </a:r>
          </a:p>
          <a:p>
            <a:pPr lvl="3"/>
            <a:r>
              <a:rPr lang="fr-FR" sz="1100" dirty="0" err="1" smtClean="0"/>
              <a:t>Ox</a:t>
            </a:r>
            <a:r>
              <a:rPr lang="fr-FR" sz="1100" dirty="0" smtClean="0"/>
              <a:t> 0021:	IP	Ox002D: TCP/IP	Ox800F: IPV6</a:t>
            </a:r>
          </a:p>
          <a:p>
            <a:pPr lvl="3"/>
            <a:r>
              <a:rPr lang="fr-FR" sz="1100" dirty="0" smtClean="0"/>
              <a:t>OxC021: LCP	OxC023: PAP		OxC223: CHAP</a:t>
            </a:r>
          </a:p>
          <a:p>
            <a:pPr lvl="2"/>
            <a:endParaRPr lang="fr-FR" sz="1200" dirty="0" smtClean="0"/>
          </a:p>
          <a:p>
            <a:pPr lvl="2"/>
            <a:endParaRPr lang="fr-FR" sz="1200" dirty="0" smtClean="0"/>
          </a:p>
          <a:p>
            <a:endParaRPr lang="fr-FR" sz="2000" dirty="0" smtClean="0"/>
          </a:p>
          <a:p>
            <a:endParaRPr lang="fr-FR" sz="20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83568" y="1916832"/>
          <a:ext cx="7920880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805"/>
                <a:gridCol w="1036907"/>
                <a:gridCol w="1404664"/>
                <a:gridCol w="1475656"/>
                <a:gridCol w="1152128"/>
                <a:gridCol w="924195"/>
                <a:gridCol w="984525"/>
              </a:tblGrid>
              <a:tr h="1080120">
                <a:tc>
                  <a:txBody>
                    <a:bodyPr/>
                    <a:lstStyle/>
                    <a:p>
                      <a:r>
                        <a:rPr lang="fr-FR" dirty="0" smtClean="0"/>
                        <a:t>FANION</a:t>
                      </a:r>
                    </a:p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8 bits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ADRESSE</a:t>
                      </a:r>
                    </a:p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8</a:t>
                      </a:r>
                      <a:r>
                        <a:rPr lang="fr-FR" baseline="0" dirty="0" smtClean="0"/>
                        <a:t> bits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COMMANDE</a:t>
                      </a:r>
                    </a:p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8 bits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PROTOCOLE</a:t>
                      </a:r>
                    </a:p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8 ou 16 bits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DONNEES</a:t>
                      </a:r>
                    </a:p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FCS</a:t>
                      </a:r>
                    </a:p>
                    <a:p>
                      <a:r>
                        <a:rPr lang="fr-FR" dirty="0" smtClean="0"/>
                        <a:t>8 ou 16 bits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FANION</a:t>
                      </a:r>
                    </a:p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8 bits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PPP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000" dirty="0" smtClean="0"/>
              <a:t>Transparence des données utiles:  (adresse, commande, info, FCS)</a:t>
            </a:r>
          </a:p>
          <a:p>
            <a:endParaRPr lang="fr-FR" sz="2000" dirty="0" smtClean="0"/>
          </a:p>
          <a:p>
            <a:r>
              <a:rPr lang="fr-FR" sz="2000" dirty="0" smtClean="0"/>
              <a:t>Sur une liaison synchrone:</a:t>
            </a:r>
          </a:p>
          <a:p>
            <a:pPr lvl="2"/>
            <a:r>
              <a:rPr lang="fr-FR" sz="2000" dirty="0" smtClean="0"/>
              <a:t> transparence similaire à celle de HDLC</a:t>
            </a:r>
          </a:p>
          <a:p>
            <a:pPr lvl="2"/>
            <a:r>
              <a:rPr lang="fr-FR" sz="2000" dirty="0" smtClean="0"/>
              <a:t>Insertion d’un bit à 0 tous les 5 bits à 1, technique de bit </a:t>
            </a:r>
            <a:r>
              <a:rPr lang="fr-FR" sz="2000" dirty="0" err="1" smtClean="0"/>
              <a:t>stuffing</a:t>
            </a:r>
            <a:endParaRPr lang="fr-FR" sz="2000" dirty="0" smtClean="0"/>
          </a:p>
          <a:p>
            <a:pPr lvl="2"/>
            <a:endParaRPr lang="fr-FR" sz="2000" dirty="0" smtClean="0"/>
          </a:p>
          <a:p>
            <a:r>
              <a:rPr lang="fr-FR" sz="2000" dirty="0" smtClean="0"/>
              <a:t>Sur une liaison asynchrone:</a:t>
            </a:r>
          </a:p>
          <a:p>
            <a:pPr lvl="2"/>
            <a:r>
              <a:rPr lang="fr-FR" sz="2000" dirty="0" smtClean="0"/>
              <a:t>Transparence similaire à celle du protocole SLIP</a:t>
            </a:r>
          </a:p>
          <a:p>
            <a:pPr lvl="2"/>
            <a:r>
              <a:rPr lang="fr-FR" sz="2000" dirty="0" smtClean="0"/>
              <a:t>Insertion d’un caractère de transparence devant un fanion présent dans le champ « données »</a:t>
            </a:r>
          </a:p>
          <a:p>
            <a:pPr lvl="2"/>
            <a:r>
              <a:rPr lang="fr-FR" sz="2000" dirty="0" smtClean="0"/>
              <a:t>Les caractères dont la transparence doit être assurée sont indiqués à la connexion lors de l’exécution du protocole LCP</a:t>
            </a:r>
          </a:p>
          <a:p>
            <a:pPr lvl="2"/>
            <a:r>
              <a:rPr lang="fr-FR" sz="2000" dirty="0" smtClean="0"/>
              <a:t>Table ACCM: </a:t>
            </a:r>
            <a:r>
              <a:rPr lang="fr-FR" sz="2000" dirty="0" err="1" smtClean="0"/>
              <a:t>Asynchronous</a:t>
            </a:r>
            <a:r>
              <a:rPr lang="fr-FR" sz="2000" dirty="0" smtClean="0"/>
              <a:t> Control </a:t>
            </a:r>
            <a:r>
              <a:rPr lang="fr-FR" sz="2000" dirty="0" err="1" smtClean="0"/>
              <a:t>Character</a:t>
            </a:r>
            <a:r>
              <a:rPr lang="fr-FR" sz="2000" dirty="0" smtClean="0"/>
              <a:t> </a:t>
            </a:r>
            <a:r>
              <a:rPr lang="fr-FR" sz="2000" dirty="0" err="1" smtClean="0"/>
              <a:t>Map</a:t>
            </a:r>
            <a:endParaRPr lang="fr-FR" sz="2000" dirty="0" smtClean="0"/>
          </a:p>
          <a:p>
            <a:pPr lvl="2"/>
            <a:r>
              <a:rPr lang="fr-FR" sz="2000" dirty="0" smtClean="0"/>
              <a:t>Champ « ACCM dans option » de LCP:  </a:t>
            </a:r>
          </a:p>
          <a:p>
            <a:pPr lvl="4"/>
            <a:r>
              <a:rPr lang="fr-FR" sz="1600" dirty="0" smtClean="0"/>
              <a:t>0xFFFFFFFF:        mode asynchrone</a:t>
            </a:r>
          </a:p>
          <a:p>
            <a:pPr lvl="4"/>
            <a:r>
              <a:rPr lang="fr-FR" sz="1600" dirty="0" smtClean="0"/>
              <a:t>0x00000000:      mode synchrone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Les protocoles de liaison point à point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400" dirty="0" smtClean="0"/>
              <a:t>Niveau 2</a:t>
            </a:r>
          </a:p>
          <a:p>
            <a:r>
              <a:rPr lang="fr-FR" sz="2400" dirty="0" smtClean="0"/>
              <a:t>paquets IP: ne peuvent être émis directement sur une liaison série</a:t>
            </a:r>
          </a:p>
          <a:p>
            <a:r>
              <a:rPr lang="fr-FR" sz="2400" dirty="0" smtClean="0"/>
              <a:t>Délimitation des données: rôle de base des protocoles de liaison</a:t>
            </a:r>
          </a:p>
          <a:p>
            <a:r>
              <a:rPr lang="fr-FR" sz="2400" dirty="0" smtClean="0"/>
              <a:t>Plusieurs protocoles définis:</a:t>
            </a:r>
          </a:p>
          <a:p>
            <a:pPr lvl="2"/>
            <a:r>
              <a:rPr lang="fr-FR" sz="1600" dirty="0" smtClean="0"/>
              <a:t>BSC (IBM):	</a:t>
            </a:r>
            <a:r>
              <a:rPr lang="fr-FR" sz="1600" dirty="0" err="1" smtClean="0"/>
              <a:t>Binary</a:t>
            </a:r>
            <a:r>
              <a:rPr lang="fr-FR" sz="1600" dirty="0" smtClean="0"/>
              <a:t> </a:t>
            </a:r>
            <a:r>
              <a:rPr lang="fr-FR" sz="1600" dirty="0" err="1" smtClean="0"/>
              <a:t>Synchronous</a:t>
            </a:r>
            <a:r>
              <a:rPr lang="fr-FR" sz="1600" dirty="0" smtClean="0"/>
              <a:t> Communication</a:t>
            </a:r>
          </a:p>
          <a:p>
            <a:pPr lvl="2"/>
            <a:r>
              <a:rPr lang="fr-FR" sz="1600" dirty="0" smtClean="0"/>
              <a:t>SDLC (IBM):	</a:t>
            </a:r>
            <a:r>
              <a:rPr lang="fr-FR" sz="1600" dirty="0" err="1" smtClean="0"/>
              <a:t>Synchronous</a:t>
            </a:r>
            <a:r>
              <a:rPr lang="fr-FR" sz="1600" dirty="0" smtClean="0"/>
              <a:t> Data Link Control</a:t>
            </a:r>
          </a:p>
          <a:p>
            <a:pPr lvl="2"/>
            <a:r>
              <a:rPr lang="fr-FR" sz="1600" dirty="0" smtClean="0"/>
              <a:t>LAPB (UIT-T):	Link Access </a:t>
            </a:r>
            <a:r>
              <a:rPr lang="fr-FR" sz="1600" dirty="0" err="1" smtClean="0"/>
              <a:t>Procedure</a:t>
            </a:r>
            <a:r>
              <a:rPr lang="fr-FR" sz="1600" dirty="0" smtClean="0"/>
              <a:t> </a:t>
            </a:r>
            <a:r>
              <a:rPr lang="fr-FR" sz="1600" dirty="0" err="1" smtClean="0"/>
              <a:t>Balanced</a:t>
            </a:r>
            <a:endParaRPr lang="fr-FR" sz="1600" dirty="0" smtClean="0"/>
          </a:p>
          <a:p>
            <a:pPr lvl="2"/>
            <a:r>
              <a:rPr lang="fr-FR" sz="1600" dirty="0" smtClean="0"/>
              <a:t>HDLC  (ISO):	High </a:t>
            </a:r>
            <a:r>
              <a:rPr lang="fr-FR" sz="1600" dirty="0" err="1" smtClean="0"/>
              <a:t>level</a:t>
            </a:r>
            <a:r>
              <a:rPr lang="fr-FR" sz="1600" dirty="0" smtClean="0"/>
              <a:t> Data Link Control</a:t>
            </a:r>
          </a:p>
          <a:p>
            <a:pPr lvl="2"/>
            <a:r>
              <a:rPr lang="fr-FR" sz="1600" dirty="0" smtClean="0"/>
              <a:t>SLIP (IETF):	Serial Line Internet Protocol</a:t>
            </a:r>
          </a:p>
          <a:p>
            <a:pPr lvl="2"/>
            <a:r>
              <a:rPr lang="fr-FR" sz="1600" dirty="0" smtClean="0"/>
              <a:t>PPP (IETF):	Point to Point Protocol</a:t>
            </a:r>
          </a:p>
          <a:p>
            <a:pPr lvl="2"/>
            <a:r>
              <a:rPr lang="fr-FR" sz="1600" dirty="0" smtClean="0"/>
              <a:t>PPTP (Microsoft))	Point to Point Tunneling Protocol</a:t>
            </a:r>
          </a:p>
          <a:p>
            <a:pPr lvl="2"/>
            <a:r>
              <a:rPr lang="fr-FR" sz="1600" dirty="0" err="1" smtClean="0"/>
              <a:t>PPPoE</a:t>
            </a:r>
            <a:r>
              <a:rPr lang="fr-FR" sz="1600" dirty="0" smtClean="0"/>
              <a:t> (IETF)	PPP over Ethernet</a:t>
            </a:r>
          </a:p>
          <a:p>
            <a:pPr lvl="2"/>
            <a:r>
              <a:rPr lang="fr-FR" sz="1600" dirty="0" err="1" smtClean="0"/>
              <a:t>PPPoA</a:t>
            </a:r>
            <a:r>
              <a:rPr lang="fr-FR" sz="1600" dirty="0" smtClean="0"/>
              <a:t> (IETF)	PPP over </a:t>
            </a:r>
            <a:r>
              <a:rPr lang="fr-FR" sz="1600" dirty="0" err="1" smtClean="0"/>
              <a:t>Atm</a:t>
            </a:r>
            <a:endParaRPr lang="fr-FR" sz="1600" dirty="0" smtClean="0"/>
          </a:p>
          <a:p>
            <a:pPr lvl="2"/>
            <a:r>
              <a:rPr lang="fr-FR" sz="1600" dirty="0" smtClean="0"/>
              <a:t>L2F  (CISCO)	Layer 2  </a:t>
            </a:r>
            <a:r>
              <a:rPr lang="fr-FR" sz="1600" dirty="0" err="1" smtClean="0"/>
              <a:t>Forwarding</a:t>
            </a:r>
            <a:endParaRPr lang="fr-FR" sz="1600" dirty="0" smtClean="0"/>
          </a:p>
          <a:p>
            <a:pPr lvl="2"/>
            <a:r>
              <a:rPr lang="fr-FR" sz="1600" dirty="0" smtClean="0"/>
              <a:t>L2TP (IETF)	Layer 2 Tunneling Protocol</a:t>
            </a:r>
          </a:p>
          <a:p>
            <a:pPr lvl="2"/>
            <a:endParaRPr lang="fr-FR" sz="1600" dirty="0" smtClean="0"/>
          </a:p>
          <a:p>
            <a:pPr lvl="2"/>
            <a:endParaRPr lang="fr-FR" sz="16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PPP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Le protocole LCP</a:t>
            </a:r>
            <a:r>
              <a:rPr lang="fr-FR" sz="2000" dirty="0" smtClean="0"/>
              <a:t>:  Link Control Protocol</a:t>
            </a:r>
          </a:p>
          <a:p>
            <a:pPr lvl="2"/>
            <a:r>
              <a:rPr lang="fr-FR" sz="2000" dirty="0" smtClean="0"/>
              <a:t>Lors de l’initialisation d’un transfert, </a:t>
            </a:r>
          </a:p>
          <a:p>
            <a:pPr lvl="2"/>
            <a:r>
              <a:rPr lang="fr-FR" sz="2000" dirty="0" smtClean="0"/>
              <a:t>procédure de négociation des paramètres de l’échange par l’intermédiaire de LCP</a:t>
            </a:r>
          </a:p>
          <a:p>
            <a:pPr lvl="7"/>
            <a:r>
              <a:rPr lang="fr-FR" sz="1600" dirty="0" smtClean="0"/>
              <a:t>                     Codage d’une option</a:t>
            </a:r>
          </a:p>
          <a:p>
            <a:pPr lvl="7"/>
            <a:endParaRPr lang="fr-FR" sz="1600" dirty="0" smtClean="0"/>
          </a:p>
          <a:p>
            <a:pPr lvl="7"/>
            <a:endParaRPr lang="fr-FR" sz="1600" dirty="0" smtClean="0"/>
          </a:p>
          <a:p>
            <a:pPr lvl="4"/>
            <a:r>
              <a:rPr lang="fr-FR" sz="1600" dirty="0" smtClean="0"/>
              <a:t>Trame LCP</a:t>
            </a:r>
          </a:p>
          <a:p>
            <a:pPr lvl="4"/>
            <a:endParaRPr lang="fr-FR" sz="1600" dirty="0" smtClean="0"/>
          </a:p>
          <a:p>
            <a:pPr lvl="4"/>
            <a:endParaRPr lang="fr-FR" sz="1600" dirty="0" smtClean="0"/>
          </a:p>
          <a:p>
            <a:pPr lvl="4"/>
            <a:endParaRPr lang="fr-FR" sz="1600" dirty="0" smtClean="0"/>
          </a:p>
          <a:p>
            <a:pPr lvl="4"/>
            <a:endParaRPr lang="fr-FR" sz="1600" dirty="0" smtClean="0"/>
          </a:p>
          <a:p>
            <a:r>
              <a:rPr lang="fr-FR" sz="1600" dirty="0" smtClean="0"/>
              <a:t>Trame PPP</a:t>
            </a:r>
          </a:p>
          <a:p>
            <a:pPr lvl="4"/>
            <a:endParaRPr lang="fr-FR" sz="1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4932040" y="3356993"/>
          <a:ext cx="3168352" cy="50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088"/>
                <a:gridCol w="845088"/>
                <a:gridCol w="648072"/>
                <a:gridCol w="936104"/>
              </a:tblGrid>
              <a:tr h="50405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Type</a:t>
                      </a:r>
                    </a:p>
                    <a:p>
                      <a:r>
                        <a:rPr lang="fr-FR" sz="1200" dirty="0" smtClean="0"/>
                        <a:t>1 octet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Longueur</a:t>
                      </a:r>
                    </a:p>
                    <a:p>
                      <a:r>
                        <a:rPr lang="fr-FR" sz="1200" dirty="0" smtClean="0"/>
                        <a:t>1 octet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Valeur</a:t>
                      </a:r>
                    </a:p>
                    <a:p>
                      <a:r>
                        <a:rPr lang="fr-FR" sz="1200" dirty="0" smtClean="0"/>
                        <a:t>X octet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  options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2483768" y="4221089"/>
          <a:ext cx="5616624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080120"/>
                <a:gridCol w="792088"/>
                <a:gridCol w="3096344"/>
              </a:tblGrid>
              <a:tr h="504056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Code</a:t>
                      </a:r>
                    </a:p>
                    <a:p>
                      <a:r>
                        <a:rPr lang="fr-FR" sz="1200" dirty="0" smtClean="0"/>
                        <a:t>1 octet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Identification</a:t>
                      </a:r>
                    </a:p>
                    <a:p>
                      <a:r>
                        <a:rPr lang="fr-FR" sz="1200" dirty="0" smtClean="0"/>
                        <a:t>1 octet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Longueur</a:t>
                      </a:r>
                    </a:p>
                    <a:p>
                      <a:r>
                        <a:rPr lang="fr-FR" sz="1200" dirty="0" smtClean="0"/>
                        <a:t>2 octets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Données  ( options négociées)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691679" y="4941168"/>
          <a:ext cx="7200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7"/>
                <a:gridCol w="5530213"/>
                <a:gridCol w="806490"/>
              </a:tblGrid>
              <a:tr h="36576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Protocole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                                  trame LCP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bourrage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necteur droit avec flèche 7"/>
          <p:cNvCxnSpPr/>
          <p:nvPr/>
        </p:nvCxnSpPr>
        <p:spPr>
          <a:xfrm>
            <a:off x="4932040" y="3861048"/>
            <a:ext cx="7200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8028384" y="386104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2483768" y="4653136"/>
            <a:ext cx="720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8100392" y="46531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683571" y="5661248"/>
          <a:ext cx="846043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2"/>
                <a:gridCol w="360040"/>
                <a:gridCol w="360040"/>
                <a:gridCol w="936104"/>
                <a:gridCol w="5688631"/>
                <a:gridCol w="648072"/>
                <a:gridCol w="251521"/>
              </a:tblGrid>
              <a:tr h="432048">
                <a:tc>
                  <a:txBody>
                    <a:bodyPr/>
                    <a:lstStyle/>
                    <a:p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protocole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                                 Trame LCP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FCS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Connecteur droit avec flèche 16"/>
          <p:cNvCxnSpPr/>
          <p:nvPr/>
        </p:nvCxnSpPr>
        <p:spPr>
          <a:xfrm>
            <a:off x="1691680" y="522920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8316416" y="5157192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PPP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Quelques options négociées par LCP:</a:t>
            </a:r>
            <a:endParaRPr lang="fr-FR" sz="20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11560" y="2636912"/>
          <a:ext cx="8280920" cy="3456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567810"/>
                <a:gridCol w="1096486"/>
                <a:gridCol w="4248472"/>
              </a:tblGrid>
              <a:tr h="479721">
                <a:tc>
                  <a:txBody>
                    <a:bodyPr/>
                    <a:lstStyle/>
                    <a:p>
                      <a:r>
                        <a:rPr lang="fr-FR" dirty="0" smtClean="0"/>
                        <a:t>Code option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Longueur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Signification</a:t>
                      </a:r>
                      <a:endParaRPr lang="fr-FR" dirty="0"/>
                    </a:p>
                  </a:txBody>
                  <a:tcPr/>
                </a:tc>
              </a:tr>
              <a:tr h="595333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MRU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Maximum </a:t>
                      </a:r>
                      <a:r>
                        <a:rPr lang="fr-FR" sz="1200" dirty="0" err="1" smtClean="0"/>
                        <a:t>Receipt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baseline="0" dirty="0" smtClean="0"/>
                        <a:t>Unit (</a:t>
                      </a:r>
                      <a:r>
                        <a:rPr lang="fr-FR" sz="1200" baseline="0" dirty="0" smtClean="0"/>
                        <a:t>par défaut 1500 octets)</a:t>
                      </a:r>
                      <a:endParaRPr lang="fr-FR" dirty="0"/>
                    </a:p>
                  </a:txBody>
                  <a:tcPr/>
                </a:tc>
              </a:tr>
              <a:tr h="595333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ACCM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6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</a:t>
                      </a:r>
                      <a:r>
                        <a:rPr lang="fr-FR" sz="1200" dirty="0" err="1" smtClean="0"/>
                        <a:t>synchonous</a:t>
                      </a:r>
                      <a:r>
                        <a:rPr lang="fr-FR" sz="1200" dirty="0" smtClean="0"/>
                        <a:t> Control </a:t>
                      </a:r>
                      <a:r>
                        <a:rPr lang="fr-FR" sz="1200" dirty="0" err="1" smtClean="0"/>
                        <a:t>Character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Map</a:t>
                      </a:r>
                      <a:endParaRPr lang="fr-FR" sz="1200" dirty="0"/>
                    </a:p>
                  </a:txBody>
                  <a:tcPr/>
                </a:tc>
              </a:tr>
              <a:tr h="595333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Authentification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6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Valeur du champ « protocole » de PPP</a:t>
                      </a:r>
                    </a:p>
                    <a:p>
                      <a:r>
                        <a:rPr lang="fr-FR" sz="1200" dirty="0" smtClean="0"/>
                        <a:t>Soit 0xC023 pour PAP    soit 0xC223</a:t>
                      </a:r>
                      <a:r>
                        <a:rPr lang="fr-FR" sz="1200" baseline="0" dirty="0" smtClean="0"/>
                        <a:t> pour CHAP</a:t>
                      </a:r>
                      <a:endParaRPr lang="fr-FR" sz="1200" dirty="0"/>
                    </a:p>
                  </a:txBody>
                  <a:tcPr/>
                </a:tc>
              </a:tr>
              <a:tr h="595333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7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compression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Codage du champ « Protocole » de PPP sur 1 octet</a:t>
                      </a:r>
                      <a:endParaRPr lang="fr-FR" sz="1200" dirty="0"/>
                    </a:p>
                  </a:txBody>
                  <a:tcPr/>
                </a:tc>
              </a:tr>
              <a:tr h="595333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compression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Suppression</a:t>
                      </a:r>
                      <a:r>
                        <a:rPr lang="fr-FR" sz="1200" baseline="0" dirty="0" smtClean="0"/>
                        <a:t> des champ « adresse et commande » de la trame PPP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PPP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MTU: (Maximum Transfert Unit) définit la capacité d’emport du niveau 2</a:t>
            </a:r>
          </a:p>
          <a:p>
            <a:endParaRPr lang="fr-FR" sz="2000" dirty="0" smtClean="0"/>
          </a:p>
          <a:p>
            <a:r>
              <a:rPr lang="fr-FR" sz="2000" dirty="0" smtClean="0"/>
              <a:t>MRU: (Maximum </a:t>
            </a:r>
            <a:r>
              <a:rPr lang="fr-FR" sz="2000" dirty="0" err="1" smtClean="0"/>
              <a:t>Receipt</a:t>
            </a:r>
            <a:r>
              <a:rPr lang="fr-FR" sz="2000" dirty="0" smtClean="0"/>
              <a:t> Unit) charge utile vue du niveau réseau </a:t>
            </a:r>
          </a:p>
          <a:p>
            <a:pPr lvl="2"/>
            <a:r>
              <a:rPr lang="fr-FR" sz="2000" dirty="0" smtClean="0"/>
              <a:t>Tient compte de la taille du champ « Protocole</a:t>
            </a:r>
            <a:r>
              <a:rPr lang="fr-FR" sz="1200" dirty="0" smtClean="0"/>
              <a:t> »</a:t>
            </a:r>
          </a:p>
          <a:p>
            <a:pPr lvl="2"/>
            <a:r>
              <a:rPr lang="fr-FR" sz="2000" dirty="0" smtClean="0"/>
              <a:t>Taille maximale du segment admis en réception</a:t>
            </a:r>
          </a:p>
          <a:p>
            <a:pPr lvl="2"/>
            <a:r>
              <a:rPr lang="fr-FR" sz="2000" dirty="0" smtClean="0"/>
              <a:t>Valeur par défaut: 1500 octets</a:t>
            </a:r>
          </a:p>
          <a:p>
            <a:pPr lvl="2"/>
            <a:endParaRPr lang="fr-FR" sz="2000" dirty="0" smtClean="0"/>
          </a:p>
          <a:p>
            <a:pPr lvl="2"/>
            <a:endParaRPr lang="fr-FR" sz="2000" dirty="0" smtClean="0"/>
          </a:p>
          <a:p>
            <a:pPr lvl="2"/>
            <a:r>
              <a:rPr lang="fr-FR" sz="1200" dirty="0" smtClean="0"/>
              <a:t>                                                                                                MTU</a:t>
            </a:r>
          </a:p>
          <a:p>
            <a:pPr lvl="2"/>
            <a:endParaRPr lang="fr-FR" sz="1200" dirty="0" smtClean="0"/>
          </a:p>
          <a:p>
            <a:pPr lvl="2"/>
            <a:endParaRPr lang="fr-FR" sz="1200" dirty="0" smtClean="0"/>
          </a:p>
          <a:p>
            <a:pPr lvl="2"/>
            <a:endParaRPr lang="fr-FR" sz="1200" dirty="0" smtClean="0"/>
          </a:p>
          <a:p>
            <a:pPr lvl="2"/>
            <a:r>
              <a:rPr lang="fr-FR" sz="1200" dirty="0" smtClean="0"/>
              <a:t>                                                                                                                 MRU</a:t>
            </a:r>
            <a:endParaRPr lang="fr-FR" sz="12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187624" y="4869160"/>
          <a:ext cx="6696743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954106"/>
                <a:gridCol w="1015356"/>
                <a:gridCol w="949250"/>
                <a:gridCol w="1041728"/>
                <a:gridCol w="798634"/>
                <a:gridCol w="473507"/>
                <a:gridCol w="744082"/>
              </a:tblGrid>
              <a:tr h="3600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Fanion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adresse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commande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protocole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information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bourrage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FCS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fanion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Connecteur droit avec flèche 5"/>
          <p:cNvCxnSpPr/>
          <p:nvPr/>
        </p:nvCxnSpPr>
        <p:spPr>
          <a:xfrm>
            <a:off x="3923928" y="4725144"/>
            <a:ext cx="27363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4860032" y="5373216"/>
            <a:ext cx="1800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PPP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5257800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 smtClean="0"/>
              <a:t>Code: type de trame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 </a:t>
            </a:r>
          </a:p>
          <a:p>
            <a:endParaRPr lang="fr-FR" sz="2000" dirty="0" smtClean="0"/>
          </a:p>
          <a:p>
            <a:r>
              <a:rPr lang="fr-FR" sz="2000" dirty="0" smtClean="0"/>
              <a:t>                                       </a:t>
            </a:r>
            <a:r>
              <a:rPr lang="fr-FR" sz="1700" dirty="0" smtClean="0"/>
              <a:t>Exemple de trames LCP</a:t>
            </a:r>
            <a:endParaRPr lang="fr-FR" sz="17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11560" y="2204864"/>
          <a:ext cx="7632848" cy="400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632296"/>
                <a:gridCol w="496855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Type de trame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code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utilisation</a:t>
                      </a:r>
                      <a:endParaRPr lang="fr-FR" sz="1600" dirty="0"/>
                    </a:p>
                  </a:txBody>
                  <a:tcPr/>
                </a:tc>
              </a:tr>
              <a:tr h="509032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Configure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_request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Trame de négociation, le champ de données comprend la liste des options proposées lorsque la valeur proposée est différente de la valeur par défaut.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Configure</a:t>
                      </a:r>
                      <a:r>
                        <a:rPr lang="fr-FR" sz="1600" baseline="0" dirty="0" err="1" smtClean="0"/>
                        <a:t>_</a:t>
                      </a:r>
                      <a:r>
                        <a:rPr lang="fr-FR" sz="1600" dirty="0" err="1" smtClean="0"/>
                        <a:t>ack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Trame d’acceptation des options proposées  par la trame </a:t>
                      </a:r>
                      <a:r>
                        <a:rPr lang="fr-FR" sz="1200" dirty="0" err="1" smtClean="0"/>
                        <a:t>configure_request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Configure</a:t>
                      </a:r>
                      <a:r>
                        <a:rPr lang="fr-FR" sz="1600" baseline="0" dirty="0" err="1" smtClean="0"/>
                        <a:t>_</a:t>
                      </a:r>
                      <a:r>
                        <a:rPr lang="fr-FR" sz="1600" dirty="0" err="1" smtClean="0"/>
                        <a:t>nack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Trame d’acceptation des options négociées mais pas des valeurs indiquées. L’émetteur doit proposer de nouvelles valeurs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Configure</a:t>
                      </a:r>
                      <a:r>
                        <a:rPr lang="fr-FR" sz="1600" baseline="0" dirty="0" err="1" smtClean="0"/>
                        <a:t>_</a:t>
                      </a:r>
                      <a:r>
                        <a:rPr lang="fr-FR" sz="1600" dirty="0" err="1" smtClean="0"/>
                        <a:t>reject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Trame</a:t>
                      </a:r>
                      <a:r>
                        <a:rPr lang="fr-FR" sz="1200" baseline="0" dirty="0" smtClean="0"/>
                        <a:t> de refus des options, le champ données indique les valeurs des options non négociable. L’émetteur reformule une requête de configuration avec les valeurs indiquées dans la trame de rejet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Terminate</a:t>
                      </a:r>
                      <a:r>
                        <a:rPr lang="fr-FR" sz="1600" baseline="0" dirty="0" err="1" smtClean="0"/>
                        <a:t>_</a:t>
                      </a:r>
                      <a:r>
                        <a:rPr lang="fr-FR" sz="1600" dirty="0" err="1" smtClean="0"/>
                        <a:t>request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Cette trame met fin à une</a:t>
                      </a:r>
                      <a:r>
                        <a:rPr lang="fr-FR" sz="1200" baseline="0" dirty="0" smtClean="0"/>
                        <a:t> connexion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Terminate</a:t>
                      </a:r>
                      <a:r>
                        <a:rPr lang="fr-FR" sz="1600" baseline="0" dirty="0" err="1" smtClean="0"/>
                        <a:t>_</a:t>
                      </a:r>
                      <a:r>
                        <a:rPr lang="fr-FR" sz="1600" dirty="0" err="1" smtClean="0"/>
                        <a:t>ack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Acquittement</a:t>
                      </a:r>
                      <a:r>
                        <a:rPr lang="fr-FR" sz="1200" baseline="0" dirty="0" smtClean="0"/>
                        <a:t> d’une fin de connexion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Code</a:t>
                      </a:r>
                      <a:r>
                        <a:rPr lang="fr-FR" sz="1600" baseline="0" dirty="0" err="1" smtClean="0"/>
                        <a:t>_</a:t>
                      </a:r>
                      <a:r>
                        <a:rPr lang="fr-FR" sz="1600" dirty="0" err="1" smtClean="0"/>
                        <a:t>reject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Trame</a:t>
                      </a:r>
                      <a:r>
                        <a:rPr lang="fr-FR" sz="1200" baseline="0" dirty="0" smtClean="0"/>
                        <a:t> utilisée pour indiquer à l’émetteur que le récepteur ignore une option, ceci signifie que les deux extrémités utilisent une version différente de PPP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Protocol</a:t>
                      </a:r>
                      <a:r>
                        <a:rPr lang="fr-FR" sz="1600" baseline="0" dirty="0" err="1" smtClean="0"/>
                        <a:t>_</a:t>
                      </a:r>
                      <a:r>
                        <a:rPr lang="fr-FR" sz="1600" dirty="0" err="1" smtClean="0"/>
                        <a:t>reject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Trame de gestion, indiquant que la valeur du champ protocole de la trame  PPP est inconnue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PPP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5192" y="1556792"/>
            <a:ext cx="8579296" cy="4569371"/>
          </a:xfrm>
        </p:spPr>
        <p:txBody>
          <a:bodyPr>
            <a:normAutofit/>
          </a:bodyPr>
          <a:lstStyle/>
          <a:p>
            <a:r>
              <a:rPr lang="fr-FR" sz="2000" dirty="0" smtClean="0"/>
              <a:t>Phase d’initialisation de PPP</a:t>
            </a:r>
          </a:p>
          <a:p>
            <a:endParaRPr lang="fr-FR" sz="2000" dirty="0" smtClean="0"/>
          </a:p>
          <a:p>
            <a:r>
              <a:rPr lang="fr-FR" sz="1200" b="1" dirty="0" smtClean="0"/>
              <a:t>LCP </a:t>
            </a:r>
            <a:r>
              <a:rPr lang="fr-FR" sz="1200" b="1" dirty="0" err="1" smtClean="0"/>
              <a:t>Configure_request</a:t>
            </a:r>
            <a:r>
              <a:rPr lang="fr-FR" sz="1200" b="1" dirty="0" smtClean="0"/>
              <a:t> </a:t>
            </a:r>
            <a:r>
              <a:rPr lang="fr-FR" sz="1200" dirty="0" smtClean="0"/>
              <a:t>(modification à apporter aux valeurs par défaut)</a:t>
            </a:r>
          </a:p>
          <a:p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/>
              <a:t>                                                                                                                </a:t>
            </a:r>
            <a:r>
              <a:rPr lang="fr-FR" sz="1200" b="1" dirty="0" smtClean="0"/>
              <a:t>LCP configure </a:t>
            </a:r>
            <a:r>
              <a:rPr lang="fr-FR" sz="1200" b="1" dirty="0" err="1" smtClean="0"/>
              <a:t>_ack</a:t>
            </a:r>
            <a:r>
              <a:rPr lang="fr-FR" sz="1200" b="1" dirty="0" smtClean="0"/>
              <a:t> </a:t>
            </a:r>
            <a:r>
              <a:rPr lang="fr-FR" sz="1200" dirty="0" smtClean="0"/>
              <a:t>(si valeurs acceptées par le récepteur)</a:t>
            </a:r>
          </a:p>
          <a:p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/>
              <a:t>                                                                                                                LCP </a:t>
            </a:r>
            <a:r>
              <a:rPr lang="fr-FR" sz="1200" dirty="0" err="1" smtClean="0"/>
              <a:t>configure_nack</a:t>
            </a:r>
            <a:r>
              <a:rPr lang="fr-FR" sz="1200" dirty="0" smtClean="0"/>
              <a:t> ( si valeurs non acceptées par le récepteur</a:t>
            </a:r>
          </a:p>
          <a:p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/>
              <a:t>LCP </a:t>
            </a:r>
            <a:r>
              <a:rPr lang="fr-FR" sz="1200" dirty="0" err="1" smtClean="0"/>
              <a:t>configure_request</a:t>
            </a:r>
            <a:endParaRPr lang="fr-FR" sz="1200" dirty="0" smtClean="0"/>
          </a:p>
          <a:p>
            <a:r>
              <a:rPr lang="fr-FR" sz="1200" dirty="0" smtClean="0"/>
              <a:t>                                                                                                               LCP </a:t>
            </a:r>
            <a:r>
              <a:rPr lang="fr-FR" sz="1200" dirty="0" err="1" smtClean="0"/>
              <a:t>configure_reject</a:t>
            </a:r>
            <a:r>
              <a:rPr lang="fr-FR" sz="1200" dirty="0" smtClean="0"/>
              <a:t> (les valeurs ne sont pas négociables)</a:t>
            </a:r>
          </a:p>
          <a:p>
            <a:endParaRPr lang="fr-FR" sz="1200" dirty="0" smtClean="0"/>
          </a:p>
          <a:p>
            <a:r>
              <a:rPr lang="fr-FR" sz="1200" dirty="0" smtClean="0"/>
              <a:t>LCP </a:t>
            </a:r>
            <a:r>
              <a:rPr lang="fr-FR" sz="1200" dirty="0" err="1" smtClean="0"/>
              <a:t>configure_request</a:t>
            </a:r>
            <a:endParaRPr lang="fr-FR" sz="1200" dirty="0" smtClean="0"/>
          </a:p>
        </p:txBody>
      </p:sp>
      <p:cxnSp>
        <p:nvCxnSpPr>
          <p:cNvPr id="5" name="Connecteur droit 4"/>
          <p:cNvCxnSpPr/>
          <p:nvPr/>
        </p:nvCxnSpPr>
        <p:spPr>
          <a:xfrm>
            <a:off x="2411760" y="2636912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4716016" y="27089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2483768" y="2636912"/>
            <a:ext cx="22322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2483768" y="3140968"/>
            <a:ext cx="21602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411760" y="38610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4716016" y="350100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2483768" y="3573016"/>
            <a:ext cx="223224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2411760" y="4437112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4716016" y="4365104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2411760" y="4365104"/>
            <a:ext cx="223224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>
            <a:off x="2483768" y="4581128"/>
            <a:ext cx="21602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2483768" y="5085184"/>
            <a:ext cx="20882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PPP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Identification:     </a:t>
            </a:r>
          </a:p>
          <a:p>
            <a:pPr lvl="2"/>
            <a:r>
              <a:rPr lang="fr-FR" sz="1800" dirty="0" smtClean="0"/>
              <a:t>1 octet</a:t>
            </a:r>
          </a:p>
          <a:p>
            <a:pPr lvl="2"/>
            <a:r>
              <a:rPr lang="fr-FR" sz="1800" dirty="0" smtClean="0"/>
              <a:t>permet d’associer une requête à une réponse</a:t>
            </a:r>
          </a:p>
          <a:p>
            <a:endParaRPr lang="fr-FR" sz="2000" dirty="0" smtClean="0"/>
          </a:p>
          <a:p>
            <a:r>
              <a:rPr lang="fr-FR" sz="2000" dirty="0" smtClean="0"/>
              <a:t>Longueur:</a:t>
            </a:r>
          </a:p>
          <a:p>
            <a:pPr lvl="2"/>
            <a:r>
              <a:rPr lang="fr-FR" sz="1800" dirty="0" smtClean="0"/>
              <a:t>2 octets	</a:t>
            </a:r>
          </a:p>
          <a:p>
            <a:pPr lvl="2"/>
            <a:r>
              <a:rPr lang="fr-FR" sz="1800" dirty="0" smtClean="0"/>
              <a:t>permet de distinguer les données utiles d’éventuelles données de bourrage</a:t>
            </a:r>
            <a:endParaRPr lang="fr-F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PPP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000" dirty="0" smtClean="0"/>
              <a:t>La sécurisation des échanges:</a:t>
            </a:r>
          </a:p>
          <a:p>
            <a:endParaRPr lang="fr-FR" sz="2000" dirty="0" smtClean="0"/>
          </a:p>
          <a:p>
            <a:pPr lvl="2"/>
            <a:r>
              <a:rPr lang="fr-FR" sz="2000" dirty="0" smtClean="0"/>
              <a:t>Le protocole PPP est utilisé sur des liaison point à point permanentes, mais aussi sur des liens temporaires comme une connexion à Internet via le réseau téléphonique.</a:t>
            </a:r>
          </a:p>
          <a:p>
            <a:pPr lvl="2"/>
            <a:r>
              <a:rPr lang="fr-FR" sz="2000" dirty="0" smtClean="0"/>
              <a:t>De ce fait, l’entité appelée doit pouvoir identifier et authentifier l’appelant avant d’accepter une connexion, c’est le rôle de PAP ou CHAP.</a:t>
            </a:r>
          </a:p>
          <a:p>
            <a:pPr lvl="2"/>
            <a:endParaRPr lang="fr-FR" sz="2000" dirty="0" smtClean="0"/>
          </a:p>
          <a:p>
            <a:r>
              <a:rPr lang="fr-FR" sz="2000" dirty="0" smtClean="0"/>
              <a:t>Le protocole PAP: PPP Authentification Protocol</a:t>
            </a:r>
          </a:p>
          <a:p>
            <a:pPr lvl="2"/>
            <a:r>
              <a:rPr lang="fr-FR" sz="2000" dirty="0" smtClean="0"/>
              <a:t>Protocole non fiable</a:t>
            </a:r>
          </a:p>
          <a:p>
            <a:pPr lvl="2"/>
            <a:r>
              <a:rPr lang="fr-FR" sz="2000" dirty="0" smtClean="0"/>
              <a:t>Échange en clair l’identifiant et le mot de passe de l’appelant une seule fois en début de session</a:t>
            </a:r>
          </a:p>
          <a:p>
            <a:pPr lvl="2"/>
            <a:r>
              <a:rPr lang="fr-FR" sz="2000" dirty="0" smtClean="0"/>
              <a:t>L’échange n’a pour objet que de valider la connexion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PPP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000" dirty="0" smtClean="0"/>
              <a:t>Format de la trame PAP: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1900" dirty="0" smtClean="0"/>
              <a:t>Code:	   1: </a:t>
            </a:r>
            <a:r>
              <a:rPr lang="fr-FR" sz="1900" dirty="0" err="1" smtClean="0"/>
              <a:t>authentification_request</a:t>
            </a:r>
            <a:endParaRPr lang="fr-FR" sz="1900" dirty="0" smtClean="0"/>
          </a:p>
          <a:p>
            <a:pPr>
              <a:buNone/>
            </a:pPr>
            <a:r>
              <a:rPr lang="fr-FR" sz="1900" dirty="0" smtClean="0"/>
              <a:t>                    2: </a:t>
            </a:r>
            <a:r>
              <a:rPr lang="fr-FR" sz="1900" dirty="0" err="1" smtClean="0"/>
              <a:t>authentification_ack</a:t>
            </a:r>
            <a:endParaRPr lang="fr-FR" sz="1900" dirty="0" smtClean="0"/>
          </a:p>
          <a:p>
            <a:pPr>
              <a:buNone/>
            </a:pPr>
            <a:r>
              <a:rPr lang="fr-FR" sz="1900" dirty="0" smtClean="0"/>
              <a:t>                    3: </a:t>
            </a:r>
            <a:r>
              <a:rPr lang="fr-FR" sz="1900" dirty="0" err="1" smtClean="0"/>
              <a:t>authentification_nack</a:t>
            </a:r>
            <a:endParaRPr lang="fr-FR" sz="1900" dirty="0" smtClean="0"/>
          </a:p>
          <a:p>
            <a:pPr>
              <a:buNone/>
            </a:pPr>
            <a:endParaRPr lang="fr-FR" sz="1900" dirty="0" smtClean="0"/>
          </a:p>
          <a:p>
            <a:r>
              <a:rPr lang="fr-FR" sz="1900" dirty="0" smtClean="0"/>
              <a:t>Identifiant:	permet d’associer une requête à sa réponse</a:t>
            </a:r>
          </a:p>
          <a:p>
            <a:r>
              <a:rPr lang="fr-FR" sz="1900" dirty="0" smtClean="0"/>
              <a:t>Les champs suivants contiennent l’identifiant et le mot de passe de l’extrémité qui s’authentifie. Ces champs de longueur variable sont précédés d’une information de longueur.</a:t>
            </a:r>
          </a:p>
          <a:p>
            <a:r>
              <a:rPr lang="fr-FR" sz="1900" dirty="0" smtClean="0"/>
              <a:t>En cas d’échec, l’authentification est renouvelée, après n </a:t>
            </a:r>
            <a:r>
              <a:rPr lang="fr-FR" sz="1900" dirty="0" err="1" smtClean="0"/>
              <a:t>echecs</a:t>
            </a:r>
            <a:r>
              <a:rPr lang="fr-FR" sz="1900" dirty="0" smtClean="0"/>
              <a:t>, l’établissement de la liaison est refusé.</a:t>
            </a:r>
            <a:endParaRPr lang="fr-FR" sz="19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83569" y="2204864"/>
          <a:ext cx="7056783" cy="79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110"/>
                <a:gridCol w="867723"/>
                <a:gridCol w="784087"/>
                <a:gridCol w="784087"/>
                <a:gridCol w="1372152"/>
                <a:gridCol w="784087"/>
                <a:gridCol w="1829537"/>
              </a:tblGrid>
              <a:tr h="79208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Code</a:t>
                      </a:r>
                    </a:p>
                    <a:p>
                      <a:endParaRPr lang="fr-FR" sz="1200" dirty="0" smtClean="0"/>
                    </a:p>
                    <a:p>
                      <a:r>
                        <a:rPr lang="fr-FR" sz="1200" dirty="0" smtClean="0"/>
                        <a:t>1 octet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Identifiant </a:t>
                      </a:r>
                    </a:p>
                    <a:p>
                      <a:r>
                        <a:rPr lang="fr-FR" sz="1200" dirty="0" smtClean="0"/>
                        <a:t>    trame</a:t>
                      </a:r>
                    </a:p>
                    <a:p>
                      <a:r>
                        <a:rPr lang="fr-FR" sz="1200" dirty="0" smtClean="0"/>
                        <a:t>1 octet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Longueur </a:t>
                      </a:r>
                    </a:p>
                    <a:p>
                      <a:r>
                        <a:rPr lang="fr-FR" sz="1200" dirty="0" smtClean="0"/>
                        <a:t>   totale</a:t>
                      </a:r>
                    </a:p>
                    <a:p>
                      <a:r>
                        <a:rPr lang="fr-FR" sz="1200" dirty="0" smtClean="0"/>
                        <a:t>2 octets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Longueur </a:t>
                      </a:r>
                    </a:p>
                    <a:p>
                      <a:r>
                        <a:rPr lang="fr-FR" sz="1200" dirty="0" smtClean="0"/>
                        <a:t>     ID</a:t>
                      </a:r>
                    </a:p>
                    <a:p>
                      <a:r>
                        <a:rPr lang="fr-FR" sz="1200" dirty="0" smtClean="0"/>
                        <a:t>1 octets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Identification</a:t>
                      </a:r>
                    </a:p>
                    <a:p>
                      <a:endParaRPr lang="fr-FR" sz="1200" dirty="0" smtClean="0"/>
                    </a:p>
                    <a:p>
                      <a:r>
                        <a:rPr lang="fr-FR" sz="1200" dirty="0" smtClean="0"/>
                        <a:t>Longueur variable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Longueur </a:t>
                      </a:r>
                    </a:p>
                    <a:p>
                      <a:r>
                        <a:rPr lang="fr-FR" sz="1200" dirty="0" smtClean="0"/>
                        <a:t>   PWD</a:t>
                      </a:r>
                    </a:p>
                    <a:p>
                      <a:r>
                        <a:rPr lang="fr-FR" sz="1200" dirty="0" smtClean="0"/>
                        <a:t>1 octets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Password</a:t>
                      </a:r>
                      <a:endParaRPr lang="fr-FR" sz="1200" dirty="0" smtClean="0"/>
                    </a:p>
                    <a:p>
                      <a:endParaRPr lang="fr-FR" sz="1200" dirty="0" smtClean="0"/>
                    </a:p>
                    <a:p>
                      <a:r>
                        <a:rPr lang="fr-FR" sz="1200" dirty="0" smtClean="0"/>
                        <a:t>Longueur variable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PPP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000" dirty="0" smtClean="0"/>
              <a:t>Le  protocole CHAP: Challenge </a:t>
            </a:r>
            <a:r>
              <a:rPr lang="fr-FR" sz="2000" dirty="0" err="1" smtClean="0"/>
              <a:t>Handshake</a:t>
            </a:r>
            <a:r>
              <a:rPr lang="fr-FR" sz="2000" dirty="0" smtClean="0"/>
              <a:t> Authentification Protocol</a:t>
            </a:r>
          </a:p>
          <a:p>
            <a:endParaRPr lang="fr-FR" sz="2000" dirty="0" smtClean="0"/>
          </a:p>
          <a:p>
            <a:pPr lvl="2"/>
            <a:r>
              <a:rPr lang="fr-FR" sz="2000" dirty="0" smtClean="0"/>
              <a:t>Fiable </a:t>
            </a:r>
          </a:p>
          <a:p>
            <a:pPr lvl="2"/>
            <a:r>
              <a:rPr lang="fr-FR" sz="2000" dirty="0" smtClean="0"/>
              <a:t>Mots de passe chiffrés et échangés périodiquement pour s’assurer qu’il n’y à pas eu substitution de correspondant.</a:t>
            </a:r>
          </a:p>
          <a:p>
            <a:pPr lvl="2"/>
            <a:r>
              <a:rPr lang="fr-FR" sz="2000" dirty="0" smtClean="0"/>
              <a:t>L’algorithme de chiffrement est précisé lors de la négociation LCP</a:t>
            </a:r>
          </a:p>
          <a:p>
            <a:pPr lvl="2"/>
            <a:r>
              <a:rPr lang="fr-FR" sz="2000" dirty="0" smtClean="0"/>
              <a:t>Protocole à 3 temps</a:t>
            </a:r>
          </a:p>
          <a:p>
            <a:pPr lvl="2"/>
            <a:r>
              <a:rPr lang="fr-FR" sz="2000" dirty="0" smtClean="0"/>
              <a:t>Après établissement du lien, l’appelé envoie un message de test à l’appelant (challenge)</a:t>
            </a:r>
          </a:p>
          <a:p>
            <a:pPr lvl="2"/>
            <a:r>
              <a:rPr lang="fr-FR" sz="2000" dirty="0" smtClean="0"/>
              <a:t>Ce dernier chiffre le contenu du message de test et le renvoie</a:t>
            </a:r>
          </a:p>
          <a:p>
            <a:pPr lvl="2"/>
            <a:r>
              <a:rPr lang="fr-FR" sz="2000" dirty="0" smtClean="0"/>
              <a:t>L’expéditeur compare sa réponse avec sa propre valeur (système à clé partagée ou secrète)</a:t>
            </a:r>
          </a:p>
          <a:p>
            <a:pPr lvl="2"/>
            <a:r>
              <a:rPr lang="fr-FR" sz="2000" dirty="0" smtClean="0"/>
              <a:t>Si le résultat coïncide, l’authentification est acceptée, dans le cas inverse la liaison est rompue.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PPP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2000" dirty="0" smtClean="0"/>
              <a:t>Le protocole  de compression:</a:t>
            </a:r>
          </a:p>
          <a:p>
            <a:endParaRPr lang="fr-FR" sz="2000" dirty="0" smtClean="0"/>
          </a:p>
          <a:p>
            <a:pPr lvl="2"/>
            <a:r>
              <a:rPr lang="fr-FR" sz="2000" dirty="0" smtClean="0"/>
              <a:t>Les en-têtes IP et TCP occupent une part non négligeable des données émises ( 40 octets sans les options)</a:t>
            </a:r>
          </a:p>
          <a:p>
            <a:pPr lvl="2"/>
            <a:r>
              <a:rPr lang="fr-FR" sz="2000" dirty="0" smtClean="0"/>
              <a:t>Lors de l’envoi de petits paquets il est intéressant de procéder à une réduction de volume des en-têtes</a:t>
            </a:r>
          </a:p>
          <a:p>
            <a:pPr lvl="2"/>
            <a:r>
              <a:rPr lang="fr-FR" sz="2000" dirty="0" smtClean="0"/>
              <a:t>Ne transmettre que la différence entre 2 en-têtes successifs (compression Van Jacobson)</a:t>
            </a:r>
          </a:p>
          <a:p>
            <a:pPr lvl="2"/>
            <a:endParaRPr lang="fr-FR" sz="2000" dirty="0" smtClean="0"/>
          </a:p>
          <a:p>
            <a:r>
              <a:rPr lang="fr-FR" sz="2000" dirty="0" smtClean="0"/>
              <a:t>La négociation d’adresse IP de l’équipement terminal:</a:t>
            </a:r>
          </a:p>
          <a:p>
            <a:endParaRPr lang="fr-FR" sz="2000" dirty="0" smtClean="0"/>
          </a:p>
          <a:p>
            <a:pPr lvl="2"/>
            <a:r>
              <a:rPr lang="fr-FR" sz="2000" dirty="0" smtClean="0"/>
              <a:t>Le lien local peut informer le distant de l’adresse IP qu’il souhaite utiliser.</a:t>
            </a:r>
          </a:p>
          <a:p>
            <a:pPr lvl="2"/>
            <a:r>
              <a:rPr lang="fr-FR" sz="2000" dirty="0" smtClean="0"/>
              <a:t>Le distant peut accepter ou refuser en fournissant alors au local une adresse IP valide.</a:t>
            </a:r>
          </a:p>
          <a:p>
            <a:pPr lvl="2"/>
            <a:r>
              <a:rPr lang="fr-FR" sz="2000" dirty="0" smtClean="0"/>
              <a:t>Le local peut demander directement une adresse IP à l’hôte distant</a:t>
            </a:r>
          </a:p>
          <a:p>
            <a:pPr lvl="2"/>
            <a:r>
              <a:rPr lang="fr-FR" sz="2000" dirty="0" smtClean="0"/>
              <a:t>L’entité qui demande l’attribution d’une adresse IP émet sa requête avec le champ adresse IP égal à zéro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HDLC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000" dirty="0" smtClean="0"/>
              <a:t>High </a:t>
            </a:r>
            <a:r>
              <a:rPr lang="fr-FR" sz="2000" dirty="0" err="1" smtClean="0"/>
              <a:t>level</a:t>
            </a:r>
            <a:r>
              <a:rPr lang="fr-FR" sz="2000" dirty="0" smtClean="0"/>
              <a:t> Data Link Control</a:t>
            </a:r>
          </a:p>
          <a:p>
            <a:r>
              <a:rPr lang="fr-FR" sz="2000" dirty="0" smtClean="0"/>
              <a:t>Dérivé de SDLC d’IBM</a:t>
            </a:r>
          </a:p>
          <a:p>
            <a:r>
              <a:rPr lang="fr-FR" sz="2000" dirty="0" smtClean="0"/>
              <a:t>Normalisé en 1976 par l’ISO</a:t>
            </a:r>
          </a:p>
          <a:p>
            <a:r>
              <a:rPr lang="fr-FR" sz="2000" dirty="0" smtClean="0"/>
              <a:t>Synchrone orienté bit</a:t>
            </a:r>
          </a:p>
          <a:p>
            <a:r>
              <a:rPr lang="fr-FR" sz="2000" dirty="0" smtClean="0"/>
              <a:t>Mode connecté</a:t>
            </a:r>
          </a:p>
          <a:p>
            <a:r>
              <a:rPr lang="fr-FR" sz="2000" dirty="0" smtClean="0"/>
              <a:t>Gestion des erreurs: Détection et correction </a:t>
            </a:r>
          </a:p>
          <a:p>
            <a:r>
              <a:rPr lang="fr-FR" sz="2000" dirty="0" smtClean="0"/>
              <a:t>Gestion du contrôle de flux</a:t>
            </a:r>
          </a:p>
          <a:p>
            <a:r>
              <a:rPr lang="fr-FR" sz="2000" dirty="0" smtClean="0"/>
              <a:t>Gestion de la fenêtre d’anticipation</a:t>
            </a:r>
          </a:p>
          <a:p>
            <a:r>
              <a:rPr lang="fr-FR" sz="2000" dirty="0" err="1" smtClean="0"/>
              <a:t>monoprotocole</a:t>
            </a:r>
            <a:endParaRPr lang="fr-FR" sz="2000" dirty="0" smtClean="0"/>
          </a:p>
          <a:p>
            <a:r>
              <a:rPr lang="fr-FR" sz="2000" dirty="0" smtClean="0"/>
              <a:t>Différentes versions:</a:t>
            </a:r>
          </a:p>
          <a:p>
            <a:pPr lvl="2"/>
            <a:r>
              <a:rPr lang="fr-FR" sz="1600" dirty="0" smtClean="0"/>
              <a:t>LAP: Link Access Protocol, fonctionnement sur sollicitation du primaire</a:t>
            </a:r>
          </a:p>
          <a:p>
            <a:pPr lvl="2"/>
            <a:r>
              <a:rPr lang="fr-FR" sz="1600" dirty="0" smtClean="0"/>
              <a:t>LAP-B: (B pour </a:t>
            </a:r>
            <a:r>
              <a:rPr lang="fr-FR" sz="1600" dirty="0" err="1" smtClean="0"/>
              <a:t>Balanced</a:t>
            </a:r>
            <a:r>
              <a:rPr lang="fr-FR" sz="1600" dirty="0" smtClean="0"/>
              <a:t>, mode équilibré, primaire – primaire)</a:t>
            </a:r>
          </a:p>
          <a:p>
            <a:pPr lvl="2"/>
            <a:r>
              <a:rPr lang="fr-FR" sz="1600" dirty="0" smtClean="0"/>
              <a:t>LAP-D: (D pour canal D, similaire à LAP-B est utilisé dans NUMERIS (RNIS))</a:t>
            </a:r>
          </a:p>
          <a:p>
            <a:pPr lvl="2"/>
            <a:r>
              <a:rPr lang="fr-FR" sz="1600" dirty="0" smtClean="0"/>
              <a:t>SDLC est présenté comme un sous-ensemble d’HDLC car moins riche; HDLC est une évolution de SDLC qui ne fonctionne qu’en mode non équilibré</a:t>
            </a:r>
            <a:endParaRPr lang="fr-FR" sz="1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PPP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MLPPP: Multiple Link PPP</a:t>
            </a:r>
          </a:p>
          <a:p>
            <a:endParaRPr lang="fr-FR" sz="2000" dirty="0" smtClean="0"/>
          </a:p>
          <a:p>
            <a:pPr lvl="2"/>
            <a:r>
              <a:rPr lang="fr-FR" sz="2000" dirty="0" smtClean="0"/>
              <a:t>L’accès à un réseau distant peut utiliser une ligne unique (SLP: Simple Link Protocol) ou plusieurs lignes à bas débit pour obtenir une liaison haut débit.</a:t>
            </a:r>
          </a:p>
          <a:p>
            <a:pPr lvl="2"/>
            <a:endParaRPr lang="fr-FR" sz="2000" dirty="0" smtClean="0"/>
          </a:p>
          <a:p>
            <a:pPr lvl="2"/>
            <a:r>
              <a:rPr lang="fr-FR" sz="2000" dirty="0" smtClean="0"/>
              <a:t>Le protocole </a:t>
            </a:r>
            <a:r>
              <a:rPr lang="fr-FR" sz="2000" dirty="0" err="1" smtClean="0"/>
              <a:t>multiligne</a:t>
            </a:r>
            <a:r>
              <a:rPr lang="fr-FR" sz="2000" dirty="0" smtClean="0"/>
              <a:t> (MLP: Multiple Link Protocol) fragmente le datagramme IP, transmet les différents fragments sur plusieurs lignes et assure le réassemblage.</a:t>
            </a:r>
          </a:p>
          <a:p>
            <a:pPr lvl="2">
              <a:buNone/>
            </a:pPr>
            <a:endParaRPr lang="fr-FR" sz="2000" dirty="0" smtClean="0"/>
          </a:p>
          <a:p>
            <a:pPr lvl="2"/>
            <a:r>
              <a:rPr lang="fr-FR" sz="2000" dirty="0" smtClean="0"/>
              <a:t>MLPPP peut être utilisé pour répartir la charge sur plusieurs liens, il est transparent pour le protocole de niveau réseau.</a:t>
            </a:r>
            <a:endParaRPr lang="fr-FR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971600" y="1700808"/>
          <a:ext cx="1728192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</a:tblGrid>
              <a:tr h="69775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75051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4644008" y="1772816"/>
          <a:ext cx="2664296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66314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71312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15616" y="184482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IP</a:t>
            </a: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5220072" y="1916832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IP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115616" y="3573016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SLP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220072" y="270892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MLP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580112" y="3717032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SLP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372200" y="371703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SLP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5868144" y="2348880"/>
            <a:ext cx="0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5148064" y="3140968"/>
            <a:ext cx="288032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5868144" y="3068960"/>
            <a:ext cx="0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6300192" y="3068960"/>
            <a:ext cx="288032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1763688" y="2564904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oins 24"/>
          <p:cNvSpPr/>
          <p:nvPr/>
        </p:nvSpPr>
        <p:spPr>
          <a:xfrm>
            <a:off x="755576" y="4509120"/>
            <a:ext cx="2232248" cy="57606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1835696" y="4149080"/>
            <a:ext cx="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oins 27"/>
          <p:cNvSpPr/>
          <p:nvPr/>
        </p:nvSpPr>
        <p:spPr>
          <a:xfrm>
            <a:off x="4427984" y="4509120"/>
            <a:ext cx="3312368" cy="57606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5076056" y="4149080"/>
            <a:ext cx="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5868144" y="4149080"/>
            <a:ext cx="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6732240" y="4149080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re 3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778098"/>
          </a:xfrm>
        </p:spPr>
        <p:txBody>
          <a:bodyPr>
            <a:normAutofit/>
          </a:bodyPr>
          <a:lstStyle/>
          <a:p>
            <a:r>
              <a:rPr lang="fr-FR" sz="2400" dirty="0" smtClean="0"/>
              <a:t>PPP</a:t>
            </a:r>
            <a:endParaRPr lang="fr-FR" sz="2400" dirty="0"/>
          </a:p>
        </p:txBody>
      </p:sp>
      <p:sp>
        <p:nvSpPr>
          <p:cNvPr id="40" name="Rectangle 39"/>
          <p:cNvSpPr/>
          <p:nvPr/>
        </p:nvSpPr>
        <p:spPr>
          <a:xfrm>
            <a:off x="4860032" y="3717032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SLP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PPP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Format de la trame MLPPP: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1800" dirty="0" smtClean="0"/>
              <a:t>Protocole MLPPP: 0x003D</a:t>
            </a:r>
          </a:p>
          <a:p>
            <a:r>
              <a:rPr lang="fr-FR" sz="1800" dirty="0" smtClean="0"/>
              <a:t>BE00:  </a:t>
            </a:r>
          </a:p>
          <a:p>
            <a:pPr lvl="2"/>
            <a:r>
              <a:rPr lang="fr-FR" sz="1400" dirty="0" smtClean="0"/>
              <a:t>sur 4 ou 8 bits selon la taille du champ « numéro de séquence » gère la fragmentation.</a:t>
            </a:r>
          </a:p>
          <a:p>
            <a:pPr lvl="2"/>
            <a:r>
              <a:rPr lang="fr-FR" sz="1400" dirty="0" smtClean="0"/>
              <a:t>Le bit B (</a:t>
            </a:r>
            <a:r>
              <a:rPr lang="fr-FR" sz="1400" dirty="0" err="1" smtClean="0"/>
              <a:t>Beginning</a:t>
            </a:r>
            <a:r>
              <a:rPr lang="fr-FR" sz="1400" dirty="0" smtClean="0"/>
              <a:t>) est positionné à 1 dans le premier fragment</a:t>
            </a:r>
          </a:p>
          <a:p>
            <a:pPr lvl="2"/>
            <a:r>
              <a:rPr lang="fr-FR" sz="1400" dirty="0" smtClean="0"/>
              <a:t>Le bit E (</a:t>
            </a:r>
            <a:r>
              <a:rPr lang="fr-FR" sz="1400" dirty="0" err="1" smtClean="0"/>
              <a:t>Ending</a:t>
            </a:r>
            <a:r>
              <a:rPr lang="fr-FR" sz="1400" dirty="0" smtClean="0"/>
              <a:t>)  est positionné à 1 dans le dernier fragment</a:t>
            </a:r>
          </a:p>
          <a:p>
            <a:pPr lvl="2"/>
            <a:r>
              <a:rPr lang="fr-FR" sz="1400" dirty="0" smtClean="0"/>
              <a:t>Si un datagramme n’est pas fragmenté, les bits B et E sont tous les deux à 1</a:t>
            </a:r>
          </a:p>
          <a:p>
            <a:r>
              <a:rPr lang="fr-FR" sz="1800" dirty="0" smtClean="0"/>
              <a:t>Numéro de séquence: indique la position du fragment dans le datagramme</a:t>
            </a:r>
          </a:p>
          <a:p>
            <a:pPr lvl="2"/>
            <a:endParaRPr lang="fr-FR" sz="1200" dirty="0" smtClean="0"/>
          </a:p>
          <a:p>
            <a:endParaRPr lang="fr-FR" sz="20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755576" y="2492896"/>
          <a:ext cx="80649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720080"/>
                <a:gridCol w="936104"/>
                <a:gridCol w="936104"/>
                <a:gridCol w="792088"/>
                <a:gridCol w="1128128"/>
                <a:gridCol w="1176128"/>
                <a:gridCol w="616072"/>
                <a:gridCol w="896100"/>
              </a:tblGrid>
              <a:tr h="72008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Fanion</a:t>
                      </a:r>
                    </a:p>
                    <a:p>
                      <a:r>
                        <a:rPr lang="fr-FR" sz="1200" dirty="0" smtClean="0"/>
                        <a:t>8 bits</a:t>
                      </a:r>
                    </a:p>
                    <a:p>
                      <a:r>
                        <a:rPr lang="fr-FR" sz="1200" dirty="0" smtClean="0"/>
                        <a:t>01111110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Adresse</a:t>
                      </a:r>
                    </a:p>
                    <a:p>
                      <a:r>
                        <a:rPr lang="fr-FR" sz="1200" dirty="0" smtClean="0"/>
                        <a:t>8 bits</a:t>
                      </a:r>
                    </a:p>
                    <a:p>
                      <a:r>
                        <a:rPr lang="fr-FR" sz="1200" dirty="0" smtClean="0"/>
                        <a:t>0xFF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Commande</a:t>
                      </a:r>
                    </a:p>
                    <a:p>
                      <a:r>
                        <a:rPr lang="fr-FR" sz="1200" dirty="0" smtClean="0"/>
                        <a:t>8 bits</a:t>
                      </a:r>
                    </a:p>
                    <a:p>
                      <a:r>
                        <a:rPr lang="fr-FR" sz="1200" dirty="0" smtClean="0"/>
                        <a:t>0x03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Protocole</a:t>
                      </a:r>
                    </a:p>
                    <a:p>
                      <a:r>
                        <a:rPr lang="fr-FR" sz="1200" dirty="0" smtClean="0"/>
                        <a:t>8</a:t>
                      </a:r>
                      <a:r>
                        <a:rPr lang="fr-FR" sz="1200" baseline="0" dirty="0" smtClean="0"/>
                        <a:t> bits</a:t>
                      </a:r>
                    </a:p>
                    <a:p>
                      <a:r>
                        <a:rPr lang="fr-FR" sz="1200" baseline="0" dirty="0" smtClean="0"/>
                        <a:t>0x003D</a:t>
                      </a:r>
                      <a:endParaRPr lang="fr-FR" sz="1200" dirty="0" smtClean="0"/>
                    </a:p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BE00</a:t>
                      </a:r>
                    </a:p>
                    <a:p>
                      <a:r>
                        <a:rPr lang="fr-FR" sz="1200" dirty="0" smtClean="0"/>
                        <a:t>4 bits</a:t>
                      </a:r>
                    </a:p>
                    <a:p>
                      <a:r>
                        <a:rPr lang="fr-FR" sz="1200" dirty="0" smtClean="0"/>
                        <a:t>Ou 8 bits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Numéro de</a:t>
                      </a:r>
                    </a:p>
                    <a:p>
                      <a:r>
                        <a:rPr lang="fr-FR" sz="1200" dirty="0" smtClean="0"/>
                        <a:t>Séquence</a:t>
                      </a:r>
                    </a:p>
                    <a:p>
                      <a:r>
                        <a:rPr lang="fr-FR" sz="1200" dirty="0" smtClean="0"/>
                        <a:t>12  ou 24 bits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Segment</a:t>
                      </a:r>
                    </a:p>
                    <a:p>
                      <a:r>
                        <a:rPr lang="fr-FR" dirty="0" smtClean="0"/>
                        <a:t>       IP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FCS</a:t>
                      </a:r>
                    </a:p>
                    <a:p>
                      <a:r>
                        <a:rPr lang="fr-FR" sz="1200" dirty="0" smtClean="0"/>
                        <a:t>8 bits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Fanion</a:t>
                      </a:r>
                    </a:p>
                    <a:p>
                      <a:r>
                        <a:rPr lang="fr-FR" sz="1200" dirty="0" smtClean="0"/>
                        <a:t>8 bits</a:t>
                      </a:r>
                    </a:p>
                    <a:p>
                      <a:r>
                        <a:rPr lang="fr-FR" sz="1200" dirty="0" smtClean="0"/>
                        <a:t>01111110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HDLC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Structure de la trame: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Fanion ou flag: </a:t>
            </a:r>
          </a:p>
          <a:p>
            <a:pPr lvl="2"/>
            <a:r>
              <a:rPr lang="fr-FR" sz="1600" dirty="0" smtClean="0"/>
              <a:t>Sur 8 bits</a:t>
            </a:r>
          </a:p>
          <a:p>
            <a:pPr lvl="2"/>
            <a:r>
              <a:rPr lang="fr-FR" sz="1600" dirty="0" smtClean="0"/>
              <a:t>Codage: 01111110	, le même pour fanion de début et fin de trame</a:t>
            </a:r>
          </a:p>
          <a:p>
            <a:pPr lvl="2"/>
            <a:r>
              <a:rPr lang="fr-FR" sz="1600" dirty="0" smtClean="0"/>
              <a:t>pour délimiter la trame</a:t>
            </a:r>
          </a:p>
          <a:p>
            <a:pPr lvl="2"/>
            <a:r>
              <a:rPr lang="fr-FR" sz="1600" dirty="0" smtClean="0"/>
              <a:t>Le fanion de fin de trame peut faire office de fanion de début de trame suivante</a:t>
            </a:r>
          </a:p>
          <a:p>
            <a:pPr lvl="2"/>
            <a:r>
              <a:rPr lang="fr-FR" sz="1600" dirty="0" smtClean="0"/>
              <a:t>Pour maintenir la synchronisation entre les trames en cas d’absence de données</a:t>
            </a:r>
          </a:p>
          <a:p>
            <a:pPr lvl="2"/>
            <a:r>
              <a:rPr lang="fr-FR" sz="1600" dirty="0" smtClean="0"/>
              <a:t>La transparence est réalisée selon la technique du bit de bourrage (bit </a:t>
            </a:r>
            <a:r>
              <a:rPr lang="fr-FR" sz="1600" dirty="0" err="1" smtClean="0"/>
              <a:t>stuffing</a:t>
            </a:r>
            <a:r>
              <a:rPr lang="fr-FR" sz="1600" dirty="0" smtClean="0"/>
              <a:t>): insertion d’un zéro après 5 bits successifs à 1</a:t>
            </a:r>
            <a:endParaRPr lang="fr-FR" sz="1600" dirty="0" smtClean="0"/>
          </a:p>
          <a:p>
            <a:endParaRPr lang="fr-FR" sz="20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971600" y="2276872"/>
          <a:ext cx="7200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31"/>
                <a:gridCol w="1029114"/>
                <a:gridCol w="1323147"/>
                <a:gridCol w="1617180"/>
                <a:gridCol w="882098"/>
                <a:gridCol w="1173130"/>
              </a:tblGrid>
              <a:tr h="720080">
                <a:tc>
                  <a:txBody>
                    <a:bodyPr/>
                    <a:lstStyle/>
                    <a:p>
                      <a:r>
                        <a:rPr lang="fr-FR" dirty="0" smtClean="0"/>
                        <a:t>Fanion</a:t>
                      </a:r>
                    </a:p>
                    <a:p>
                      <a:r>
                        <a:rPr lang="fr-FR" dirty="0" smtClean="0"/>
                        <a:t>8 bits</a:t>
                      </a:r>
                    </a:p>
                    <a:p>
                      <a:r>
                        <a:rPr lang="fr-FR" dirty="0" smtClean="0"/>
                        <a:t>01111110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Adresse</a:t>
                      </a:r>
                    </a:p>
                    <a:p>
                      <a:r>
                        <a:rPr lang="fr-FR" dirty="0" smtClean="0"/>
                        <a:t>8</a:t>
                      </a:r>
                      <a:r>
                        <a:rPr lang="fr-FR" baseline="0" dirty="0" smtClean="0"/>
                        <a:t> bits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Commande</a:t>
                      </a:r>
                    </a:p>
                    <a:p>
                      <a:r>
                        <a:rPr lang="fr-FR" dirty="0" smtClean="0"/>
                        <a:t>8 bits ou</a:t>
                      </a:r>
                    </a:p>
                    <a:p>
                      <a:r>
                        <a:rPr lang="fr-FR" dirty="0" smtClean="0"/>
                        <a:t>16 bits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Informations</a:t>
                      </a:r>
                    </a:p>
                    <a:p>
                      <a:r>
                        <a:rPr lang="fr-FR" dirty="0" smtClean="0"/>
                        <a:t>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FCS</a:t>
                      </a:r>
                    </a:p>
                    <a:p>
                      <a:r>
                        <a:rPr lang="fr-FR" dirty="0" smtClean="0"/>
                        <a:t>16 bits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Fanion</a:t>
                      </a:r>
                    </a:p>
                    <a:p>
                      <a:r>
                        <a:rPr lang="fr-FR" dirty="0" smtClean="0"/>
                        <a:t>88 bits</a:t>
                      </a:r>
                    </a:p>
                    <a:p>
                      <a:r>
                        <a:rPr lang="fr-FR" dirty="0" smtClean="0"/>
                        <a:t>01111110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HDLC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000" dirty="0" smtClean="0"/>
              <a:t>Adresse:</a:t>
            </a:r>
          </a:p>
          <a:p>
            <a:pPr lvl="2"/>
            <a:r>
              <a:rPr lang="fr-FR" sz="1600" dirty="0" smtClean="0"/>
              <a:t>Contrairement à la structure classique « adresse source/ adresse destination », la trame </a:t>
            </a:r>
            <a:r>
              <a:rPr lang="fr-FR" sz="1600" dirty="0" err="1" smtClean="0"/>
              <a:t>hdlc</a:t>
            </a:r>
            <a:r>
              <a:rPr lang="fr-FR" sz="1600" dirty="0" smtClean="0"/>
              <a:t> ne comporte qu’un seul champ d’adresse</a:t>
            </a:r>
          </a:p>
          <a:p>
            <a:pPr lvl="2"/>
            <a:endParaRPr lang="fr-FR" sz="1600" dirty="0" smtClean="0"/>
          </a:p>
          <a:p>
            <a:pPr lvl="2"/>
            <a:r>
              <a:rPr lang="fr-FR" sz="1600" dirty="0" smtClean="0"/>
              <a:t>Utilisé à l’origine dans une relation maître/esclave, un seul champ adresse était nécessaire, il désignait le terminal auquel on transmettait les données ou le terminal qui transmettait les données</a:t>
            </a:r>
          </a:p>
          <a:p>
            <a:pPr lvl="2"/>
            <a:endParaRPr lang="fr-FR" sz="1600" dirty="0" smtClean="0"/>
          </a:p>
          <a:p>
            <a:pPr lvl="2"/>
            <a:r>
              <a:rPr lang="fr-FR" sz="1600" dirty="0" smtClean="0"/>
              <a:t>Codage:</a:t>
            </a:r>
          </a:p>
          <a:p>
            <a:pPr lvl="3">
              <a:buNone/>
            </a:pPr>
            <a:r>
              <a:rPr lang="fr-FR" sz="1600" dirty="0" smtClean="0"/>
              <a:t> -    En modulo 8:	         00000001    requête</a:t>
            </a:r>
          </a:p>
          <a:p>
            <a:pPr lvl="3">
              <a:buNone/>
            </a:pPr>
            <a:r>
              <a:rPr lang="fr-FR" sz="1600" dirty="0" smtClean="0"/>
              <a:t> </a:t>
            </a:r>
            <a:r>
              <a:rPr lang="fr-FR" sz="1600" dirty="0" smtClean="0"/>
              <a:t>                                      00000011    réponse</a:t>
            </a:r>
          </a:p>
          <a:p>
            <a:pPr lvl="3">
              <a:buNone/>
            </a:pPr>
            <a:endParaRPr lang="fr-FR" sz="1600" dirty="0" smtClean="0"/>
          </a:p>
          <a:p>
            <a:pPr lvl="3">
              <a:buNone/>
            </a:pPr>
            <a:r>
              <a:rPr lang="fr-FR" sz="1600" dirty="0" smtClean="0"/>
              <a:t>	      	champ « commande «  sur 8 bits</a:t>
            </a:r>
          </a:p>
          <a:p>
            <a:pPr lvl="3">
              <a:buNone/>
            </a:pPr>
            <a:endParaRPr lang="fr-FR" sz="1600" dirty="0" smtClean="0"/>
          </a:p>
          <a:p>
            <a:pPr lvl="3">
              <a:buFontTx/>
              <a:buChar char="-"/>
            </a:pPr>
            <a:r>
              <a:rPr lang="fr-FR" sz="1600" dirty="0" smtClean="0"/>
              <a:t>En modulo 128       00001000    requête</a:t>
            </a:r>
          </a:p>
          <a:p>
            <a:pPr lvl="3">
              <a:buNone/>
            </a:pPr>
            <a:r>
              <a:rPr lang="fr-FR" sz="1600" dirty="0" smtClean="0"/>
              <a:t> </a:t>
            </a:r>
            <a:r>
              <a:rPr lang="fr-FR" sz="1600" dirty="0" smtClean="0"/>
              <a:t>                                      00001100    réponse</a:t>
            </a:r>
          </a:p>
          <a:p>
            <a:pPr lvl="3">
              <a:buNone/>
            </a:pPr>
            <a:endParaRPr lang="fr-FR" sz="1600" dirty="0" smtClean="0"/>
          </a:p>
          <a:p>
            <a:pPr lvl="3">
              <a:buNone/>
            </a:pPr>
            <a:r>
              <a:rPr lang="fr-FR" sz="1600" dirty="0" smtClean="0"/>
              <a:t>		                   champ « commande «  sur 16 bits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HDLC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Commande:</a:t>
            </a:r>
          </a:p>
          <a:p>
            <a:pPr lvl="2"/>
            <a:r>
              <a:rPr lang="fr-FR" sz="1600" dirty="0" smtClean="0"/>
              <a:t>Sur 8 bits en modulo 8</a:t>
            </a:r>
          </a:p>
          <a:p>
            <a:pPr lvl="2"/>
            <a:endParaRPr lang="fr-FR" sz="1600" dirty="0" smtClean="0"/>
          </a:p>
          <a:p>
            <a:pPr lvl="2"/>
            <a:endParaRPr lang="fr-FR" sz="1600" dirty="0" smtClean="0"/>
          </a:p>
          <a:p>
            <a:pPr lvl="2"/>
            <a:endParaRPr lang="fr-FR" sz="1600" dirty="0" smtClean="0"/>
          </a:p>
          <a:p>
            <a:pPr lvl="2"/>
            <a:endParaRPr lang="fr-FR" sz="1600" dirty="0" smtClean="0"/>
          </a:p>
          <a:p>
            <a:pPr lvl="2"/>
            <a:endParaRPr lang="fr-FR" sz="1600" dirty="0" smtClean="0"/>
          </a:p>
          <a:p>
            <a:pPr lvl="2"/>
            <a:endParaRPr lang="fr-FR" sz="1600" dirty="0" smtClean="0"/>
          </a:p>
          <a:p>
            <a:pPr lvl="2"/>
            <a:endParaRPr lang="fr-FR" sz="1600" dirty="0" smtClean="0"/>
          </a:p>
          <a:p>
            <a:pPr lvl="2"/>
            <a:endParaRPr lang="fr-FR" sz="1600" dirty="0" smtClean="0"/>
          </a:p>
          <a:p>
            <a:pPr lvl="2"/>
            <a:endParaRPr lang="fr-FR" sz="1600" dirty="0" smtClean="0"/>
          </a:p>
          <a:p>
            <a:pPr lvl="2"/>
            <a:endParaRPr lang="fr-FR" sz="1600" dirty="0" smtClean="0"/>
          </a:p>
          <a:p>
            <a:pPr lvl="2"/>
            <a:r>
              <a:rPr lang="fr-FR" sz="1600" dirty="0" smtClean="0"/>
              <a:t>N(S) et N(R) sont codés sur 3 bits</a:t>
            </a:r>
          </a:p>
          <a:p>
            <a:pPr lvl="2"/>
            <a:r>
              <a:rPr lang="fr-FR" sz="1600" dirty="0" smtClean="0"/>
              <a:t>Les trames sont numérotés de 0 à 7</a:t>
            </a:r>
          </a:p>
          <a:p>
            <a:pPr lvl="2"/>
            <a:r>
              <a:rPr lang="fr-FR" sz="1600" dirty="0" smtClean="0"/>
              <a:t>La fenêtre d’anticipation est comprise entre 1 et 8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259633" y="2780929"/>
          <a:ext cx="72008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648072"/>
                <a:gridCol w="576064"/>
                <a:gridCol w="576064"/>
                <a:gridCol w="648072"/>
                <a:gridCol w="576064"/>
                <a:gridCol w="576064"/>
                <a:gridCol w="432048"/>
                <a:gridCol w="504057"/>
              </a:tblGrid>
              <a:tr h="360039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Format du cham</a:t>
                      </a:r>
                      <a:r>
                        <a:rPr lang="fr-FR" sz="1600" dirty="0" smtClean="0"/>
                        <a:t>« commande »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259632" y="3429000"/>
          <a:ext cx="7200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648072"/>
                <a:gridCol w="1800200"/>
                <a:gridCol w="576064"/>
                <a:gridCol w="1512168"/>
              </a:tblGrid>
              <a:tr h="3600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Trame</a:t>
                      </a:r>
                      <a:r>
                        <a:rPr lang="fr-FR" baseline="0" dirty="0" smtClean="0"/>
                        <a:t> I:      Information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       N (S)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P/F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    N (R)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259630" y="4005064"/>
          <a:ext cx="72008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460"/>
                <a:gridCol w="650301"/>
                <a:gridCol w="578045"/>
                <a:gridCol w="578045"/>
                <a:gridCol w="663578"/>
                <a:gridCol w="564769"/>
                <a:gridCol w="1492603"/>
              </a:tblGrid>
              <a:tr h="3600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Trame</a:t>
                      </a:r>
                      <a:r>
                        <a:rPr lang="fr-FR" dirty="0" smtClean="0"/>
                        <a:t> S:     Supervision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P/F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    N</a:t>
                      </a:r>
                      <a:r>
                        <a:rPr lang="fr-FR" baseline="0" dirty="0" smtClean="0"/>
                        <a:t> (R)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259633" y="4581128"/>
          <a:ext cx="72008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5"/>
                <a:gridCol w="648072"/>
                <a:gridCol w="576064"/>
                <a:gridCol w="576064"/>
                <a:gridCol w="648072"/>
                <a:gridCol w="576064"/>
                <a:gridCol w="566607"/>
                <a:gridCol w="441505"/>
                <a:gridCol w="504058"/>
              </a:tblGrid>
              <a:tr h="3600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Trame</a:t>
                      </a:r>
                      <a:r>
                        <a:rPr lang="fr-FR" dirty="0" smtClean="0"/>
                        <a:t> U:    </a:t>
                      </a:r>
                      <a:r>
                        <a:rPr lang="fr-FR" dirty="0" err="1" smtClean="0"/>
                        <a:t>Unnumbered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P/F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HDLC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>
            <a:normAutofit lnSpcReduction="10000"/>
          </a:bodyPr>
          <a:lstStyle/>
          <a:p>
            <a:r>
              <a:rPr lang="fr-FR" sz="2000" dirty="0" smtClean="0"/>
              <a:t>Commande:</a:t>
            </a:r>
            <a:endParaRPr lang="fr-FR" sz="1200" dirty="0" smtClean="0"/>
          </a:p>
          <a:p>
            <a:pPr lvl="2"/>
            <a:r>
              <a:rPr lang="fr-FR" sz="1600" dirty="0" smtClean="0"/>
              <a:t>Sur 16 bits en modulo 128</a:t>
            </a:r>
          </a:p>
          <a:p>
            <a:pPr lvl="2"/>
            <a:r>
              <a:rPr lang="fr-FR" sz="1600" dirty="0" smtClean="0"/>
              <a:t>Mode étendu</a:t>
            </a:r>
          </a:p>
          <a:p>
            <a:pPr lvl="2"/>
            <a:r>
              <a:rPr lang="fr-FR" sz="1600" dirty="0" smtClean="0"/>
              <a:t>Dans les réseaux locaux (taux d’erreurs faible) et dans les liaisons satellites (temps de transit important)</a:t>
            </a:r>
          </a:p>
          <a:p>
            <a:pPr lvl="2"/>
            <a:endParaRPr lang="fr-FR" sz="1600" dirty="0" smtClean="0"/>
          </a:p>
          <a:p>
            <a:pPr lvl="2"/>
            <a:endParaRPr lang="fr-FR" sz="1600" dirty="0" smtClean="0"/>
          </a:p>
          <a:p>
            <a:pPr lvl="2"/>
            <a:endParaRPr lang="fr-FR" sz="1600" dirty="0" smtClean="0"/>
          </a:p>
          <a:p>
            <a:pPr lvl="2"/>
            <a:endParaRPr lang="fr-FR" sz="1600" dirty="0" smtClean="0"/>
          </a:p>
          <a:p>
            <a:pPr lvl="2"/>
            <a:endParaRPr lang="fr-FR" sz="1600" dirty="0" smtClean="0"/>
          </a:p>
          <a:p>
            <a:pPr lvl="2"/>
            <a:endParaRPr lang="fr-FR" sz="1600" dirty="0" smtClean="0"/>
          </a:p>
          <a:p>
            <a:pPr lvl="2"/>
            <a:endParaRPr lang="fr-FR" sz="1600" dirty="0" smtClean="0"/>
          </a:p>
          <a:p>
            <a:pPr lvl="2"/>
            <a:endParaRPr lang="fr-FR" sz="1600" dirty="0" smtClean="0"/>
          </a:p>
          <a:p>
            <a:pPr lvl="2"/>
            <a:endParaRPr lang="fr-FR" sz="1600" dirty="0" smtClean="0"/>
          </a:p>
          <a:p>
            <a:pPr lvl="2"/>
            <a:endParaRPr lang="fr-FR" sz="1600" dirty="0" smtClean="0"/>
          </a:p>
          <a:p>
            <a:pPr lvl="2"/>
            <a:r>
              <a:rPr lang="fr-FR" sz="1600" dirty="0" smtClean="0"/>
              <a:t>N(S) et N(R) sont codés sur 7 bits</a:t>
            </a:r>
          </a:p>
          <a:p>
            <a:pPr lvl="2"/>
            <a:r>
              <a:rPr lang="fr-FR" sz="1600" dirty="0" smtClean="0"/>
              <a:t>Les trames sont numérotées de 0 à 127</a:t>
            </a:r>
          </a:p>
          <a:p>
            <a:pPr lvl="2"/>
            <a:r>
              <a:rPr lang="fr-FR" sz="1600" dirty="0" smtClean="0"/>
              <a:t>La fenêtre d’anticipation est comprise entre 1 et 128</a:t>
            </a:r>
            <a:endParaRPr lang="fr-FR" sz="1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755576" y="3356992"/>
          <a:ext cx="7416827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0"/>
                <a:gridCol w="288032"/>
                <a:gridCol w="288032"/>
                <a:gridCol w="360040"/>
                <a:gridCol w="288032"/>
                <a:gridCol w="430637"/>
                <a:gridCol w="307348"/>
                <a:gridCol w="307348"/>
                <a:gridCol w="358264"/>
                <a:gridCol w="520267"/>
                <a:gridCol w="445943"/>
                <a:gridCol w="445943"/>
                <a:gridCol w="445943"/>
                <a:gridCol w="445943"/>
                <a:gridCol w="445943"/>
                <a:gridCol w="520267"/>
                <a:gridCol w="510735"/>
              </a:tblGrid>
              <a:tr h="432048">
                <a:tc>
                  <a:txBody>
                    <a:bodyPr/>
                    <a:lstStyle/>
                    <a:p>
                      <a:r>
                        <a:rPr lang="fr-FR" dirty="0" smtClean="0"/>
                        <a:t>Bits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>
                          <a:sym typeface="Wingdings" pitchFamily="2" charset="2"/>
                        </a:rPr>
                        <a:t>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755576" y="4437112"/>
          <a:ext cx="7416824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34"/>
                <a:gridCol w="312287"/>
                <a:gridCol w="328963"/>
                <a:gridCol w="1224136"/>
                <a:gridCol w="360040"/>
                <a:gridCol w="360040"/>
                <a:gridCol w="576064"/>
                <a:gridCol w="3240360"/>
              </a:tblGrid>
              <a:tr h="4320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Trame     </a:t>
                      </a:r>
                      <a:r>
                        <a:rPr lang="fr-FR" sz="1200" baseline="0" dirty="0" smtClean="0"/>
                        <a:t> 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Non utilisé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P/F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               N (R)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755576" y="3933056"/>
          <a:ext cx="741682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1"/>
                <a:gridCol w="288032"/>
                <a:gridCol w="2304256"/>
                <a:gridCol w="576064"/>
                <a:gridCol w="3240360"/>
              </a:tblGrid>
              <a:tr h="144016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Trame     </a:t>
                      </a:r>
                      <a:r>
                        <a:rPr lang="fr-FR" sz="1200" baseline="0" dirty="0" smtClean="0"/>
                        <a:t>  I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           N (S)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</a:t>
                      </a:r>
                      <a:r>
                        <a:rPr lang="fr-FR" sz="1600" dirty="0" smtClean="0"/>
                        <a:t>P/F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               N (R)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755576" y="5013176"/>
          <a:ext cx="36004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854"/>
                <a:gridCol w="304290"/>
                <a:gridCol w="288032"/>
                <a:gridCol w="576064"/>
                <a:gridCol w="432048"/>
                <a:gridCol w="1008114"/>
              </a:tblGrid>
              <a:tr h="3600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Trame</a:t>
                      </a:r>
                      <a:r>
                        <a:rPr lang="fr-FR" sz="1200" baseline="0" dirty="0" smtClean="0"/>
                        <a:t>     U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P/F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MMM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HDLC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000" dirty="0" smtClean="0"/>
              <a:t>HDLC  distingue 3 types de trames:</a:t>
            </a:r>
          </a:p>
          <a:p>
            <a:endParaRPr lang="fr-FR" sz="2000" dirty="0" smtClean="0"/>
          </a:p>
          <a:p>
            <a:pPr lvl="2"/>
            <a:r>
              <a:rPr lang="fr-FR" sz="1200" dirty="0" smtClean="0"/>
              <a:t>Les trame d’information dites trames I</a:t>
            </a:r>
          </a:p>
          <a:p>
            <a:pPr lvl="2"/>
            <a:r>
              <a:rPr lang="fr-FR" sz="1200" dirty="0" smtClean="0"/>
              <a:t>Les trames de supervision dites trames S</a:t>
            </a:r>
          </a:p>
          <a:p>
            <a:pPr lvl="2"/>
            <a:r>
              <a:rPr lang="fr-FR" sz="1200" dirty="0" smtClean="0"/>
              <a:t>Les trames non numérotées dites trames U</a:t>
            </a:r>
          </a:p>
          <a:p>
            <a:pPr lvl="2">
              <a:buNone/>
            </a:pPr>
            <a:endParaRPr lang="fr-FR" sz="1200" dirty="0" smtClean="0"/>
          </a:p>
          <a:p>
            <a:pPr lvl="2">
              <a:buNone/>
            </a:pPr>
            <a:endParaRPr lang="fr-FR" sz="1200" dirty="0" smtClean="0"/>
          </a:p>
          <a:p>
            <a:pPr marL="514350" indent="-514350"/>
            <a:r>
              <a:rPr lang="fr-FR" sz="2000" dirty="0" smtClean="0"/>
              <a:t>Les trames I : servent à transporter les données provenant de la couche 		supérieure</a:t>
            </a:r>
          </a:p>
          <a:p>
            <a:pPr marL="1314450" lvl="2" indent="-514350"/>
            <a:r>
              <a:rPr lang="fr-FR" sz="1200" dirty="0" smtClean="0"/>
              <a:t>identifiées par le premier bit du champ commande à 0, </a:t>
            </a:r>
          </a:p>
          <a:p>
            <a:pPr marL="1314450" lvl="2" indent="-514350"/>
            <a:r>
              <a:rPr lang="fr-FR" sz="1200" dirty="0" smtClean="0"/>
              <a:t> transportent les données.</a:t>
            </a:r>
          </a:p>
          <a:p>
            <a:pPr marL="1314450" lvl="2" indent="-514350"/>
            <a:endParaRPr lang="fr-FR" sz="1200" dirty="0" smtClean="0"/>
          </a:p>
          <a:p>
            <a:pPr marL="514350" indent="-514350"/>
            <a:r>
              <a:rPr lang="fr-FR" sz="2000" dirty="0" smtClean="0"/>
              <a:t>N(S) : numéro de séquence de la trame envoyée (S: </a:t>
            </a:r>
            <a:r>
              <a:rPr lang="fr-FR" sz="2000" dirty="0" err="1" smtClean="0"/>
              <a:t>Send</a:t>
            </a:r>
            <a:r>
              <a:rPr lang="fr-FR" sz="2000" dirty="0" smtClean="0"/>
              <a:t>)</a:t>
            </a:r>
          </a:p>
          <a:p>
            <a:pPr marL="1314450" lvl="2" indent="-514350"/>
            <a:r>
              <a:rPr lang="fr-FR" sz="1200" dirty="0" smtClean="0"/>
              <a:t>Conteur de séquence Incrémenté de 1 à chaque trame  de donnée envoyée</a:t>
            </a:r>
          </a:p>
          <a:p>
            <a:pPr marL="1314450" lvl="2" indent="-514350"/>
            <a:endParaRPr lang="fr-FR" sz="1200" dirty="0" smtClean="0"/>
          </a:p>
          <a:p>
            <a:pPr marL="514350" indent="-514350"/>
            <a:r>
              <a:rPr lang="fr-FR" sz="2000" dirty="0" smtClean="0"/>
              <a:t>N(R) : numéro de séquence de la trame reçue (R: </a:t>
            </a:r>
            <a:r>
              <a:rPr lang="fr-FR" sz="2000" dirty="0" err="1" smtClean="0"/>
              <a:t>Receive</a:t>
            </a:r>
            <a:r>
              <a:rPr lang="fr-FR" sz="2000" dirty="0" smtClean="0"/>
              <a:t>)</a:t>
            </a:r>
          </a:p>
          <a:p>
            <a:pPr marL="1314450" lvl="2" indent="-514350"/>
            <a:r>
              <a:rPr lang="fr-FR" sz="1200" dirty="0" smtClean="0"/>
              <a:t>Compteur de séquence incrémenté de 1 à chaque trame de données </a:t>
            </a:r>
            <a:r>
              <a:rPr lang="fr-FR" sz="1200" dirty="0" err="1" smtClean="0"/>
              <a:t>recue</a:t>
            </a:r>
            <a:endParaRPr lang="fr-FR" sz="1200" dirty="0" smtClean="0"/>
          </a:p>
          <a:p>
            <a:pPr marL="1314450" lvl="2" indent="-514350"/>
            <a:endParaRPr lang="fr-FR" sz="1200" dirty="0" smtClean="0"/>
          </a:p>
          <a:p>
            <a:pPr marL="514350" indent="-514350"/>
            <a:r>
              <a:rPr lang="fr-FR" sz="2000" dirty="0" smtClean="0"/>
              <a:t>P/F:    </a:t>
            </a:r>
            <a:r>
              <a:rPr lang="fr-FR" sz="2000" dirty="0" err="1" smtClean="0"/>
              <a:t>Poll</a:t>
            </a:r>
            <a:r>
              <a:rPr lang="fr-FR" sz="2000" dirty="0" smtClean="0"/>
              <a:t>/Final</a:t>
            </a:r>
          </a:p>
          <a:p>
            <a:pPr marL="1314450" lvl="2" indent="-514350"/>
            <a:r>
              <a:rPr lang="fr-FR" sz="1200" dirty="0" smtClean="0"/>
              <a:t>P/F = 0 trame intermédiaire, ce n’est pas la fin de la fenêtre</a:t>
            </a:r>
          </a:p>
          <a:p>
            <a:pPr marL="1314450" lvl="2" indent="-514350"/>
            <a:r>
              <a:rPr lang="fr-FR" sz="1200" dirty="0" smtClean="0"/>
              <a:t>P/F = 1 dernière trame de la fenêtre, j’attend un acquittement</a:t>
            </a:r>
            <a:endParaRPr lang="fr-F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HDLC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Les trames de supervision: </a:t>
            </a:r>
          </a:p>
          <a:p>
            <a:pPr lvl="2"/>
            <a:r>
              <a:rPr lang="fr-FR" sz="1600" dirty="0" smtClean="0"/>
              <a:t>Pour superviser l’échange de données sur la liaison, elles transporte des commandes</a:t>
            </a:r>
          </a:p>
          <a:p>
            <a:pPr lvl="2"/>
            <a:r>
              <a:rPr lang="fr-FR" sz="1600" dirty="0" smtClean="0"/>
              <a:t>Identifiées par les 2 premiers bits positionnés à 10 du champ « commande » </a:t>
            </a:r>
          </a:p>
          <a:p>
            <a:pPr lvl="2"/>
            <a:r>
              <a:rPr lang="fr-FR" sz="1600" dirty="0" smtClean="0"/>
              <a:t>Les bits SS identifient le type de trame S</a:t>
            </a:r>
          </a:p>
          <a:p>
            <a:pPr lvl="2"/>
            <a:r>
              <a:rPr lang="fr-FR" sz="1600" dirty="0" smtClean="0"/>
              <a:t>3 trames S utilisées par HDLC:   RR, REJ et RNR</a:t>
            </a:r>
          </a:p>
          <a:p>
            <a:pPr lvl="2"/>
            <a:endParaRPr lang="fr-FR" sz="1600" dirty="0" smtClean="0"/>
          </a:p>
          <a:p>
            <a:pPr lvl="2"/>
            <a:endParaRPr lang="fr-FR" sz="1600" dirty="0" smtClean="0"/>
          </a:p>
          <a:p>
            <a:pPr lvl="2"/>
            <a:endParaRPr lang="fr-FR" sz="1600" dirty="0" smtClean="0"/>
          </a:p>
          <a:p>
            <a:pPr lvl="2">
              <a:buNone/>
            </a:pPr>
            <a:endParaRPr lang="fr-FR" sz="1600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115616" y="3645026"/>
          <a:ext cx="7344816" cy="3266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113"/>
                <a:gridCol w="6303703"/>
              </a:tblGrid>
              <a:tr h="382000">
                <a:tc>
                  <a:txBody>
                    <a:bodyPr/>
                    <a:lstStyle/>
                    <a:p>
                      <a:r>
                        <a:rPr lang="fr-FR" dirty="0" smtClean="0"/>
                        <a:t>Bits 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                       signification</a:t>
                      </a:r>
                      <a:endParaRPr lang="fr-FR" dirty="0"/>
                    </a:p>
                  </a:txBody>
                  <a:tcPr/>
                </a:tc>
              </a:tr>
              <a:tr h="659343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    00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RR:     </a:t>
                      </a:r>
                      <a:r>
                        <a:rPr lang="fr-FR" sz="1600" dirty="0" err="1" smtClean="0"/>
                        <a:t>Receive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600" dirty="0" err="1" smtClean="0"/>
                        <a:t>Ready</a:t>
                      </a:r>
                      <a:r>
                        <a:rPr lang="fr-FR" sz="1600" dirty="0" smtClean="0"/>
                        <a:t>, acquittement positif et prêt à recevoir (contrôle</a:t>
                      </a:r>
                      <a:r>
                        <a:rPr lang="fr-FR" sz="1600" baseline="0" dirty="0" smtClean="0"/>
                        <a:t> de</a:t>
                      </a:r>
                    </a:p>
                    <a:p>
                      <a:r>
                        <a:rPr lang="fr-FR" sz="1600" baseline="0" dirty="0" smtClean="0"/>
                        <a:t>           flux)</a:t>
                      </a:r>
                      <a:endParaRPr lang="fr-FR" sz="1600" dirty="0"/>
                    </a:p>
                  </a:txBody>
                  <a:tcPr/>
                </a:tc>
              </a:tr>
              <a:tr h="659343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    01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REJ:     </a:t>
                      </a:r>
                      <a:r>
                        <a:rPr lang="fr-FR" sz="1600" dirty="0" err="1" smtClean="0"/>
                        <a:t>REJect</a:t>
                      </a:r>
                      <a:r>
                        <a:rPr lang="fr-FR" sz="1600" dirty="0" smtClean="0"/>
                        <a:t>, acquittement négatif, retransmission  séquentielle </a:t>
                      </a:r>
                    </a:p>
                    <a:p>
                      <a:r>
                        <a:rPr lang="fr-FR" sz="1600" dirty="0" smtClean="0"/>
                        <a:t>            de toutes les trames envoyées à partir de l’erreur (reprise sur </a:t>
                      </a:r>
                    </a:p>
                    <a:p>
                      <a:r>
                        <a:rPr lang="fr-FR" sz="1600" dirty="0" smtClean="0"/>
                        <a:t>            erreur signalée)</a:t>
                      </a:r>
                      <a:endParaRPr lang="fr-FR" sz="1600" dirty="0"/>
                    </a:p>
                  </a:txBody>
                  <a:tcPr/>
                </a:tc>
              </a:tr>
              <a:tr h="38200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    10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RNR:   </a:t>
                      </a:r>
                      <a:r>
                        <a:rPr lang="fr-FR" sz="1600" dirty="0" err="1" smtClean="0"/>
                        <a:t>Receive</a:t>
                      </a:r>
                      <a:r>
                        <a:rPr lang="fr-FR" sz="1600" dirty="0" smtClean="0"/>
                        <a:t> Not </a:t>
                      </a:r>
                      <a:r>
                        <a:rPr lang="fr-FR" sz="1600" dirty="0" err="1" smtClean="0"/>
                        <a:t>Ready</a:t>
                      </a:r>
                      <a:r>
                        <a:rPr lang="fr-FR" sz="1600" dirty="0" smtClean="0"/>
                        <a:t>, acquittement positif mais non prêt</a:t>
                      </a:r>
                    </a:p>
                    <a:p>
                      <a:r>
                        <a:rPr lang="fr-FR" sz="1600" dirty="0" smtClean="0"/>
                        <a:t>            à recevoir (contrôle de flux)</a:t>
                      </a:r>
                      <a:endParaRPr lang="fr-FR" sz="1600" dirty="0"/>
                    </a:p>
                  </a:txBody>
                  <a:tcPr/>
                </a:tc>
              </a:tr>
              <a:tr h="38200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    11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SREJ:   </a:t>
                      </a:r>
                      <a:r>
                        <a:rPr lang="fr-FR" sz="1600" dirty="0" err="1" smtClean="0"/>
                        <a:t>Selective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600" dirty="0" err="1" smtClean="0"/>
                        <a:t>REJect</a:t>
                      </a:r>
                      <a:r>
                        <a:rPr lang="fr-FR" sz="1600" dirty="0" smtClean="0"/>
                        <a:t>,</a:t>
                      </a:r>
                      <a:r>
                        <a:rPr lang="fr-FR" sz="1600" baseline="0" dirty="0" smtClean="0"/>
                        <a:t> acquittement négatif, retransmission</a:t>
                      </a:r>
                    </a:p>
                    <a:p>
                      <a:r>
                        <a:rPr lang="fr-FR" sz="1600" baseline="0" dirty="0" smtClean="0"/>
                        <a:t>            </a:t>
                      </a:r>
                      <a:r>
                        <a:rPr lang="fr-FR" sz="1600" baseline="0" dirty="0" err="1" smtClean="0"/>
                        <a:t>sélétive</a:t>
                      </a:r>
                      <a:r>
                        <a:rPr lang="fr-FR" sz="1600" baseline="0" dirty="0" smtClean="0"/>
                        <a:t>, uniquement de la trame indiquée par N(R)</a:t>
                      </a:r>
                    </a:p>
                    <a:p>
                      <a:r>
                        <a:rPr lang="fr-FR" sz="1600" baseline="0" dirty="0" smtClean="0"/>
                        <a:t>             Non utilisée par HDLC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1944</Words>
  <Application>Microsoft Office PowerPoint</Application>
  <PresentationFormat>Affichage à l'écran (4:3)</PresentationFormat>
  <Paragraphs>673</Paragraphs>
  <Slides>32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Thème Office</vt:lpstr>
      <vt:lpstr>Les protocoles de liaison point à point</vt:lpstr>
      <vt:lpstr>Les protocoles de liaison point à point</vt:lpstr>
      <vt:lpstr>HDLC</vt:lpstr>
      <vt:lpstr>HDLC</vt:lpstr>
      <vt:lpstr>HDLC</vt:lpstr>
      <vt:lpstr>HDLC</vt:lpstr>
      <vt:lpstr>HDLC</vt:lpstr>
      <vt:lpstr>HDLC</vt:lpstr>
      <vt:lpstr>HDLC</vt:lpstr>
      <vt:lpstr>HDLC</vt:lpstr>
      <vt:lpstr>HDLC</vt:lpstr>
      <vt:lpstr>SLIP</vt:lpstr>
      <vt:lpstr>PPP</vt:lpstr>
      <vt:lpstr>PPP</vt:lpstr>
      <vt:lpstr>PPP</vt:lpstr>
      <vt:lpstr>PPP</vt:lpstr>
      <vt:lpstr>PPP</vt:lpstr>
      <vt:lpstr>PPP</vt:lpstr>
      <vt:lpstr>PPP</vt:lpstr>
      <vt:lpstr>PPP</vt:lpstr>
      <vt:lpstr>PPP</vt:lpstr>
      <vt:lpstr>PPP</vt:lpstr>
      <vt:lpstr>PPP</vt:lpstr>
      <vt:lpstr>PPP</vt:lpstr>
      <vt:lpstr>PPP</vt:lpstr>
      <vt:lpstr>PPP</vt:lpstr>
      <vt:lpstr>PPP</vt:lpstr>
      <vt:lpstr>PPP</vt:lpstr>
      <vt:lpstr>PPP</vt:lpstr>
      <vt:lpstr>PPP</vt:lpstr>
      <vt:lpstr>PPP</vt:lpstr>
      <vt:lpstr>PPP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Windows User</dc:creator>
  <cp:lastModifiedBy>Windows User</cp:lastModifiedBy>
  <cp:revision>163</cp:revision>
  <dcterms:created xsi:type="dcterms:W3CDTF">2013-04-30T07:40:19Z</dcterms:created>
  <dcterms:modified xsi:type="dcterms:W3CDTF">2013-05-14T11:15:00Z</dcterms:modified>
</cp:coreProperties>
</file>