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59" r:id="rId4"/>
    <p:sldId id="291" r:id="rId5"/>
    <p:sldId id="270" r:id="rId6"/>
    <p:sldId id="265" r:id="rId7"/>
    <p:sldId id="268" r:id="rId8"/>
    <p:sldId id="284" r:id="rId9"/>
    <p:sldId id="278" r:id="rId10"/>
    <p:sldId id="289" r:id="rId11"/>
    <p:sldId id="286" r:id="rId12"/>
    <p:sldId id="285" r:id="rId13"/>
    <p:sldId id="276" r:id="rId14"/>
    <p:sldId id="277" r:id="rId15"/>
    <p:sldId id="292" r:id="rId16"/>
    <p:sldId id="293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F49E"/>
    <a:srgbClr val="171723"/>
    <a:srgbClr val="32324C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3892" autoAdjust="0"/>
  </p:normalViewPr>
  <p:slideViewPr>
    <p:cSldViewPr>
      <p:cViewPr>
        <p:scale>
          <a:sx n="70" d="100"/>
          <a:sy n="70" d="100"/>
        </p:scale>
        <p:origin x="-138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ave\Desktop\MEMI\Finan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ave\Desktop\MEMI\Financ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ave\Desktop\Fin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Dépenses</c:v>
          </c:tx>
          <c:marker>
            <c:symbol val="none"/>
          </c:marker>
          <c:cat>
            <c:strRef>
              <c:f>[Finance.xlsx]Sheet1!$C$16:$P$16</c:f>
              <c:strCache>
                <c:ptCount val="1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</c:strCache>
            </c:strRef>
          </c:cat>
          <c:val>
            <c:numRef>
              <c:f>[Finance.xlsx]Sheet1!$C$44:$P$44</c:f>
              <c:numCache>
                <c:formatCode>General</c:formatCode>
                <c:ptCount val="14"/>
                <c:pt idx="0">
                  <c:v>-5611</c:v>
                </c:pt>
                <c:pt idx="1">
                  <c:v>-60</c:v>
                </c:pt>
                <c:pt idx="2">
                  <c:v>-13560</c:v>
                </c:pt>
                <c:pt idx="3">
                  <c:v>-14116</c:v>
                </c:pt>
                <c:pt idx="4">
                  <c:v>-27110</c:v>
                </c:pt>
                <c:pt idx="5">
                  <c:v>-38610</c:v>
                </c:pt>
                <c:pt idx="6">
                  <c:v>-88866</c:v>
                </c:pt>
                <c:pt idx="7">
                  <c:v>-113610</c:v>
                </c:pt>
                <c:pt idx="8">
                  <c:v>-145610</c:v>
                </c:pt>
                <c:pt idx="9">
                  <c:v>-168866</c:v>
                </c:pt>
                <c:pt idx="10">
                  <c:v>-198610</c:v>
                </c:pt>
                <c:pt idx="11">
                  <c:v>-244610</c:v>
                </c:pt>
                <c:pt idx="12">
                  <c:v>-311366</c:v>
                </c:pt>
                <c:pt idx="13">
                  <c:v>-334610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316224"/>
        <c:axId val="79886528"/>
      </c:lineChart>
      <c:catAx>
        <c:axId val="83316224"/>
        <c:scaling>
          <c:orientation val="minMax"/>
        </c:scaling>
        <c:delete val="0"/>
        <c:axPos val="b"/>
        <c:majorTickMark val="out"/>
        <c:minorTickMark val="none"/>
        <c:tickLblPos val="nextTo"/>
        <c:crossAx val="79886528"/>
        <c:crosses val="autoZero"/>
        <c:auto val="1"/>
        <c:lblAlgn val="ctr"/>
        <c:lblOffset val="100"/>
        <c:noMultiLvlLbl val="1"/>
      </c:catAx>
      <c:valAx>
        <c:axId val="79886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3162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Recettes</c:v>
          </c:tx>
          <c:marker>
            <c:symbol val="none"/>
          </c:marker>
          <c:cat>
            <c:strRef>
              <c:f>[Finance.xlsx]Sheet1!$C$16:$P$16</c:f>
              <c:strCache>
                <c:ptCount val="1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</c:strCache>
            </c:strRef>
          </c:cat>
          <c:val>
            <c:numRef>
              <c:f>[Finance.xlsx]Sheet1!$C$19:$P$19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3000</c:v>
                </c:pt>
                <c:pt idx="3">
                  <c:v>36000</c:v>
                </c:pt>
                <c:pt idx="4">
                  <c:v>79800</c:v>
                </c:pt>
                <c:pt idx="5">
                  <c:v>134550</c:v>
                </c:pt>
                <c:pt idx="6">
                  <c:v>201450</c:v>
                </c:pt>
                <c:pt idx="7">
                  <c:v>280350</c:v>
                </c:pt>
                <c:pt idx="8">
                  <c:v>373350</c:v>
                </c:pt>
                <c:pt idx="9">
                  <c:v>450900</c:v>
                </c:pt>
                <c:pt idx="10">
                  <c:v>567000</c:v>
                </c:pt>
                <c:pt idx="11">
                  <c:v>748500</c:v>
                </c:pt>
                <c:pt idx="12">
                  <c:v>948150</c:v>
                </c:pt>
                <c:pt idx="13">
                  <c:v>1042500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314688"/>
        <c:axId val="81256448"/>
      </c:lineChart>
      <c:catAx>
        <c:axId val="83314688"/>
        <c:scaling>
          <c:orientation val="minMax"/>
        </c:scaling>
        <c:delete val="0"/>
        <c:axPos val="b"/>
        <c:majorTickMark val="out"/>
        <c:minorTickMark val="none"/>
        <c:tickLblPos val="nextTo"/>
        <c:crossAx val="81256448"/>
        <c:crosses val="autoZero"/>
        <c:auto val="1"/>
        <c:lblAlgn val="ctr"/>
        <c:lblOffset val="100"/>
        <c:noMultiLvlLbl val="1"/>
      </c:catAx>
      <c:valAx>
        <c:axId val="81256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3146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>
        <c:manualLayout>
          <c:xMode val="edge"/>
          <c:yMode val="edge"/>
          <c:x val="0.44498641537064831"/>
          <c:y val="9.8546889048660804E-4"/>
        </c:manualLayout>
      </c:layout>
      <c:overlay val="0"/>
      <c:txPr>
        <a:bodyPr/>
        <a:lstStyle/>
        <a:p>
          <a:pPr>
            <a:defRPr>
              <a:solidFill>
                <a:schemeClr val="accent1"/>
              </a:solidFill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Bénéfices</c:v>
          </c:tx>
          <c:marker>
            <c:symbol val="circle"/>
            <c:size val="7"/>
          </c:marker>
          <c:xVal>
            <c:strRef>
              <c:f>[Finance.xlsx]Sheet1!$C$16:$P$16</c:f>
              <c:strCache>
                <c:ptCount val="1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</c:strCache>
            </c:strRef>
          </c:xVal>
          <c:yVal>
            <c:numRef>
              <c:f>[Finance.xlsx]Sheet1!$C$47:$P$47</c:f>
              <c:numCache>
                <c:formatCode>General</c:formatCode>
                <c:ptCount val="14"/>
                <c:pt idx="0">
                  <c:v>-5611</c:v>
                </c:pt>
                <c:pt idx="1">
                  <c:v>-1060</c:v>
                </c:pt>
                <c:pt idx="2">
                  <c:v>-10560</c:v>
                </c:pt>
                <c:pt idx="3">
                  <c:v>21884</c:v>
                </c:pt>
                <c:pt idx="4">
                  <c:v>52690</c:v>
                </c:pt>
                <c:pt idx="5">
                  <c:v>95940</c:v>
                </c:pt>
                <c:pt idx="6">
                  <c:v>112584</c:v>
                </c:pt>
                <c:pt idx="7">
                  <c:v>166740</c:v>
                </c:pt>
                <c:pt idx="8">
                  <c:v>227740</c:v>
                </c:pt>
                <c:pt idx="9">
                  <c:v>282034</c:v>
                </c:pt>
                <c:pt idx="10">
                  <c:v>368390</c:v>
                </c:pt>
                <c:pt idx="11">
                  <c:v>503890</c:v>
                </c:pt>
                <c:pt idx="12">
                  <c:v>636784</c:v>
                </c:pt>
                <c:pt idx="13">
                  <c:v>707890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258752"/>
        <c:axId val="81259328"/>
      </c:scatterChart>
      <c:valAx>
        <c:axId val="81258752"/>
        <c:scaling>
          <c:orientation val="minMax"/>
          <c:max val="14"/>
          <c:min val="0"/>
        </c:scaling>
        <c:delete val="0"/>
        <c:axPos val="b"/>
        <c:majorTickMark val="out"/>
        <c:minorTickMark val="none"/>
        <c:tickLblPos val="nextTo"/>
        <c:crossAx val="81259328"/>
        <c:crosses val="autoZero"/>
        <c:crossBetween val="midCat"/>
      </c:valAx>
      <c:valAx>
        <c:axId val="81259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2587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6C7BA-07BA-482D-945E-159E5D6A1C40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F63C32A3-6C0C-414F-ADC2-B0658A23D0D1}">
      <dgm:prSet phldrT="[Texte]"/>
      <dgm:spPr/>
      <dgm:t>
        <a:bodyPr/>
        <a:lstStyle/>
        <a:p>
          <a:r>
            <a:rPr lang="fr-FR" dirty="0" smtClean="0"/>
            <a:t>Technophiles</a:t>
          </a:r>
          <a:endParaRPr lang="fr-FR" dirty="0"/>
        </a:p>
      </dgm:t>
    </dgm:pt>
    <dgm:pt modelId="{2FC14457-9745-477C-9416-A1C66C6CE29E}" type="parTrans" cxnId="{A8756830-E5FB-4E9C-8009-5C2D30A6026A}">
      <dgm:prSet/>
      <dgm:spPr/>
      <dgm:t>
        <a:bodyPr/>
        <a:lstStyle/>
        <a:p>
          <a:endParaRPr lang="fr-FR"/>
        </a:p>
      </dgm:t>
    </dgm:pt>
    <dgm:pt modelId="{FC8165DB-B5D8-49A6-A99A-BE462C0D2D25}" type="sibTrans" cxnId="{A8756830-E5FB-4E9C-8009-5C2D30A6026A}">
      <dgm:prSet/>
      <dgm:spPr/>
      <dgm:t>
        <a:bodyPr/>
        <a:lstStyle/>
        <a:p>
          <a:endParaRPr lang="fr-FR"/>
        </a:p>
      </dgm:t>
    </dgm:pt>
    <dgm:pt modelId="{F158716E-0AB5-4DAA-BCD4-7D69D78F54C1}">
      <dgm:prSet phldrT="[Texte]"/>
      <dgm:spPr/>
      <dgm:t>
        <a:bodyPr/>
        <a:lstStyle/>
        <a:p>
          <a:r>
            <a:rPr lang="fr-FR" dirty="0" smtClean="0"/>
            <a:t>Personnes en forte mobilité</a:t>
          </a:r>
          <a:endParaRPr lang="fr-FR" dirty="0"/>
        </a:p>
      </dgm:t>
    </dgm:pt>
    <dgm:pt modelId="{97789A99-B940-4F03-9F7C-F23F91DE2797}" type="parTrans" cxnId="{52541A6F-B3FD-4769-9FF7-273B68B67C91}">
      <dgm:prSet/>
      <dgm:spPr/>
      <dgm:t>
        <a:bodyPr/>
        <a:lstStyle/>
        <a:p>
          <a:endParaRPr lang="fr-FR"/>
        </a:p>
      </dgm:t>
    </dgm:pt>
    <dgm:pt modelId="{AE1501EB-03FF-49B7-B080-320E320B5C24}" type="sibTrans" cxnId="{52541A6F-B3FD-4769-9FF7-273B68B67C91}">
      <dgm:prSet/>
      <dgm:spPr/>
      <dgm:t>
        <a:bodyPr/>
        <a:lstStyle/>
        <a:p>
          <a:endParaRPr lang="fr-FR"/>
        </a:p>
      </dgm:t>
    </dgm:pt>
    <dgm:pt modelId="{12256EFF-BC1D-4B50-9FCA-77CB79FDF05A}">
      <dgm:prSet phldrT="[Texte]"/>
      <dgm:spPr/>
      <dgm:t>
        <a:bodyPr/>
        <a:lstStyle/>
        <a:p>
          <a:r>
            <a:rPr lang="fr-FR" dirty="0" smtClean="0"/>
            <a:t>Grand public</a:t>
          </a:r>
          <a:endParaRPr lang="fr-FR" dirty="0"/>
        </a:p>
      </dgm:t>
    </dgm:pt>
    <dgm:pt modelId="{BC3C5A12-C76A-448E-A5E9-913DCC9C0595}" type="parTrans" cxnId="{B87AD227-BE4B-4563-9679-7B8C51297C53}">
      <dgm:prSet/>
      <dgm:spPr/>
      <dgm:t>
        <a:bodyPr/>
        <a:lstStyle/>
        <a:p>
          <a:endParaRPr lang="fr-FR"/>
        </a:p>
      </dgm:t>
    </dgm:pt>
    <dgm:pt modelId="{B5A6F59A-5B6D-46CD-9D4B-9EF9B92A767B}" type="sibTrans" cxnId="{B87AD227-BE4B-4563-9679-7B8C51297C53}">
      <dgm:prSet/>
      <dgm:spPr/>
      <dgm:t>
        <a:bodyPr/>
        <a:lstStyle/>
        <a:p>
          <a:endParaRPr lang="fr-FR"/>
        </a:p>
      </dgm:t>
    </dgm:pt>
    <dgm:pt modelId="{1C04832C-0E9D-47E9-88AB-D44DC023944D}" type="pres">
      <dgm:prSet presAssocID="{5596C7BA-07BA-482D-945E-159E5D6A1C40}" presName="Name0" presStyleCnt="0">
        <dgm:presLayoutVars>
          <dgm:dir/>
          <dgm:animLvl val="lvl"/>
          <dgm:resizeHandles val="exact"/>
        </dgm:presLayoutVars>
      </dgm:prSet>
      <dgm:spPr/>
    </dgm:pt>
    <dgm:pt modelId="{F7EB3B43-A860-4DD0-888E-1AC0ADC344B3}" type="pres">
      <dgm:prSet presAssocID="{F63C32A3-6C0C-414F-ADC2-B0658A23D0D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AED9A7-F115-4798-9F6E-35D0FBB1FA32}" type="pres">
      <dgm:prSet presAssocID="{FC8165DB-B5D8-49A6-A99A-BE462C0D2D25}" presName="parTxOnlySpace" presStyleCnt="0"/>
      <dgm:spPr/>
    </dgm:pt>
    <dgm:pt modelId="{78195065-8DD9-4CF4-80C0-2AA3850CC04C}" type="pres">
      <dgm:prSet presAssocID="{F158716E-0AB5-4DAA-BCD4-7D69D78F54C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3E9E55-43B4-408F-A355-9B34702F494B}" type="pres">
      <dgm:prSet presAssocID="{AE1501EB-03FF-49B7-B080-320E320B5C24}" presName="parTxOnlySpace" presStyleCnt="0"/>
      <dgm:spPr/>
    </dgm:pt>
    <dgm:pt modelId="{2D747A4E-E72E-451A-A6F8-4DDC43EFF247}" type="pres">
      <dgm:prSet presAssocID="{12256EFF-BC1D-4B50-9FCA-77CB79FDF05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062EDAA-87A9-4C61-A6B4-6D4667177986}" type="presOf" srcId="{12256EFF-BC1D-4B50-9FCA-77CB79FDF05A}" destId="{2D747A4E-E72E-451A-A6F8-4DDC43EFF247}" srcOrd="0" destOrd="0" presId="urn:microsoft.com/office/officeart/2005/8/layout/chevron1"/>
    <dgm:cxn modelId="{52541A6F-B3FD-4769-9FF7-273B68B67C91}" srcId="{5596C7BA-07BA-482D-945E-159E5D6A1C40}" destId="{F158716E-0AB5-4DAA-BCD4-7D69D78F54C1}" srcOrd="1" destOrd="0" parTransId="{97789A99-B940-4F03-9F7C-F23F91DE2797}" sibTransId="{AE1501EB-03FF-49B7-B080-320E320B5C24}"/>
    <dgm:cxn modelId="{FA92741B-6DB7-4BF3-B2C9-7D22A0846E65}" type="presOf" srcId="{5596C7BA-07BA-482D-945E-159E5D6A1C40}" destId="{1C04832C-0E9D-47E9-88AB-D44DC023944D}" srcOrd="0" destOrd="0" presId="urn:microsoft.com/office/officeart/2005/8/layout/chevron1"/>
    <dgm:cxn modelId="{86B13D2A-ABBD-4622-B13B-5B414A98BDAB}" type="presOf" srcId="{F63C32A3-6C0C-414F-ADC2-B0658A23D0D1}" destId="{F7EB3B43-A860-4DD0-888E-1AC0ADC344B3}" srcOrd="0" destOrd="0" presId="urn:microsoft.com/office/officeart/2005/8/layout/chevron1"/>
    <dgm:cxn modelId="{A8756830-E5FB-4E9C-8009-5C2D30A6026A}" srcId="{5596C7BA-07BA-482D-945E-159E5D6A1C40}" destId="{F63C32A3-6C0C-414F-ADC2-B0658A23D0D1}" srcOrd="0" destOrd="0" parTransId="{2FC14457-9745-477C-9416-A1C66C6CE29E}" sibTransId="{FC8165DB-B5D8-49A6-A99A-BE462C0D2D25}"/>
    <dgm:cxn modelId="{B87AD227-BE4B-4563-9679-7B8C51297C53}" srcId="{5596C7BA-07BA-482D-945E-159E5D6A1C40}" destId="{12256EFF-BC1D-4B50-9FCA-77CB79FDF05A}" srcOrd="2" destOrd="0" parTransId="{BC3C5A12-C76A-448E-A5E9-913DCC9C0595}" sibTransId="{B5A6F59A-5B6D-46CD-9D4B-9EF9B92A767B}"/>
    <dgm:cxn modelId="{09274F8E-C707-4133-B172-A0B15EA84657}" type="presOf" srcId="{F158716E-0AB5-4DAA-BCD4-7D69D78F54C1}" destId="{78195065-8DD9-4CF4-80C0-2AA3850CC04C}" srcOrd="0" destOrd="0" presId="urn:microsoft.com/office/officeart/2005/8/layout/chevron1"/>
    <dgm:cxn modelId="{32B13C4E-5F33-4531-A07A-CBB6DE53A9AF}" type="presParOf" srcId="{1C04832C-0E9D-47E9-88AB-D44DC023944D}" destId="{F7EB3B43-A860-4DD0-888E-1AC0ADC344B3}" srcOrd="0" destOrd="0" presId="urn:microsoft.com/office/officeart/2005/8/layout/chevron1"/>
    <dgm:cxn modelId="{813970D1-1F35-45CF-98B9-A696292894CB}" type="presParOf" srcId="{1C04832C-0E9D-47E9-88AB-D44DC023944D}" destId="{3CAED9A7-F115-4798-9F6E-35D0FBB1FA32}" srcOrd="1" destOrd="0" presId="urn:microsoft.com/office/officeart/2005/8/layout/chevron1"/>
    <dgm:cxn modelId="{B726052C-FAD1-4EEF-A12B-46DEE5AB6E37}" type="presParOf" srcId="{1C04832C-0E9D-47E9-88AB-D44DC023944D}" destId="{78195065-8DD9-4CF4-80C0-2AA3850CC04C}" srcOrd="2" destOrd="0" presId="urn:microsoft.com/office/officeart/2005/8/layout/chevron1"/>
    <dgm:cxn modelId="{B18B48A9-4921-4930-9B71-A084894D0A68}" type="presParOf" srcId="{1C04832C-0E9D-47E9-88AB-D44DC023944D}" destId="{333E9E55-43B4-408F-A355-9B34702F494B}" srcOrd="3" destOrd="0" presId="urn:microsoft.com/office/officeart/2005/8/layout/chevron1"/>
    <dgm:cxn modelId="{49DAB1EF-0A85-4468-B4F4-204FE1969648}" type="presParOf" srcId="{1C04832C-0E9D-47E9-88AB-D44DC023944D}" destId="{2D747A4E-E72E-451A-A6F8-4DDC43EFF24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B3B43-A860-4DD0-888E-1AC0ADC344B3}">
      <dsp:nvSpPr>
        <dsp:cNvPr id="0" name=""/>
        <dsp:cNvSpPr/>
      </dsp:nvSpPr>
      <dsp:spPr>
        <a:xfrm>
          <a:off x="1785" y="86826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Technophiles</a:t>
          </a:r>
          <a:endParaRPr lang="fr-FR" sz="1700" kern="1200" dirty="0"/>
        </a:p>
      </dsp:txBody>
      <dsp:txXfrm>
        <a:off x="436958" y="86826"/>
        <a:ext cx="1305521" cy="870346"/>
      </dsp:txXfrm>
    </dsp:sp>
    <dsp:sp modelId="{78195065-8DD9-4CF4-80C0-2AA3850CC04C}">
      <dsp:nvSpPr>
        <dsp:cNvPr id="0" name=""/>
        <dsp:cNvSpPr/>
      </dsp:nvSpPr>
      <dsp:spPr>
        <a:xfrm>
          <a:off x="1960066" y="86826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Personnes en forte mobilité</a:t>
          </a:r>
          <a:endParaRPr lang="fr-FR" sz="1700" kern="1200" dirty="0"/>
        </a:p>
      </dsp:txBody>
      <dsp:txXfrm>
        <a:off x="2395239" y="86826"/>
        <a:ext cx="1305521" cy="870346"/>
      </dsp:txXfrm>
    </dsp:sp>
    <dsp:sp modelId="{2D747A4E-E72E-451A-A6F8-4DDC43EFF247}">
      <dsp:nvSpPr>
        <dsp:cNvPr id="0" name=""/>
        <dsp:cNvSpPr/>
      </dsp:nvSpPr>
      <dsp:spPr>
        <a:xfrm>
          <a:off x="3918346" y="86826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Grand public</a:t>
          </a:r>
          <a:endParaRPr lang="fr-FR" sz="1700" kern="1200" dirty="0"/>
        </a:p>
      </dsp:txBody>
      <dsp:txXfrm>
        <a:off x="4353519" y="8682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75AF-E415-495A-845B-4B895998E64F}" type="datetimeFigureOut">
              <a:rPr lang="fr-FR" smtClean="0"/>
              <a:t>14/03/2012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6B339-2296-4F80-AF76-1930D21EF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6B339-2296-4F80-AF76-1930D21EFC4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288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6B339-2296-4F80-AF76-1930D21EFC4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581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6B339-2296-4F80-AF76-1930D21EFC4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58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6B339-2296-4F80-AF76-1930D21EFC4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28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assurer une qualité de service optimale la vidéo sera traitée à la volée par des serveurs afin d’être redimensionnée à la taille la plus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adpatée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pouvoir efficacement servir toutes les plateformes, les applications seront basées sur un web-service, tandis que l’applicatif client sera codé dans le langage natif de la plateforme.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6B339-2296-4F80-AF76-1930D21EFC4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581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6B339-2296-4F80-AF76-1930D21EFC4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581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6B339-2296-4F80-AF76-1930D21EFC4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581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6B339-2296-4F80-AF76-1930D21EFC4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581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6B339-2296-4F80-AF76-1930D21EFC4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581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6B339-2296-4F80-AF76-1930D21EFC4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581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6B339-2296-4F80-AF76-1930D21EFC4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58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19EA-1661-40D3-BB10-4600EA985E53}" type="datetime1">
              <a:rPr lang="fr-FR" smtClean="0"/>
              <a:t>14/03/2012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4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001-687C-4F70-9481-28010CD173D1}" type="datetime1">
              <a:rPr lang="fr-FR" smtClean="0"/>
              <a:t>14/03/2012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45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0BFF-B39D-4F9C-B79F-92C89931FA98}" type="datetime1">
              <a:rPr lang="fr-FR" smtClean="0"/>
              <a:t>14/03/2012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69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DF5-75E9-460E-86B9-9A372C77DA35}" type="datetime1">
              <a:rPr lang="fr-FR" smtClean="0"/>
              <a:t>14/03/2012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18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53C4-5E21-407C-93F0-9B7719BFFD9A}" type="datetime1">
              <a:rPr lang="fr-FR" smtClean="0"/>
              <a:t>14/03/2012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7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074-555E-400F-9BD1-E6BD679D1B5F}" type="datetime1">
              <a:rPr lang="fr-FR" smtClean="0"/>
              <a:t>14/03/2012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66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8D0A-02D5-4557-BB51-4C07821BE95E}" type="datetime1">
              <a:rPr lang="fr-FR" smtClean="0"/>
              <a:t>14/03/2012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6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70F-0AA4-4BEB-A0FC-CFE2600FF42D}" type="datetime1">
              <a:rPr lang="fr-FR" smtClean="0"/>
              <a:t>14/03/2012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28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B122-147B-4FEC-8BFE-96F64EE46301}" type="datetime1">
              <a:rPr lang="fr-FR" smtClean="0"/>
              <a:t>14/03/2012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54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7E62-F3C5-42CE-94C8-6AB85EFD18C4}" type="datetime1">
              <a:rPr lang="fr-FR" smtClean="0"/>
              <a:t>14/03/2012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81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1FA4-815B-49C3-839B-82AA38E900C9}" type="datetime1">
              <a:rPr lang="fr-FR" smtClean="0"/>
              <a:t>14/03/2012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58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4835F-96A4-46FF-8EBC-126055B96FAB}" type="datetime1">
              <a:rPr lang="fr-FR" smtClean="0"/>
              <a:t>14/03/2012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44BAC-8E45-4C42-91B4-A94497245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10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13" Type="http://schemas.openxmlformats.org/officeDocument/2006/relationships/image" Target="../media/image19.png"/><Relationship Id="rId3" Type="http://schemas.openxmlformats.org/officeDocument/2006/relationships/image" Target="../media/image9.gif"/><Relationship Id="rId7" Type="http://schemas.openxmlformats.org/officeDocument/2006/relationships/image" Target="../media/image13.gif"/><Relationship Id="rId12" Type="http://schemas.openxmlformats.org/officeDocument/2006/relationships/image" Target="../media/image18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11" Type="http://schemas.openxmlformats.org/officeDocument/2006/relationships/image" Target="../media/image17.png"/><Relationship Id="rId5" Type="http://schemas.openxmlformats.org/officeDocument/2006/relationships/image" Target="../media/image11.gif"/><Relationship Id="rId10" Type="http://schemas.openxmlformats.org/officeDocument/2006/relationships/image" Target="../media/image16.png"/><Relationship Id="rId4" Type="http://schemas.openxmlformats.org/officeDocument/2006/relationships/image" Target="../media/image10.gif"/><Relationship Id="rId9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Xave\Desktop\MEMI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16" y="2231768"/>
            <a:ext cx="5924004" cy="191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93815" y="3789040"/>
            <a:ext cx="4142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Anytime, anywhere, any device, </a:t>
            </a:r>
            <a:r>
              <a:rPr lang="en-US" sz="1600" i="1" dirty="0" smtClean="0"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any media.</a:t>
            </a:r>
            <a:endParaRPr lang="fr-FR" sz="1600" i="1" dirty="0">
              <a:solidFill>
                <a:schemeClr val="accent1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9" name="Picture 2" descr="C:\Users\Xave\Desktop\MEMI\epi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29" y="6378306"/>
            <a:ext cx="711759" cy="36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3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2575" y="44624"/>
            <a:ext cx="29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Aspect Marketing</a:t>
            </a:r>
            <a:endParaRPr lang="fr-FR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2068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7236296" y="148570"/>
            <a:ext cx="152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accent1"/>
                </a:solidFill>
              </a:rPr>
              <a:t>Concurrence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Xave\Desktop\MEMI\concurrence\google_pla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64" b="32072"/>
          <a:stretch/>
        </p:blipFill>
        <p:spPr bwMode="auto">
          <a:xfrm>
            <a:off x="755576" y="3284984"/>
            <a:ext cx="2094666" cy="53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Xave\Desktop\MEMI\concurrence\itun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307" y="2682699"/>
            <a:ext cx="2499882" cy="153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Xave\Desktop\MEMI\concurrence\spotif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261" y="3081216"/>
            <a:ext cx="1512168" cy="9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Xave\Desktop\MEMI\concurrence\DropB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68760"/>
            <a:ext cx="87570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Xave\Desktop\MEMI\concurrence\ubuntu-o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87" y="1196752"/>
            <a:ext cx="1781001" cy="92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Xave\Desktop\MEMI\concurrence\YouTube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83" y="5207014"/>
            <a:ext cx="1851117" cy="81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Xave\Desktop\MEMI\concurrence\Dailymotion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48" y="5203303"/>
            <a:ext cx="2836912" cy="80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32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2575" y="44624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Aspect Finance</a:t>
            </a:r>
            <a:endParaRPr lang="fr-FR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2068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74228"/>
              </p:ext>
            </p:extLst>
          </p:nvPr>
        </p:nvGraphicFramePr>
        <p:xfrm>
          <a:off x="323528" y="836712"/>
          <a:ext cx="8520610" cy="4968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/>
                <a:gridCol w="1680052"/>
                <a:gridCol w="1704122"/>
                <a:gridCol w="1704122"/>
                <a:gridCol w="1704122"/>
              </a:tblGrid>
              <a:tr h="587037">
                <a:tc>
                  <a:txBody>
                    <a:bodyPr/>
                    <a:lstStyle/>
                    <a:p>
                      <a:pPr algn="ctr"/>
                      <a:endParaRPr lang="fr-FR" sz="16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accent1"/>
                          </a:solidFill>
                        </a:rPr>
                        <a:t>Basic</a:t>
                      </a:r>
                      <a:endParaRPr lang="fr-FR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accent1"/>
                          </a:solidFill>
                        </a:rPr>
                        <a:t>Premium</a:t>
                      </a:r>
                    </a:p>
                    <a:p>
                      <a:pPr algn="ctr"/>
                      <a:r>
                        <a:rPr lang="fr-FR" sz="1600" b="1" dirty="0" smtClean="0">
                          <a:solidFill>
                            <a:schemeClr val="accent1"/>
                          </a:solidFill>
                        </a:rPr>
                        <a:t>(avec</a:t>
                      </a:r>
                      <a:r>
                        <a:rPr lang="fr-FR" sz="1600" b="1" baseline="0" dirty="0" smtClean="0">
                          <a:solidFill>
                            <a:schemeClr val="accent1"/>
                          </a:solidFill>
                        </a:rPr>
                        <a:t> pub</a:t>
                      </a:r>
                      <a:r>
                        <a:rPr lang="fr-FR" sz="1600" b="1" dirty="0" smtClean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fr-FR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accent1"/>
                          </a:solidFill>
                        </a:rPr>
                        <a:t>Premium</a:t>
                      </a:r>
                    </a:p>
                    <a:p>
                      <a:pPr algn="ctr"/>
                      <a:r>
                        <a:rPr lang="fr-FR" sz="1600" b="1" dirty="0" smtClean="0">
                          <a:solidFill>
                            <a:schemeClr val="accent1"/>
                          </a:solidFill>
                        </a:rPr>
                        <a:t>(sans pub)</a:t>
                      </a:r>
                      <a:endParaRPr lang="fr-FR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solidFill>
                            <a:schemeClr val="accent1"/>
                          </a:solidFill>
                        </a:rPr>
                        <a:t>Unlimited</a:t>
                      </a:r>
                      <a:endParaRPr lang="fr-FR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037">
                <a:tc>
                  <a:txBody>
                    <a:bodyPr/>
                    <a:lstStyle/>
                    <a:p>
                      <a:pPr algn="l"/>
                      <a:r>
                        <a:rPr lang="fr-FR" sz="1400" b="0" dirty="0" smtClean="0">
                          <a:solidFill>
                            <a:schemeClr val="accent1"/>
                          </a:solidFill>
                        </a:rPr>
                        <a:t>Prix</a:t>
                      </a:r>
                      <a:endParaRPr lang="fr-FR" sz="14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r>
                        <a:rPr lang="fr-FR" sz="1400" baseline="0" dirty="0" smtClean="0">
                          <a:solidFill>
                            <a:schemeClr val="accent1"/>
                          </a:solidFill>
                        </a:rPr>
                        <a:t> €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10 €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15 €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30 €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accent1"/>
                          </a:solidFill>
                        </a:rPr>
                        <a:t>Compatible</a:t>
                      </a:r>
                      <a:r>
                        <a:rPr lang="fr-FR" sz="1400" b="0" baseline="0" dirty="0" smtClean="0">
                          <a:solidFill>
                            <a:schemeClr val="accent1"/>
                          </a:solidFill>
                        </a:rPr>
                        <a:t> avec tous les </a:t>
                      </a:r>
                      <a:r>
                        <a:rPr lang="fr-FR" sz="1400" b="0" baseline="0" dirty="0" err="1" smtClean="0">
                          <a:solidFill>
                            <a:schemeClr val="accent1"/>
                          </a:solidFill>
                        </a:rPr>
                        <a:t>devices</a:t>
                      </a:r>
                      <a:endParaRPr lang="fr-FR" sz="1400" b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</a:tr>
              <a:tr h="587037">
                <a:tc>
                  <a:txBody>
                    <a:bodyPr/>
                    <a:lstStyle/>
                    <a:p>
                      <a:pPr algn="l"/>
                      <a:r>
                        <a:rPr lang="fr-FR" sz="1400" b="0" dirty="0" smtClean="0">
                          <a:solidFill>
                            <a:schemeClr val="accent1"/>
                          </a:solidFill>
                        </a:rPr>
                        <a:t>Compatible</a:t>
                      </a:r>
                      <a:r>
                        <a:rPr lang="fr-FR" sz="1400" b="0" baseline="0" dirty="0" smtClean="0">
                          <a:solidFill>
                            <a:schemeClr val="accent1"/>
                          </a:solidFill>
                        </a:rPr>
                        <a:t> avec tous les formats</a:t>
                      </a:r>
                      <a:endParaRPr lang="fr-FR" sz="14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</a:tr>
              <a:tr h="587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err="1" smtClean="0">
                          <a:solidFill>
                            <a:schemeClr val="accent1"/>
                          </a:solidFill>
                        </a:rPr>
                        <a:t>Upload</a:t>
                      </a:r>
                      <a:r>
                        <a:rPr lang="fr-FR" sz="1400" b="0" baseline="0" dirty="0" smtClean="0">
                          <a:solidFill>
                            <a:schemeClr val="accent1"/>
                          </a:solidFill>
                        </a:rPr>
                        <a:t> &amp; </a:t>
                      </a:r>
                      <a:r>
                        <a:rPr lang="fr-FR" sz="1400" b="0" baseline="0" dirty="0" err="1" smtClean="0">
                          <a:solidFill>
                            <a:schemeClr val="accent1"/>
                          </a:solidFill>
                        </a:rPr>
                        <a:t>download</a:t>
                      </a:r>
                      <a:r>
                        <a:rPr lang="fr-FR" sz="1400" b="0" baseline="0" dirty="0" smtClean="0">
                          <a:solidFill>
                            <a:schemeClr val="accent1"/>
                          </a:solidFill>
                        </a:rPr>
                        <a:t> de médias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</a:tr>
              <a:tr h="587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accent1"/>
                          </a:solidFill>
                        </a:rPr>
                        <a:t>Qualité</a:t>
                      </a:r>
                      <a:r>
                        <a:rPr lang="fr-FR" sz="1400" b="0" baseline="0" dirty="0" smtClean="0">
                          <a:solidFill>
                            <a:schemeClr val="accent1"/>
                          </a:solidFill>
                        </a:rPr>
                        <a:t> du streaming améliorée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</a:tr>
              <a:tr h="587037">
                <a:tc>
                  <a:txBody>
                    <a:bodyPr/>
                    <a:lstStyle/>
                    <a:p>
                      <a:pPr algn="l"/>
                      <a:r>
                        <a:rPr lang="fr-FR" sz="1400" b="0" dirty="0" smtClean="0">
                          <a:solidFill>
                            <a:schemeClr val="accent1"/>
                          </a:solidFill>
                        </a:rPr>
                        <a:t>Aucune</a:t>
                      </a:r>
                      <a:r>
                        <a:rPr lang="fr-FR" sz="1400" b="0" baseline="0" dirty="0" smtClean="0">
                          <a:solidFill>
                            <a:schemeClr val="accent1"/>
                          </a:solidFill>
                        </a:rPr>
                        <a:t> publicité</a:t>
                      </a:r>
                      <a:endParaRPr lang="fr-FR" sz="14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</a:tr>
              <a:tr h="859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accent1"/>
                          </a:solidFill>
                        </a:rPr>
                        <a:t>Espace de stockage illimité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endParaRPr lang="fr-FR" sz="14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5 Go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endParaRPr lang="fr-FR" sz="14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100 Go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endParaRPr lang="fr-FR" sz="14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100 Go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endParaRPr lang="fr-FR" sz="14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Illimité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49E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32856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132856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08960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08960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60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708960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61088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861088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861088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Xave\Desktop\MEMI\red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6104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09160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509160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Xave\Desktop\MEMI\red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50912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Xave\Desktop\MEMI\red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24" y="450912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85024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85024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285024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285024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Xave\Desktop\MEMI\red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28" y="508522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Xave\Desktop\MEMI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20" y="5085224"/>
            <a:ext cx="3461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Xave\Desktop\MEMI\red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24" y="508518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Xave\Desktop\MEMI\red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8518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2575" y="44624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Aspect Finance</a:t>
            </a:r>
            <a:endParaRPr lang="fr-FR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2068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2045362" y="1360016"/>
            <a:ext cx="5983022" cy="4013200"/>
            <a:chOff x="1702027" y="1196752"/>
            <a:chExt cx="5983022" cy="4013200"/>
          </a:xfrm>
        </p:grpSpPr>
        <p:pic>
          <p:nvPicPr>
            <p:cNvPr id="4098" name="Picture 2" descr="C:\Users\Xave\Desktop\MEMI\years\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027" y="1196752"/>
              <a:ext cx="4038600" cy="401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5652120" y="2514382"/>
              <a:ext cx="6848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Basic</a:t>
              </a:r>
              <a:endParaRPr lang="fr-F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5652120" y="2874422"/>
              <a:ext cx="2032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Premium (avec pub)</a:t>
              </a:r>
              <a:endParaRPr lang="fr-F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5652120" y="3234462"/>
              <a:ext cx="2032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Premium (sans pub)</a:t>
              </a:r>
              <a:endParaRPr lang="fr-F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5652120" y="3594502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Unlimited</a:t>
              </a:r>
              <a:endParaRPr lang="fr-FR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5724128" y="5025950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>
                <a:solidFill>
                  <a:schemeClr val="accent1"/>
                </a:solidFill>
              </a:rPr>
              <a:t>Total au bout de trois ans :</a:t>
            </a:r>
          </a:p>
          <a:p>
            <a:pPr algn="ctr"/>
            <a:endParaRPr lang="fr-FR" u="sng" dirty="0">
              <a:solidFill>
                <a:schemeClr val="accent1"/>
              </a:solidFill>
            </a:endParaRPr>
          </a:p>
          <a:p>
            <a:pPr algn="ctr"/>
            <a:r>
              <a:rPr lang="fr-FR" dirty="0" smtClean="0">
                <a:solidFill>
                  <a:schemeClr val="accent1"/>
                </a:solidFill>
              </a:rPr>
              <a:t>217 000 utilisateurs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980728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Nombres d’utilisateurs en moyenne sur trois </a:t>
            </a:r>
            <a:r>
              <a:rPr lang="fr-FR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ans :</a:t>
            </a:r>
            <a:endParaRPr lang="fr-FR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2575" y="44624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Aspect Finance</a:t>
            </a:r>
            <a:endParaRPr lang="fr-FR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2068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050725"/>
              </p:ext>
            </p:extLst>
          </p:nvPr>
        </p:nvGraphicFramePr>
        <p:xfrm>
          <a:off x="252575" y="4013674"/>
          <a:ext cx="4679465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225343"/>
              </p:ext>
            </p:extLst>
          </p:nvPr>
        </p:nvGraphicFramePr>
        <p:xfrm>
          <a:off x="270903" y="764704"/>
          <a:ext cx="4727976" cy="3092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Connecteur droit 9"/>
          <p:cNvCxnSpPr/>
          <p:nvPr/>
        </p:nvCxnSpPr>
        <p:spPr>
          <a:xfrm>
            <a:off x="107504" y="3933056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220072" y="980728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>
                <a:solidFill>
                  <a:schemeClr val="accent1"/>
                </a:solidFill>
              </a:rPr>
              <a:t>Recettes</a:t>
            </a:r>
          </a:p>
          <a:p>
            <a:pPr algn="ctr"/>
            <a:endParaRPr lang="en-US" u="sng" dirty="0" smtClean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fr-FR" dirty="0" smtClean="0">
                <a:solidFill>
                  <a:schemeClr val="accent1"/>
                </a:solidFill>
              </a:rPr>
              <a:t>Calculées en fonction du nombre total d’utilisateurs en fonction des différents comptes.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220072" y="4266962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>
                <a:solidFill>
                  <a:schemeClr val="accent1"/>
                </a:solidFill>
              </a:rPr>
              <a:t>Dépenses</a:t>
            </a:r>
          </a:p>
          <a:p>
            <a:pPr algn="ctr"/>
            <a:endParaRPr lang="en-US" u="sng" dirty="0" smtClean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fr-FR" dirty="0" smtClean="0">
                <a:solidFill>
                  <a:schemeClr val="accent1"/>
                </a:solidFill>
              </a:rPr>
              <a:t>Prix de la location des serveurs et de la publicité faite sur Internet.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2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2575" y="44624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Aspect Finance</a:t>
            </a:r>
            <a:endParaRPr lang="fr-FR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2068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362302"/>
              </p:ext>
            </p:extLst>
          </p:nvPr>
        </p:nvGraphicFramePr>
        <p:xfrm>
          <a:off x="259429" y="908719"/>
          <a:ext cx="8705059" cy="5651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611560" y="10527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€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5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2575" y="44624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Aspect Finance</a:t>
            </a:r>
            <a:endParaRPr lang="fr-FR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2068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15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041735" y="148570"/>
            <a:ext cx="922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accent1"/>
                </a:solidFill>
              </a:rPr>
              <a:t>Capital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39552" y="1124744"/>
            <a:ext cx="7963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accent1"/>
                </a:solidFill>
              </a:rPr>
              <a:t>Capital :</a:t>
            </a:r>
            <a:r>
              <a:rPr lang="fr-FR" dirty="0" smtClean="0">
                <a:solidFill>
                  <a:schemeClr val="accent1"/>
                </a:solidFill>
              </a:rPr>
              <a:t> 10 000 €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u="sng" dirty="0" smtClean="0">
                <a:solidFill>
                  <a:schemeClr val="accent1"/>
                </a:solidFill>
              </a:rPr>
              <a:t>Parts :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334651"/>
              </p:ext>
            </p:extLst>
          </p:nvPr>
        </p:nvGraphicFramePr>
        <p:xfrm>
          <a:off x="1043608" y="2726928"/>
          <a:ext cx="698477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870"/>
                <a:gridCol w="507984"/>
                <a:gridCol w="241292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Directeur Général</a:t>
                      </a:r>
                      <a:endParaRPr lang="fr-FR" sz="18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40 %</a:t>
                      </a:r>
                      <a:endParaRPr lang="fr-FR" sz="18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Directeur Financier</a:t>
                      </a:r>
                      <a:endParaRPr lang="fr-FR" sz="18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15 %</a:t>
                      </a:r>
                      <a:endParaRPr lang="fr-FR" sz="18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Directeur Marketing</a:t>
                      </a:r>
                      <a:endParaRPr lang="fr-FR" sz="18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15 %</a:t>
                      </a:r>
                      <a:endParaRPr lang="fr-FR" sz="18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Directeur</a:t>
                      </a:r>
                      <a:r>
                        <a:rPr lang="fr-FR" sz="1800" baseline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 Technique</a:t>
                      </a:r>
                      <a:endParaRPr lang="fr-FR" sz="18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15 %</a:t>
                      </a:r>
                      <a:endParaRPr lang="fr-FR" sz="18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Directeur Ressources Humaines</a:t>
                      </a:r>
                      <a:endParaRPr lang="fr-FR" sz="18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15 %</a:t>
                      </a:r>
                      <a:endParaRPr lang="fr-FR" sz="18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3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2575" y="44624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Incloud</a:t>
            </a:r>
            <a:endParaRPr lang="fr-FR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2068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707904" y="3255367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Questions ?</a:t>
            </a:r>
            <a:endParaRPr lang="fr-FR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Xave\Desktop\MEMI\epit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093296"/>
            <a:ext cx="1146296" cy="58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Xave\Desktop\MEMI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59718"/>
            <a:ext cx="5616624" cy="122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09839" y="3738518"/>
            <a:ext cx="4142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Anytime, </a:t>
            </a:r>
            <a:r>
              <a:rPr lang="en-US" sz="1600" i="1" dirty="0" smtClean="0"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anywhere, any </a:t>
            </a:r>
            <a:r>
              <a:rPr lang="en-US" sz="1600" i="1" dirty="0"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device, </a:t>
            </a:r>
            <a:r>
              <a:rPr lang="en-US" sz="1600" i="1" dirty="0" smtClean="0"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any media.</a:t>
            </a:r>
            <a:endParaRPr lang="fr-FR" sz="1600" i="1" dirty="0">
              <a:solidFill>
                <a:schemeClr val="accent1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52575" y="44624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Plan</a:t>
            </a:r>
            <a:endParaRPr lang="fr-FR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07504" y="62068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179303" y="2060848"/>
            <a:ext cx="76411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 – Présentation de l’équipe</a:t>
            </a:r>
          </a:p>
          <a:p>
            <a:endParaRPr lang="fr-FR" sz="2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 – Présentation du projet</a:t>
            </a:r>
          </a:p>
          <a:p>
            <a:endParaRPr lang="fr-FR" sz="2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 – Aspect Technique</a:t>
            </a:r>
          </a:p>
          <a:p>
            <a:endParaRPr lang="fr-FR" sz="2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4 – Aspect Finance</a:t>
            </a:r>
            <a:endParaRPr lang="fr-FR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52575" y="44624"/>
            <a:ext cx="4046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Présentation de l’équipe</a:t>
            </a:r>
            <a:endParaRPr lang="fr-FR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07504" y="62068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16803"/>
              </p:ext>
            </p:extLst>
          </p:nvPr>
        </p:nvGraphicFramePr>
        <p:xfrm>
          <a:off x="1619672" y="2204864"/>
          <a:ext cx="7272808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927"/>
                <a:gridCol w="576064"/>
                <a:gridCol w="429681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20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Xavier</a:t>
                      </a:r>
                      <a:r>
                        <a:rPr lang="fr-FR" sz="2000" baseline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2000" cap="small" baseline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Durand</a:t>
                      </a:r>
                      <a:endParaRPr lang="fr-FR" sz="2000" cap="small" baseline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Directeur Général</a:t>
                      </a:r>
                      <a:endParaRPr lang="fr-FR" sz="20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20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Nicolas </a:t>
                      </a:r>
                      <a:r>
                        <a:rPr lang="fr-FR" sz="2000" cap="small" baseline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Chen</a:t>
                      </a:r>
                      <a:endParaRPr lang="fr-FR" sz="2000" cap="small" baseline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Directeur Financier</a:t>
                      </a:r>
                      <a:endParaRPr lang="fr-FR" sz="20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20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Sébastien </a:t>
                      </a:r>
                      <a:r>
                        <a:rPr lang="fr-FR" sz="2000" cap="small" baseline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Butler</a:t>
                      </a:r>
                      <a:endParaRPr lang="fr-FR" sz="2000" cap="small" baseline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Directeur Marketing</a:t>
                      </a:r>
                      <a:endParaRPr lang="fr-FR" sz="20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20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Julien </a:t>
                      </a:r>
                      <a:r>
                        <a:rPr lang="fr-FR" sz="2000" cap="small" baseline="0" dirty="0" err="1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Freche</a:t>
                      </a:r>
                      <a:endParaRPr lang="fr-FR" sz="2000" cap="small" baseline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Directeur</a:t>
                      </a:r>
                      <a:r>
                        <a:rPr lang="fr-FR" sz="2000" baseline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 Technique</a:t>
                      </a:r>
                      <a:endParaRPr lang="fr-FR" sz="20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20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Thibault</a:t>
                      </a:r>
                      <a:r>
                        <a:rPr lang="fr-FR" sz="2000" baseline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2000" cap="small" baseline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Hartmann</a:t>
                      </a:r>
                      <a:endParaRPr lang="fr-FR" sz="2000" cap="small" baseline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Directeur Ressources Humaines</a:t>
                      </a:r>
                      <a:endParaRPr lang="fr-FR" sz="20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20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Guillaume </a:t>
                      </a:r>
                      <a:r>
                        <a:rPr lang="fr-FR" sz="2000" cap="small" baseline="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Dumont</a:t>
                      </a:r>
                      <a:endParaRPr lang="fr-FR" sz="2000" cap="small" baseline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Développeur</a:t>
                      </a:r>
                      <a:endParaRPr lang="fr-FR" sz="20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5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uage 28"/>
          <p:cNvSpPr/>
          <p:nvPr/>
        </p:nvSpPr>
        <p:spPr>
          <a:xfrm rot="21105682">
            <a:off x="1610588" y="862993"/>
            <a:ext cx="2156574" cy="133827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2575" y="44624"/>
            <a:ext cx="339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Présentation de </a:t>
            </a:r>
            <a:r>
              <a:rPr lang="fr-FR" sz="28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Vidi</a:t>
            </a:r>
            <a:endParaRPr lang="fr-FR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07504" y="62068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Xave\Desktop\MEMI\media\vide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107804"/>
            <a:ext cx="122567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Xave\Desktop\MEMI\media\headpho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55" y="3454524"/>
            <a:ext cx="75062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Xave\Desktop\MEMI\media\hom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91472"/>
            <a:ext cx="1079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Xave\Desktop\MEMI\media\phot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35" y="3686894"/>
            <a:ext cx="681401" cy="50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C:\Users\Xave\Desktop\MEMI\media\hom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16" y="5602560"/>
            <a:ext cx="1079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C:\Users\Xave\Desktop\MEMI\media\hom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602560"/>
            <a:ext cx="1079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uble flèche verticale 8"/>
          <p:cNvSpPr/>
          <p:nvPr/>
        </p:nvSpPr>
        <p:spPr>
          <a:xfrm>
            <a:off x="4360659" y="4581128"/>
            <a:ext cx="643389" cy="864096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Double flèche verticale 23"/>
          <p:cNvSpPr/>
          <p:nvPr/>
        </p:nvSpPr>
        <p:spPr>
          <a:xfrm rot="10800000">
            <a:off x="4355976" y="2204864"/>
            <a:ext cx="643389" cy="864096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Nuage 26"/>
          <p:cNvSpPr/>
          <p:nvPr/>
        </p:nvSpPr>
        <p:spPr>
          <a:xfrm>
            <a:off x="4139952" y="764704"/>
            <a:ext cx="2156574" cy="133827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Nuage 27"/>
          <p:cNvSpPr/>
          <p:nvPr/>
        </p:nvSpPr>
        <p:spPr>
          <a:xfrm rot="11182454">
            <a:off x="5588162" y="880281"/>
            <a:ext cx="2156574" cy="133827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Nuage 6"/>
          <p:cNvSpPr/>
          <p:nvPr/>
        </p:nvSpPr>
        <p:spPr>
          <a:xfrm rot="11182454">
            <a:off x="2911432" y="895025"/>
            <a:ext cx="2156574" cy="133827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564562" y="1124744"/>
            <a:ext cx="2159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CLOUD</a:t>
            </a:r>
            <a:endParaRPr lang="fr-FR" sz="4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366068" y="179348"/>
            <a:ext cx="367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Bibliothèque multimédia personnelle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7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52575" y="44624"/>
            <a:ext cx="339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Présentation de </a:t>
            </a:r>
            <a:r>
              <a:rPr lang="fr-FR" sz="28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Vidi</a:t>
            </a:r>
            <a:endParaRPr lang="fr-FR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07504" y="62068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Xave\Desktop\MEMI\media\vide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04842"/>
            <a:ext cx="936104" cy="96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Xave\Desktop\MEMI\media\headpho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0" y="3736454"/>
            <a:ext cx="505720" cy="58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Xave\Desktop\MEMI\media\pho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88" y="3811488"/>
            <a:ext cx="557056" cy="4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C:\Users\Xave\Desktop\MEMI\media\hom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602560"/>
            <a:ext cx="1079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Double flèche verticale 23"/>
          <p:cNvSpPr/>
          <p:nvPr/>
        </p:nvSpPr>
        <p:spPr>
          <a:xfrm rot="10800000">
            <a:off x="899591" y="2132856"/>
            <a:ext cx="432048" cy="864096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Nuage 6"/>
          <p:cNvSpPr/>
          <p:nvPr/>
        </p:nvSpPr>
        <p:spPr>
          <a:xfrm>
            <a:off x="323528" y="832292"/>
            <a:ext cx="1467082" cy="101253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14727" y="1152262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CLOUD</a:t>
            </a:r>
            <a:endParaRPr lang="fr-FR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Double flèche verticale 17"/>
          <p:cNvSpPr/>
          <p:nvPr/>
        </p:nvSpPr>
        <p:spPr>
          <a:xfrm rot="10800000">
            <a:off x="899592" y="4509120"/>
            <a:ext cx="432048" cy="864096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837363" y="1772816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- Lecture en streaming de media </a:t>
            </a:r>
            <a:r>
              <a:rPr lang="en-US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sur</a:t>
            </a:r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n’importe</a:t>
            </a:r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quel</a:t>
            </a:r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device.</a:t>
            </a:r>
            <a:endParaRPr lang="fr-F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843808" y="2267580"/>
            <a:ext cx="519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- Upload de media </a:t>
            </a:r>
            <a:r>
              <a:rPr lang="en-US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depuis</a:t>
            </a:r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n’importe</a:t>
            </a:r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quel</a:t>
            </a:r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device.</a:t>
            </a:r>
            <a:endParaRPr lang="fr-F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843808" y="2780928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fr-F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Qualité du streaming intelligent et adaptatif.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843808" y="3275692"/>
            <a:ext cx="580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Une</a:t>
            </a:r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application </a:t>
            </a:r>
            <a:r>
              <a:rPr lang="en-US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disponible</a:t>
            </a:r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sur</a:t>
            </a:r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plupart</a:t>
            </a:r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des stores.</a:t>
            </a:r>
            <a:endParaRPr lang="fr-F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843808" y="3779748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- P</a:t>
            </a:r>
            <a:r>
              <a:rPr lang="fr-F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résence</a:t>
            </a:r>
            <a:r>
              <a:rPr lang="fr-F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dans le domaine des TV connectées.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339752" y="4974267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L’utilisateur de demain n’aura plus à se soucier de l’emplacement de ses données ni même de leur format, il pourra profiter de ses médias immédiatement quand il en a besoin.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366068" y="179348"/>
            <a:ext cx="367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Bibliothèque multimédia personnelle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96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Xave\Desktop\MEMI\phones\nokia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895889"/>
            <a:ext cx="723003" cy="12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Xave\Desktop\MEMI\phones\galaxy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79" y="836712"/>
            <a:ext cx="808037" cy="137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Xave\Desktop\MEMI\phones\iphon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32" y="901446"/>
            <a:ext cx="734900" cy="12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Xave\Desktop\MEMI\phones\googletv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04580"/>
            <a:ext cx="1541339" cy="10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Xave\Desktop\MEMI\phones\appletv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644" y="4515128"/>
            <a:ext cx="1013171" cy="11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Xave\Desktop\MEMI\phones\freebox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738858"/>
            <a:ext cx="1425704" cy="76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Xave\Desktop\MEMI\phones\ipad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309648"/>
            <a:ext cx="1710314" cy="212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Xave\Desktop\MEMI\phones\galaxytab.gif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7" r="16803"/>
          <a:stretch/>
        </p:blipFill>
        <p:spPr bwMode="auto">
          <a:xfrm>
            <a:off x="830591" y="2372380"/>
            <a:ext cx="1320173" cy="199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52575" y="44624"/>
            <a:ext cx="3017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Aspect Technique</a:t>
            </a:r>
            <a:endParaRPr lang="fr-FR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2068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Xave\Desktop\MEMI\phones\safari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39" y="5731839"/>
            <a:ext cx="722484" cy="81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Xave\Desktop\MEMI\phones\Firefox_New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73" y="5802341"/>
            <a:ext cx="795011" cy="79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Xave\Desktop\MEMI\phones\goog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56" y="5802341"/>
            <a:ext cx="795011" cy="79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-1022" descr="C:\Users\Xave\Desktop\MEMI\phones\blackberry-playbook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42088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7837770" y="179348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1"/>
                </a:solidFill>
              </a:rPr>
              <a:t>Any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device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26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2575" y="44624"/>
            <a:ext cx="3017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Aspect Technique</a:t>
            </a:r>
            <a:endParaRPr lang="fr-FR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2068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://www.rph-consult.be/images/logos/Amazon-Cloud-Computing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410" y="1715244"/>
            <a:ext cx="1638182" cy="59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827584" y="1340768"/>
            <a:ext cx="38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- </a:t>
            </a:r>
            <a:r>
              <a:rPr lang="fr-FR" dirty="0">
                <a:solidFill>
                  <a:schemeClr val="accent1"/>
                </a:solidFill>
              </a:rPr>
              <a:t>S</a:t>
            </a:r>
            <a:r>
              <a:rPr lang="fr-FR" dirty="0" smtClean="0">
                <a:solidFill>
                  <a:schemeClr val="accent1"/>
                </a:solidFill>
              </a:rPr>
              <a:t>ervice reposant sur le </a:t>
            </a:r>
            <a:r>
              <a:rPr lang="fr-FR" dirty="0" err="1" smtClean="0">
                <a:solidFill>
                  <a:schemeClr val="accent1"/>
                </a:solidFill>
              </a:rPr>
              <a:t>cloud</a:t>
            </a:r>
            <a:r>
              <a:rPr lang="fr-FR" dirty="0" smtClean="0">
                <a:solidFill>
                  <a:schemeClr val="accent1"/>
                </a:solidFill>
              </a:rPr>
              <a:t> Amazon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27584" y="1879664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accent1"/>
                </a:solidFill>
              </a:rPr>
              <a:t>Médias pris en charge par </a:t>
            </a:r>
            <a:r>
              <a:rPr lang="fr-FR" dirty="0" err="1" smtClean="0">
                <a:solidFill>
                  <a:schemeClr val="accent1"/>
                </a:solidFill>
              </a:rPr>
              <a:t>ViDi</a:t>
            </a:r>
            <a:r>
              <a:rPr lang="fr-FR" dirty="0" smtClean="0">
                <a:solidFill>
                  <a:schemeClr val="accent1"/>
                </a:solidFill>
              </a:rPr>
              <a:t> :</a:t>
            </a: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accent1"/>
                </a:solidFill>
              </a:rPr>
              <a:t>Photos,</a:t>
            </a: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accent1"/>
                </a:solidFill>
              </a:rPr>
              <a:t>Vidéos,</a:t>
            </a: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accent1"/>
                </a:solidFill>
              </a:rPr>
              <a:t>Musiques,</a:t>
            </a: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accent1"/>
                </a:solidFill>
              </a:rPr>
              <a:t>Données.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27585" y="357301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accent1"/>
                </a:solidFill>
              </a:rPr>
              <a:t>La </a:t>
            </a:r>
            <a:r>
              <a:rPr lang="fr-FR" b="1" dirty="0" smtClean="0">
                <a:solidFill>
                  <a:schemeClr val="accent1"/>
                </a:solidFill>
              </a:rPr>
              <a:t>vidéo </a:t>
            </a:r>
            <a:r>
              <a:rPr lang="fr-FR" dirty="0" smtClean="0">
                <a:solidFill>
                  <a:schemeClr val="accent1"/>
                </a:solidFill>
              </a:rPr>
              <a:t>sera traitée à la volée par des serveurs pour assurer une qualité de service optimale.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27584" y="44371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accent1"/>
                </a:solidFill>
              </a:rPr>
              <a:t>Les applications seront basées sur un web-service.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27584" y="50038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accent1"/>
                </a:solidFill>
              </a:rPr>
              <a:t>Applicatif client sera codé dans le langage natif de la plateforme</a:t>
            </a:r>
            <a:r>
              <a:rPr lang="fr-FR" dirty="0">
                <a:solidFill>
                  <a:schemeClr val="accent1"/>
                </a:solidFill>
              </a:rPr>
              <a:t>.</a:t>
            </a:r>
            <a:endParaRPr lang="fr-FR" dirty="0" smtClean="0">
              <a:solidFill>
                <a:schemeClr val="accent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48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2575" y="44624"/>
            <a:ext cx="29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Aspect Marketing</a:t>
            </a:r>
            <a:endParaRPr lang="fr-FR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2068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735693" y="1187460"/>
            <a:ext cx="2248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accent1"/>
                </a:solidFill>
              </a:rPr>
              <a:t>Utilisateurs finaux 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435177679"/>
              </p:ext>
            </p:extLst>
          </p:nvPr>
        </p:nvGraphicFramePr>
        <p:xfrm>
          <a:off x="1644352" y="2060848"/>
          <a:ext cx="6096000" cy="10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ZoneTexte 40"/>
          <p:cNvSpPr txBox="1"/>
          <p:nvPr/>
        </p:nvSpPr>
        <p:spPr>
          <a:xfrm>
            <a:off x="755576" y="3822719"/>
            <a:ext cx="1659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accent1"/>
                </a:solidFill>
              </a:rPr>
              <a:t>Image de </a:t>
            </a:r>
            <a:r>
              <a:rPr lang="fr-FR" sz="2000" b="1" dirty="0" err="1" smtClean="0">
                <a:solidFill>
                  <a:schemeClr val="accent1"/>
                </a:solidFill>
              </a:rPr>
              <a:t>ViDi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601865" y="4294837"/>
            <a:ext cx="5250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Uniquement représentée par son interface graphique.</a:t>
            </a:r>
          </a:p>
          <a:p>
            <a:r>
              <a:rPr lang="fr-FR" dirty="0" smtClean="0">
                <a:solidFill>
                  <a:schemeClr val="accent1"/>
                </a:solidFill>
              </a:rPr>
              <a:t>Il faut faire passer l’esprit start-up dans l’application.</a:t>
            </a:r>
          </a:p>
          <a:p>
            <a:r>
              <a:rPr lang="fr-FR" u="sng" dirty="0" smtClean="0">
                <a:solidFill>
                  <a:schemeClr val="accent1"/>
                </a:solidFill>
              </a:rPr>
              <a:t>Point fort :</a:t>
            </a:r>
            <a:r>
              <a:rPr lang="fr-FR" dirty="0" smtClean="0">
                <a:solidFill>
                  <a:schemeClr val="accent1"/>
                </a:solidFill>
              </a:rPr>
              <a:t> Télévisions connectées.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4BAC-8E45-4C42-91B4-A9449724504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3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505</Words>
  <Application>Microsoft Office PowerPoint</Application>
  <PresentationFormat>Affichage à l'écran (4:3)</PresentationFormat>
  <Paragraphs>158</Paragraphs>
  <Slides>16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Durand</dc:creator>
  <cp:lastModifiedBy>Xavier Durand</cp:lastModifiedBy>
  <cp:revision>58</cp:revision>
  <dcterms:created xsi:type="dcterms:W3CDTF">2012-03-11T23:06:57Z</dcterms:created>
  <dcterms:modified xsi:type="dcterms:W3CDTF">2012-03-14T14:30:19Z</dcterms:modified>
</cp:coreProperties>
</file>