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56" r:id="rId2"/>
    <p:sldId id="282" r:id="rId3"/>
    <p:sldId id="283" r:id="rId4"/>
    <p:sldId id="269" r:id="rId5"/>
    <p:sldId id="270" r:id="rId6"/>
    <p:sldId id="279" r:id="rId7"/>
    <p:sldId id="271" r:id="rId8"/>
    <p:sldId id="274" r:id="rId9"/>
    <p:sldId id="278" r:id="rId10"/>
    <p:sldId id="275" r:id="rId11"/>
    <p:sldId id="257" r:id="rId12"/>
    <p:sldId id="276" r:id="rId13"/>
    <p:sldId id="277" r:id="rId14"/>
    <p:sldId id="280" r:id="rId15"/>
    <p:sldId id="281" r:id="rId16"/>
    <p:sldId id="268" r:id="rId17"/>
  </p:sldIdLst>
  <p:sldSz cx="9144000" cy="6858000" type="screen4x3"/>
  <p:notesSz cx="6858000" cy="914400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FFFF"/>
    <a:srgbClr val="FFFFCC"/>
    <a:srgbClr val="FFCC99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062" y="-84"/>
      </p:cViewPr>
      <p:guideLst>
        <p:guide orient="horz" pos="85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39F84E-5C0A-4F13-AE4E-EB99B6F1B5BB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61198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61198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Management de l</a:t>
            </a:r>
            <a:r>
              <a:rPr lang="ja-JP" altLang="fr-FR" dirty="0"/>
              <a:t>’</a:t>
            </a:r>
            <a:r>
              <a:rPr lang="fr-FR" altLang="ja-JP" dirty="0"/>
              <a:t>innovation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EPITA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2"/>
                </a:solidFill>
                <a:latin typeface="Comic Sans MS" pitchFamily="66" charset="0"/>
              </a:defRPr>
            </a:lvl1pPr>
          </a:lstStyle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516688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fr-FR" sz="1000">
                <a:solidFill>
                  <a:schemeClr val="accent2"/>
                </a:solidFill>
                <a:latin typeface="Comic Sans MS" pitchFamily="66" charset="0"/>
              </a:rPr>
              <a:t>Page </a:t>
            </a:r>
            <a:fld id="{77789CE0-0AB5-4BB4-AE5F-9DCA841C1E7D}" type="slidenum">
              <a:rPr lang="fr-FR" sz="1000">
                <a:solidFill>
                  <a:schemeClr val="accent2"/>
                </a:solidFill>
                <a:latin typeface="Comic Sans MS" pitchFamily="66" charset="0"/>
              </a:rPr>
              <a:pPr algn="r"/>
              <a:t>‹N°›</a:t>
            </a:fld>
            <a:endParaRPr lang="fr-FR" sz="10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030" name="Line 8"/>
          <p:cNvSpPr>
            <a:spLocks noChangeShapeType="1"/>
          </p:cNvSpPr>
          <p:nvPr userDrawn="1"/>
        </p:nvSpPr>
        <p:spPr bwMode="auto">
          <a:xfrm>
            <a:off x="468313" y="6381750"/>
            <a:ext cx="8207375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460375" y="645160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fr-FR" sz="1000" dirty="0" err="1">
                <a:solidFill>
                  <a:schemeClr val="accent2"/>
                </a:solidFill>
                <a:latin typeface="Comic Sans MS" pitchFamily="66" charset="0"/>
              </a:rPr>
              <a:t>Epita</a:t>
            </a:r>
            <a:r>
              <a:rPr lang="fr-FR" sz="1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fr-FR" sz="1000" dirty="0" smtClean="0">
                <a:solidFill>
                  <a:schemeClr val="accent2"/>
                </a:solidFill>
                <a:latin typeface="Comic Sans MS" pitchFamily="66" charset="0"/>
              </a:rPr>
              <a:t>2015</a:t>
            </a:r>
            <a:endParaRPr lang="fr-FR" sz="1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ambria" pitchFamily="18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omic Sans MS" pitchFamily="-109" charset="0"/>
          <a:ea typeface="ＭＳ Ｐゴシック" charset="0"/>
          <a:cs typeface="Arial" pitchFamily="-10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omic Sans MS" pitchFamily="-109" charset="0"/>
          <a:ea typeface="ＭＳ Ｐゴシック" charset="0"/>
          <a:cs typeface="Arial" pitchFamily="-10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omic Sans MS" pitchFamily="-109" charset="0"/>
          <a:ea typeface="ＭＳ Ｐゴシック" charset="0"/>
          <a:cs typeface="Arial" pitchFamily="-10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omic Sans MS" pitchFamily="-109" charset="0"/>
          <a:ea typeface="ＭＳ Ｐゴシック" charset="0"/>
          <a:cs typeface="Arial" pitchFamily="-10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omic Sans MS" pitchFamily="-109" charset="0"/>
          <a:ea typeface="Arial" pitchFamily="-109" charset="0"/>
          <a:cs typeface="Arial" pitchFamily="-10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omic Sans MS" pitchFamily="-109" charset="0"/>
          <a:ea typeface="Arial" pitchFamily="-109" charset="0"/>
          <a:cs typeface="Arial" pitchFamily="-10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omic Sans MS" pitchFamily="-109" charset="0"/>
          <a:ea typeface="Arial" pitchFamily="-109" charset="0"/>
          <a:cs typeface="Arial" pitchFamily="-10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omic Sans MS" pitchFamily="-109" charset="0"/>
          <a:ea typeface="Arial" pitchFamily="-109" charset="0"/>
          <a:cs typeface="Arial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fr-FR" dirty="0" smtClean="0">
                <a:ea typeface="ＭＳ Ｐゴシック" pitchFamily="2" charset="-128"/>
              </a:rPr>
              <a:t>Management de l</a:t>
            </a:r>
            <a:r>
              <a:rPr lang="ja-JP" altLang="fr-FR" dirty="0" smtClean="0">
                <a:ea typeface="ＭＳ Ｐゴシック" pitchFamily="2" charset="-128"/>
              </a:rPr>
              <a:t>’</a:t>
            </a:r>
            <a:r>
              <a:rPr lang="fr-FR" altLang="ja-JP" dirty="0" smtClean="0">
                <a:ea typeface="ＭＳ Ｐゴシック" pitchFamily="2" charset="-128"/>
              </a:rPr>
              <a:t>innovation</a:t>
            </a:r>
            <a:br>
              <a:rPr lang="fr-FR" altLang="ja-JP" dirty="0" smtClean="0">
                <a:ea typeface="ＭＳ Ｐゴシック" pitchFamily="2" charset="-128"/>
              </a:rPr>
            </a:br>
            <a:r>
              <a:rPr lang="fr-FR" altLang="ja-JP" sz="2000" dirty="0" smtClean="0">
                <a:solidFill>
                  <a:srgbClr val="CC3300"/>
                </a:solidFill>
                <a:ea typeface="ＭＳ Ｐゴシック" pitchFamily="2" charset="-128"/>
              </a:rPr>
              <a:t>2015</a:t>
            </a:r>
            <a:r>
              <a:rPr lang="fr-FR" altLang="ja-JP" sz="2000" dirty="0" smtClean="0">
                <a:solidFill>
                  <a:srgbClr val="CC3300"/>
                </a:solidFill>
                <a:ea typeface="ＭＳ Ｐゴシック" pitchFamily="2" charset="-128"/>
              </a:rPr>
              <a:t>	 Séance n° 1</a:t>
            </a:r>
            <a:endParaRPr lang="fr-FR" sz="2000" dirty="0" smtClean="0">
              <a:solidFill>
                <a:srgbClr val="CC3300"/>
              </a:solidFill>
              <a:ea typeface="ＭＳ Ｐゴシック" pitchFamily="2" charset="-128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86338"/>
            <a:ext cx="6400800" cy="1752600"/>
          </a:xfrm>
        </p:spPr>
        <p:txBody>
          <a:bodyPr/>
          <a:lstStyle/>
          <a:p>
            <a:pPr eaLnBrk="1" hangingPunct="1"/>
            <a:r>
              <a:rPr lang="fr-FR" sz="3200" b="1" smtClean="0">
                <a:solidFill>
                  <a:schemeClr val="accent2"/>
                </a:solidFill>
                <a:latin typeface="Cambria" pitchFamily="18" charset="0"/>
                <a:ea typeface="ＭＳ Ｐゴシック" pitchFamily="2" charset="-128"/>
              </a:rPr>
              <a:t>Michel Sasson</a:t>
            </a:r>
          </a:p>
          <a:p>
            <a:pPr eaLnBrk="1" hangingPunct="1"/>
            <a:r>
              <a:rPr lang="fr-FR" sz="1800" smtClean="0">
                <a:solidFill>
                  <a:srgbClr val="CC3300"/>
                </a:solidFill>
                <a:latin typeface="Cambria" pitchFamily="18" charset="0"/>
                <a:ea typeface="ＭＳ Ｐゴシック" pitchFamily="2" charset="-128"/>
              </a:rPr>
              <a:t>Consultant en Innovation</a:t>
            </a:r>
          </a:p>
          <a:p>
            <a:pPr eaLnBrk="1" hangingPunct="1"/>
            <a:endParaRPr lang="fr-FR" sz="1800" smtClean="0">
              <a:solidFill>
                <a:schemeClr val="accent2"/>
              </a:solidFill>
              <a:latin typeface="Cambria" pitchFamily="18" charset="0"/>
              <a:ea typeface="ＭＳ Ｐゴシック" pitchFamily="2" charset="-128"/>
            </a:endParaRPr>
          </a:p>
          <a:p>
            <a:pPr eaLnBrk="1" hangingPunct="1"/>
            <a:r>
              <a:rPr lang="fr-FR" sz="1800" smtClean="0">
                <a:solidFill>
                  <a:schemeClr val="accent2"/>
                </a:solidFill>
                <a:latin typeface="Cambria" pitchFamily="18" charset="0"/>
                <a:ea typeface="ＭＳ Ｐゴシック" pitchFamily="2" charset="-128"/>
              </a:rPr>
              <a:t>michel@sasson.fr</a:t>
            </a:r>
          </a:p>
          <a:p>
            <a:pPr eaLnBrk="1" hangingPunct="1"/>
            <a:endParaRPr lang="fr-FR" sz="1800" smtClean="0">
              <a:solidFill>
                <a:schemeClr val="accent2"/>
              </a:solidFill>
              <a:latin typeface="Cambria" pitchFamily="18" charset="0"/>
              <a:ea typeface="ＭＳ Ｐゴシック" pitchFamily="2" charset="-128"/>
            </a:endParaRPr>
          </a:p>
        </p:txBody>
      </p:sp>
      <p:pic>
        <p:nvPicPr>
          <p:cNvPr id="14339" name="Picture 7" descr="Logo innovation petit 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338" y="220663"/>
            <a:ext cx="1166812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501650" y="3711575"/>
            <a:ext cx="8140700" cy="8604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Cambria" pitchFamily="18" charset="0"/>
            </a:endParaRPr>
          </a:p>
        </p:txBody>
      </p:sp>
      <p:sp>
        <p:nvSpPr>
          <p:cNvPr id="14341" name="Rectangle 16"/>
          <p:cNvSpPr>
            <a:spLocks noChangeArrowheads="1"/>
          </p:cNvSpPr>
          <p:nvPr/>
        </p:nvSpPr>
        <p:spPr bwMode="auto">
          <a:xfrm>
            <a:off x="5436991" y="3925888"/>
            <a:ext cx="1859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None/>
            </a:pPr>
            <a:r>
              <a:rPr lang="fr-FR">
                <a:solidFill>
                  <a:srgbClr val="CC3300"/>
                </a:solidFill>
                <a:latin typeface="Cambria" pitchFamily="18" charset="0"/>
              </a:rPr>
              <a:t>La créativité</a:t>
            </a:r>
          </a:p>
        </p:txBody>
      </p:sp>
      <p:sp>
        <p:nvSpPr>
          <p:cNvPr id="14342" name="Rectangle 17"/>
          <p:cNvSpPr>
            <a:spLocks noChangeArrowheads="1"/>
          </p:cNvSpPr>
          <p:nvPr/>
        </p:nvSpPr>
        <p:spPr bwMode="auto">
          <a:xfrm>
            <a:off x="942068" y="3925888"/>
            <a:ext cx="3319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None/>
            </a:pPr>
            <a:r>
              <a:rPr lang="fr-FR">
                <a:solidFill>
                  <a:srgbClr val="CC3300"/>
                </a:solidFill>
                <a:latin typeface="Cambria" pitchFamily="18" charset="0"/>
              </a:rPr>
              <a:t>Pathologies de l</a:t>
            </a:r>
            <a:r>
              <a:rPr lang="ja-JP" altLang="fr-FR">
                <a:solidFill>
                  <a:srgbClr val="CC3300"/>
                </a:solidFill>
                <a:latin typeface="Cambria" pitchFamily="18" charset="0"/>
              </a:rPr>
              <a:t>’</a:t>
            </a:r>
            <a:r>
              <a:rPr lang="fr-FR" altLang="ja-JP">
                <a:solidFill>
                  <a:srgbClr val="CC3300"/>
                </a:solidFill>
                <a:latin typeface="Cambria" pitchFamily="18" charset="0"/>
              </a:rPr>
              <a:t>innovateur</a:t>
            </a:r>
            <a:endParaRPr lang="fr-FR">
              <a:solidFill>
                <a:srgbClr val="CC3300"/>
              </a:solidFill>
              <a:latin typeface="Cambria" pitchFamily="18" charset="0"/>
            </a:endParaRPr>
          </a:p>
        </p:txBody>
      </p:sp>
      <p:pic>
        <p:nvPicPr>
          <p:cNvPr id="14343" name="Picture 18" descr="Image 1.png                                                    000A8EEFMichel                         C2CAA3A4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8" y="180975"/>
            <a:ext cx="1801812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La technique : du social incorporé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fr-FR" sz="2400" smtClean="0">
                <a:ea typeface="ＭＳ Ｐゴシック" pitchFamily="2" charset="-128"/>
              </a:rPr>
              <a:t>Clavier de distributeurs de billets et digicode</a:t>
            </a:r>
          </a:p>
          <a:p>
            <a:pPr marL="0" indent="0" eaLnBrk="1" hangingPunct="1"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Clavier calculette (ordinateur) vs. clavier téléphone (minitel)</a:t>
            </a:r>
          </a:p>
          <a:p>
            <a:pPr marL="0" indent="0" eaLnBrk="1" hangingPunct="1">
              <a:buFontTx/>
              <a:buNone/>
            </a:pPr>
            <a:endParaRPr lang="fr-FR" sz="2000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z="2400" smtClean="0">
                <a:ea typeface="ＭＳ Ｐゴシック" pitchFamily="2" charset="-128"/>
              </a:rPr>
              <a:t>Bouton gaz vs. bouton électrique</a:t>
            </a: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Gaz à gauche : dérivé du robinet (main droite)</a:t>
            </a:r>
          </a:p>
          <a:p>
            <a:pPr marL="0" indent="0" eaLnBrk="1" hangingPunct="1"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Électrique droite : dérivé de l</a:t>
            </a:r>
            <a:r>
              <a:rPr lang="ja-JP" altLang="fr-FR" sz="2000" smtClean="0">
                <a:solidFill>
                  <a:schemeClr val="accent2"/>
                </a:solidFill>
                <a:ea typeface="ＭＳ Ｐゴシック" pitchFamily="2" charset="-128"/>
              </a:rPr>
              <a:t>’</a:t>
            </a:r>
            <a:r>
              <a:rPr lang="fr-FR" altLang="ja-JP" sz="2000" smtClean="0">
                <a:solidFill>
                  <a:schemeClr val="accent2"/>
                </a:solidFill>
                <a:ea typeface="ＭＳ Ｐゴシック" pitchFamily="2" charset="-128"/>
              </a:rPr>
              <a:t>aiguille du variateur potentiomètre</a:t>
            </a:r>
          </a:p>
          <a:p>
            <a:pPr marL="0" indent="0" eaLnBrk="1" hangingPunct="1">
              <a:buFontTx/>
              <a:buNone/>
            </a:pPr>
            <a:endParaRPr lang="fr-FR" sz="2000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Machine à laver en France et aux Etats-Unis.</a:t>
            </a:r>
          </a:p>
          <a:p>
            <a:pPr marL="0" indent="0" eaLnBrk="1" hangingPunct="1">
              <a:buFontTx/>
              <a:buNone/>
            </a:pPr>
            <a:endParaRPr lang="fr-FR" sz="2000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z="2400" smtClean="0">
                <a:ea typeface="ＭＳ Ｐゴシック" pitchFamily="2" charset="-128"/>
              </a:rPr>
              <a:t>Le mystère du Qwerty</a:t>
            </a:r>
          </a:p>
          <a:p>
            <a:pPr marL="0" indent="0" eaLnBrk="1" hangingPunct="1"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1</a:t>
            </a:r>
            <a:r>
              <a:rPr lang="fr-FR" sz="2000" baseline="30000" smtClean="0">
                <a:solidFill>
                  <a:schemeClr val="accent2"/>
                </a:solidFill>
                <a:ea typeface="ＭＳ Ｐゴシック" pitchFamily="2" charset="-128"/>
              </a:rPr>
              <a:t>ère</a:t>
            </a: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 machine à écrire (1868) A</a:t>
            </a: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  <a:sym typeface="Wingdings" pitchFamily="2" charset="2"/>
              </a:rPr>
              <a:t>M et NZ C. Lathan Sholes</a:t>
            </a:r>
          </a:p>
          <a:p>
            <a:pPr marL="0" indent="0" eaLnBrk="1" hangingPunct="1"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  <a:sym typeface="Wingdings" pitchFamily="2" charset="2"/>
              </a:rPr>
              <a:t>Puis 1874 avec Remington « Sholes &amp; Glidden type writer ».</a:t>
            </a:r>
            <a:endParaRPr lang="fr-FR" sz="2000" smtClean="0">
              <a:solidFill>
                <a:schemeClr val="accent2"/>
              </a:solidFill>
              <a:ea typeface="ＭＳ Ｐゴシック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Créativité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fr-FR" sz="2000" smtClean="0">
                <a:ea typeface="ＭＳ Ｐゴシック" pitchFamily="2" charset="-128"/>
              </a:rPr>
              <a:t>Pensée rationnelle vs. Pensée analogique</a:t>
            </a:r>
          </a:p>
          <a:p>
            <a:pPr marL="0" indent="0" eaLnBrk="1" hangingPunct="1">
              <a:buFontTx/>
              <a:buNone/>
            </a:pP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Stella Baruk et l</a:t>
            </a:r>
            <a:r>
              <a:rPr lang="ja-JP" altLang="fr-FR" sz="1800" smtClean="0">
                <a:solidFill>
                  <a:schemeClr val="accent2"/>
                </a:solidFill>
                <a:ea typeface="ＭＳ Ｐゴシック" pitchFamily="2" charset="-128"/>
              </a:rPr>
              <a:t>’</a:t>
            </a:r>
            <a:r>
              <a:rPr lang="fr-FR" altLang="ja-JP" sz="1800" smtClean="0">
                <a:solidFill>
                  <a:schemeClr val="accent2"/>
                </a:solidFill>
                <a:ea typeface="ＭＳ Ｐゴシック" pitchFamily="2" charset="-128"/>
              </a:rPr>
              <a:t>âge du capitaine.</a:t>
            </a:r>
          </a:p>
          <a:p>
            <a:pPr marL="0" indent="0" eaLnBrk="1" hangingPunct="1">
              <a:buFontTx/>
              <a:buNone/>
            </a:pPr>
            <a:endParaRPr lang="fr-FR" sz="1800" b="1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z="1800" b="1" smtClean="0">
                <a:solidFill>
                  <a:schemeClr val="accent2"/>
                </a:solidFill>
                <a:ea typeface="ＭＳ Ｐゴシック" pitchFamily="2" charset="-128"/>
              </a:rPr>
              <a:t>Si</a:t>
            </a: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 problème </a:t>
            </a:r>
            <a:r>
              <a:rPr lang="fr-FR" sz="1800" b="1" smtClean="0">
                <a:solidFill>
                  <a:schemeClr val="accent2"/>
                </a:solidFill>
                <a:ea typeface="ＭＳ Ｐゴシック" pitchFamily="2" charset="-128"/>
              </a:rPr>
              <a:t>alors </a:t>
            </a: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solution </a:t>
            </a:r>
            <a:r>
              <a:rPr lang="fr-FR" sz="1800" b="1" smtClean="0">
                <a:solidFill>
                  <a:schemeClr val="accent2"/>
                </a:solidFill>
                <a:ea typeface="ＭＳ Ｐゴシック" pitchFamily="2" charset="-128"/>
              </a:rPr>
              <a:t>donc</a:t>
            </a: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 utiliser les données pour produire un résultat vraisemblable.</a:t>
            </a:r>
          </a:p>
          <a:p>
            <a:pPr marL="0" indent="0" eaLnBrk="1" hangingPunct="1">
              <a:buFontTx/>
              <a:buNone/>
            </a:pPr>
            <a:endParaRPr lang="fr-FR" sz="1800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Gutemberg, le caractère mobile et la presse. (transposition vs. déduction)</a:t>
            </a:r>
          </a:p>
          <a:p>
            <a:pPr marL="0" indent="0" eaLnBrk="1" hangingPunct="1">
              <a:buFontTx/>
              <a:buNone/>
            </a:pPr>
            <a:endParaRPr lang="fr-FR" sz="1800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Edward Jenner (1796) la petite vachère, la variole et la petite vérole. </a:t>
            </a:r>
          </a:p>
          <a:p>
            <a:pPr marL="0" indent="0" eaLnBrk="1" hangingPunct="1">
              <a:buFontTx/>
              <a:buNone/>
            </a:pPr>
            <a:endParaRPr lang="fr-FR" sz="1800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Pasteur et le bacille du choléra des poules.</a:t>
            </a:r>
          </a:p>
          <a:p>
            <a:pPr marL="0" indent="0" eaLnBrk="1" hangingPunct="1">
              <a:buFontTx/>
              <a:buNone/>
            </a:pPr>
            <a:endParaRPr lang="fr-FR" sz="1800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Dunlop et son tuyau d</a:t>
            </a:r>
            <a:r>
              <a:rPr lang="ja-JP" altLang="fr-FR" sz="1800" smtClean="0">
                <a:solidFill>
                  <a:schemeClr val="accent2"/>
                </a:solidFill>
                <a:ea typeface="ＭＳ Ｐゴシック" pitchFamily="2" charset="-128"/>
              </a:rPr>
              <a:t>’</a:t>
            </a:r>
            <a:r>
              <a:rPr lang="fr-FR" altLang="ja-JP" sz="1800" smtClean="0">
                <a:solidFill>
                  <a:schemeClr val="accent2"/>
                </a:solidFill>
                <a:ea typeface="ＭＳ Ｐゴシック" pitchFamily="2" charset="-128"/>
              </a:rPr>
              <a:t>arrosage.</a:t>
            </a:r>
          </a:p>
          <a:p>
            <a:pPr marL="0" indent="0" eaLnBrk="1" hangingPunct="1">
              <a:buFontTx/>
              <a:buNone/>
            </a:pPr>
            <a:endParaRPr lang="fr-FR" sz="1800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Georges de Mistral et les fruits de la bardane</a:t>
            </a:r>
            <a:r>
              <a:rPr lang="fr-FR" sz="1600" smtClean="0">
                <a:solidFill>
                  <a:schemeClr val="accent2"/>
                </a:solidFill>
                <a:ea typeface="ＭＳ Ｐゴシック" pitchFamily="2" charset="-128"/>
              </a:rPr>
              <a:t>.</a:t>
            </a:r>
          </a:p>
          <a:p>
            <a:pPr marL="0" indent="0" eaLnBrk="1" hangingPunct="1">
              <a:buFontTx/>
              <a:buNone/>
            </a:pPr>
            <a:endParaRPr lang="fr-FR" sz="1600" smtClean="0">
              <a:solidFill>
                <a:schemeClr val="accent2"/>
              </a:solidFill>
              <a:ea typeface="ＭＳ Ｐゴシック" pitchFamily="2" charset="-128"/>
            </a:endParaRPr>
          </a:p>
        </p:txBody>
      </p:sp>
      <p:pic>
        <p:nvPicPr>
          <p:cNvPr id="5125" name="Picture 5" descr="bardane"/>
          <p:cNvPicPr>
            <a:picLocks noChangeAspect="1" noChangeArrowheads="1"/>
          </p:cNvPicPr>
          <p:nvPr/>
        </p:nvPicPr>
        <p:blipFill>
          <a:blip r:embed="rId2"/>
          <a:srcRect t="24260" b="8385"/>
          <a:stretch>
            <a:fillRect/>
          </a:stretch>
        </p:blipFill>
        <p:spPr bwMode="auto">
          <a:xfrm>
            <a:off x="5467350" y="4473575"/>
            <a:ext cx="15748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Les éléments de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innovation</a:t>
            </a:r>
            <a:endParaRPr lang="fr-FR" smtClean="0">
              <a:ea typeface="ＭＳ Ｐゴシック" pitchFamily="2" charset="-128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400" smtClean="0">
                <a:ea typeface="ＭＳ Ｐゴシック" pitchFamily="2" charset="-128"/>
              </a:rPr>
              <a:t>Notions de fulgurance et de jubilation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400" smtClean="0">
                <a:ea typeface="ＭＳ Ｐゴシック" pitchFamily="2" charset="-128"/>
              </a:rPr>
              <a:t>Que veut dire : « penser à côté », « penser à l</a:t>
            </a:r>
            <a:r>
              <a:rPr lang="ja-JP" altLang="fr-FR" sz="2400" smtClean="0">
                <a:ea typeface="ＭＳ Ｐゴシック" pitchFamily="2" charset="-128"/>
              </a:rPr>
              <a:t>’</a:t>
            </a:r>
            <a:r>
              <a:rPr lang="fr-FR" altLang="ja-JP" sz="2400" smtClean="0">
                <a:ea typeface="ＭＳ Ｐゴシック" pitchFamily="2" charset="-128"/>
              </a:rPr>
              <a:t>envers» ?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fr-FR" sz="2400" smtClean="0">
              <a:ea typeface="ＭＳ Ｐゴシック" pitchFamily="2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400" smtClean="0">
                <a:ea typeface="ＭＳ Ｐゴシック" pitchFamily="2" charset="-128"/>
              </a:rPr>
              <a:t>Les trois moments de la détection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Distraction,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penser à côté,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mémoire.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fr-FR" sz="2400" smtClean="0">
              <a:ea typeface="ＭＳ Ｐゴシック" pitchFamily="2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400" smtClean="0">
                <a:ea typeface="ＭＳ Ｐゴシック" pitchFamily="2" charset="-128"/>
              </a:rPr>
              <a:t>Les quatre phases de l</a:t>
            </a:r>
            <a:r>
              <a:rPr lang="ja-JP" altLang="fr-FR" sz="2400" smtClean="0">
                <a:ea typeface="ＭＳ Ｐゴシック" pitchFamily="2" charset="-128"/>
              </a:rPr>
              <a:t>’</a:t>
            </a:r>
            <a:r>
              <a:rPr lang="fr-FR" altLang="ja-JP" sz="2400" smtClean="0">
                <a:ea typeface="ＭＳ Ｐゴシック" pitchFamily="2" charset="-128"/>
              </a:rPr>
              <a:t>innovation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Recherche consciente,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travail inconscient,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illumination subite,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z="2000" smtClean="0">
                <a:solidFill>
                  <a:schemeClr val="accent2"/>
                </a:solidFill>
                <a:ea typeface="ＭＳ Ｐゴシック" pitchFamily="2" charset="-128"/>
              </a:rPr>
              <a:t>vérification.</a:t>
            </a:r>
            <a:endParaRPr lang="fr-FR" sz="2400" smtClean="0">
              <a:ea typeface="ＭＳ Ｐゴシック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innovation pour Edison</a:t>
            </a:r>
            <a:endParaRPr lang="fr-FR" smtClean="0">
              <a:ea typeface="ＭＳ Ｐゴシック" pitchFamily="2" charset="-128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fr-FR" sz="2000" smtClean="0">
                <a:ea typeface="ＭＳ Ｐゴシック" pitchFamily="2" charset="-128"/>
              </a:rPr>
              <a:t>Puissance du raisonnement analogique,</a:t>
            </a:r>
          </a:p>
          <a:p>
            <a:pPr marL="533400" indent="-533400" eaLnBrk="1" hangingPunct="1">
              <a:buFontTx/>
              <a:buNone/>
            </a:pPr>
            <a:r>
              <a:rPr lang="fr-FR" sz="1800" smtClean="0">
                <a:solidFill>
                  <a:schemeClr val="accent2"/>
                </a:solidFill>
                <a:ea typeface="ＭＳ Ｐゴシック" pitchFamily="2" charset="-128"/>
              </a:rPr>
              <a:t>Transposition à un nouveau problème de dispositifs qu</a:t>
            </a:r>
            <a:r>
              <a:rPr lang="ja-JP" altLang="fr-FR" sz="1800" smtClean="0">
                <a:solidFill>
                  <a:schemeClr val="accent2"/>
                </a:solidFill>
                <a:ea typeface="ＭＳ Ｐゴシック" pitchFamily="2" charset="-128"/>
              </a:rPr>
              <a:t>’</a:t>
            </a:r>
            <a:r>
              <a:rPr lang="fr-FR" altLang="ja-JP" sz="1800" smtClean="0">
                <a:solidFill>
                  <a:schemeClr val="accent2"/>
                </a:solidFill>
                <a:ea typeface="ＭＳ Ｐゴシック" pitchFamily="2" charset="-128"/>
              </a:rPr>
              <a:t>il connaît déjà.</a:t>
            </a:r>
          </a:p>
          <a:p>
            <a:pPr marL="533400" indent="-533400" eaLnBrk="1" hangingPunct="1">
              <a:buFontTx/>
              <a:buNone/>
            </a:pPr>
            <a:endParaRPr lang="fr-FR" sz="1800" smtClean="0">
              <a:solidFill>
                <a:schemeClr val="accent2"/>
              </a:solidFill>
              <a:ea typeface="ＭＳ Ｐゴシック" pitchFamily="2" charset="-128"/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fr-FR" sz="2000" smtClean="0">
                <a:ea typeface="ＭＳ Ｐゴシック" pitchFamily="2" charset="-128"/>
              </a:rPr>
              <a:t>L</a:t>
            </a:r>
            <a:r>
              <a:rPr lang="ja-JP" altLang="fr-FR" sz="2000" smtClean="0">
                <a:ea typeface="ＭＳ Ｐゴシック" pitchFamily="2" charset="-128"/>
              </a:rPr>
              <a:t>’</a:t>
            </a:r>
            <a:r>
              <a:rPr lang="fr-FR" altLang="ja-JP" sz="2000" smtClean="0">
                <a:ea typeface="ＭＳ Ｐゴシック" pitchFamily="2" charset="-128"/>
              </a:rPr>
              <a:t>expérimentation systématique et inlassablement répétée, d</a:t>
            </a:r>
            <a:r>
              <a:rPr lang="ja-JP" altLang="fr-FR" sz="2000" smtClean="0">
                <a:ea typeface="ＭＳ Ｐゴシック" pitchFamily="2" charset="-128"/>
              </a:rPr>
              <a:t>’</a:t>
            </a:r>
            <a:r>
              <a:rPr lang="fr-FR" altLang="ja-JP" sz="2000" smtClean="0">
                <a:ea typeface="ＭＳ Ｐゴシック" pitchFamily="2" charset="-128"/>
              </a:rPr>
              <a:t>autant de prototypes que nécessaire,</a:t>
            </a:r>
          </a:p>
          <a:p>
            <a:pPr marL="533400" indent="-533400" eaLnBrk="1" hangingPunct="1">
              <a:buFontTx/>
              <a:buAutoNum type="arabicPeriod" startAt="2"/>
            </a:pPr>
            <a:endParaRPr lang="fr-FR" sz="2000" smtClean="0">
              <a:ea typeface="ＭＳ Ｐゴシック" pitchFamily="2" charset="-128"/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fr-FR" sz="2000" smtClean="0">
                <a:ea typeface="ＭＳ Ｐゴシック" pitchFamily="2" charset="-128"/>
              </a:rPr>
              <a:t>L</a:t>
            </a:r>
            <a:r>
              <a:rPr lang="ja-JP" altLang="fr-FR" sz="2000" smtClean="0">
                <a:ea typeface="ＭＳ Ｐゴシック" pitchFamily="2" charset="-128"/>
              </a:rPr>
              <a:t>’</a:t>
            </a:r>
            <a:r>
              <a:rPr lang="fr-FR" altLang="ja-JP" sz="2000" smtClean="0">
                <a:ea typeface="ＭＳ Ｐゴシック" pitchFamily="2" charset="-128"/>
              </a:rPr>
              <a:t>approche globale des systèmes,</a:t>
            </a:r>
          </a:p>
          <a:p>
            <a:pPr marL="533400" indent="-533400" eaLnBrk="1" hangingPunct="1">
              <a:buFontTx/>
              <a:buAutoNum type="arabicPeriod" startAt="2"/>
            </a:pPr>
            <a:endParaRPr lang="fr-FR" sz="2000" smtClean="0">
              <a:ea typeface="ＭＳ Ｐゴシック" pitchFamily="2" charset="-128"/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fr-FR" sz="2000" smtClean="0">
                <a:ea typeface="ＭＳ Ｐゴシック" pitchFamily="2" charset="-128"/>
              </a:rPr>
              <a:t>La recherche de solutions simples,</a:t>
            </a:r>
          </a:p>
          <a:p>
            <a:pPr marL="533400" indent="-533400" eaLnBrk="1" hangingPunct="1">
              <a:buFontTx/>
              <a:buAutoNum type="arabicPeriod" startAt="2"/>
            </a:pPr>
            <a:endParaRPr lang="fr-FR" sz="2000" smtClean="0">
              <a:ea typeface="ＭＳ Ｐゴシック" pitchFamily="2" charset="-128"/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fr-FR" sz="2000" smtClean="0">
                <a:ea typeface="ＭＳ Ｐゴシック" pitchFamily="2" charset="-128"/>
              </a:rPr>
              <a:t>De solides financements, </a:t>
            </a:r>
          </a:p>
          <a:p>
            <a:pPr marL="533400" indent="-533400" eaLnBrk="1" hangingPunct="1">
              <a:buFontTx/>
              <a:buAutoNum type="arabicPeriod" startAt="2"/>
            </a:pPr>
            <a:endParaRPr lang="fr-FR" sz="2000" smtClean="0">
              <a:ea typeface="ＭＳ Ｐゴシック" pitchFamily="2" charset="-128"/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fr-FR" sz="2000" smtClean="0">
                <a:ea typeface="ＭＳ Ｐゴシック" pitchFamily="2" charset="-128"/>
              </a:rPr>
              <a:t>L</a:t>
            </a:r>
            <a:r>
              <a:rPr lang="ja-JP" altLang="fr-FR" sz="2000" smtClean="0">
                <a:ea typeface="ＭＳ Ｐゴシック" pitchFamily="2" charset="-128"/>
              </a:rPr>
              <a:t>’</a:t>
            </a:r>
            <a:r>
              <a:rPr lang="fr-FR" altLang="ja-JP" sz="2000" smtClean="0">
                <a:ea typeface="ＭＳ Ｐゴシック" pitchFamily="2" charset="-128"/>
              </a:rPr>
              <a:t>assistance de collaborateurs triés sur le volet</a:t>
            </a:r>
            <a:endParaRPr lang="fr-FR" sz="2000" smtClean="0">
              <a:ea typeface="ＭＳ Ｐゴシック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Cas pratique : re-matérialisation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 l="781" t="20329" r="3223" b="5902"/>
          <a:stretch>
            <a:fillRect/>
          </a:stretch>
        </p:blipFill>
        <p:spPr bwMode="auto">
          <a:xfrm>
            <a:off x="152400" y="1112838"/>
            <a:ext cx="88392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Cas pratique  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 r="1839" b="7574"/>
          <a:stretch>
            <a:fillRect/>
          </a:stretch>
        </p:blipFill>
        <p:spPr bwMode="auto">
          <a:xfrm>
            <a:off x="819150" y="1020763"/>
            <a:ext cx="7488238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 descr="C:\Documents and Settings\Michel\Mes documents\Mes images\Epita Photo\faber 2.jpg"/>
          <p:cNvPicPr>
            <a:picLocks noChangeAspect="1" noChangeArrowheads="1"/>
          </p:cNvPicPr>
          <p:nvPr/>
        </p:nvPicPr>
        <p:blipFill>
          <a:blip r:embed="rId3"/>
          <a:srcRect l="7870" t="5800" r="5811" b="5299"/>
          <a:stretch>
            <a:fillRect/>
          </a:stretch>
        </p:blipFill>
        <p:spPr bwMode="auto">
          <a:xfrm>
            <a:off x="552450" y="1055688"/>
            <a:ext cx="3862388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4" name="Picture 8" descr="C:\Documents and Settings\Michel\Mes documents\Mes images\Epita Photo\faber 3.jpg"/>
          <p:cNvPicPr>
            <a:picLocks noChangeAspect="1" noChangeArrowheads="1"/>
          </p:cNvPicPr>
          <p:nvPr/>
        </p:nvPicPr>
        <p:blipFill>
          <a:blip r:embed="rId4"/>
          <a:srcRect t="4092" b="4570"/>
          <a:stretch>
            <a:fillRect/>
          </a:stretch>
        </p:blipFill>
        <p:spPr bwMode="auto">
          <a:xfrm>
            <a:off x="4562475" y="1046163"/>
            <a:ext cx="4376738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 descr="C:\Documents and Settings\Michel\Mes documents\Mes images\Epita Photo\fab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588" y="50800"/>
            <a:ext cx="8428037" cy="63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5873750"/>
            <a:ext cx="6400800" cy="366713"/>
          </a:xfrm>
          <a:noFill/>
        </p:spPr>
        <p:txBody>
          <a:bodyPr anchor="ctr" anchorCtr="1">
            <a:spAutoFit/>
          </a:bodyPr>
          <a:lstStyle/>
          <a:p>
            <a:pPr eaLnBrk="1" hangingPunct="1"/>
            <a:r>
              <a:rPr lang="fr-FR" sz="1800" smtClean="0">
                <a:solidFill>
                  <a:schemeClr val="accent2"/>
                </a:solidFill>
                <a:latin typeface="Comic Sans MS" pitchFamily="66" charset="0"/>
                <a:ea typeface="ＭＳ Ｐゴシック" pitchFamily="2" charset="-128"/>
              </a:rPr>
              <a:t>michel@sasson.fr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7388" y="28225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FR" sz="3200" b="1">
                <a:solidFill>
                  <a:schemeClr val="accent2"/>
                </a:solidFill>
                <a:latin typeface="Comic Sans MS" pitchFamily="66" charset="0"/>
              </a:rPr>
              <a:t>Bibliographie :</a:t>
            </a:r>
            <a:br>
              <a:rPr lang="fr-FR" sz="3200" b="1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sz="1000" b="1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fr-FR" sz="1000" b="1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sz="1000" b="1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fr-FR" sz="1000" b="1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sz="1000" b="1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fr-FR" sz="1000" b="1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sz="2000">
                <a:solidFill>
                  <a:schemeClr val="accent2"/>
                </a:solidFill>
                <a:latin typeface="Comic Sans MS" pitchFamily="66" charset="0"/>
              </a:rPr>
              <a:t>I. Gavriloff &amp; B. Jarrosson, </a:t>
            </a:r>
            <a:r>
              <a:rPr lang="fr-FR" sz="2000" i="1">
                <a:solidFill>
                  <a:srgbClr val="CC3300"/>
                </a:solidFill>
                <a:latin typeface="Comic Sans MS" pitchFamily="66" charset="0"/>
              </a:rPr>
              <a:t>Une fourmi de 18 mètres… ça n</a:t>
            </a:r>
            <a:r>
              <a:rPr lang="ja-JP" altLang="fr-FR" sz="2000" i="1">
                <a:solidFill>
                  <a:srgbClr val="CC3300"/>
                </a:solidFill>
                <a:latin typeface="Comic Sans MS" pitchFamily="66" charset="0"/>
              </a:rPr>
              <a:t>’</a:t>
            </a:r>
            <a:r>
              <a:rPr lang="fr-FR" altLang="ja-JP" sz="2000" i="1">
                <a:solidFill>
                  <a:srgbClr val="CC3300"/>
                </a:solidFill>
                <a:latin typeface="Comic Sans MS" pitchFamily="66" charset="0"/>
              </a:rPr>
              <a:t>existe pas</a:t>
            </a: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>, Paris, Dunod, 2001.</a:t>
            </a:r>
            <a:b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> B. Jacomy, </a:t>
            </a:r>
            <a:r>
              <a:rPr lang="fr-FR" altLang="ja-JP" sz="2000" i="1">
                <a:solidFill>
                  <a:srgbClr val="CC3300"/>
                </a:solidFill>
                <a:latin typeface="Comic Sans MS" pitchFamily="66" charset="0"/>
              </a:rPr>
              <a:t>L</a:t>
            </a:r>
            <a:r>
              <a:rPr lang="ja-JP" altLang="fr-FR" sz="2000" i="1">
                <a:solidFill>
                  <a:srgbClr val="CC3300"/>
                </a:solidFill>
                <a:latin typeface="Comic Sans MS" pitchFamily="66" charset="0"/>
              </a:rPr>
              <a:t>’</a:t>
            </a:r>
            <a:r>
              <a:rPr lang="fr-FR" altLang="ja-JP" sz="2000" i="1">
                <a:solidFill>
                  <a:srgbClr val="CC3300"/>
                </a:solidFill>
                <a:latin typeface="Comic Sans MS" pitchFamily="66" charset="0"/>
              </a:rPr>
              <a:t>âge du Plip</a:t>
            </a: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>, Paris, Seuil, 2001. </a:t>
            </a:r>
            <a:b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>Sous la dir° de P. Mustar et H. Penan, </a:t>
            </a:r>
            <a:r>
              <a:rPr lang="fr-FR" altLang="ja-JP" sz="2000" i="1">
                <a:solidFill>
                  <a:srgbClr val="CC3300"/>
                </a:solidFill>
                <a:latin typeface="Comic Sans MS" pitchFamily="66" charset="0"/>
              </a:rPr>
              <a:t>Encyclopédie de l</a:t>
            </a:r>
            <a:r>
              <a:rPr lang="ja-JP" altLang="fr-FR" sz="2000" i="1">
                <a:solidFill>
                  <a:srgbClr val="CC3300"/>
                </a:solidFill>
                <a:latin typeface="Comic Sans MS" pitchFamily="66" charset="0"/>
              </a:rPr>
              <a:t>’</a:t>
            </a:r>
            <a:r>
              <a:rPr lang="fr-FR" altLang="ja-JP" sz="2000" i="1">
                <a:solidFill>
                  <a:srgbClr val="CC3300"/>
                </a:solidFill>
                <a:latin typeface="Comic Sans MS" pitchFamily="66" charset="0"/>
              </a:rPr>
              <a:t>innovation</a:t>
            </a: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>, Paris, Economica, 2003.</a:t>
            </a:r>
            <a:b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> S-P Tawil, </a:t>
            </a:r>
            <a:r>
              <a:rPr lang="fr-FR" altLang="ja-JP" sz="2000" i="1">
                <a:solidFill>
                  <a:srgbClr val="CC3300"/>
                </a:solidFill>
                <a:latin typeface="Comic Sans MS" pitchFamily="66" charset="0"/>
              </a:rPr>
              <a:t>Le miroir de </a:t>
            </a:r>
            <a:r>
              <a:rPr lang="fr-FR" altLang="ja-JP" i="1">
                <a:solidFill>
                  <a:srgbClr val="CC3300"/>
                </a:solidFill>
                <a:latin typeface="Comic Sans MS" pitchFamily="66" charset="0"/>
              </a:rPr>
              <a:t>Janus</a:t>
            </a:r>
            <a:r>
              <a:rPr lang="fr-FR" altLang="ja-JP" sz="2000">
                <a:solidFill>
                  <a:schemeClr val="accent2"/>
                </a:solidFill>
                <a:latin typeface="Comic Sans MS" pitchFamily="66" charset="0"/>
              </a:rPr>
              <a:t>, Paris, Pocket, 2002. </a:t>
            </a:r>
            <a:endParaRPr lang="fr-FR" sz="200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29699" name="Picture 8" descr="Logo innovation petit 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338" y="220663"/>
            <a:ext cx="1166812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10" descr="Image 1.png                                                    000A8EEFMichel                         C2CAA3A4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8" y="180975"/>
            <a:ext cx="1801812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Plan du cours </a:t>
            </a:r>
            <a:r>
              <a:rPr lang="fr-FR" sz="2000" smtClean="0">
                <a:ea typeface="ＭＳ Ｐゴシック" pitchFamily="2" charset="-128"/>
              </a:rPr>
              <a:t>(1/2)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marL="711200" indent="-711200" eaLnBrk="1" hangingPunct="1">
              <a:lnSpc>
                <a:spcPct val="90000"/>
              </a:lnSpc>
              <a:buFontTx/>
              <a:buAutoNum type="arabicPeriod"/>
            </a:pPr>
            <a:r>
              <a:rPr lang="fr-FR" smtClean="0">
                <a:ea typeface="ＭＳ Ｐゴシック" pitchFamily="2" charset="-128"/>
              </a:rPr>
              <a:t>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innovateur et la créativité</a:t>
            </a:r>
          </a:p>
          <a:p>
            <a:pPr marL="1066800" lvl="1" indent="-708025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fr-FR" smtClean="0"/>
              <a:t>Pathologies de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innovateur</a:t>
            </a:r>
          </a:p>
          <a:p>
            <a:pPr marL="1066800" lvl="1" indent="-708025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fr-FR" smtClean="0"/>
              <a:t>La créativité </a:t>
            </a:r>
          </a:p>
          <a:p>
            <a:pPr marL="1066800" lvl="1" indent="-708025" eaLnBrk="1" hangingPunct="1">
              <a:lnSpc>
                <a:spcPct val="90000"/>
              </a:lnSpc>
              <a:buFont typeface="Arial" pitchFamily="34" charset="0"/>
              <a:buNone/>
            </a:pPr>
            <a:endParaRPr lang="fr-FR" smtClean="0"/>
          </a:p>
          <a:p>
            <a:pPr marL="711200" indent="-711200" eaLnBrk="1" hangingPunct="1">
              <a:lnSpc>
                <a:spcPct val="90000"/>
              </a:lnSpc>
              <a:buFontTx/>
              <a:buAutoNum type="arabicPeriod"/>
            </a:pPr>
            <a:r>
              <a:rPr lang="fr-FR" smtClean="0">
                <a:ea typeface="ＭＳ Ｐゴシック" pitchFamily="2" charset="-128"/>
              </a:rPr>
              <a:t>Les modèles économiques	</a:t>
            </a:r>
          </a:p>
          <a:p>
            <a:pPr marL="1066800" lvl="1" indent="-708025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fr-FR" smtClean="0"/>
              <a:t>Qu</a:t>
            </a:r>
            <a:r>
              <a:rPr lang="fr-FR" altLang="en-US" smtClean="0"/>
              <a:t>’</a:t>
            </a:r>
            <a:r>
              <a:rPr lang="fr-FR" smtClean="0"/>
              <a:t>est-ce qu</a:t>
            </a:r>
            <a:r>
              <a:rPr lang="fr-FR" altLang="en-US" smtClean="0"/>
              <a:t>’</a:t>
            </a:r>
            <a:r>
              <a:rPr lang="fr-FR" smtClean="0"/>
              <a:t>un modèle économique ?</a:t>
            </a:r>
          </a:p>
          <a:p>
            <a:pPr marL="1066800" lvl="1" indent="-708025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fr-FR" smtClean="0"/>
              <a:t>Les nouveaux modèles économiques</a:t>
            </a:r>
          </a:p>
          <a:p>
            <a:pPr marL="1066800" lvl="1" indent="-708025" eaLnBrk="1" hangingPunct="1">
              <a:lnSpc>
                <a:spcPct val="90000"/>
              </a:lnSpc>
              <a:buFont typeface="Arial" pitchFamily="34" charset="0"/>
              <a:buNone/>
            </a:pPr>
            <a:endParaRPr lang="fr-FR" smtClean="0"/>
          </a:p>
          <a:p>
            <a:pPr marL="711200" indent="-711200" eaLnBrk="1" hangingPunct="1">
              <a:buFont typeface="Comic Sans MS" pitchFamily="66" charset="0"/>
              <a:buAutoNum type="arabicPeriod"/>
            </a:pPr>
            <a:r>
              <a:rPr lang="fr-FR" smtClean="0">
                <a:ea typeface="ＭＳ Ｐゴシック" pitchFamily="2" charset="-128"/>
              </a:rPr>
              <a:t>Le management de l</a:t>
            </a:r>
            <a:r>
              <a:rPr lang="fr-FR" altLang="en-US" smtClean="0">
                <a:ea typeface="ＭＳ Ｐゴシック" pitchFamily="2" charset="-128"/>
              </a:rPr>
              <a:t>’</a:t>
            </a:r>
            <a:r>
              <a:rPr lang="fr-FR" smtClean="0">
                <a:ea typeface="ＭＳ Ｐゴシック" pitchFamily="2" charset="-128"/>
              </a:rPr>
              <a:t>innovation</a:t>
            </a:r>
          </a:p>
          <a:p>
            <a:pPr marL="1066800" lvl="1" indent="-708025" eaLnBrk="1" hangingPunct="1">
              <a:buFont typeface="Arial" pitchFamily="34" charset="0"/>
              <a:buNone/>
            </a:pPr>
            <a:r>
              <a:rPr lang="fr-FR" smtClean="0"/>
              <a:t>Les étapes du projet innovant</a:t>
            </a:r>
          </a:p>
          <a:p>
            <a:pPr marL="1066800" lvl="1" indent="-708025" eaLnBrk="1" hangingPunct="1">
              <a:buFont typeface="Arial" pitchFamily="34" charset="0"/>
              <a:buNone/>
            </a:pPr>
            <a:r>
              <a:rPr lang="fr-FR" smtClean="0"/>
              <a:t>La dimension symbolique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Plan du cours </a:t>
            </a:r>
            <a:r>
              <a:rPr lang="fr-FR" sz="2000" smtClean="0">
                <a:ea typeface="ＭＳ Ｐゴシック" pitchFamily="2" charset="-128"/>
              </a:rPr>
              <a:t>(2/2)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eaLnBrk="1" hangingPunct="1">
              <a:buFontTx/>
              <a:buNone/>
            </a:pPr>
            <a:endParaRPr lang="fr-FR" smtClean="0">
              <a:ea typeface="ＭＳ Ｐゴシック" pitchFamily="2" charset="-128"/>
            </a:endParaRPr>
          </a:p>
          <a:p>
            <a:pPr marL="0" indent="0" eaLnBrk="1" hangingPunct="1">
              <a:buFontTx/>
              <a:buAutoNum type="arabicPeriod" startAt="4"/>
            </a:pPr>
            <a:r>
              <a:rPr lang="fr-FR" smtClean="0">
                <a:ea typeface="ＭＳ Ｐゴシック" pitchFamily="2" charset="-128"/>
              </a:rPr>
              <a:t>Communication et innovation</a:t>
            </a:r>
          </a:p>
          <a:p>
            <a:pPr marL="741363" lvl="1" indent="-381000" eaLnBrk="1" hangingPunct="1">
              <a:buFont typeface="Arial" pitchFamily="34" charset="0"/>
              <a:buNone/>
            </a:pPr>
            <a:r>
              <a:rPr lang="fr-FR" smtClean="0"/>
              <a:t>Quelle communication pour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innovation ?</a:t>
            </a:r>
          </a:p>
          <a:p>
            <a:pPr marL="741363" lvl="1" indent="-381000" eaLnBrk="1" hangingPunct="1">
              <a:buFont typeface="Arial" pitchFamily="34" charset="0"/>
              <a:buNone/>
            </a:pPr>
            <a:r>
              <a:rPr lang="fr-FR" smtClean="0"/>
              <a:t>Les formes étonnantes de communication de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innovation</a:t>
            </a:r>
          </a:p>
          <a:p>
            <a:pPr marL="741363" lvl="1" indent="-381000" eaLnBrk="1" hangingPunct="1">
              <a:buFont typeface="Arial" pitchFamily="34" charset="0"/>
              <a:buNone/>
            </a:pPr>
            <a:endParaRPr lang="fr-FR" smtClean="0"/>
          </a:p>
          <a:p>
            <a:pPr marL="0" indent="0" eaLnBrk="1" hangingPunct="1">
              <a:buFontTx/>
              <a:buAutoNum type="arabicPeriod" startAt="4"/>
            </a:pPr>
            <a:r>
              <a:rPr lang="fr-FR" smtClean="0">
                <a:ea typeface="ＭＳ Ｐゴシック" pitchFamily="2" charset="-128"/>
              </a:rPr>
              <a:t>Réguler ou stimuler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innovation</a:t>
            </a:r>
          </a:p>
          <a:p>
            <a:pPr marL="741363" lvl="1" indent="-381000" eaLnBrk="1" hangingPunct="1">
              <a:buFont typeface="Arial" pitchFamily="34" charset="0"/>
              <a:buNone/>
            </a:pPr>
            <a:r>
              <a:rPr lang="fr-FR" smtClean="0"/>
              <a:t>Réguler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innovation</a:t>
            </a:r>
          </a:p>
          <a:p>
            <a:pPr marL="741363" lvl="1" indent="-381000" eaLnBrk="1" hangingPunct="1">
              <a:buFont typeface="Arial" pitchFamily="34" charset="0"/>
              <a:buNone/>
            </a:pPr>
            <a:r>
              <a:rPr lang="fr-FR" smtClean="0"/>
              <a:t>Faire émerger 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innovation</a:t>
            </a:r>
          </a:p>
          <a:p>
            <a:pPr marL="741363" lvl="1" indent="-381000" eaLnBrk="1" hangingPunct="1">
              <a:buFont typeface="Arial" pitchFamily="34" charset="0"/>
              <a:buNone/>
            </a:pPr>
            <a:endParaRPr lang="fr-FR" smtClean="0"/>
          </a:p>
          <a:p>
            <a:pPr marL="0" indent="0" eaLnBrk="1" hangingPunct="1">
              <a:lnSpc>
                <a:spcPct val="90000"/>
              </a:lnSpc>
              <a:buFont typeface="Comic Sans MS" pitchFamily="66" charset="0"/>
              <a:buAutoNum type="arabicPeriod" startAt="4"/>
            </a:pPr>
            <a:r>
              <a:rPr lang="fr-FR" smtClean="0">
                <a:ea typeface="ＭＳ Ｐゴシック" pitchFamily="2" charset="-128"/>
              </a:rPr>
              <a:t>Entreprises et innovation </a:t>
            </a:r>
          </a:p>
          <a:p>
            <a:pPr marL="741363" lvl="1" indent="-38100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mtClean="0"/>
              <a:t>L</a:t>
            </a:r>
            <a:r>
              <a:rPr lang="fr-FR" smtClean="0"/>
              <a:t>es stratégies d</a:t>
            </a:r>
            <a:r>
              <a:rPr lang="fr-FR" altLang="en-US" smtClean="0"/>
              <a:t>’</a:t>
            </a:r>
            <a:r>
              <a:rPr lang="fr-FR" smtClean="0"/>
              <a:t>innovation</a:t>
            </a:r>
          </a:p>
          <a:p>
            <a:pPr marL="741363" lvl="1" indent="-38100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fr-FR" smtClean="0"/>
              <a:t>Innover dans la complexité</a:t>
            </a:r>
          </a:p>
          <a:p>
            <a:pPr marL="741363" lvl="1" indent="-381000" eaLnBrk="1" hangingPunct="1">
              <a:buFont typeface="Arial" pitchFamily="34" charset="0"/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De qui parle-t-on ?</a:t>
            </a:r>
          </a:p>
        </p:txBody>
      </p:sp>
      <p:pic>
        <p:nvPicPr>
          <p:cNvPr id="30723" name="Picture 3" descr="PE0239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4418013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5181600" y="1993900"/>
            <a:ext cx="0" cy="2819400"/>
          </a:xfrm>
          <a:prstGeom prst="line">
            <a:avLst/>
          </a:prstGeom>
          <a:noFill/>
          <a:ln w="38100">
            <a:solidFill>
              <a:srgbClr val="FF99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035300" y="4800600"/>
            <a:ext cx="1355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>
                <a:solidFill>
                  <a:srgbClr val="336699"/>
                </a:solidFill>
                <a:latin typeface="Comic Sans MS" pitchFamily="66" charset="0"/>
              </a:rPr>
              <a:t>Équilibrés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21300" y="4800600"/>
            <a:ext cx="13843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>
                <a:solidFill>
                  <a:srgbClr val="336699"/>
                </a:solidFill>
                <a:latin typeface="Comic Sans MS" pitchFamily="66" charset="0"/>
              </a:rPr>
              <a:t>Inadaptés</a:t>
            </a:r>
          </a:p>
        </p:txBody>
      </p:sp>
      <p:pic>
        <p:nvPicPr>
          <p:cNvPr id="30727" name="Picture 7" descr="SY0094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214938"/>
            <a:ext cx="9906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SY00969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32225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SY00979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547938"/>
            <a:ext cx="9906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PE01224_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1066800"/>
            <a:ext cx="977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PE02395_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57400" y="5105400"/>
            <a:ext cx="742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12" descr="PE02387_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1219200"/>
            <a:ext cx="1077913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3" name="Rectangle 13"/>
          <p:cNvSpPr>
            <a:spLocks noChangeArrowheads="1"/>
          </p:cNvSpPr>
          <p:nvPr/>
        </p:nvSpPr>
        <p:spPr bwMode="auto">
          <a:xfrm flipH="1" flipV="1">
            <a:off x="165100" y="1066800"/>
            <a:ext cx="51054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34" name="Picture 14" descr="SY00945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85075" y="968375"/>
            <a:ext cx="117792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15" descr="SY00956A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32475" y="968375"/>
            <a:ext cx="117792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Picture 16" descr="SY00940A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796213" y="3957638"/>
            <a:ext cx="117792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17" descr="SY00971A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53200" y="5105400"/>
            <a:ext cx="116522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Picture 18" descr="PE02443_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175250" y="5257800"/>
            <a:ext cx="130175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239000" y="2667000"/>
            <a:ext cx="1371600" cy="1066800"/>
            <a:chOff x="384" y="480"/>
            <a:chExt cx="768" cy="620"/>
          </a:xfrm>
        </p:grpSpPr>
        <p:pic>
          <p:nvPicPr>
            <p:cNvPr id="17429" name="Picture 20" descr="PE02381_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84" y="480"/>
              <a:ext cx="517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0" name="Picture 21" descr="BD04887_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720" y="720"/>
              <a:ext cx="432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42" name="Picture 22" descr="BS01579_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981200" y="2743200"/>
            <a:ext cx="1836738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utoUpdateAnimBg="0"/>
      <p:bldP spid="30726" grpId="0" autoUpdateAnimBg="0"/>
      <p:bldP spid="307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C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est quoi un innovateur ?</a:t>
            </a:r>
            <a:endParaRPr lang="fr-FR" smtClean="0">
              <a:ea typeface="ＭＳ Ｐゴシック" pitchFamily="2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mtClean="0">
                <a:ea typeface="ＭＳ Ｐゴシック" pitchFamily="2" charset="-128"/>
              </a:rPr>
              <a:t>Définition de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innovation : une invention qui rencontre son public.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fr-FR" smtClean="0">
              <a:ea typeface="ＭＳ Ｐゴシック" pitchFamily="2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mtClean="0">
                <a:ea typeface="ＭＳ Ｐゴシック" pitchFamily="2" charset="-128"/>
              </a:rPr>
              <a:t>Les fausses innovations.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fr-FR" smtClean="0">
              <a:ea typeface="ＭＳ Ｐゴシック" pitchFamily="2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mtClean="0">
                <a:ea typeface="ＭＳ Ｐゴシック" pitchFamily="2" charset="-128"/>
              </a:rPr>
              <a:t>Comment détecter un innovateur avant qu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il innove ?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fr-FR" smtClean="0">
              <a:ea typeface="ＭＳ Ｐゴシック" pitchFamily="2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fr-FR" smtClean="0">
                <a:ea typeface="ＭＳ Ｐゴシック" pitchFamily="2" charset="-128"/>
              </a:rPr>
              <a:t>Un innovateur, c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est un inadapté ambitieux.</a:t>
            </a:r>
            <a:endParaRPr lang="fr-FR" smtClean="0">
              <a:ea typeface="ＭＳ Ｐゴシック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Innovateurs et troubles bipolaires</a:t>
            </a:r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204788" y="3698875"/>
            <a:ext cx="8502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354013" y="1284288"/>
            <a:ext cx="0" cy="4762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3041" name="Freeform 33"/>
          <p:cNvSpPr>
            <a:spLocks/>
          </p:cNvSpPr>
          <p:nvPr/>
        </p:nvSpPr>
        <p:spPr bwMode="auto">
          <a:xfrm>
            <a:off x="466725" y="3194050"/>
            <a:ext cx="7834313" cy="873125"/>
          </a:xfrm>
          <a:custGeom>
            <a:avLst/>
            <a:gdLst>
              <a:gd name="T0" fmla="*/ 0 w 3937"/>
              <a:gd name="T1" fmla="*/ 2147483647 h 550"/>
              <a:gd name="T2" fmla="*/ 2147483647 w 3937"/>
              <a:gd name="T3" fmla="*/ 0 h 550"/>
              <a:gd name="T4" fmla="*/ 2147483647 w 3937"/>
              <a:gd name="T5" fmla="*/ 2147483647 h 550"/>
              <a:gd name="T6" fmla="*/ 2147483647 w 3937"/>
              <a:gd name="T7" fmla="*/ 2147483647 h 550"/>
              <a:gd name="T8" fmla="*/ 2147483647 w 3937"/>
              <a:gd name="T9" fmla="*/ 2147483647 h 550"/>
              <a:gd name="T10" fmla="*/ 2147483647 w 3937"/>
              <a:gd name="T11" fmla="*/ 2147483647 h 550"/>
              <a:gd name="T12" fmla="*/ 2147483647 w 3937"/>
              <a:gd name="T13" fmla="*/ 2147483647 h 550"/>
              <a:gd name="T14" fmla="*/ 2147483647 w 3937"/>
              <a:gd name="T15" fmla="*/ 2147483647 h 550"/>
              <a:gd name="T16" fmla="*/ 2147483647 w 3937"/>
              <a:gd name="T17" fmla="*/ 2147483647 h 550"/>
              <a:gd name="T18" fmla="*/ 2147483647 w 3937"/>
              <a:gd name="T19" fmla="*/ 2147483647 h 550"/>
              <a:gd name="T20" fmla="*/ 2147483647 w 3937"/>
              <a:gd name="T21" fmla="*/ 2147483647 h 550"/>
              <a:gd name="T22" fmla="*/ 2147483647 w 3937"/>
              <a:gd name="T23" fmla="*/ 2147483647 h 550"/>
              <a:gd name="T24" fmla="*/ 2147483647 w 3937"/>
              <a:gd name="T25" fmla="*/ 2147483647 h 550"/>
              <a:gd name="T26" fmla="*/ 2147483647 w 3937"/>
              <a:gd name="T27" fmla="*/ 2147483647 h 550"/>
              <a:gd name="T28" fmla="*/ 2147483647 w 3937"/>
              <a:gd name="T29" fmla="*/ 2147483647 h 550"/>
              <a:gd name="T30" fmla="*/ 2147483647 w 3937"/>
              <a:gd name="T31" fmla="*/ 2147483647 h 5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937"/>
              <a:gd name="T49" fmla="*/ 0 h 550"/>
              <a:gd name="T50" fmla="*/ 3937 w 3937"/>
              <a:gd name="T51" fmla="*/ 550 h 5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937" h="550">
                <a:moveTo>
                  <a:pt x="0" y="542"/>
                </a:moveTo>
                <a:cubicBezTo>
                  <a:pt x="89" y="271"/>
                  <a:pt x="179" y="0"/>
                  <a:pt x="266" y="0"/>
                </a:cubicBezTo>
                <a:cubicBezTo>
                  <a:pt x="353" y="0"/>
                  <a:pt x="437" y="539"/>
                  <a:pt x="524" y="542"/>
                </a:cubicBezTo>
                <a:cubicBezTo>
                  <a:pt x="611" y="545"/>
                  <a:pt x="705" y="16"/>
                  <a:pt x="791" y="17"/>
                </a:cubicBezTo>
                <a:cubicBezTo>
                  <a:pt x="877" y="18"/>
                  <a:pt x="954" y="550"/>
                  <a:pt x="1040" y="550"/>
                </a:cubicBezTo>
                <a:cubicBezTo>
                  <a:pt x="1126" y="550"/>
                  <a:pt x="1217" y="18"/>
                  <a:pt x="1306" y="17"/>
                </a:cubicBezTo>
                <a:cubicBezTo>
                  <a:pt x="1395" y="16"/>
                  <a:pt x="1484" y="542"/>
                  <a:pt x="1573" y="542"/>
                </a:cubicBezTo>
                <a:cubicBezTo>
                  <a:pt x="1662" y="542"/>
                  <a:pt x="1752" y="17"/>
                  <a:pt x="1839" y="17"/>
                </a:cubicBezTo>
                <a:cubicBezTo>
                  <a:pt x="1926" y="17"/>
                  <a:pt x="2010" y="542"/>
                  <a:pt x="2097" y="542"/>
                </a:cubicBezTo>
                <a:cubicBezTo>
                  <a:pt x="2184" y="542"/>
                  <a:pt x="2277" y="20"/>
                  <a:pt x="2364" y="17"/>
                </a:cubicBezTo>
                <a:cubicBezTo>
                  <a:pt x="2451" y="14"/>
                  <a:pt x="2535" y="525"/>
                  <a:pt x="2622" y="524"/>
                </a:cubicBezTo>
                <a:cubicBezTo>
                  <a:pt x="2709" y="523"/>
                  <a:pt x="2802" y="7"/>
                  <a:pt x="2888" y="8"/>
                </a:cubicBezTo>
                <a:cubicBezTo>
                  <a:pt x="2974" y="9"/>
                  <a:pt x="3051" y="530"/>
                  <a:pt x="3138" y="533"/>
                </a:cubicBezTo>
                <a:cubicBezTo>
                  <a:pt x="3225" y="536"/>
                  <a:pt x="3324" y="27"/>
                  <a:pt x="3413" y="26"/>
                </a:cubicBezTo>
                <a:cubicBezTo>
                  <a:pt x="3502" y="25"/>
                  <a:pt x="3584" y="524"/>
                  <a:pt x="3671" y="524"/>
                </a:cubicBezTo>
                <a:cubicBezTo>
                  <a:pt x="3758" y="524"/>
                  <a:pt x="3860" y="123"/>
                  <a:pt x="3937" y="2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41350" y="1676400"/>
            <a:ext cx="7610475" cy="3960813"/>
            <a:chOff x="404" y="1029"/>
            <a:chExt cx="4794" cy="2495"/>
          </a:xfrm>
        </p:grpSpPr>
        <p:sp>
          <p:nvSpPr>
            <p:cNvPr id="19493" name="Freeform 34"/>
            <p:cNvSpPr>
              <a:spLocks/>
            </p:cNvSpPr>
            <p:nvPr/>
          </p:nvSpPr>
          <p:spPr bwMode="auto">
            <a:xfrm>
              <a:off x="2012" y="3298"/>
              <a:ext cx="1573" cy="223"/>
            </a:xfrm>
            <a:custGeom>
              <a:avLst/>
              <a:gdLst>
                <a:gd name="T0" fmla="*/ 0 w 3937"/>
                <a:gd name="T1" fmla="*/ 2 h 550"/>
                <a:gd name="T2" fmla="*/ 1 w 3937"/>
                <a:gd name="T3" fmla="*/ 0 h 550"/>
                <a:gd name="T4" fmla="*/ 2 w 3937"/>
                <a:gd name="T5" fmla="*/ 2 h 550"/>
                <a:gd name="T6" fmla="*/ 3 w 3937"/>
                <a:gd name="T7" fmla="*/ 0 h 550"/>
                <a:gd name="T8" fmla="*/ 4 w 3937"/>
                <a:gd name="T9" fmla="*/ 2 h 550"/>
                <a:gd name="T10" fmla="*/ 6 w 3937"/>
                <a:gd name="T11" fmla="*/ 0 h 550"/>
                <a:gd name="T12" fmla="*/ 6 w 3937"/>
                <a:gd name="T13" fmla="*/ 2 h 550"/>
                <a:gd name="T14" fmla="*/ 8 w 3937"/>
                <a:gd name="T15" fmla="*/ 0 h 550"/>
                <a:gd name="T16" fmla="*/ 9 w 3937"/>
                <a:gd name="T17" fmla="*/ 2 h 550"/>
                <a:gd name="T18" fmla="*/ 10 w 3937"/>
                <a:gd name="T19" fmla="*/ 0 h 550"/>
                <a:gd name="T20" fmla="*/ 11 w 3937"/>
                <a:gd name="T21" fmla="*/ 2 h 550"/>
                <a:gd name="T22" fmla="*/ 12 w 3937"/>
                <a:gd name="T23" fmla="*/ 0 h 550"/>
                <a:gd name="T24" fmla="*/ 13 w 3937"/>
                <a:gd name="T25" fmla="*/ 2 h 550"/>
                <a:gd name="T26" fmla="*/ 14 w 3937"/>
                <a:gd name="T27" fmla="*/ 0 h 550"/>
                <a:gd name="T28" fmla="*/ 15 w 3937"/>
                <a:gd name="T29" fmla="*/ 2 h 550"/>
                <a:gd name="T30" fmla="*/ 16 w 3937"/>
                <a:gd name="T31" fmla="*/ 0 h 5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37"/>
                <a:gd name="T49" fmla="*/ 0 h 550"/>
                <a:gd name="T50" fmla="*/ 3937 w 3937"/>
                <a:gd name="T51" fmla="*/ 550 h 5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37" h="550">
                  <a:moveTo>
                    <a:pt x="0" y="542"/>
                  </a:moveTo>
                  <a:cubicBezTo>
                    <a:pt x="89" y="271"/>
                    <a:pt x="179" y="0"/>
                    <a:pt x="266" y="0"/>
                  </a:cubicBezTo>
                  <a:cubicBezTo>
                    <a:pt x="353" y="0"/>
                    <a:pt x="437" y="539"/>
                    <a:pt x="524" y="542"/>
                  </a:cubicBezTo>
                  <a:cubicBezTo>
                    <a:pt x="611" y="545"/>
                    <a:pt x="705" y="16"/>
                    <a:pt x="791" y="17"/>
                  </a:cubicBezTo>
                  <a:cubicBezTo>
                    <a:pt x="877" y="18"/>
                    <a:pt x="954" y="550"/>
                    <a:pt x="1040" y="550"/>
                  </a:cubicBezTo>
                  <a:cubicBezTo>
                    <a:pt x="1126" y="550"/>
                    <a:pt x="1217" y="18"/>
                    <a:pt x="1306" y="17"/>
                  </a:cubicBezTo>
                  <a:cubicBezTo>
                    <a:pt x="1395" y="16"/>
                    <a:pt x="1484" y="542"/>
                    <a:pt x="1573" y="542"/>
                  </a:cubicBezTo>
                  <a:cubicBezTo>
                    <a:pt x="1662" y="542"/>
                    <a:pt x="1752" y="17"/>
                    <a:pt x="1839" y="17"/>
                  </a:cubicBezTo>
                  <a:cubicBezTo>
                    <a:pt x="1926" y="17"/>
                    <a:pt x="2010" y="542"/>
                    <a:pt x="2097" y="542"/>
                  </a:cubicBezTo>
                  <a:cubicBezTo>
                    <a:pt x="2184" y="542"/>
                    <a:pt x="2277" y="20"/>
                    <a:pt x="2364" y="17"/>
                  </a:cubicBezTo>
                  <a:cubicBezTo>
                    <a:pt x="2451" y="14"/>
                    <a:pt x="2535" y="525"/>
                    <a:pt x="2622" y="524"/>
                  </a:cubicBezTo>
                  <a:cubicBezTo>
                    <a:pt x="2709" y="523"/>
                    <a:pt x="2802" y="7"/>
                    <a:pt x="2888" y="8"/>
                  </a:cubicBezTo>
                  <a:cubicBezTo>
                    <a:pt x="2974" y="9"/>
                    <a:pt x="3051" y="530"/>
                    <a:pt x="3138" y="533"/>
                  </a:cubicBezTo>
                  <a:cubicBezTo>
                    <a:pt x="3225" y="536"/>
                    <a:pt x="3324" y="27"/>
                    <a:pt x="3413" y="26"/>
                  </a:cubicBezTo>
                  <a:cubicBezTo>
                    <a:pt x="3502" y="25"/>
                    <a:pt x="3584" y="524"/>
                    <a:pt x="3671" y="524"/>
                  </a:cubicBezTo>
                  <a:cubicBezTo>
                    <a:pt x="3758" y="524"/>
                    <a:pt x="3860" y="123"/>
                    <a:pt x="3937" y="26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494" name="Freeform 35"/>
            <p:cNvSpPr>
              <a:spLocks/>
            </p:cNvSpPr>
            <p:nvPr/>
          </p:nvSpPr>
          <p:spPr bwMode="auto">
            <a:xfrm>
              <a:off x="404" y="1029"/>
              <a:ext cx="1573" cy="223"/>
            </a:xfrm>
            <a:custGeom>
              <a:avLst/>
              <a:gdLst>
                <a:gd name="T0" fmla="*/ 0 w 3937"/>
                <a:gd name="T1" fmla="*/ 2 h 550"/>
                <a:gd name="T2" fmla="*/ 1 w 3937"/>
                <a:gd name="T3" fmla="*/ 0 h 550"/>
                <a:gd name="T4" fmla="*/ 2 w 3937"/>
                <a:gd name="T5" fmla="*/ 2 h 550"/>
                <a:gd name="T6" fmla="*/ 3 w 3937"/>
                <a:gd name="T7" fmla="*/ 0 h 550"/>
                <a:gd name="T8" fmla="*/ 4 w 3937"/>
                <a:gd name="T9" fmla="*/ 2 h 550"/>
                <a:gd name="T10" fmla="*/ 6 w 3937"/>
                <a:gd name="T11" fmla="*/ 0 h 550"/>
                <a:gd name="T12" fmla="*/ 6 w 3937"/>
                <a:gd name="T13" fmla="*/ 2 h 550"/>
                <a:gd name="T14" fmla="*/ 8 w 3937"/>
                <a:gd name="T15" fmla="*/ 0 h 550"/>
                <a:gd name="T16" fmla="*/ 9 w 3937"/>
                <a:gd name="T17" fmla="*/ 2 h 550"/>
                <a:gd name="T18" fmla="*/ 10 w 3937"/>
                <a:gd name="T19" fmla="*/ 0 h 550"/>
                <a:gd name="T20" fmla="*/ 11 w 3937"/>
                <a:gd name="T21" fmla="*/ 2 h 550"/>
                <a:gd name="T22" fmla="*/ 12 w 3937"/>
                <a:gd name="T23" fmla="*/ 0 h 550"/>
                <a:gd name="T24" fmla="*/ 13 w 3937"/>
                <a:gd name="T25" fmla="*/ 2 h 550"/>
                <a:gd name="T26" fmla="*/ 14 w 3937"/>
                <a:gd name="T27" fmla="*/ 0 h 550"/>
                <a:gd name="T28" fmla="*/ 15 w 3937"/>
                <a:gd name="T29" fmla="*/ 2 h 550"/>
                <a:gd name="T30" fmla="*/ 16 w 3937"/>
                <a:gd name="T31" fmla="*/ 0 h 5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37"/>
                <a:gd name="T49" fmla="*/ 0 h 550"/>
                <a:gd name="T50" fmla="*/ 3937 w 3937"/>
                <a:gd name="T51" fmla="*/ 550 h 5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37" h="550">
                  <a:moveTo>
                    <a:pt x="0" y="542"/>
                  </a:moveTo>
                  <a:cubicBezTo>
                    <a:pt x="89" y="271"/>
                    <a:pt x="179" y="0"/>
                    <a:pt x="266" y="0"/>
                  </a:cubicBezTo>
                  <a:cubicBezTo>
                    <a:pt x="353" y="0"/>
                    <a:pt x="437" y="539"/>
                    <a:pt x="524" y="542"/>
                  </a:cubicBezTo>
                  <a:cubicBezTo>
                    <a:pt x="611" y="545"/>
                    <a:pt x="705" y="16"/>
                    <a:pt x="791" y="17"/>
                  </a:cubicBezTo>
                  <a:cubicBezTo>
                    <a:pt x="877" y="18"/>
                    <a:pt x="954" y="550"/>
                    <a:pt x="1040" y="550"/>
                  </a:cubicBezTo>
                  <a:cubicBezTo>
                    <a:pt x="1126" y="550"/>
                    <a:pt x="1217" y="18"/>
                    <a:pt x="1306" y="17"/>
                  </a:cubicBezTo>
                  <a:cubicBezTo>
                    <a:pt x="1395" y="16"/>
                    <a:pt x="1484" y="542"/>
                    <a:pt x="1573" y="542"/>
                  </a:cubicBezTo>
                  <a:cubicBezTo>
                    <a:pt x="1662" y="542"/>
                    <a:pt x="1752" y="17"/>
                    <a:pt x="1839" y="17"/>
                  </a:cubicBezTo>
                  <a:cubicBezTo>
                    <a:pt x="1926" y="17"/>
                    <a:pt x="2010" y="542"/>
                    <a:pt x="2097" y="542"/>
                  </a:cubicBezTo>
                  <a:cubicBezTo>
                    <a:pt x="2184" y="542"/>
                    <a:pt x="2277" y="20"/>
                    <a:pt x="2364" y="17"/>
                  </a:cubicBezTo>
                  <a:cubicBezTo>
                    <a:pt x="2451" y="14"/>
                    <a:pt x="2535" y="525"/>
                    <a:pt x="2622" y="524"/>
                  </a:cubicBezTo>
                  <a:cubicBezTo>
                    <a:pt x="2709" y="523"/>
                    <a:pt x="2802" y="7"/>
                    <a:pt x="2888" y="8"/>
                  </a:cubicBezTo>
                  <a:cubicBezTo>
                    <a:pt x="2974" y="9"/>
                    <a:pt x="3051" y="530"/>
                    <a:pt x="3138" y="533"/>
                  </a:cubicBezTo>
                  <a:cubicBezTo>
                    <a:pt x="3225" y="536"/>
                    <a:pt x="3324" y="27"/>
                    <a:pt x="3413" y="26"/>
                  </a:cubicBezTo>
                  <a:cubicBezTo>
                    <a:pt x="3502" y="25"/>
                    <a:pt x="3584" y="524"/>
                    <a:pt x="3671" y="524"/>
                  </a:cubicBezTo>
                  <a:cubicBezTo>
                    <a:pt x="3758" y="524"/>
                    <a:pt x="3860" y="123"/>
                    <a:pt x="3937" y="26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495" name="Freeform 36"/>
            <p:cNvSpPr>
              <a:spLocks/>
            </p:cNvSpPr>
            <p:nvPr/>
          </p:nvSpPr>
          <p:spPr bwMode="auto">
            <a:xfrm>
              <a:off x="3625" y="1030"/>
              <a:ext cx="1573" cy="223"/>
            </a:xfrm>
            <a:custGeom>
              <a:avLst/>
              <a:gdLst>
                <a:gd name="T0" fmla="*/ 0 w 3937"/>
                <a:gd name="T1" fmla="*/ 2 h 550"/>
                <a:gd name="T2" fmla="*/ 1 w 3937"/>
                <a:gd name="T3" fmla="*/ 0 h 550"/>
                <a:gd name="T4" fmla="*/ 2 w 3937"/>
                <a:gd name="T5" fmla="*/ 2 h 550"/>
                <a:gd name="T6" fmla="*/ 3 w 3937"/>
                <a:gd name="T7" fmla="*/ 0 h 550"/>
                <a:gd name="T8" fmla="*/ 4 w 3937"/>
                <a:gd name="T9" fmla="*/ 2 h 550"/>
                <a:gd name="T10" fmla="*/ 6 w 3937"/>
                <a:gd name="T11" fmla="*/ 0 h 550"/>
                <a:gd name="T12" fmla="*/ 6 w 3937"/>
                <a:gd name="T13" fmla="*/ 2 h 550"/>
                <a:gd name="T14" fmla="*/ 8 w 3937"/>
                <a:gd name="T15" fmla="*/ 0 h 550"/>
                <a:gd name="T16" fmla="*/ 9 w 3937"/>
                <a:gd name="T17" fmla="*/ 2 h 550"/>
                <a:gd name="T18" fmla="*/ 10 w 3937"/>
                <a:gd name="T19" fmla="*/ 0 h 550"/>
                <a:gd name="T20" fmla="*/ 11 w 3937"/>
                <a:gd name="T21" fmla="*/ 2 h 550"/>
                <a:gd name="T22" fmla="*/ 12 w 3937"/>
                <a:gd name="T23" fmla="*/ 0 h 550"/>
                <a:gd name="T24" fmla="*/ 13 w 3937"/>
                <a:gd name="T25" fmla="*/ 2 h 550"/>
                <a:gd name="T26" fmla="*/ 14 w 3937"/>
                <a:gd name="T27" fmla="*/ 0 h 550"/>
                <a:gd name="T28" fmla="*/ 15 w 3937"/>
                <a:gd name="T29" fmla="*/ 2 h 550"/>
                <a:gd name="T30" fmla="*/ 16 w 3937"/>
                <a:gd name="T31" fmla="*/ 0 h 5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37"/>
                <a:gd name="T49" fmla="*/ 0 h 550"/>
                <a:gd name="T50" fmla="*/ 3937 w 3937"/>
                <a:gd name="T51" fmla="*/ 550 h 5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37" h="550">
                  <a:moveTo>
                    <a:pt x="0" y="542"/>
                  </a:moveTo>
                  <a:cubicBezTo>
                    <a:pt x="89" y="271"/>
                    <a:pt x="179" y="0"/>
                    <a:pt x="266" y="0"/>
                  </a:cubicBezTo>
                  <a:cubicBezTo>
                    <a:pt x="353" y="0"/>
                    <a:pt x="437" y="539"/>
                    <a:pt x="524" y="542"/>
                  </a:cubicBezTo>
                  <a:cubicBezTo>
                    <a:pt x="611" y="545"/>
                    <a:pt x="705" y="16"/>
                    <a:pt x="791" y="17"/>
                  </a:cubicBezTo>
                  <a:cubicBezTo>
                    <a:pt x="877" y="18"/>
                    <a:pt x="954" y="550"/>
                    <a:pt x="1040" y="550"/>
                  </a:cubicBezTo>
                  <a:cubicBezTo>
                    <a:pt x="1126" y="550"/>
                    <a:pt x="1217" y="18"/>
                    <a:pt x="1306" y="17"/>
                  </a:cubicBezTo>
                  <a:cubicBezTo>
                    <a:pt x="1395" y="16"/>
                    <a:pt x="1484" y="542"/>
                    <a:pt x="1573" y="542"/>
                  </a:cubicBezTo>
                  <a:cubicBezTo>
                    <a:pt x="1662" y="542"/>
                    <a:pt x="1752" y="17"/>
                    <a:pt x="1839" y="17"/>
                  </a:cubicBezTo>
                  <a:cubicBezTo>
                    <a:pt x="1926" y="17"/>
                    <a:pt x="2010" y="542"/>
                    <a:pt x="2097" y="542"/>
                  </a:cubicBezTo>
                  <a:cubicBezTo>
                    <a:pt x="2184" y="542"/>
                    <a:pt x="2277" y="20"/>
                    <a:pt x="2364" y="17"/>
                  </a:cubicBezTo>
                  <a:cubicBezTo>
                    <a:pt x="2451" y="14"/>
                    <a:pt x="2535" y="525"/>
                    <a:pt x="2622" y="524"/>
                  </a:cubicBezTo>
                  <a:cubicBezTo>
                    <a:pt x="2709" y="523"/>
                    <a:pt x="2802" y="7"/>
                    <a:pt x="2888" y="8"/>
                  </a:cubicBezTo>
                  <a:cubicBezTo>
                    <a:pt x="2974" y="9"/>
                    <a:pt x="3051" y="530"/>
                    <a:pt x="3138" y="533"/>
                  </a:cubicBezTo>
                  <a:cubicBezTo>
                    <a:pt x="3225" y="536"/>
                    <a:pt x="3324" y="27"/>
                    <a:pt x="3413" y="26"/>
                  </a:cubicBezTo>
                  <a:cubicBezTo>
                    <a:pt x="3502" y="25"/>
                    <a:pt x="3584" y="524"/>
                    <a:pt x="3671" y="524"/>
                  </a:cubicBezTo>
                  <a:cubicBezTo>
                    <a:pt x="3758" y="524"/>
                    <a:pt x="3860" y="123"/>
                    <a:pt x="3937" y="26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496" name="Freeform 37"/>
            <p:cNvSpPr>
              <a:spLocks/>
            </p:cNvSpPr>
            <p:nvPr/>
          </p:nvSpPr>
          <p:spPr bwMode="auto">
            <a:xfrm>
              <a:off x="1969" y="1031"/>
              <a:ext cx="43" cy="2493"/>
            </a:xfrm>
            <a:custGeom>
              <a:avLst/>
              <a:gdLst>
                <a:gd name="T0" fmla="*/ 43 w 43"/>
                <a:gd name="T1" fmla="*/ 2493 h 2493"/>
                <a:gd name="T2" fmla="*/ 0 w 43"/>
                <a:gd name="T3" fmla="*/ 0 h 2493"/>
                <a:gd name="T4" fmla="*/ 0 60000 65536"/>
                <a:gd name="T5" fmla="*/ 0 60000 65536"/>
                <a:gd name="T6" fmla="*/ 0 w 43"/>
                <a:gd name="T7" fmla="*/ 0 h 2493"/>
                <a:gd name="T8" fmla="*/ 43 w 43"/>
                <a:gd name="T9" fmla="*/ 2493 h 24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" h="2493">
                  <a:moveTo>
                    <a:pt x="43" y="2493"/>
                  </a:moveTo>
                  <a:cubicBezTo>
                    <a:pt x="38" y="1449"/>
                    <a:pt x="33" y="405"/>
                    <a:pt x="0" y="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497" name="Line 42"/>
            <p:cNvSpPr>
              <a:spLocks noChangeShapeType="1"/>
            </p:cNvSpPr>
            <p:nvPr/>
          </p:nvSpPr>
          <p:spPr bwMode="auto">
            <a:xfrm flipH="1">
              <a:off x="3585" y="1229"/>
              <a:ext cx="43" cy="208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463" name="Text Box 45"/>
          <p:cNvSpPr txBox="1">
            <a:spLocks noChangeArrowheads="1"/>
          </p:cNvSpPr>
          <p:nvPr/>
        </p:nvSpPr>
        <p:spPr bwMode="auto">
          <a:xfrm>
            <a:off x="1006475" y="52720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4" name="Text Box 46"/>
          <p:cNvSpPr txBox="1">
            <a:spLocks noChangeArrowheads="1"/>
          </p:cNvSpPr>
          <p:nvPr/>
        </p:nvSpPr>
        <p:spPr bwMode="auto">
          <a:xfrm>
            <a:off x="0" y="885825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latin typeface="Times New Roman" pitchFamily="18" charset="0"/>
              </a:rPr>
              <a:t>Humeur +</a:t>
            </a:r>
          </a:p>
        </p:txBody>
      </p:sp>
      <p:sp>
        <p:nvSpPr>
          <p:cNvPr id="19465" name="Text Box 47"/>
          <p:cNvSpPr txBox="1">
            <a:spLocks noChangeArrowheads="1"/>
          </p:cNvSpPr>
          <p:nvPr/>
        </p:nvSpPr>
        <p:spPr bwMode="auto">
          <a:xfrm>
            <a:off x="-1588" y="5949950"/>
            <a:ext cx="1163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latin typeface="Times New Roman" pitchFamily="18" charset="0"/>
              </a:rPr>
              <a:t>Humeur -</a:t>
            </a:r>
          </a:p>
        </p:txBody>
      </p:sp>
      <p:sp>
        <p:nvSpPr>
          <p:cNvPr id="19466" name="Text Box 48"/>
          <p:cNvSpPr txBox="1">
            <a:spLocks noChangeArrowheads="1"/>
          </p:cNvSpPr>
          <p:nvPr/>
        </p:nvSpPr>
        <p:spPr bwMode="auto">
          <a:xfrm>
            <a:off x="8056563" y="3916363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latin typeface="Times New Roman" pitchFamily="18" charset="0"/>
              </a:rPr>
              <a:t>Temps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5821363" y="2076450"/>
            <a:ext cx="155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Idées de grandeur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1265238" y="2047875"/>
            <a:ext cx="1473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Augmentation </a:t>
            </a:r>
          </a:p>
          <a:p>
            <a:r>
              <a:rPr lang="fr-FR" sz="1400" b="1">
                <a:latin typeface="Times New Roman" pitchFamily="18" charset="0"/>
              </a:rPr>
              <a:t>de l</a:t>
            </a:r>
            <a:r>
              <a:rPr lang="ja-JP" altLang="fr-FR" sz="1400" b="1">
                <a:latin typeface="Times New Roman" pitchFamily="18" charset="0"/>
              </a:rPr>
              <a:t>’</a:t>
            </a:r>
            <a:r>
              <a:rPr lang="fr-FR" altLang="ja-JP" sz="1400" b="1">
                <a:latin typeface="Times New Roman" pitchFamily="18" charset="0"/>
              </a:rPr>
              <a:t>estime de soi</a:t>
            </a:r>
            <a:endParaRPr lang="fr-FR" sz="1400" b="1">
              <a:latin typeface="Times New Roman" pitchFamily="18" charset="0"/>
            </a:endParaRP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4425950" y="1582738"/>
            <a:ext cx="1290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Fuite des idées</a:t>
            </a: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3275013" y="1893888"/>
            <a:ext cx="14398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Dormir 3 heures</a:t>
            </a:r>
          </a:p>
          <a:p>
            <a:r>
              <a:rPr lang="fr-FR" sz="1400" b="1">
                <a:latin typeface="Times New Roman" pitchFamily="18" charset="0"/>
              </a:rPr>
              <a:t> par nuit</a:t>
            </a: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7248525" y="2419350"/>
            <a:ext cx="1230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Distractibilité</a:t>
            </a:r>
          </a:p>
        </p:txBody>
      </p:sp>
      <p:sp>
        <p:nvSpPr>
          <p:cNvPr id="43062" name="Text Box 54"/>
          <p:cNvSpPr txBox="1">
            <a:spLocks noChangeArrowheads="1"/>
          </p:cNvSpPr>
          <p:nvPr/>
        </p:nvSpPr>
        <p:spPr bwMode="auto">
          <a:xfrm>
            <a:off x="4552950" y="2314575"/>
            <a:ext cx="13128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Augmentation </a:t>
            </a:r>
          </a:p>
          <a:p>
            <a:r>
              <a:rPr lang="fr-FR" sz="1400" b="1">
                <a:latin typeface="Times New Roman" pitchFamily="18" charset="0"/>
              </a:rPr>
              <a:t>de l</a:t>
            </a:r>
            <a:r>
              <a:rPr lang="ja-JP" altLang="fr-FR" sz="1400" b="1">
                <a:latin typeface="Times New Roman" pitchFamily="18" charset="0"/>
              </a:rPr>
              <a:t>’</a:t>
            </a:r>
            <a:r>
              <a:rPr lang="fr-FR" altLang="ja-JP" sz="1400" b="1">
                <a:latin typeface="Times New Roman" pitchFamily="18" charset="0"/>
              </a:rPr>
              <a:t>activité</a:t>
            </a:r>
            <a:endParaRPr lang="fr-FR" sz="1400" b="1">
              <a:latin typeface="Times New Roman" pitchFamily="18" charset="0"/>
            </a:endParaRPr>
          </a:p>
        </p:txBody>
      </p:sp>
      <p:sp>
        <p:nvSpPr>
          <p:cNvPr id="43063" name="Text Box 55"/>
          <p:cNvSpPr txBox="1">
            <a:spLocks noChangeArrowheads="1"/>
          </p:cNvSpPr>
          <p:nvPr/>
        </p:nvSpPr>
        <p:spPr bwMode="auto">
          <a:xfrm>
            <a:off x="2682875" y="1325563"/>
            <a:ext cx="178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Conduite dangereuse</a:t>
            </a:r>
          </a:p>
        </p:txBody>
      </p: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6851650" y="1344613"/>
            <a:ext cx="2044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Agitation psychomotrice</a:t>
            </a:r>
          </a:p>
        </p:txBody>
      </p:sp>
      <p:sp>
        <p:nvSpPr>
          <p:cNvPr id="43065" name="Text Box 57"/>
          <p:cNvSpPr txBox="1">
            <a:spLocks noChangeArrowheads="1"/>
          </p:cNvSpPr>
          <p:nvPr/>
        </p:nvSpPr>
        <p:spPr bwMode="auto">
          <a:xfrm>
            <a:off x="417513" y="1279525"/>
            <a:ext cx="1633537" cy="3460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b="1">
                <a:solidFill>
                  <a:srgbClr val="CC3300"/>
                </a:solidFill>
                <a:latin typeface="Times New Roman" pitchFamily="18" charset="0"/>
              </a:rPr>
              <a:t>Phase Maniaque</a:t>
            </a:r>
          </a:p>
        </p:txBody>
      </p:sp>
      <p:sp>
        <p:nvSpPr>
          <p:cNvPr id="43067" name="Text Box 59"/>
          <p:cNvSpPr txBox="1">
            <a:spLocks noChangeArrowheads="1"/>
          </p:cNvSpPr>
          <p:nvPr/>
        </p:nvSpPr>
        <p:spPr bwMode="auto">
          <a:xfrm>
            <a:off x="3840163" y="4673600"/>
            <a:ext cx="18002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Diminution d</a:t>
            </a:r>
            <a:r>
              <a:rPr lang="ja-JP" altLang="fr-FR" sz="1400" b="1">
                <a:latin typeface="Times New Roman" pitchFamily="18" charset="0"/>
              </a:rPr>
              <a:t>’</a:t>
            </a:r>
            <a:r>
              <a:rPr lang="fr-FR" altLang="ja-JP" sz="1400" b="1">
                <a:latin typeface="Times New Roman" pitchFamily="18" charset="0"/>
              </a:rPr>
              <a:t>intérêt </a:t>
            </a:r>
          </a:p>
          <a:p>
            <a:r>
              <a:rPr lang="fr-FR" sz="1400" b="1">
                <a:latin typeface="Times New Roman" pitchFamily="18" charset="0"/>
              </a:rPr>
              <a:t>pour toute activité</a:t>
            </a:r>
          </a:p>
        </p:txBody>
      </p:sp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3195638" y="4149725"/>
            <a:ext cx="1162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Insomnie ou </a:t>
            </a:r>
          </a:p>
          <a:p>
            <a:r>
              <a:rPr lang="fr-FR" sz="1400" b="1">
                <a:latin typeface="Times New Roman" pitchFamily="18" charset="0"/>
              </a:rPr>
              <a:t>hypersomnie</a:t>
            </a:r>
          </a:p>
        </p:txBody>
      </p:sp>
      <p:sp>
        <p:nvSpPr>
          <p:cNvPr id="43069" name="Text Box 61"/>
          <p:cNvSpPr txBox="1">
            <a:spLocks noChangeArrowheads="1"/>
          </p:cNvSpPr>
          <p:nvPr/>
        </p:nvSpPr>
        <p:spPr bwMode="auto">
          <a:xfrm>
            <a:off x="581025" y="4278313"/>
            <a:ext cx="15795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Sentiment de vide </a:t>
            </a:r>
          </a:p>
          <a:p>
            <a:r>
              <a:rPr lang="fr-FR" sz="1400" b="1">
                <a:latin typeface="Times New Roman" pitchFamily="18" charset="0"/>
              </a:rPr>
              <a:t>ou de tristesse</a:t>
            </a:r>
          </a:p>
        </p:txBody>
      </p:sp>
      <p:sp>
        <p:nvSpPr>
          <p:cNvPr id="43070" name="Text Box 62"/>
          <p:cNvSpPr txBox="1">
            <a:spLocks noChangeArrowheads="1"/>
          </p:cNvSpPr>
          <p:nvPr/>
        </p:nvSpPr>
        <p:spPr bwMode="auto">
          <a:xfrm>
            <a:off x="2063750" y="2624138"/>
            <a:ext cx="11382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Difficultés </a:t>
            </a:r>
          </a:p>
          <a:p>
            <a:r>
              <a:rPr lang="fr-FR" sz="1400" b="1">
                <a:latin typeface="Times New Roman" pitchFamily="18" charset="0"/>
              </a:rPr>
              <a:t>à mémoriser</a:t>
            </a:r>
          </a:p>
        </p:txBody>
      </p:sp>
      <p:sp>
        <p:nvSpPr>
          <p:cNvPr id="43071" name="Text Box 63"/>
          <p:cNvSpPr txBox="1">
            <a:spLocks noChangeArrowheads="1"/>
          </p:cNvSpPr>
          <p:nvPr/>
        </p:nvSpPr>
        <p:spPr bwMode="auto">
          <a:xfrm>
            <a:off x="765175" y="4854575"/>
            <a:ext cx="176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Dévalorisation de soi</a:t>
            </a:r>
          </a:p>
        </p:txBody>
      </p:sp>
      <p:sp>
        <p:nvSpPr>
          <p:cNvPr id="43072" name="Text Box 64"/>
          <p:cNvSpPr txBox="1">
            <a:spLocks noChangeArrowheads="1"/>
          </p:cNvSpPr>
          <p:nvPr/>
        </p:nvSpPr>
        <p:spPr bwMode="auto">
          <a:xfrm>
            <a:off x="5772150" y="4154488"/>
            <a:ext cx="1349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Perte ou gain </a:t>
            </a:r>
          </a:p>
          <a:p>
            <a:r>
              <a:rPr lang="fr-FR" sz="1400" b="1">
                <a:latin typeface="Times New Roman" pitchFamily="18" charset="0"/>
              </a:rPr>
              <a:t>de poids rapide</a:t>
            </a:r>
          </a:p>
        </p:txBody>
      </p:sp>
      <p:sp>
        <p:nvSpPr>
          <p:cNvPr id="43073" name="Text Box 65"/>
          <p:cNvSpPr txBox="1">
            <a:spLocks noChangeArrowheads="1"/>
          </p:cNvSpPr>
          <p:nvPr/>
        </p:nvSpPr>
        <p:spPr bwMode="auto">
          <a:xfrm>
            <a:off x="7192963" y="4452938"/>
            <a:ext cx="1344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Perte d</a:t>
            </a:r>
            <a:r>
              <a:rPr lang="ja-JP" altLang="fr-FR" sz="1400" b="1">
                <a:latin typeface="Times New Roman" pitchFamily="18" charset="0"/>
              </a:rPr>
              <a:t>’</a:t>
            </a:r>
            <a:r>
              <a:rPr lang="fr-FR" altLang="ja-JP" sz="1400" b="1">
                <a:latin typeface="Times New Roman" pitchFamily="18" charset="0"/>
              </a:rPr>
              <a:t>énergie</a:t>
            </a:r>
            <a:endParaRPr lang="fr-FR" sz="1400" b="1">
              <a:latin typeface="Times New Roman" pitchFamily="18" charset="0"/>
            </a:endParaRPr>
          </a:p>
        </p:txBody>
      </p:sp>
      <p:sp>
        <p:nvSpPr>
          <p:cNvPr id="43074" name="Text Box 66"/>
          <p:cNvSpPr txBox="1">
            <a:spLocks noChangeArrowheads="1"/>
          </p:cNvSpPr>
          <p:nvPr/>
        </p:nvSpPr>
        <p:spPr bwMode="auto">
          <a:xfrm>
            <a:off x="5951538" y="4937125"/>
            <a:ext cx="103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Culpabilité</a:t>
            </a:r>
          </a:p>
        </p:txBody>
      </p:sp>
      <p:sp>
        <p:nvSpPr>
          <p:cNvPr id="43075" name="Text Box 67"/>
          <p:cNvSpPr txBox="1">
            <a:spLocks noChangeArrowheads="1"/>
          </p:cNvSpPr>
          <p:nvPr/>
        </p:nvSpPr>
        <p:spPr bwMode="auto">
          <a:xfrm>
            <a:off x="2036763" y="5072063"/>
            <a:ext cx="11985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Difficultés à </a:t>
            </a:r>
          </a:p>
          <a:p>
            <a:r>
              <a:rPr lang="fr-FR" sz="1400" b="1">
                <a:latin typeface="Times New Roman" pitchFamily="18" charset="0"/>
              </a:rPr>
              <a:t>se concentrer</a:t>
            </a:r>
          </a:p>
        </p:txBody>
      </p:sp>
      <p:sp>
        <p:nvSpPr>
          <p:cNvPr id="43076" name="Text Box 68"/>
          <p:cNvSpPr txBox="1">
            <a:spLocks noChangeArrowheads="1"/>
          </p:cNvSpPr>
          <p:nvPr/>
        </p:nvSpPr>
        <p:spPr bwMode="auto">
          <a:xfrm>
            <a:off x="7342188" y="4900613"/>
            <a:ext cx="145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Pensées de mort </a:t>
            </a:r>
          </a:p>
          <a:p>
            <a:r>
              <a:rPr lang="fr-FR" sz="1400" b="1">
                <a:latin typeface="Times New Roman" pitchFamily="18" charset="0"/>
              </a:rPr>
              <a:t>récurrentes</a:t>
            </a: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417513" y="5589588"/>
            <a:ext cx="1690687" cy="3460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b="1">
                <a:solidFill>
                  <a:srgbClr val="CC3300"/>
                </a:solidFill>
                <a:latin typeface="Times New Roman" pitchFamily="18" charset="0"/>
              </a:rPr>
              <a:t>Phase Dépressive</a:t>
            </a:r>
          </a:p>
        </p:txBody>
      </p:sp>
      <p:pic>
        <p:nvPicPr>
          <p:cNvPr id="43078" name="Picture 70" descr="balz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88" y="2514600"/>
            <a:ext cx="102711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79" name="Picture 71" descr="churchi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9313" y="3232150"/>
            <a:ext cx="976312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80" name="Picture 72" descr="hemingw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8675" y="3255963"/>
            <a:ext cx="92233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83" name="Picture 75" descr="virginia-woolf-190x300"/>
          <p:cNvPicPr>
            <a:picLocks noChangeAspect="1" noChangeArrowheads="1"/>
          </p:cNvPicPr>
          <p:nvPr/>
        </p:nvPicPr>
        <p:blipFill>
          <a:blip r:embed="rId5"/>
          <a:srcRect b="4842"/>
          <a:stretch>
            <a:fillRect/>
          </a:stretch>
        </p:blipFill>
        <p:spPr bwMode="auto">
          <a:xfrm>
            <a:off x="3436938" y="2473325"/>
            <a:ext cx="962025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84" name="Picture 76" descr="autoportraitVanGog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93913" y="3435350"/>
            <a:ext cx="1060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86" name="Picture 78" descr="imag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30888" y="2562225"/>
            <a:ext cx="118745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1" grpId="0" animBg="1"/>
      <p:bldP spid="43057" grpId="0"/>
      <p:bldP spid="43058" grpId="0"/>
      <p:bldP spid="43059" grpId="0"/>
      <p:bldP spid="43060" grpId="0"/>
      <p:bldP spid="43061" grpId="0"/>
      <p:bldP spid="43062" grpId="0"/>
      <p:bldP spid="43063" grpId="0"/>
      <p:bldP spid="43064" grpId="0"/>
      <p:bldP spid="43065" grpId="0" animBg="1"/>
      <p:bldP spid="43067" grpId="0"/>
      <p:bldP spid="43068" grpId="0"/>
      <p:bldP spid="43069" grpId="0"/>
      <p:bldP spid="43070" grpId="0"/>
      <p:bldP spid="43071" grpId="0"/>
      <p:bldP spid="43072" grpId="0"/>
      <p:bldP spid="43073" grpId="0"/>
      <p:bldP spid="43074" grpId="0"/>
      <p:bldP spid="43075" grpId="0"/>
      <p:bldP spid="43076" grpId="0"/>
      <p:bldP spid="430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innovateur et le monde</a:t>
            </a:r>
            <a:endParaRPr lang="fr-FR" smtClean="0">
              <a:ea typeface="ＭＳ Ｐゴシック" pitchFamily="2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fr-FR" smtClean="0">
                <a:ea typeface="ＭＳ Ｐゴシック" pitchFamily="2" charset="-128"/>
              </a:rPr>
              <a:t>Relation à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argent,</a:t>
            </a:r>
          </a:p>
          <a:p>
            <a:pPr marL="0" indent="0" eaLnBrk="1" hangingPunct="1">
              <a:buFontTx/>
              <a:buNone/>
            </a:pPr>
            <a:endParaRPr lang="fr-FR" smtClean="0"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mtClean="0">
                <a:ea typeface="ＭＳ Ｐゴシック" pitchFamily="2" charset="-128"/>
              </a:rPr>
              <a:t>Relation à la notoriété et la gloire,</a:t>
            </a:r>
          </a:p>
          <a:p>
            <a:pPr marL="0" indent="0" eaLnBrk="1" hangingPunct="1">
              <a:buFontTx/>
              <a:buNone/>
            </a:pPr>
            <a:endParaRPr lang="fr-FR" smtClean="0"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mtClean="0">
                <a:ea typeface="ＭＳ Ｐゴシック" pitchFamily="2" charset="-128"/>
              </a:rPr>
              <a:t>Relation au réel,</a:t>
            </a:r>
          </a:p>
          <a:p>
            <a:pPr marL="0" indent="0" eaLnBrk="1" hangingPunct="1">
              <a:buFontTx/>
              <a:buNone/>
            </a:pPr>
            <a:endParaRPr lang="fr-FR" smtClean="0">
              <a:ea typeface="ＭＳ Ｐゴシック" pitchFamily="2" charset="-128"/>
            </a:endParaRPr>
          </a:p>
          <a:p>
            <a:pPr marL="0" indent="0" eaLnBrk="1" hangingPunct="1">
              <a:buFontTx/>
              <a:buNone/>
            </a:pPr>
            <a:r>
              <a:rPr lang="fr-FR" smtClean="0">
                <a:ea typeface="ＭＳ Ｐゴシック" pitchFamily="2" charset="-128"/>
              </a:rPr>
              <a:t>Relation aux autres dans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entreprise et aux autres innovateurs. </a:t>
            </a:r>
            <a:endParaRPr lang="fr-FR" smtClean="0">
              <a:ea typeface="ＭＳ Ｐゴシック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Georges Bernard Shaw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fr-FR" smtClean="0">
                <a:ea typeface="ＭＳ Ｐゴシック" pitchFamily="2" charset="-128"/>
              </a:rPr>
              <a:t>« 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homme raisonnable s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adapte au monde, l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homme déraisonnable s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acharne à essayer d</a:t>
            </a:r>
            <a:r>
              <a:rPr lang="ja-JP" altLang="fr-FR" smtClean="0">
                <a:ea typeface="ＭＳ Ｐゴシック" pitchFamily="2" charset="-128"/>
              </a:rPr>
              <a:t>’</a:t>
            </a:r>
            <a:r>
              <a:rPr lang="fr-FR" altLang="ja-JP" smtClean="0">
                <a:ea typeface="ＭＳ Ｐゴシック" pitchFamily="2" charset="-128"/>
              </a:rPr>
              <a:t>adapter le monde à lui-même.</a:t>
            </a:r>
            <a:endParaRPr lang="fr-FR" smtClean="0">
              <a:ea typeface="ＭＳ Ｐゴシック" pitchFamily="2" charset="-128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endParaRPr lang="fr-FR" sz="320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endParaRPr lang="fr-FR" sz="320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endParaRPr lang="fr-FR" sz="320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endParaRPr lang="fr-FR" sz="320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fr-FR" sz="2800">
                <a:latin typeface="Times New Roman" pitchFamily="18" charset="0"/>
              </a:rPr>
              <a:t>Par conséquent, tous les progrès dépendent de l</a:t>
            </a:r>
            <a:r>
              <a:rPr lang="ja-JP" altLang="fr-FR" sz="2800">
                <a:latin typeface="Times New Roman" pitchFamily="18" charset="0"/>
              </a:rPr>
              <a:t>’</a:t>
            </a:r>
            <a:r>
              <a:rPr lang="fr-FR" altLang="ja-JP" sz="2800">
                <a:latin typeface="Times New Roman" pitchFamily="18" charset="0"/>
              </a:rPr>
              <a:t>homme déraisonnable. »</a:t>
            </a:r>
          </a:p>
          <a:p>
            <a:pPr algn="l">
              <a:spcBef>
                <a:spcPct val="20000"/>
              </a:spcBef>
            </a:pPr>
            <a:endParaRPr lang="fr-FR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Management de l</a:t>
            </a:r>
            <a:r>
              <a:rPr lang="ja-JP" altLang="fr-FR"/>
              <a:t>’</a:t>
            </a:r>
            <a:r>
              <a:rPr lang="fr-FR" altLang="ja-JP"/>
              <a:t>innovation</a:t>
            </a:r>
            <a:endParaRPr lang="fr-F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2" charset="-128"/>
              </a:rPr>
              <a:t>Les innovations ne naissent pas </a:t>
            </a:r>
            <a:br>
              <a:rPr lang="fr-FR" smtClean="0">
                <a:ea typeface="ＭＳ Ｐゴシック" pitchFamily="2" charset="-128"/>
              </a:rPr>
            </a:br>
            <a:r>
              <a:rPr lang="fr-FR" smtClean="0">
                <a:ea typeface="ＭＳ Ｐゴシック" pitchFamily="2" charset="-128"/>
              </a:rPr>
              <a:t>dans les choux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fr-FR" sz="2400" b="1" smtClean="0">
                <a:ea typeface="ＭＳ Ｐゴシック" pitchFamily="2" charset="-128"/>
              </a:rPr>
              <a:t>Il préexiste  une écologie (histoire, culture, environnement)</a:t>
            </a:r>
          </a:p>
          <a:p>
            <a:pPr lvl="1" eaLnBrk="1" hangingPunct="1">
              <a:buFont typeface="Arial" pitchFamily="34" charset="0"/>
              <a:buNone/>
            </a:pPr>
            <a:endParaRPr lang="fr-FR" sz="2000" b="1" smtClean="0"/>
          </a:p>
          <a:p>
            <a:pPr marL="0" indent="0" eaLnBrk="1" hangingPunct="1">
              <a:buFontTx/>
              <a:buNone/>
            </a:pPr>
            <a:r>
              <a:rPr lang="fr-FR" sz="2400" b="1" smtClean="0">
                <a:ea typeface="ＭＳ Ｐゴシック" pitchFamily="2" charset="-128"/>
              </a:rPr>
              <a:t>Chaque technologie spécifie la précédente quand elle ne la remplace pas</a:t>
            </a:r>
            <a:r>
              <a:rPr lang="fr-FR" sz="2400" smtClean="0">
                <a:ea typeface="ＭＳ Ｐゴシック" pitchFamily="2" charset="-128"/>
              </a:rPr>
              <a:t> :  </a:t>
            </a:r>
          </a:p>
          <a:p>
            <a:pPr lvl="1" eaLnBrk="1" hangingPunct="1">
              <a:buFont typeface="Arial" pitchFamily="34" charset="0"/>
              <a:buNone/>
            </a:pPr>
            <a:endParaRPr lang="fr-FR" sz="2000" smtClean="0"/>
          </a:p>
          <a:p>
            <a:pPr lvl="1" eaLnBrk="1" hangingPunct="1">
              <a:buFont typeface="Arial" pitchFamily="34" charset="0"/>
              <a:buNone/>
            </a:pPr>
            <a:r>
              <a:rPr lang="fr-FR" sz="2000" smtClean="0"/>
              <a:t>La peinture,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fr-FR" sz="2000" smtClean="0"/>
              <a:t>La photographie noir &amp; blanc, 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fr-FR" sz="2000" smtClean="0"/>
              <a:t>La photo couleur,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fr-FR" sz="2000" smtClean="0"/>
              <a:t>Le cinéma,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fr-FR" sz="2000" smtClean="0"/>
              <a:t>La télévision,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fr-FR" sz="2000" smtClean="0"/>
              <a:t>Internet…</a:t>
            </a:r>
          </a:p>
          <a:p>
            <a:pPr lvl="1" eaLnBrk="1" hangingPunct="1">
              <a:buFont typeface="Arial" pitchFamily="34" charset="0"/>
              <a:buNone/>
            </a:pPr>
            <a:endParaRPr lang="fr-FR" sz="2000" smtClean="0"/>
          </a:p>
        </p:txBody>
      </p:sp>
      <p:pic>
        <p:nvPicPr>
          <p:cNvPr id="41988" name="Picture 4" descr="Solei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4013" y="2720975"/>
            <a:ext cx="4754562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omic Sans MS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Arial" pitchFamily="-109" charset="0"/>
            <a:cs typeface="Arial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Arial" pitchFamily="-109" charset="0"/>
            <a:cs typeface="Arial" pitchFamily="-109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660</Words>
  <Application>Microsoft Office PowerPoint</Application>
  <PresentationFormat>Affichage à l'écran (4:3)</PresentationFormat>
  <Paragraphs>174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ＭＳ Ｐゴシック</vt:lpstr>
      <vt:lpstr>Comic Sans MS</vt:lpstr>
      <vt:lpstr>Times New Roman</vt:lpstr>
      <vt:lpstr>Calibri</vt:lpstr>
      <vt:lpstr>Wingdings</vt:lpstr>
      <vt:lpstr>Modèle par défaut</vt:lpstr>
      <vt:lpstr>Management de l’innovation 2015  Séance n° 1</vt:lpstr>
      <vt:lpstr>Plan du cours (1/2)</vt:lpstr>
      <vt:lpstr>Plan du cours (2/2)</vt:lpstr>
      <vt:lpstr>De qui parle-t-on ?</vt:lpstr>
      <vt:lpstr>C’est quoi un innovateur ?</vt:lpstr>
      <vt:lpstr>Innovateurs et troubles bipolaires</vt:lpstr>
      <vt:lpstr>L’innovateur et le monde</vt:lpstr>
      <vt:lpstr>Georges Bernard Shaw</vt:lpstr>
      <vt:lpstr>Les innovations ne naissent pas  dans les choux</vt:lpstr>
      <vt:lpstr>La technique : du social incorporé</vt:lpstr>
      <vt:lpstr>Créativité</vt:lpstr>
      <vt:lpstr>Les éléments de l’innovation</vt:lpstr>
      <vt:lpstr>L’innovation pour Edison</vt:lpstr>
      <vt:lpstr>Cas pratique : re-matérialisation</vt:lpstr>
      <vt:lpstr>Cas pratique  </vt:lpstr>
      <vt:lpstr>Diapositive 16</vt:lpstr>
    </vt:vector>
  </TitlesOfParts>
  <Company>JFTH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Sociologie des Organisations</dc:title>
  <dc:creator>bolivar</dc:creator>
  <cp:lastModifiedBy>Administrateur</cp:lastModifiedBy>
  <cp:revision>65</cp:revision>
  <dcterms:created xsi:type="dcterms:W3CDTF">2004-10-27T11:05:41Z</dcterms:created>
  <dcterms:modified xsi:type="dcterms:W3CDTF">2015-03-10T12:59:27Z</dcterms:modified>
</cp:coreProperties>
</file>