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25"/>
  </p:notesMasterIdLst>
  <p:handoutMasterIdLst>
    <p:handoutMasterId r:id="rId26"/>
  </p:handoutMasterIdLst>
  <p:sldIdLst>
    <p:sldId id="643" r:id="rId3"/>
    <p:sldId id="658" r:id="rId4"/>
    <p:sldId id="660" r:id="rId5"/>
    <p:sldId id="672" r:id="rId6"/>
    <p:sldId id="646" r:id="rId7"/>
    <p:sldId id="647" r:id="rId8"/>
    <p:sldId id="634" r:id="rId9"/>
    <p:sldId id="666" r:id="rId10"/>
    <p:sldId id="649" r:id="rId11"/>
    <p:sldId id="656" r:id="rId12"/>
    <p:sldId id="644" r:id="rId13"/>
    <p:sldId id="657" r:id="rId14"/>
    <p:sldId id="648" r:id="rId15"/>
    <p:sldId id="667" r:id="rId16"/>
    <p:sldId id="668" r:id="rId17"/>
    <p:sldId id="669" r:id="rId18"/>
    <p:sldId id="671" r:id="rId19"/>
    <p:sldId id="650" r:id="rId20"/>
    <p:sldId id="665" r:id="rId21"/>
    <p:sldId id="662" r:id="rId22"/>
    <p:sldId id="670" r:id="rId23"/>
    <p:sldId id="664" r:id="rId24"/>
  </p:sldIdLst>
  <p:sldSz cx="9144000" cy="6858000" type="screen4x3"/>
  <p:notesSz cx="6858000" cy="96869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66"/>
    <a:srgbClr val="0066FF"/>
    <a:srgbClr val="99CCFF"/>
    <a:srgbClr val="FF6600"/>
    <a:srgbClr val="000099"/>
    <a:srgbClr val="99FF99"/>
    <a:srgbClr val="FFFFCC"/>
    <a:srgbClr val="FF0000"/>
    <a:srgbClr val="009900"/>
    <a:srgbClr val="FFCC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84" autoAdjust="0"/>
    <p:restoredTop sz="93120" autoAdjust="0"/>
  </p:normalViewPr>
  <p:slideViewPr>
    <p:cSldViewPr>
      <p:cViewPr>
        <p:scale>
          <a:sx n="100" d="100"/>
          <a:sy n="100" d="100"/>
        </p:scale>
        <p:origin x="-125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288" y="-96"/>
      </p:cViewPr>
      <p:guideLst>
        <p:guide orient="horz" pos="3051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272" cy="48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>
            <a:lvl1pPr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145" y="1"/>
            <a:ext cx="2971272" cy="48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>
            <a:lvl1pPr algn="r"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b" anchorCtr="0" compatLnSpc="1">
            <a:prstTxWarp prst="textNoShape">
              <a:avLst/>
            </a:prstTxWarp>
          </a:bodyPr>
          <a:lstStyle>
            <a:lvl1pPr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145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b" anchorCtr="0" compatLnSpc="1">
            <a:prstTxWarp prst="textNoShape">
              <a:avLst/>
            </a:prstTxWarp>
          </a:bodyPr>
          <a:lstStyle>
            <a:lvl1pPr algn="r" defTabSz="890277">
              <a:defRPr sz="1300" smtClean="0"/>
            </a:lvl1pPr>
          </a:lstStyle>
          <a:p>
            <a:pPr>
              <a:defRPr/>
            </a:pPr>
            <a:fld id="{628042BF-DAA5-4364-81A6-377558950F7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272" cy="48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>
            <a:lvl1pPr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145" y="1"/>
            <a:ext cx="2971272" cy="48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>
            <a:lvl1pPr algn="r"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28663"/>
            <a:ext cx="4838700" cy="3629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1251"/>
            <a:ext cx="5486400" cy="435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b" anchorCtr="0" compatLnSpc="1">
            <a:prstTxWarp prst="textNoShape">
              <a:avLst/>
            </a:prstTxWarp>
          </a:bodyPr>
          <a:lstStyle>
            <a:lvl1pPr defTabSz="890277">
              <a:defRPr sz="1300" dirty="0" smtClean="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45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03" tIns="48201" rIns="96403" bIns="48201" numCol="1" anchor="b" anchorCtr="0" compatLnSpc="1">
            <a:prstTxWarp prst="textNoShape">
              <a:avLst/>
            </a:prstTxWarp>
          </a:bodyPr>
          <a:lstStyle>
            <a:lvl1pPr algn="r" defTabSz="890277">
              <a:defRPr sz="1300" smtClean="0"/>
            </a:lvl1pPr>
          </a:lstStyle>
          <a:p>
            <a:pPr>
              <a:defRPr/>
            </a:pPr>
            <a:fld id="{79B288CE-1470-4C9B-8AB3-29E6F99ABC7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5120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8A208-FE63-47E7-B81F-7A5CFD57FE2D}" type="slidenum">
              <a:rPr lang="fr-FR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34321">
              <a:buFontTx/>
              <a:buChar char="•"/>
            </a:pPr>
            <a:endParaRPr lang="fr-FR" dirty="0" smtClean="0"/>
          </a:p>
        </p:txBody>
      </p:sp>
      <p:sp>
        <p:nvSpPr>
          <p:cNvPr id="82948" name="Espace réservé du numéro de diapositive 3"/>
          <p:cNvSpPr txBox="1">
            <a:spLocks noGrp="1"/>
          </p:cNvSpPr>
          <p:nvPr/>
        </p:nvSpPr>
        <p:spPr bwMode="auto">
          <a:xfrm>
            <a:off x="3885145" y="9200975"/>
            <a:ext cx="2971272" cy="48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r" defTabSz="844338"/>
            <a:fld id="{33DAEC3F-7A49-46A1-89C7-DC3C60375538}" type="slidenum">
              <a:rPr lang="fr-FR" sz="1200"/>
              <a:pPr algn="r" defTabSz="844338"/>
              <a:t>2</a:t>
            </a:fld>
            <a:endParaRPr lang="fr-FR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14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19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Bloc "Management de Projet"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C94D63-BD04-49E7-B4FB-E94EBAFDFE1C}" type="datetime1">
              <a:rPr lang="fr-FR"/>
              <a:pPr/>
              <a:t>09/02/2015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Chr. VIALLET_Version 1.0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228DF-7B17-4509-A630-7FECB4074E45}" type="slidenum">
              <a:rPr lang="en-US"/>
              <a:pPr/>
              <a:t>20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000" u="sng" dirty="0"/>
              <a:t>Notes :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84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3223" y="1773238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diap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450" y="0"/>
            <a:ext cx="91884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0" y="6500813"/>
            <a:ext cx="7143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E8783B6B-FF1B-48F9-822E-DFC19E0E3679}" type="slidenum">
              <a:rPr lang="fr-FR" sz="200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defRPr/>
              </a:pPr>
              <a:t>‹N°›</a:t>
            </a:fld>
            <a:endParaRPr lang="fr-FR" sz="200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 rot="5400000">
            <a:off x="-2126264" y="3862568"/>
            <a:ext cx="4929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2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TP Spécification Générique</a:t>
            </a:r>
            <a:r>
              <a:rPr lang="fr-FR" sz="1200" baseline="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– ING1 – Promo 2017 – Février 2015– V1.0</a:t>
            </a:r>
          </a:p>
          <a:p>
            <a:pPr algn="ctr">
              <a:defRPr/>
            </a:pPr>
            <a:r>
              <a:rPr lang="fr-FR" sz="1200" baseline="0" dirty="0" err="1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NextSteps</a:t>
            </a:r>
            <a:r>
              <a:rPr lang="fr-FR" sz="1200" baseline="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– Reproduction interdire sur tout support </a:t>
            </a:r>
            <a:endParaRPr lang="fr-FR" sz="12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8" r:id="rId2"/>
    <p:sldLayoutId id="2147483679" r:id="rId3"/>
    <p:sldLayoutId id="2147483697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A411-20BD-4B5F-8420-E8AE3D6F5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didier.visade@gmail.com" TargetMode="External"/><Relationship Id="rId2" Type="http://schemas.openxmlformats.org/officeDocument/2006/relationships/hyperlink" Target="mailto:daniel.hervouet@nextsteps.e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0" y="325438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81" name="Text Box 28"/>
          <p:cNvSpPr txBox="1">
            <a:spLocks noChangeArrowheads="1"/>
          </p:cNvSpPr>
          <p:nvPr/>
        </p:nvSpPr>
        <p:spPr bwMode="auto">
          <a:xfrm>
            <a:off x="538950" y="1340768"/>
            <a:ext cx="8605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Module « Spécification fonctionnelle et </a:t>
            </a:r>
          </a:p>
          <a:p>
            <a:pPr algn="ctr"/>
            <a:r>
              <a:rPr lang="fr-FR" sz="2400" b="1" dirty="0" smtClean="0"/>
              <a:t>d’architecture technique » </a:t>
            </a:r>
          </a:p>
          <a:p>
            <a:pPr algn="ctr"/>
            <a:r>
              <a:rPr lang="fr-FR" sz="2400" b="1" dirty="0" smtClean="0"/>
              <a:t>- Module GPRO-2</a:t>
            </a:r>
            <a:endParaRPr lang="fr-FR" sz="2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  <a:cs typeface="+mn-cs"/>
            </a:endParaRPr>
          </a:p>
        </p:txBody>
      </p:sp>
      <p:sp>
        <p:nvSpPr>
          <p:cNvPr id="5124" name="ZoneTexte 4"/>
          <p:cNvSpPr txBox="1">
            <a:spLocks noChangeArrowheads="1"/>
          </p:cNvSpPr>
          <p:nvPr/>
        </p:nvSpPr>
        <p:spPr bwMode="auto">
          <a:xfrm>
            <a:off x="0" y="53086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chemeClr val="bg1"/>
                </a:solidFill>
                <a:latin typeface="Calibri" pitchFamily="34" charset="0"/>
              </a:rPr>
              <a:t> ING1 – promo 2017 – Cursus S2</a:t>
            </a:r>
            <a:endParaRPr lang="fr-FR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12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706" y="71414"/>
            <a:ext cx="1187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14"/>
          <p:cNvSpPr>
            <a:spLocks noChangeArrowheads="1"/>
          </p:cNvSpPr>
          <p:nvPr/>
        </p:nvSpPr>
        <p:spPr bwMode="auto">
          <a:xfrm>
            <a:off x="4814888" y="3938588"/>
            <a:ext cx="365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5128" name="Rectangle 15"/>
          <p:cNvSpPr>
            <a:spLocks noChangeArrowheads="1"/>
          </p:cNvSpPr>
          <p:nvPr/>
        </p:nvSpPr>
        <p:spPr bwMode="auto">
          <a:xfrm>
            <a:off x="4814888" y="4084638"/>
            <a:ext cx="365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4814888" y="4230688"/>
            <a:ext cx="365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5130" name="Rectangle 24"/>
          <p:cNvSpPr>
            <a:spLocks noChangeArrowheads="1"/>
          </p:cNvSpPr>
          <p:nvPr/>
        </p:nvSpPr>
        <p:spPr bwMode="auto">
          <a:xfrm>
            <a:off x="4772025" y="46847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14096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u="sng" dirty="0" smtClean="0"/>
              <a:t>Séance : Complément  TP </a:t>
            </a:r>
          </a:p>
          <a:p>
            <a:endParaRPr lang="fr-FR" sz="2000" b="1" u="sng" dirty="0" smtClean="0"/>
          </a:p>
          <a:p>
            <a:pPr algn="ctr"/>
            <a:r>
              <a:rPr lang="fr-FR" sz="2400" b="1" dirty="0" smtClean="0"/>
              <a:t>TP T&amp;F spécif</a:t>
            </a:r>
          </a:p>
          <a:p>
            <a:pPr algn="ctr"/>
            <a:endParaRPr lang="fr-FR" sz="24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72000" y="6073194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900" b="1" dirty="0" smtClean="0"/>
              <a:t>Restrictions d’utilisation du présent document</a:t>
            </a:r>
            <a:endParaRPr lang="fr-FR" sz="900" dirty="0" smtClean="0"/>
          </a:p>
          <a:p>
            <a:pPr algn="ctr"/>
            <a:r>
              <a:rPr lang="fr-FR" sz="900" dirty="0" smtClean="0"/>
              <a:t>Ce document est la propriété </a:t>
            </a:r>
            <a:r>
              <a:rPr lang="fr-FR" sz="900" dirty="0" err="1" smtClean="0"/>
              <a:t>NextSteps</a:t>
            </a:r>
            <a:r>
              <a:rPr lang="fr-FR" sz="900" dirty="0" smtClean="0"/>
              <a:t>. Toutes les informations présentées ici sont classées ‘ Personnel ’ et ne peuvent en aucun cas être copiées ou communiquées à aucune tierce partie sans l’accord écrit préalable de  </a:t>
            </a:r>
            <a:r>
              <a:rPr lang="fr-FR" sz="900" dirty="0" err="1" smtClean="0"/>
              <a:t>NextSteps</a:t>
            </a:r>
            <a:endParaRPr lang="fr-FR" sz="900" dirty="0" smtClean="0"/>
          </a:p>
          <a:p>
            <a:pPr algn="ctr"/>
            <a:endParaRPr lang="fr-FR" sz="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57223" y="1700808"/>
            <a:ext cx="7968789" cy="4896544"/>
          </a:xfrm>
          <a:prstGeom prst="rect">
            <a:avLst/>
          </a:prstGeom>
        </p:spPr>
        <p:txBody>
          <a:bodyPr lIns="107287" tIns="53643" rIns="107287" bIns="53643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fr-FR" sz="2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r-FR" sz="2000" b="1" u="sng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1" i="0" u="sng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SLO cibles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lang="fr-FR" kern="0" dirty="0" smtClean="0">
                <a:solidFill>
                  <a:srgbClr val="0066FF"/>
                </a:solidFill>
                <a:latin typeface="+mn-lt"/>
                <a:cs typeface="+mn-cs"/>
              </a:rPr>
              <a:t>pour les missions, elles sont classées 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suivant 3 niveaux </a:t>
            </a: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(tableau mis à jour et fourni par l’application marketing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FR" b="1" i="0" u="sng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types de client 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(tableau mis à jour et fourni par l’application vente)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072" y="3429000"/>
            <a:ext cx="835292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327" y="5367136"/>
            <a:ext cx="8136161" cy="10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9592" y="170080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PREMIERE REUNION</a:t>
            </a:r>
          </a:p>
          <a:p>
            <a:r>
              <a:rPr lang="fr-FR" dirty="0" smtClean="0"/>
              <a:t>T&amp;F fait parvenir les niveaux de classification de ses services et ses clients</a:t>
            </a:r>
            <a:endParaRPr lang="fr-FR" u="sng" dirty="0" smtClean="0"/>
          </a:p>
        </p:txBody>
      </p:sp>
      <p:sp>
        <p:nvSpPr>
          <p:cNvPr id="9" name="Rectangle 8"/>
          <p:cNvSpPr/>
          <p:nvPr/>
        </p:nvSpPr>
        <p:spPr>
          <a:xfrm>
            <a:off x="5436096" y="5373216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436096" y="535347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T&amp;F</a:t>
            </a:r>
            <a:endParaRPr lang="fr-FR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700808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DEUXIEME REUNION</a:t>
            </a:r>
            <a:endParaRPr lang="fr-FR" dirty="0" smtClean="0"/>
          </a:p>
          <a:p>
            <a:r>
              <a:rPr lang="fr-FR" dirty="0" smtClean="0"/>
              <a:t> T&amp;F Cie affine ses besoins en expliquant que le LOT 1 – MAQUETTE a recueilli l’assentiment des « </a:t>
            </a:r>
            <a:r>
              <a:rPr lang="fr-FR" dirty="0" err="1" smtClean="0"/>
              <a:t>keys</a:t>
            </a:r>
            <a:r>
              <a:rPr lang="fr-FR" dirty="0" smtClean="0"/>
              <a:t>-</a:t>
            </a:r>
            <a:r>
              <a:rPr lang="fr-FR" dirty="0" err="1" smtClean="0"/>
              <a:t>users</a:t>
            </a:r>
            <a:r>
              <a:rPr lang="fr-FR" dirty="0" smtClean="0"/>
              <a:t> » suite à une série de « </a:t>
            </a:r>
            <a:r>
              <a:rPr lang="fr-FR" dirty="0" err="1" smtClean="0"/>
              <a:t>work-shop</a:t>
            </a:r>
            <a:r>
              <a:rPr lang="fr-FR" dirty="0" smtClean="0"/>
              <a:t> ». </a:t>
            </a:r>
          </a:p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La charte graphique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suivante est adoptée.</a:t>
            </a:r>
          </a:p>
          <a:p>
            <a:r>
              <a:rPr lang="fr-FR" dirty="0" smtClean="0"/>
              <a:t>   </a:t>
            </a:r>
          </a:p>
          <a:p>
            <a:pPr algn="just"/>
            <a:endParaRPr lang="fr-FR" i="1" dirty="0">
              <a:solidFill>
                <a:srgbClr val="0070C0"/>
              </a:solidFill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290" y="2636912"/>
            <a:ext cx="544811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700808"/>
            <a:ext cx="824440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DEUXIEME REUNION</a:t>
            </a:r>
            <a:endParaRPr lang="fr-FR" dirty="0" smtClean="0"/>
          </a:p>
          <a:p>
            <a:pPr algn="just"/>
            <a:r>
              <a:rPr lang="fr-FR" sz="1600" u="sng" dirty="0" smtClean="0"/>
              <a:t>Les droits des utilisateurs son</a:t>
            </a:r>
            <a:r>
              <a:rPr lang="fr-FR" dirty="0" smtClean="0"/>
              <a:t>t :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sz="1600" dirty="0" smtClean="0"/>
              <a:t>Pour  tous les manageurs logistique et vente : lecture et écriture sur une fiche active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sz="1600" dirty="0" smtClean="0"/>
              <a:t>le mangement T&amp;F : mode lecture complet</a:t>
            </a:r>
          </a:p>
          <a:p>
            <a:pPr lvl="1" algn="just">
              <a:buFont typeface="Arial" pitchFamily="34" charset="0"/>
              <a:buChar char="•"/>
            </a:pPr>
            <a:r>
              <a:rPr lang="fr-FR" sz="1600" dirty="0" smtClean="0"/>
              <a:t>En lecture  réduite pour :</a:t>
            </a:r>
          </a:p>
          <a:p>
            <a:pPr lvl="2" algn="just">
              <a:buFont typeface="Arial" pitchFamily="34" charset="0"/>
              <a:buChar char="•"/>
            </a:pPr>
            <a:r>
              <a:rPr lang="fr-FR" sz="1600" dirty="0" smtClean="0"/>
              <a:t> les chauffeurs depuis leur camion </a:t>
            </a:r>
            <a:r>
              <a:rPr lang="fr-FR" dirty="0" smtClean="0"/>
              <a:t>: </a:t>
            </a:r>
            <a:r>
              <a:rPr lang="fr-FR" sz="1600" i="1" dirty="0" smtClean="0">
                <a:solidFill>
                  <a:srgbClr val="0066FF"/>
                </a:solidFill>
              </a:rPr>
              <a:t>ne voit pas les aspects finances et enregistrement </a:t>
            </a:r>
          </a:p>
          <a:p>
            <a:pPr lvl="2" algn="just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sz="1600" dirty="0" smtClean="0"/>
              <a:t>Les clients un écran réduit qui donne uniquement le statu</a:t>
            </a:r>
            <a:r>
              <a:rPr lang="fr-FR" sz="1600" dirty="0" smtClean="0">
                <a:solidFill>
                  <a:srgbClr val="0066FF"/>
                </a:solidFill>
              </a:rPr>
              <a:t> </a:t>
            </a:r>
            <a:r>
              <a:rPr lang="fr-FR" sz="1400" i="1" dirty="0" smtClean="0">
                <a:solidFill>
                  <a:srgbClr val="0066FF"/>
                </a:solidFill>
              </a:rPr>
              <a:t>enregistrement </a:t>
            </a:r>
            <a:r>
              <a:rPr lang="fr-FR" sz="1400" i="1" dirty="0" smtClean="0"/>
              <a:t>+ </a:t>
            </a:r>
            <a:r>
              <a:rPr lang="fr-FR" sz="1600" dirty="0" smtClean="0"/>
              <a:t>le statu actif de leur demande, soit : </a:t>
            </a:r>
            <a:r>
              <a:rPr lang="fr-FR" sz="1600" i="1" dirty="0" smtClean="0">
                <a:solidFill>
                  <a:srgbClr val="0066FF"/>
                </a:solidFill>
              </a:rPr>
              <a:t>chargement , transport, livraison, en facturation + les caractéristiques de leur commande</a:t>
            </a:r>
          </a:p>
          <a:p>
            <a:pPr lvl="2" algn="just">
              <a:buFont typeface="Arial" pitchFamily="34" charset="0"/>
              <a:buChar char="•"/>
            </a:pPr>
            <a:endParaRPr lang="fr-FR" sz="1600" i="1" dirty="0" smtClean="0">
              <a:solidFill>
                <a:srgbClr val="0066FF"/>
              </a:solidFill>
            </a:endParaRPr>
          </a:p>
          <a:p>
            <a:pPr algn="just"/>
            <a:r>
              <a:rPr lang="fr-FR" sz="1600" u="sng" dirty="0" smtClean="0">
                <a:sym typeface="Wingdings" pitchFamily="2" charset="2"/>
              </a:rPr>
              <a:t>Le déploiement de l’application se fera 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>
                <a:sym typeface="Wingdings" pitchFamily="2" charset="2"/>
              </a:rPr>
              <a:t> d’abord par un pilote sur la France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>
                <a:sym typeface="Wingdings" pitchFamily="2" charset="2"/>
              </a:rPr>
              <a:t> ensuite généralisation à tous les pays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>
                <a:sym typeface="Wingdings" pitchFamily="2" charset="2"/>
              </a:rPr>
              <a:t> Il faut séparer le déploiement matériel du déploiement logiciel </a:t>
            </a:r>
          </a:p>
          <a:p>
            <a:pPr lvl="1" algn="just"/>
            <a:endParaRPr lang="fr-FR" sz="1600" i="1" dirty="0" smtClean="0">
              <a:solidFill>
                <a:srgbClr val="0066FF"/>
              </a:solidFill>
            </a:endParaRPr>
          </a:p>
          <a:p>
            <a:pPr lvl="2" algn="just"/>
            <a:endParaRPr lang="fr-FR" sz="1600" i="1" dirty="0" smtClean="0">
              <a:solidFill>
                <a:srgbClr val="0066FF"/>
              </a:solidFill>
            </a:endParaRPr>
          </a:p>
          <a:p>
            <a:pPr lvl="2" algn="just"/>
            <a:endParaRPr lang="fr-FR" sz="1600" i="1" dirty="0" smtClean="0">
              <a:solidFill>
                <a:srgbClr val="0066FF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24720"/>
            <a:ext cx="7632848" cy="44886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899592" y="170080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DEUXIEME REUNION</a:t>
            </a:r>
            <a:endParaRPr lang="fr-FR" dirty="0" smtClean="0"/>
          </a:p>
          <a:p>
            <a:pPr algn="just"/>
            <a:r>
              <a:rPr lang="fr-FR" dirty="0" smtClean="0"/>
              <a:t>Suivi pour T&amp;F : </a:t>
            </a:r>
            <a:r>
              <a:rPr lang="fr-FR" u="sng" dirty="0" smtClean="0"/>
              <a:t>principe</a:t>
            </a:r>
            <a:r>
              <a:rPr lang="fr-FR" dirty="0" smtClean="0"/>
              <a:t> du formulaire de suivi</a:t>
            </a:r>
            <a:r>
              <a:rPr lang="fr-FR" sz="1600" i="1" dirty="0" smtClean="0"/>
              <a:t>. Les étapes faites sont grisées</a:t>
            </a:r>
            <a:r>
              <a:rPr lang="fr-FR" dirty="0" smtClean="0"/>
              <a:t> </a:t>
            </a:r>
          </a:p>
          <a:p>
            <a:pPr algn="just"/>
            <a:endParaRPr lang="fr-FR" i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Réunion de lancement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00808"/>
            <a:ext cx="8460432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="1" cap="all" dirty="0" smtClean="0"/>
              <a:t>Troisième</a:t>
            </a:r>
            <a:r>
              <a:rPr lang="fr-FR" sz="1600" b="1" dirty="0" smtClean="0"/>
              <a:t> REUNION   les conditions de recette</a:t>
            </a:r>
            <a:endParaRPr lang="fr-FR" sz="1600" dirty="0" smtClean="0"/>
          </a:p>
          <a:p>
            <a:pPr>
              <a:lnSpc>
                <a:spcPct val="150000"/>
              </a:lnSpc>
              <a:buNone/>
            </a:pPr>
            <a:r>
              <a:rPr lang="fr-FR" sz="1600" dirty="0" smtClean="0"/>
              <a:t>La recette globale est prononcée suite à une réunion spécifique où votre client vérifie que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Aucune fiche de test en défaut majeur 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pas plus de 25% des fiches sont en défaut mineur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latin typeface="+mn-lt"/>
              </a:rPr>
              <a:t>Elle est refusée si </a:t>
            </a:r>
            <a:r>
              <a:rPr lang="fr-FR" sz="1600" dirty="0" smtClean="0"/>
              <a:t>il y a </a:t>
            </a:r>
            <a:r>
              <a:rPr lang="fr-FR" dirty="0" smtClean="0"/>
              <a:t>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une fiche est en défaut majeur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si plus de 45% des fiches sont en défaut mineur….</a:t>
            </a:r>
            <a:endParaRPr lang="fr-FR" sz="1600" i="1" dirty="0" smtClean="0"/>
          </a:p>
          <a:p>
            <a:pPr lvl="0">
              <a:lnSpc>
                <a:spcPct val="150000"/>
              </a:lnSpc>
              <a:buNone/>
            </a:pPr>
            <a:r>
              <a:rPr lang="fr-FR" sz="1600" dirty="0" smtClean="0"/>
              <a:t>Ensuite le client fera une analyse de tous les défauts  pour voir s’ils mettent en évidence des risques pour les phases suivantes :  </a:t>
            </a:r>
            <a:r>
              <a:rPr lang="fr-FR" sz="1400" i="1" dirty="0" smtClean="0"/>
              <a:t>le déploiement et l’exploitation</a:t>
            </a:r>
          </a:p>
          <a:p>
            <a:pPr algn="just">
              <a:lnSpc>
                <a:spcPct val="150000"/>
              </a:lnSpc>
              <a:buNone/>
            </a:pPr>
            <a:r>
              <a:rPr lang="fr-FR" sz="1400" dirty="0" smtClean="0">
                <a:sym typeface="Wingdings" pitchFamily="2" charset="2"/>
              </a:rPr>
              <a:t>La recette se fera :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Sur 3 mois maximum, avec 5 cycles  de recette maximum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Vous aurez à présenter le bilan de votre recette interne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Le client  testera des composants matériels : principalement le serveur central et le frontal WEB </a:t>
            </a:r>
            <a:r>
              <a:rPr lang="fr-FR" sz="1200" i="1" dirty="0" smtClean="0">
                <a:sym typeface="Wingdings" pitchFamily="2" charset="2"/>
              </a:rPr>
              <a:t>( règles de sécurité d’accès) </a:t>
            </a:r>
            <a:endParaRPr lang="fr-FR" sz="1400" i="1" dirty="0" smtClean="0">
              <a:sym typeface="Wingdings" pitchFamily="2" charset="2"/>
            </a:endParaRPr>
          </a:p>
          <a:p>
            <a:pPr lvl="0">
              <a:lnSpc>
                <a:spcPct val="150000"/>
              </a:lnSpc>
              <a:buNone/>
            </a:pPr>
            <a:endParaRPr lang="fr-FR" sz="1400" i="1" dirty="0" smtClean="0"/>
          </a:p>
          <a:p>
            <a:pPr lvl="0">
              <a:lnSpc>
                <a:spcPct val="150000"/>
              </a:lnSpc>
              <a:buNone/>
            </a:pPr>
            <a:endParaRPr lang="fr-FR" sz="16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1773238"/>
            <a:ext cx="8064896" cy="41148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fr-FR" sz="1400" b="1" cap="all" dirty="0" smtClean="0"/>
              <a:t>Troisième</a:t>
            </a:r>
            <a:r>
              <a:rPr lang="fr-FR" sz="1400" b="1" dirty="0" smtClean="0"/>
              <a:t> REUNION  : les conditions de recette (suite) </a:t>
            </a:r>
            <a:endParaRPr lang="fr-FR" sz="1400" dirty="0" smtClean="0">
              <a:sym typeface="Wingdings" pitchFamily="2" charset="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fr-FR" sz="1600" dirty="0" smtClean="0">
                <a:sym typeface="Wingdings" pitchFamily="2" charset="2"/>
              </a:rPr>
              <a:t>Les conditions de recette  sont 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sym typeface="Wingdings" pitchFamily="2" charset="2"/>
              </a:rPr>
              <a:t>Pour un test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Un test est accepté avec un seul défaut mineur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Un test est  refusé si un défaut majeur ; après 4 défauts majeurs sur le même test  : alerte comité de pilotage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dirty="0" smtClean="0">
                <a:sym typeface="Wingdings" pitchFamily="2" charset="2"/>
              </a:rPr>
              <a:t>Pour un groupe de test (ou fiches de test)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/>
              <a:t> Un test est accepté si aucune fiche en défaut majeur et si moins de 10% des fiches sont en défaut mineur  ou moins de 25% des fiches sont en défaut mineur, mais le comité de pilotage  du projet a donné son accord sur les corrections </a:t>
            </a:r>
            <a:r>
              <a:rPr lang="fr-FR" sz="1100" dirty="0" smtClean="0"/>
              <a:t>( risque faible pour le déroulé de la recette )….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100" dirty="0" smtClean="0"/>
              <a:t>  </a:t>
            </a:r>
            <a:r>
              <a:rPr lang="fr-FR" sz="1400" dirty="0" smtClean="0"/>
              <a:t>Un tes est refusé si  une fiche est en défaut majeur ou si plus de 25% des fiches sont en défaut mineur….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Réunion de lancement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7239" y="1773238"/>
            <a:ext cx="8416761" cy="491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cap="all" dirty="0" smtClean="0"/>
              <a:t>Troisième </a:t>
            </a:r>
            <a:r>
              <a:rPr lang="fr-FR" sz="1600" b="1" dirty="0" smtClean="0"/>
              <a:t>REUNION  : les conditions de la recette globale (suite) </a:t>
            </a:r>
            <a:endParaRPr lang="fr-FR" sz="1600" dirty="0" smtClean="0"/>
          </a:p>
          <a:p>
            <a:pPr>
              <a:lnSpc>
                <a:spcPct val="150000"/>
              </a:lnSpc>
              <a:buNone/>
            </a:pPr>
            <a:r>
              <a:rPr lang="fr-FR" sz="1600" dirty="0" smtClean="0"/>
              <a:t>Elle est prononcée suite à une réunion spécifique où votre client vérifie que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Aucune fiche de test en défaut majeur 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pas plus de 30% des fiches sont en défaut mineur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latin typeface="+mn-lt"/>
              </a:rPr>
              <a:t>Elle est refusée si </a:t>
            </a:r>
            <a:r>
              <a:rPr lang="fr-FR" sz="1600" dirty="0" smtClean="0"/>
              <a:t>il y a :</a:t>
            </a:r>
            <a:endParaRPr lang="fr-FR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une fiche est en défaut majeur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si plus de 40% des fiches sont en défaut mineur….</a:t>
            </a:r>
            <a:endParaRPr lang="fr-FR" sz="1050" dirty="0" smtClean="0"/>
          </a:p>
          <a:p>
            <a:pPr lvl="0">
              <a:lnSpc>
                <a:spcPct val="150000"/>
              </a:lnSpc>
              <a:buNone/>
            </a:pPr>
            <a:r>
              <a:rPr lang="fr-FR" sz="1600" dirty="0" smtClean="0"/>
              <a:t>Ensuite le client fera une analyse de tous les défauts  pour voir s’ils mettent en évidence des risques pour les phases suivantes :  </a:t>
            </a:r>
            <a:r>
              <a:rPr lang="fr-FR" sz="1400" i="1" dirty="0" smtClean="0"/>
              <a:t>le déploiement et l’exploitation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/>
              <a:t>Le support est en local  fait par chaque pays. Il y a un seul service desk pour l’assistance utilisateur ( en anglais uniquement), ouvert de 7h à 20h; 7/7j.</a:t>
            </a:r>
            <a:endParaRPr lang="fr-FR" sz="1600" dirty="0" smtClean="0">
              <a:sym typeface="Wingdings" pitchFamily="2" charset="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fr-FR" sz="1400" b="1" dirty="0" smtClean="0">
                <a:sym typeface="Wingdings" pitchFamily="2" charset="2"/>
              </a:rPr>
              <a:t>NB</a:t>
            </a:r>
            <a:r>
              <a:rPr lang="fr-FR" sz="1400" dirty="0" smtClean="0">
                <a:sym typeface="Wingdings" pitchFamily="2" charset="2"/>
              </a:rPr>
              <a:t>: La plate-forme d’intégration de votre responsabilité . </a:t>
            </a:r>
            <a:endParaRPr lang="fr-FR" sz="1400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Réunion de lancement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7239" y="1773238"/>
            <a:ext cx="8416761" cy="454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cap="all" dirty="0" smtClean="0"/>
              <a:t>Troisième </a:t>
            </a:r>
            <a:r>
              <a:rPr lang="fr-FR" sz="1600" b="1" dirty="0" smtClean="0"/>
              <a:t>REUNION  : les conditions de déploiement et d’exploitation (suite) </a:t>
            </a:r>
            <a:endParaRPr lang="fr-FR" sz="1600" dirty="0" smtClean="0"/>
          </a:p>
          <a:p>
            <a:pPr>
              <a:lnSpc>
                <a:spcPct val="150000"/>
              </a:lnSpc>
              <a:buNone/>
            </a:pPr>
            <a:r>
              <a:rPr lang="fr-FR" sz="1600" dirty="0" smtClean="0"/>
              <a:t>Elle est prononcée suite à une réunion spécifique où votre client vérifie que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Aucune fiche de test en défaut majeur 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pas plus de 30% des fiches sont en défaut mineur</a:t>
            </a:r>
          </a:p>
          <a:p>
            <a:pPr>
              <a:lnSpc>
                <a:spcPct val="150000"/>
              </a:lnSpc>
              <a:buNone/>
            </a:pPr>
            <a:r>
              <a:rPr lang="fr-FR" sz="1600" dirty="0" smtClean="0">
                <a:latin typeface="+mn-lt"/>
              </a:rPr>
              <a:t>Elle est refusée si </a:t>
            </a:r>
            <a:r>
              <a:rPr lang="fr-FR" sz="1600" dirty="0" smtClean="0"/>
              <a:t>il y a :</a:t>
            </a:r>
            <a:endParaRPr lang="fr-FR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une fiche est en défaut majeur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si plus de 40% des fiches sont en défaut mineur….</a:t>
            </a:r>
            <a:endParaRPr lang="fr-FR" sz="1050" dirty="0" smtClean="0"/>
          </a:p>
          <a:p>
            <a:pPr lvl="0">
              <a:lnSpc>
                <a:spcPct val="150000"/>
              </a:lnSpc>
              <a:buNone/>
            </a:pPr>
            <a:r>
              <a:rPr lang="fr-FR" sz="1600" dirty="0" smtClean="0"/>
              <a:t>Ensuite le client fera une analyse de tous les défauts  pour voir s’ils mettent en évidence des risques pour les phases suivantes :  </a:t>
            </a:r>
            <a:r>
              <a:rPr lang="fr-FR" sz="1400" i="1" dirty="0" smtClean="0"/>
              <a:t>le déploiement et l’exploitation</a:t>
            </a:r>
          </a:p>
          <a:p>
            <a:pPr lvl="0">
              <a:lnSpc>
                <a:spcPct val="150000"/>
              </a:lnSpc>
              <a:buNone/>
            </a:pPr>
            <a:endParaRPr lang="fr-FR" sz="1600" dirty="0" smtClean="0"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fr-FR" sz="1400" b="1" dirty="0" smtClean="0">
                <a:sym typeface="Wingdings" pitchFamily="2" charset="2"/>
              </a:rPr>
              <a:t>NB</a:t>
            </a:r>
            <a:r>
              <a:rPr lang="fr-FR" sz="1400" dirty="0" smtClean="0">
                <a:sym typeface="Wingdings" pitchFamily="2" charset="2"/>
              </a:rPr>
              <a:t>: La plate-forme d’intégration de votre responsabilité . </a:t>
            </a:r>
            <a:endParaRPr lang="fr-FR" sz="1400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577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Réunion de lancement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Le livrable du TP  </a:t>
            </a:r>
            <a:r>
              <a:rPr lang="fr-FR" sz="2800" dirty="0" smtClean="0"/>
              <a:t>T&amp;F</a:t>
            </a:r>
            <a:endParaRPr lang="fr-FR" sz="2800" b="1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5576" y="1772816"/>
            <a:ext cx="820891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/>
              <a:t>Vous avez à réaliser la spécification fonctionnelle et d’architecture technique de la fonction </a:t>
            </a:r>
            <a:r>
              <a:rPr lang="fr-FR" sz="1600" i="1" u="sng" dirty="0" smtClean="0"/>
              <a:t>suivi de colis  </a:t>
            </a:r>
            <a:r>
              <a:rPr lang="fr-FR" sz="1600" dirty="0" smtClean="0"/>
              <a:t>pour la société T&amp;F dans l’architecture retenue en fin du TP méthode. </a:t>
            </a:r>
            <a:r>
              <a:rPr lang="fr-FR" sz="1600" i="1" dirty="0" smtClean="0"/>
              <a:t>Il vous manque des informations….</a:t>
            </a:r>
          </a:p>
          <a:p>
            <a:pPr>
              <a:lnSpc>
                <a:spcPct val="150000"/>
              </a:lnSpc>
            </a:pPr>
            <a:r>
              <a:rPr lang="fr-FR" sz="1600" dirty="0" smtClean="0"/>
              <a:t>Comme pour le TP ‘spécification générale’ </a:t>
            </a:r>
            <a:r>
              <a:rPr lang="fr-FR" sz="1400" i="1" dirty="0" smtClean="0"/>
              <a:t>(contexte UPS)  </a:t>
            </a:r>
            <a:r>
              <a:rPr lang="fr-FR" sz="1600" dirty="0" smtClean="0"/>
              <a:t>vous allez réaliser la spécification pour l’application ‘Suivi d’un colis’; à l’aide des kits 20, 24   pour structurer votre réponse.</a:t>
            </a:r>
          </a:p>
          <a:p>
            <a:pPr>
              <a:lnSpc>
                <a:spcPct val="150000"/>
              </a:lnSpc>
            </a:pPr>
            <a:r>
              <a:rPr lang="fr-FR" sz="1600" i="1" dirty="0" smtClean="0"/>
              <a:t>  Vous vous baserez aussi sur les formations précédentes et les TP1 de janvier dernier</a:t>
            </a:r>
            <a:endParaRPr lang="fr-FR" sz="1600" i="1" u="sng" dirty="0" smtClean="0">
              <a:solidFill>
                <a:srgbClr val="0070C0"/>
              </a:solidFill>
            </a:endParaRPr>
          </a:p>
          <a:p>
            <a:endParaRPr lang="fr-FR" dirty="0" smtClean="0"/>
          </a:p>
          <a:p>
            <a:pPr algn="ctr"/>
            <a:r>
              <a:rPr lang="fr-FR" sz="1600" dirty="0" smtClean="0"/>
              <a:t>Vous avez à préparer une présentation que vous aurez à faire sur 30 mn </a:t>
            </a:r>
          </a:p>
          <a:p>
            <a:endParaRPr lang="fr-FR" sz="1600" dirty="0" smtClean="0"/>
          </a:p>
          <a:p>
            <a:pPr algn="ctr"/>
            <a:r>
              <a:rPr lang="fr-FR" sz="1600" dirty="0" smtClean="0"/>
              <a:t>Au début de la présentation, nous vous demanderons comment vous avez organisé votre équipe pour traiter ce TP sur 6 h : </a:t>
            </a:r>
            <a:r>
              <a:rPr lang="fr-FR" sz="1400" i="1" dirty="0" smtClean="0"/>
              <a:t>prévoir un </a:t>
            </a:r>
            <a:r>
              <a:rPr lang="fr-FR" sz="1400" i="1" dirty="0" err="1" smtClean="0"/>
              <a:t>slide</a:t>
            </a:r>
            <a:r>
              <a:rPr lang="fr-FR" sz="1400" i="1" dirty="0" smtClean="0"/>
              <a:t>.</a:t>
            </a:r>
          </a:p>
          <a:p>
            <a:endParaRPr lang="fr-FR" sz="1400" i="1" dirty="0" smtClean="0"/>
          </a:p>
          <a:p>
            <a:endParaRPr lang="fr-FR" sz="1400" i="1" dirty="0" smtClean="0"/>
          </a:p>
          <a:p>
            <a:pPr algn="ctr"/>
            <a:r>
              <a:rPr lang="fr-FR" sz="1600" i="1" u="sng" dirty="0" smtClean="0">
                <a:solidFill>
                  <a:srgbClr val="0070C0"/>
                </a:solidFill>
              </a:rPr>
              <a:t>Notre aide lors la rédaction de ce TP se limitera à des points précis et non à vous orienter sur les aspects stratégiques du projet</a:t>
            </a:r>
            <a:r>
              <a:rPr lang="fr-FR" sz="1600" dirty="0" smtClean="0">
                <a:solidFill>
                  <a:srgbClr val="0070C0"/>
                </a:solidFill>
              </a:rPr>
              <a:t>.</a:t>
            </a:r>
          </a:p>
          <a:p>
            <a:endParaRPr lang="fr-FR" sz="1600" i="1" dirty="0" smtClean="0"/>
          </a:p>
          <a:p>
            <a:endParaRPr lang="fr-FR" sz="1600" dirty="0" smtClean="0"/>
          </a:p>
          <a:p>
            <a:pPr algn="ctr"/>
            <a:endParaRPr lang="fr-FR" sz="1600" b="1" i="1" dirty="0" smtClean="0"/>
          </a:p>
          <a:p>
            <a:pPr algn="ctr"/>
            <a:endParaRPr lang="fr-FR" sz="1600" b="1" i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1700808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u="sng" dirty="0" smtClean="0"/>
              <a:t>La partie spécification fonctionnelle à partir du kit 20 </a:t>
            </a:r>
            <a:r>
              <a:rPr lang="fr-FR" sz="1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FR" sz="1600" dirty="0" smtClean="0"/>
              <a:t>Vous traitez tout ou partie des chapitres du kit 20 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ne traitez pas le chapitre 1 déjà fait lors des </a:t>
            </a:r>
            <a:r>
              <a:rPr lang="fr-FR" sz="1600" dirty="0" smtClean="0"/>
              <a:t>ateliers </a:t>
            </a:r>
            <a:r>
              <a:rPr lang="fr-FR" sz="1600" dirty="0" smtClean="0"/>
              <a:t>1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complètement les chapitres  : 2 et 3, n’oubliez pas de rappeler les risques techniques du projet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le chapitre 4, où vous développerez  :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le logigramme global de l’application,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le logigramme détaillé du login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L’organisation et le contenu détaillée de l’écran du login et de ses champs</a:t>
            </a:r>
          </a:p>
          <a:p>
            <a:pPr lvl="0">
              <a:spcBef>
                <a:spcPts val="600"/>
              </a:spcBef>
            </a:pPr>
            <a:r>
              <a:rPr lang="fr-FR" sz="1600" dirty="0" smtClean="0"/>
              <a:t> Il vous faut fournir toutes les informations au développeur  sur la fiche de suivi 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fr-FR" sz="1600" dirty="0" smtClean="0"/>
              <a:t> </a:t>
            </a:r>
            <a:r>
              <a:rPr lang="fr-FR" sz="1400" dirty="0" smtClean="0"/>
              <a:t>L’organisation de la fiche : les différentes zones et les champs par zone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fr-FR" sz="1400" dirty="0" smtClean="0"/>
              <a:t> Comment est décrit le client, la mission, les phases de la mission…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fr-FR" sz="1400" dirty="0" smtClean="0"/>
              <a:t> Le sens des couleurs de champs et du texte (par exemple texte en rouge si problème…)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fr-FR" sz="1400" dirty="0" smtClean="0"/>
              <a:t> Comment accéder aux détails d’un champ (si toute l’information n’est pas affichée 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fr-FR" sz="1400" dirty="0" err="1" smtClean="0"/>
              <a:t>Etc</a:t>
            </a:r>
            <a:r>
              <a:rPr lang="fr-FR" sz="1400" dirty="0" smtClean="0"/>
              <a:t> .</a:t>
            </a:r>
          </a:p>
          <a:p>
            <a:pPr>
              <a:lnSpc>
                <a:spcPct val="150000"/>
              </a:lnSpc>
            </a:pPr>
            <a:endParaRPr lang="fr-FR" sz="1400" b="1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0100" y="725795"/>
            <a:ext cx="75775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Livrables du TP</a:t>
            </a:r>
          </a:p>
          <a:p>
            <a:pPr marL="342900" indent="-342900" algn="ctr"/>
            <a:r>
              <a:rPr lang="fr-FR" sz="1600" b="1" dirty="0" smtClean="0"/>
              <a:t>Vous avez à fournir dans un même power-point</a:t>
            </a:r>
            <a:endParaRPr lang="fr-F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642910" y="895633"/>
            <a:ext cx="8501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/>
            <a:r>
              <a:rPr lang="fr-FR" sz="2400" b="1" dirty="0" smtClean="0">
                <a:solidFill>
                  <a:schemeClr val="accent2"/>
                </a:solidFill>
              </a:rPr>
              <a:t>L’organisation de la semaine 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20" y="1857388"/>
            <a:ext cx="7834246" cy="50006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1772230"/>
            <a:ext cx="8208912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fr-FR" sz="1600" u="sng" dirty="0" smtClean="0"/>
              <a:t>La partie plan de recette à partir du Kit 24 </a:t>
            </a:r>
            <a:r>
              <a:rPr lang="fr-FR" sz="1600" dirty="0" smtClean="0"/>
              <a:t>: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complètement les chapitres 1, 2 et 3 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le chapitre 4 sur la partie logiciel :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Principe de l’identification d’une fiche test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La fiche d’anomalie  sur un exemple de défaut pour une fiche de test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L’organisation de toutes les fiches pour leur suivi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Le suivi des fiches pendant la recette en fonction des différents niveaux   ( sur le principe du montage de la plate-forme d’intégration)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400" dirty="0" smtClean="0"/>
              <a:t>La description détaillée de :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400" dirty="0" smtClean="0"/>
              <a:t>4 fiches  HW au choix  dans les niveaux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400" dirty="0" smtClean="0"/>
              <a:t>4 fiches application en boite  noire…</a:t>
            </a:r>
            <a:endParaRPr lang="fr-FR" sz="1200" i="1" dirty="0" smtClean="0"/>
          </a:p>
          <a:p>
            <a:pPr marL="457200" indent="-457200" algn="ctr">
              <a:lnSpc>
                <a:spcPct val="150000"/>
              </a:lnSpc>
            </a:pPr>
            <a:endParaRPr lang="fr-FR" sz="700" b="1" dirty="0" smtClean="0"/>
          </a:p>
          <a:p>
            <a:pPr marL="457200" indent="-457200" algn="ctr">
              <a:lnSpc>
                <a:spcPct val="150000"/>
              </a:lnSpc>
            </a:pPr>
            <a:r>
              <a:rPr lang="fr-FR" sz="1400" b="1" dirty="0" smtClean="0"/>
              <a:t>Nota: </a:t>
            </a:r>
            <a:r>
              <a:rPr lang="fr-FR" sz="1400" i="1" dirty="0" smtClean="0"/>
              <a:t>Le document  ‘doc- fiches’ livré avec les kits vous donne les sources des fiches types du plan de recette,  à vous de les adapter au contexte du TP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27584" y="764704"/>
            <a:ext cx="757750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fr-FR" sz="2400" b="1" dirty="0" smtClean="0"/>
              <a:t>Livrables du TP</a:t>
            </a:r>
          </a:p>
          <a:p>
            <a:pPr marL="342900" indent="-342900" algn="ctr"/>
            <a:r>
              <a:rPr lang="fr-FR" sz="1600" b="1" dirty="0" smtClean="0"/>
              <a:t>Vous avez à fournir dans un même power-point  (suite )</a:t>
            </a:r>
          </a:p>
          <a:p>
            <a:pPr marL="342900" indent="-342900" algn="ctr"/>
            <a:endParaRPr lang="fr-F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43608" y="1844824"/>
            <a:ext cx="5457218" cy="460851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fr-FR" sz="1600" dirty="0" smtClean="0"/>
              <a:t>L’organisation des passages pour les présentations de jeudi et vendredi. </a:t>
            </a:r>
          </a:p>
          <a:p>
            <a:pPr>
              <a:lnSpc>
                <a:spcPct val="150000"/>
              </a:lnSpc>
              <a:buNone/>
            </a:pPr>
            <a:r>
              <a:rPr lang="fr-FR" sz="1600" u="sng" dirty="0" smtClean="0"/>
              <a:t>Tous les étudiants du groupe auront à présenter une </a:t>
            </a:r>
            <a:r>
              <a:rPr lang="fr-FR" sz="1600" u="sng" dirty="0" smtClean="0"/>
              <a:t>partie </a:t>
            </a:r>
            <a:r>
              <a:rPr lang="fr-FR" sz="1400" i="1" u="sng" dirty="0" smtClean="0"/>
              <a:t>(au </a:t>
            </a:r>
            <a:r>
              <a:rPr lang="fr-FR" sz="1400" i="1" u="sng" dirty="0" err="1" smtClean="0"/>
              <a:t>hazard</a:t>
            </a:r>
            <a:r>
              <a:rPr lang="fr-FR" sz="1400" i="1" u="sng" dirty="0" smtClean="0"/>
              <a:t> des questions de l’examinateur)</a:t>
            </a:r>
            <a:endParaRPr lang="fr-FR" sz="1600" i="1" u="sng" dirty="0" smtClean="0"/>
          </a:p>
          <a:p>
            <a:pPr>
              <a:lnSpc>
                <a:spcPct val="150000"/>
              </a:lnSpc>
              <a:buNone/>
            </a:pPr>
            <a:endParaRPr lang="fr-FR" sz="1600" dirty="0" smtClean="0"/>
          </a:p>
          <a:p>
            <a:pPr>
              <a:lnSpc>
                <a:spcPct val="150000"/>
              </a:lnSpc>
              <a:buNone/>
            </a:pPr>
            <a:endParaRPr lang="fr-FR" sz="1600" dirty="0" smtClean="0"/>
          </a:p>
          <a:p>
            <a:pPr>
              <a:lnSpc>
                <a:spcPct val="150000"/>
              </a:lnSpc>
              <a:buNone/>
            </a:pPr>
            <a:endParaRPr lang="fr-FR" sz="1600" dirty="0" smtClean="0"/>
          </a:p>
          <a:p>
            <a:pPr>
              <a:lnSpc>
                <a:spcPct val="150000"/>
              </a:lnSpc>
              <a:buNone/>
            </a:pPr>
            <a:r>
              <a:rPr lang="fr-FR" sz="1600" dirty="0" smtClean="0"/>
              <a:t>Prévoyez deux PC et vos fichiers en double sur une clé: </a:t>
            </a:r>
          </a:p>
          <a:p>
            <a:pPr algn="ctr">
              <a:lnSpc>
                <a:spcPct val="150000"/>
              </a:lnSpc>
              <a:buNone/>
            </a:pP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une panne PC ou un mauvais fichier  </a:t>
            </a:r>
            <a:endParaRPr lang="fr-FR" sz="1600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fr-FR" sz="1600" dirty="0" smtClean="0">
                <a:solidFill>
                  <a:srgbClr val="FF0000"/>
                </a:solidFill>
              </a:rPr>
              <a:t>vous </a:t>
            </a:r>
            <a:r>
              <a:rPr lang="fr-FR" sz="1600" dirty="0" smtClean="0">
                <a:solidFill>
                  <a:srgbClr val="FF0000"/>
                </a:solidFill>
              </a:rPr>
              <a:t>coutera -5 points 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00128" y="768337"/>
            <a:ext cx="7772400" cy="731837"/>
          </a:xfrm>
          <a:prstGeom prst="rect">
            <a:avLst/>
          </a:prstGeom>
        </p:spPr>
        <p:txBody>
          <a:bodyPr lIns="107287" tIns="53643" rIns="107287" bIns="53643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attendus pour la présentation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785794"/>
            <a:ext cx="2166937" cy="5937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0128" y="768337"/>
            <a:ext cx="7772400" cy="731837"/>
          </a:xfrm>
          <a:prstGeom prst="rect">
            <a:avLst/>
          </a:prstGeom>
        </p:spPr>
        <p:txBody>
          <a:bodyPr lIns="107287" tIns="53643" rIns="107287" bIns="53643"/>
          <a:lstStyle/>
          <a:p>
            <a:pPr eaLnBrk="1" hangingPunct="1"/>
            <a:r>
              <a:rPr lang="fr-FR" sz="2800" b="1" dirty="0" smtClean="0"/>
              <a:t>Les attendus pour les participants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00808"/>
            <a:ext cx="8388424" cy="4496500"/>
          </a:xfrm>
          <a:prstGeom prst="rect">
            <a:avLst/>
          </a:prstGeom>
        </p:spPr>
        <p:txBody>
          <a:bodyPr lIns="107287" tIns="53643" rIns="107287" bIns="53643"/>
          <a:lstStyle/>
          <a:p>
            <a:pPr marL="438150" indent="-381000" eaLnBrk="1" hangingPunct="1">
              <a:lnSpc>
                <a:spcPct val="150000"/>
              </a:lnSpc>
              <a:buNone/>
            </a:pPr>
            <a:r>
              <a:rPr lang="fr-FR" sz="1800" dirty="0" smtClean="0"/>
              <a:t>Chaque groupe doit </a:t>
            </a:r>
            <a:r>
              <a:rPr lang="fr-FR" sz="1800" b="1" dirty="0" smtClean="0"/>
              <a:t>faire parvenir </a:t>
            </a:r>
            <a:r>
              <a:rPr lang="fr-FR" sz="1800" dirty="0" smtClean="0"/>
              <a:t>sa réponse (.</a:t>
            </a:r>
            <a:r>
              <a:rPr lang="fr-FR" sz="1800" dirty="0" err="1" smtClean="0"/>
              <a:t>pptx</a:t>
            </a:r>
            <a:r>
              <a:rPr lang="fr-FR" sz="1800" dirty="0" smtClean="0"/>
              <a:t>) par messagerie : </a:t>
            </a:r>
            <a:r>
              <a:rPr lang="fr-FR" sz="1800" dirty="0" smtClean="0">
                <a:solidFill>
                  <a:srgbClr val="0070C0"/>
                </a:solidFill>
              </a:rPr>
              <a:t>(</a:t>
            </a:r>
            <a:r>
              <a:rPr lang="fr-FR" sz="1800" b="1" dirty="0" smtClean="0">
                <a:solidFill>
                  <a:srgbClr val="0070C0"/>
                </a:solidFill>
                <a:hlinkClick r:id="rId2"/>
              </a:rPr>
              <a:t>daniel.hervouet@nextsteps.eu</a:t>
            </a:r>
            <a:r>
              <a:rPr lang="fr-FR" sz="1800" b="1" dirty="0" smtClean="0">
                <a:solidFill>
                  <a:srgbClr val="0070C0"/>
                </a:solidFill>
              </a:rPr>
              <a:t>  et </a:t>
            </a:r>
            <a:r>
              <a:rPr lang="fr-FR" sz="1800" b="1" u="sng" dirty="0" smtClean="0">
                <a:solidFill>
                  <a:srgbClr val="0070C0"/>
                </a:solidFill>
              </a:rPr>
              <a:t>joseph.nvekounou@T-Service-T.com  </a:t>
            </a:r>
            <a:r>
              <a:rPr lang="fr-FR" sz="1800" b="1" dirty="0" smtClean="0">
                <a:solidFill>
                  <a:srgbClr val="0070C0"/>
                </a:solidFill>
              </a:rPr>
              <a:t> et  </a:t>
            </a:r>
            <a:r>
              <a:rPr lang="fr-FR" sz="1800" b="1" u="sng" dirty="0" smtClean="0">
                <a:solidFill>
                  <a:srgbClr val="0070C0"/>
                </a:solidFill>
              </a:rPr>
              <a:t>christian.viallet@gmail.com </a:t>
            </a:r>
            <a:r>
              <a:rPr lang="fr-FR" sz="1800" b="1" dirty="0" smtClean="0">
                <a:solidFill>
                  <a:srgbClr val="0070C0"/>
                </a:solidFill>
              </a:rPr>
              <a:t>et </a:t>
            </a:r>
            <a:r>
              <a:rPr lang="fr-FR" sz="1800" b="1" dirty="0" smtClean="0">
                <a:solidFill>
                  <a:srgbClr val="0070C0"/>
                </a:solidFill>
                <a:hlinkClick r:id="rId3"/>
              </a:rPr>
              <a:t>didier.visade@gmail.com</a:t>
            </a:r>
            <a:r>
              <a:rPr lang="fr-FR" sz="1800" b="1" dirty="0" smtClean="0">
                <a:solidFill>
                  <a:srgbClr val="0070C0"/>
                </a:solidFill>
              </a:rPr>
              <a:t>  )                             </a:t>
            </a:r>
          </a:p>
          <a:p>
            <a:pPr marL="438150" indent="-381000" eaLnBrk="1" hangingPunct="1">
              <a:lnSpc>
                <a:spcPct val="150000"/>
              </a:lnSpc>
              <a:buNone/>
            </a:pPr>
            <a:r>
              <a:rPr lang="fr-FR" sz="1800" b="1" i="1" dirty="0" smtClean="0">
                <a:solidFill>
                  <a:srgbClr val="FF0000"/>
                </a:solidFill>
              </a:rPr>
              <a:t>Dernier délais jeudi 13H par mail + sur  votre PC et une clé USB pour la présentation.</a:t>
            </a:r>
            <a:endParaRPr lang="fr-FR" sz="1800" dirty="0" smtClean="0">
              <a:solidFill>
                <a:srgbClr val="FF0000"/>
              </a:solidFill>
            </a:endParaRPr>
          </a:p>
          <a:p>
            <a:pPr marL="438150" indent="-381000" eaLnBrk="1" hangingPunct="1">
              <a:lnSpc>
                <a:spcPct val="150000"/>
              </a:lnSpc>
            </a:pPr>
            <a:r>
              <a:rPr lang="fr-FR" sz="1800" dirty="0" smtClean="0"/>
              <a:t>La 1ere page de chaque document doit </a:t>
            </a:r>
            <a:r>
              <a:rPr lang="fr-FR" sz="1800" b="1" dirty="0" smtClean="0"/>
              <a:t>comporter le titre du document et les noms explicites des étudiants qui auront la note.</a:t>
            </a:r>
          </a:p>
          <a:p>
            <a:pPr marL="438150" indent="-381000" eaLnBrk="1" hangingPunct="1">
              <a:lnSpc>
                <a:spcPct val="150000"/>
              </a:lnSpc>
            </a:pPr>
            <a:endParaRPr lang="fr-FR" sz="300" dirty="0" smtClean="0"/>
          </a:p>
          <a:p>
            <a:pPr marL="438150" indent="-381000" eaLnBrk="1" hangingPunct="1">
              <a:lnSpc>
                <a:spcPct val="150000"/>
              </a:lnSpc>
            </a:pPr>
            <a:r>
              <a:rPr lang="fr-FR" sz="1800" dirty="0" smtClean="0"/>
              <a:t>Chaque envoi par messagerie (et la pièce jointe) doit être libellé de la façon suivante </a:t>
            </a:r>
          </a:p>
          <a:p>
            <a:pPr marL="438150" indent="-381000" algn="ctr" eaLnBrk="1" hangingPunct="1">
              <a:lnSpc>
                <a:spcPct val="150000"/>
              </a:lnSpc>
              <a:buNone/>
            </a:pPr>
            <a:r>
              <a:rPr lang="fr-FR" sz="2000" b="1" u="sng" dirty="0" smtClean="0"/>
              <a:t>Équipe xx – Thème (*) - Envoi du jj.mm.aa</a:t>
            </a:r>
          </a:p>
          <a:p>
            <a:pPr marL="1238250" lvl="2" indent="-381000" algn="ctr" eaLnBrk="1" hangingPunct="1">
              <a:lnSpc>
                <a:spcPct val="80000"/>
              </a:lnSpc>
              <a:buNone/>
            </a:pPr>
            <a:r>
              <a:rPr lang="fr-FR" sz="1200" dirty="0" smtClean="0"/>
              <a:t>                       (*)  T&amp;F</a:t>
            </a:r>
            <a:endParaRPr lang="fr-FR" sz="1100" dirty="0" smtClean="0"/>
          </a:p>
          <a:p>
            <a:pPr marL="1238250" lvl="2" indent="-381000" algn="ctr" eaLnBrk="1" hangingPunct="1">
              <a:lnSpc>
                <a:spcPct val="80000"/>
              </a:lnSpc>
              <a:buNone/>
            </a:pPr>
            <a:r>
              <a:rPr lang="fr-FR" sz="1600" b="1" i="1" dirty="0" smtClean="0">
                <a:solidFill>
                  <a:srgbClr val="FF0000"/>
                </a:solidFill>
              </a:rPr>
              <a:t>Et avec le même libellé pour la pièce jointe </a:t>
            </a:r>
          </a:p>
          <a:p>
            <a:pPr marL="1238250" lvl="2" indent="-381000" algn="ctr" eaLnBrk="1" hangingPunct="1">
              <a:lnSpc>
                <a:spcPct val="80000"/>
              </a:lnSpc>
              <a:buNone/>
            </a:pPr>
            <a:endParaRPr lang="fr-FR" sz="20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1571612"/>
            <a:ext cx="8280920" cy="12413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ym typeface="Wingdings" pitchFamily="2" charset="2"/>
              </a:rPr>
              <a:t>Vous avez gagner l’appel d’offre, le contrat est signé et le projet est démarré.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ym typeface="Wingdings" pitchFamily="2" charset="2"/>
              </a:rPr>
              <a:t>Vous avez à réaliser la spécification fonctionnelle et le plan de recette pour une partie de la phase 1 du projet T&amp;F .</a:t>
            </a:r>
            <a:endParaRPr lang="fr-FR" sz="16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769924"/>
            <a:ext cx="8748464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Introduction au TP : T&amp;F spécification</a:t>
            </a:r>
          </a:p>
          <a:p>
            <a:pPr algn="ctr"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1812" y="2636912"/>
            <a:ext cx="7034684" cy="40085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928662" y="414338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ym typeface="Wingdings" pitchFamily="2" charset="2"/>
              </a:rPr>
              <a:t>( rappel </a:t>
            </a:r>
          </a:p>
          <a:p>
            <a:r>
              <a:rPr lang="fr-FR" sz="1200" i="1" dirty="0" smtClean="0">
                <a:sym typeface="Wingdings" pitchFamily="2" charset="2"/>
              </a:rPr>
              <a:t>correction)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65721"/>
            <a:ext cx="7858180" cy="482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769924"/>
            <a:ext cx="8748464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Introduction au TP : T&amp;F spécification</a:t>
            </a:r>
          </a:p>
          <a:p>
            <a:pPr algn="ctr"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2910" y="1643050"/>
            <a:ext cx="828092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 smtClean="0">
                <a:sym typeface="Wingdings" pitchFamily="2" charset="2"/>
              </a:rPr>
              <a:t>La cible d’architecture retenue pour la nouvelle application est </a:t>
            </a:r>
            <a:r>
              <a:rPr lang="fr-FR" sz="1200" i="1" dirty="0" smtClean="0">
                <a:sym typeface="Wingdings" pitchFamily="2" charset="2"/>
              </a:rPr>
              <a:t>( rappel correction) </a:t>
            </a:r>
            <a:r>
              <a:rPr lang="fr-FR" sz="1600" dirty="0" smtClean="0">
                <a:sym typeface="Wingdings" pitchFamily="2" charset="2"/>
              </a:rPr>
              <a:t>: </a:t>
            </a:r>
            <a:endParaRPr lang="fr-FR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1735063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b="1" dirty="0" smtClean="0"/>
              <a:t>PREMIERE REUNION </a:t>
            </a:r>
            <a:endParaRPr lang="fr-FR" sz="1600" dirty="0" smtClean="0"/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Dans l’application commerciale il y a une fonction très importante qui est le suivi des livraisons. Cette fonction s’appel « Suivi d’un colis », à elle seule son développement correspond à celui d’une petite application; elle doit fonctionner en temps réel.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Le besoin du suivi d’un colis s’exprime lorsqu’un collaborateur T&amp;F Cie a reçu une commande d’un client. </a:t>
            </a:r>
          </a:p>
          <a:p>
            <a:pPr algn="just">
              <a:lnSpc>
                <a:spcPct val="150000"/>
              </a:lnSpc>
            </a:pPr>
            <a:endParaRPr lang="fr-FR" sz="1600" dirty="0" smtClean="0"/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La direction a un besoin stratégique* pour créer ce nouveau de service face à la concurrence qui l’offre déjà.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 (*) : </a:t>
            </a:r>
            <a:r>
              <a:rPr lang="fr-FR" sz="1600" i="1" dirty="0" smtClean="0"/>
              <a:t>( application performante, à fournir ans un délais court )</a:t>
            </a:r>
            <a:r>
              <a:rPr lang="fr-FR" sz="1600" dirty="0" smtClean="0"/>
              <a:t> </a:t>
            </a:r>
          </a:p>
          <a:p>
            <a:pPr algn="just">
              <a:lnSpc>
                <a:spcPct val="150000"/>
              </a:lnSpc>
            </a:pPr>
            <a:endParaRPr lang="fr-FR" sz="16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754807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PREMIERE REUNION</a:t>
            </a:r>
            <a:endParaRPr lang="fr-FR" sz="1600" dirty="0" smtClean="0"/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L’application suivi de colis commence lorsque une commande est signée. 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Les application actuelles génèrent les informations propres à la commande : les références en termes de Code Client, Code Adresse de départ et d’arrivée, Nature du produit à transporter, Type de transports à assurer </a:t>
            </a:r>
            <a:r>
              <a:rPr lang="fr-FR" sz="1600" i="1" dirty="0" smtClean="0"/>
              <a:t>(poids, volume, fragilité, rapidité, …)</a:t>
            </a:r>
            <a:r>
              <a:rPr lang="fr-FR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 Le but de la fonction suivi de colis est d’offrir une seule vision pour l’interne te pour le client.</a:t>
            </a:r>
            <a:endParaRPr lang="fr-FR" sz="500" dirty="0" smtClean="0"/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En fonction du niveau de service attendu par le client et des possibilités de transports du catalogue de services de T&amp;F Cie, le colis doit pouvoir 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avoir un niveau de service déterminé et connu de tous ( SLO) en interne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être situé dans le temps et dans l’espace durant toute sa prise en charge par le transporteur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/>
              <a:t> le client doit pouvoir situer où est sa commande et si elle est conforme à sa commande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642" y="2564904"/>
            <a:ext cx="689190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827584" y="184482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 PREMIERE REUNION</a:t>
            </a:r>
            <a:endParaRPr lang="fr-FR" u="sng" dirty="0" smtClean="0"/>
          </a:p>
          <a:p>
            <a:r>
              <a:rPr lang="fr-FR" dirty="0" smtClean="0"/>
              <a:t>Le tableau ci-après positionne les lieux et acteurs potentiellement en charge de ce colis</a:t>
            </a:r>
            <a:endParaRPr lang="fr-FR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1700808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b="1" dirty="0" smtClean="0"/>
              <a:t>PREMIERE REUNION</a:t>
            </a:r>
            <a:endParaRPr lang="fr-FR" sz="1600" u="sng" dirty="0" smtClean="0"/>
          </a:p>
          <a:p>
            <a:pPr algn="just">
              <a:lnSpc>
                <a:spcPct val="150000"/>
              </a:lnSpc>
            </a:pPr>
            <a:r>
              <a:rPr lang="fr-FR" sz="1600" u="sng" dirty="0" smtClean="0"/>
              <a:t>Le commercial</a:t>
            </a:r>
            <a:r>
              <a:rPr lang="fr-FR" sz="1600" dirty="0" smtClean="0"/>
              <a:t>, son activité est de trouver de nouveaux clients et d’accroître le CA de la société: connaître à tout moment et à partir de n’importe quel lieu la situation temporelle et physique d’un colis pour lequel son client a passé commande. </a:t>
            </a:r>
          </a:p>
          <a:p>
            <a:pPr algn="just">
              <a:lnSpc>
                <a:spcPct val="150000"/>
              </a:lnSpc>
            </a:pPr>
            <a:endParaRPr lang="fr-FR" sz="800" dirty="0" smtClean="0"/>
          </a:p>
          <a:p>
            <a:pPr algn="just">
              <a:lnSpc>
                <a:spcPct val="150000"/>
              </a:lnSpc>
            </a:pPr>
            <a:r>
              <a:rPr lang="fr-FR" sz="1600" u="sng" dirty="0" smtClean="0"/>
              <a:t>Les responsables commerciaux </a:t>
            </a:r>
            <a:r>
              <a:rPr lang="fr-FR" sz="1600" dirty="0" smtClean="0"/>
              <a:t>et des plates-formes logistiques doivent quand à eux connaître les informations relatives aux camions (remplissage, position, </a:t>
            </a:r>
            <a:r>
              <a:rPr lang="fr-FR" sz="1600" dirty="0" err="1" smtClean="0"/>
              <a:t>etc</a:t>
            </a:r>
            <a:r>
              <a:rPr lang="fr-FR" sz="1600" dirty="0" smtClean="0"/>
              <a:t>…). </a:t>
            </a:r>
          </a:p>
          <a:p>
            <a:pPr algn="just">
              <a:lnSpc>
                <a:spcPct val="150000"/>
              </a:lnSpc>
            </a:pPr>
            <a:endParaRPr lang="fr-FR" sz="800" dirty="0" smtClean="0"/>
          </a:p>
          <a:p>
            <a:pPr algn="just">
              <a:lnSpc>
                <a:spcPct val="150000"/>
              </a:lnSpc>
            </a:pPr>
            <a:r>
              <a:rPr lang="fr-FR" sz="1600" u="sng" dirty="0" smtClean="0"/>
              <a:t>Les responsables </a:t>
            </a:r>
            <a:r>
              <a:rPr lang="fr-FR" sz="1600" dirty="0" smtClean="0"/>
              <a:t>de plates-formes doivent connaître à tout moment le contenu de leur plate-forme afin d’optimiser les m² utilisés </a:t>
            </a:r>
          </a:p>
          <a:p>
            <a:pPr algn="just">
              <a:lnSpc>
                <a:spcPct val="150000"/>
              </a:lnSpc>
            </a:pPr>
            <a:endParaRPr lang="fr-FR" sz="800" dirty="0" smtClean="0"/>
          </a:p>
          <a:p>
            <a:pPr algn="just">
              <a:lnSpc>
                <a:spcPct val="150000"/>
              </a:lnSpc>
            </a:pPr>
            <a:r>
              <a:rPr lang="fr-FR" sz="1600" u="sng" dirty="0" smtClean="0"/>
              <a:t>Les clients finaux </a:t>
            </a:r>
            <a:r>
              <a:rPr lang="fr-FR" sz="1600" dirty="0" smtClean="0"/>
              <a:t>doivent pouvoir situer leur colis géographiquement et temporellement afin de connaître le plus précisément possible la date de livraison. 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Ils doivent aussi saisir une opportunité de transport en passant une nouvelle commande.</a:t>
            </a:r>
            <a:endParaRPr lang="fr-FR" sz="1600" i="1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70080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PREMIERE REUNION</a:t>
            </a:r>
          </a:p>
          <a:p>
            <a:r>
              <a:rPr lang="fr-FR" dirty="0" smtClean="0"/>
              <a:t>T&amp;F fait parvenir un catalogue de services </a:t>
            </a:r>
            <a:r>
              <a:rPr lang="fr-FR" sz="1400" i="1" dirty="0" smtClean="0"/>
              <a:t>(réduit pour les besoins du TP) </a:t>
            </a:r>
            <a:r>
              <a:rPr lang="fr-FR" dirty="0" smtClean="0"/>
              <a:t>:</a:t>
            </a:r>
            <a:endParaRPr lang="fr-FR" u="sng" dirty="0" smtClean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7762671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769924"/>
            <a:ext cx="8208912" cy="658812"/>
          </a:xfrm>
          <a:prstGeom prst="rect">
            <a:avLst/>
          </a:prstGeom>
        </p:spPr>
        <p:txBody>
          <a:bodyPr lIns="107287" tIns="53643" rIns="107287" bIns="53643"/>
          <a:lstStyle/>
          <a:p>
            <a:pPr algn="ctr">
              <a:defRPr/>
            </a:pPr>
            <a:r>
              <a:rPr lang="fr-FR" sz="2800" b="1" dirty="0" smtClean="0"/>
              <a:t>Notes des réunions de travail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67971</TotalTime>
  <Words>1637</Words>
  <Application>Microsoft Office PowerPoint</Application>
  <PresentationFormat>Affichage à l'écran (4:3)</PresentationFormat>
  <Paragraphs>212</Paragraphs>
  <Slides>22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Modèle par défaut</vt:lpstr>
      <vt:lpstr>Conception personnalisée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Les attendus pour les participants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VinZ</dc:creator>
  <cp:lastModifiedBy>daniel</cp:lastModifiedBy>
  <cp:revision>5256</cp:revision>
  <dcterms:created xsi:type="dcterms:W3CDTF">2008-01-18T15:18:18Z</dcterms:created>
  <dcterms:modified xsi:type="dcterms:W3CDTF">2015-02-09T07:14:19Z</dcterms:modified>
</cp:coreProperties>
</file>