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5" r:id="rId2"/>
  </p:sldMasterIdLst>
  <p:notesMasterIdLst>
    <p:notesMasterId r:id="rId18"/>
  </p:notesMasterIdLst>
  <p:handoutMasterIdLst>
    <p:handoutMasterId r:id="rId19"/>
  </p:handoutMasterIdLst>
  <p:sldIdLst>
    <p:sldId id="573" r:id="rId3"/>
    <p:sldId id="615" r:id="rId4"/>
    <p:sldId id="601" r:id="rId5"/>
    <p:sldId id="608" r:id="rId6"/>
    <p:sldId id="603" r:id="rId7"/>
    <p:sldId id="604" r:id="rId8"/>
    <p:sldId id="609" r:id="rId9"/>
    <p:sldId id="605" r:id="rId10"/>
    <p:sldId id="610" r:id="rId11"/>
    <p:sldId id="612" r:id="rId12"/>
    <p:sldId id="606" r:id="rId13"/>
    <p:sldId id="613" r:id="rId14"/>
    <p:sldId id="596" r:id="rId15"/>
    <p:sldId id="600" r:id="rId16"/>
    <p:sldId id="614" r:id="rId17"/>
  </p:sldIdLst>
  <p:sldSz cx="9144000" cy="6858000" type="screen4x3"/>
  <p:notesSz cx="6858000" cy="968692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7885" autoAdjust="0"/>
    <p:restoredTop sz="98992" autoAdjust="0"/>
  </p:normalViewPr>
  <p:slideViewPr>
    <p:cSldViewPr>
      <p:cViewPr>
        <p:scale>
          <a:sx n="110" d="100"/>
          <a:sy n="110" d="100"/>
        </p:scale>
        <p:origin x="-1194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1272" cy="484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403" tIns="48201" rIns="96403" bIns="48201" numCol="1" anchor="t" anchorCtr="0" compatLnSpc="1">
            <a:prstTxWarp prst="textNoShape">
              <a:avLst/>
            </a:prstTxWarp>
          </a:bodyPr>
          <a:lstStyle>
            <a:lvl1pPr defTabSz="890277">
              <a:defRPr sz="1300" dirty="0" smtClean="0"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5145" y="1"/>
            <a:ext cx="2971272" cy="484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403" tIns="48201" rIns="96403" bIns="48201" numCol="1" anchor="t" anchorCtr="0" compatLnSpc="1">
            <a:prstTxWarp prst="textNoShape">
              <a:avLst/>
            </a:prstTxWarp>
          </a:bodyPr>
          <a:lstStyle>
            <a:lvl1pPr algn="r" defTabSz="890277">
              <a:defRPr sz="1300" dirty="0" smtClean="0"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00975"/>
            <a:ext cx="2971272" cy="484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403" tIns="48201" rIns="96403" bIns="48201" numCol="1" anchor="b" anchorCtr="0" compatLnSpc="1">
            <a:prstTxWarp prst="textNoShape">
              <a:avLst/>
            </a:prstTxWarp>
          </a:bodyPr>
          <a:lstStyle>
            <a:lvl1pPr defTabSz="890277">
              <a:defRPr sz="1300" dirty="0" smtClean="0"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5145" y="9200975"/>
            <a:ext cx="2971272" cy="484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403" tIns="48201" rIns="96403" bIns="48201" numCol="1" anchor="b" anchorCtr="0" compatLnSpc="1">
            <a:prstTxWarp prst="textNoShape">
              <a:avLst/>
            </a:prstTxWarp>
          </a:bodyPr>
          <a:lstStyle>
            <a:lvl1pPr algn="r" defTabSz="890277">
              <a:defRPr sz="1300" smtClean="0"/>
            </a:lvl1pPr>
          </a:lstStyle>
          <a:p>
            <a:pPr>
              <a:defRPr/>
            </a:pPr>
            <a:fld id="{628042BF-DAA5-4364-81A6-377558950F76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1272" cy="484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403" tIns="48201" rIns="96403" bIns="48201" numCol="1" anchor="t" anchorCtr="0" compatLnSpc="1">
            <a:prstTxWarp prst="textNoShape">
              <a:avLst/>
            </a:prstTxWarp>
          </a:bodyPr>
          <a:lstStyle>
            <a:lvl1pPr defTabSz="890277">
              <a:defRPr sz="1300" dirty="0" smtClean="0"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5145" y="1"/>
            <a:ext cx="2971272" cy="484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403" tIns="48201" rIns="96403" bIns="48201" numCol="1" anchor="t" anchorCtr="0" compatLnSpc="1">
            <a:prstTxWarp prst="textNoShape">
              <a:avLst/>
            </a:prstTxWarp>
          </a:bodyPr>
          <a:lstStyle>
            <a:lvl1pPr algn="r" defTabSz="890277">
              <a:defRPr sz="1300" dirty="0" smtClean="0"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9650" y="728663"/>
            <a:ext cx="4838700" cy="3629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601251"/>
            <a:ext cx="5486400" cy="435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403" tIns="48201" rIns="96403" bIns="482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00975"/>
            <a:ext cx="2971272" cy="484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403" tIns="48201" rIns="96403" bIns="48201" numCol="1" anchor="b" anchorCtr="0" compatLnSpc="1">
            <a:prstTxWarp prst="textNoShape">
              <a:avLst/>
            </a:prstTxWarp>
          </a:bodyPr>
          <a:lstStyle>
            <a:lvl1pPr defTabSz="890277">
              <a:defRPr sz="1300" dirty="0" smtClean="0"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5145" y="9200975"/>
            <a:ext cx="2971272" cy="484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403" tIns="48201" rIns="96403" bIns="48201" numCol="1" anchor="b" anchorCtr="0" compatLnSpc="1">
            <a:prstTxWarp prst="textNoShape">
              <a:avLst/>
            </a:prstTxWarp>
          </a:bodyPr>
          <a:lstStyle>
            <a:lvl1pPr algn="r" defTabSz="890277">
              <a:defRPr sz="1300" smtClean="0"/>
            </a:lvl1pPr>
          </a:lstStyle>
          <a:p>
            <a:pPr>
              <a:defRPr/>
            </a:pPr>
            <a:fld id="{79B288CE-1470-4C9B-8AB3-29E6F99ABC79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dirty="0" smtClean="0"/>
          </a:p>
        </p:txBody>
      </p:sp>
      <p:sp>
        <p:nvSpPr>
          <p:cNvPr id="51204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D8A208-FE63-47E7-B81F-7A5CFD57FE2D}" type="slidenum">
              <a:rPr lang="fr-FR"/>
              <a:pPr/>
              <a:t>1</a:t>
            </a:fld>
            <a:endParaRPr lang="fr-F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Bloc "Management de Projet"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BC94D63-BD04-49E7-B4FB-E94EBAFDFE1C}" type="datetime1">
              <a:rPr lang="fr-FR"/>
              <a:pPr/>
              <a:t>09/02/2015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Chr. VIALLET_Version 1.0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C228DF-7B17-4509-A630-7FECB4074E45}" type="slidenum">
              <a:rPr lang="en-US"/>
              <a:pPr/>
              <a:t>13</a:t>
            </a:fld>
            <a:endParaRPr lang="en-US"/>
          </a:p>
        </p:txBody>
      </p:sp>
      <p:sp>
        <p:nvSpPr>
          <p:cNvPr id="72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000" u="sng" dirty="0"/>
              <a:t>Notes :</a:t>
            </a:r>
          </a:p>
          <a:p>
            <a:endParaRPr lang="fr-FR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Bloc "Management de Projet"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BC94D63-BD04-49E7-B4FB-E94EBAFDFE1C}" type="datetime1">
              <a:rPr lang="fr-FR"/>
              <a:pPr/>
              <a:t>09/02/2015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Chr. VIALLET_Version 1.0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C228DF-7B17-4509-A630-7FECB4074E45}" type="slidenum">
              <a:rPr lang="en-US"/>
              <a:pPr/>
              <a:t>14</a:t>
            </a:fld>
            <a:endParaRPr lang="en-US"/>
          </a:p>
        </p:txBody>
      </p:sp>
      <p:sp>
        <p:nvSpPr>
          <p:cNvPr id="72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000" u="sng" dirty="0"/>
              <a:t>Notes :</a:t>
            </a:r>
          </a:p>
          <a:p>
            <a:endParaRPr lang="fr-F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Bloc "Management de Projet"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BC94D63-BD04-49E7-B4FB-E94EBAFDFE1C}" type="datetime1">
              <a:rPr lang="fr-FR"/>
              <a:pPr/>
              <a:t>09/02/2015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Chr. VIALLET_Version 1.0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C228DF-7B17-4509-A630-7FECB4074E45}" type="slidenum">
              <a:rPr lang="en-US"/>
              <a:pPr/>
              <a:t>3</a:t>
            </a:fld>
            <a:endParaRPr lang="en-US"/>
          </a:p>
        </p:txBody>
      </p:sp>
      <p:sp>
        <p:nvSpPr>
          <p:cNvPr id="72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000" u="sng" dirty="0"/>
              <a:t>Notes :</a:t>
            </a:r>
          </a:p>
          <a:p>
            <a:endParaRPr lang="fr-F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Bloc "Management de Projet"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BC94D63-BD04-49E7-B4FB-E94EBAFDFE1C}" type="datetime1">
              <a:rPr lang="fr-FR"/>
              <a:pPr/>
              <a:t>09/02/2015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Chr. VIALLET_Version 1.0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C228DF-7B17-4509-A630-7FECB4074E45}" type="slidenum">
              <a:rPr lang="en-US"/>
              <a:pPr/>
              <a:t>4</a:t>
            </a:fld>
            <a:endParaRPr lang="en-US"/>
          </a:p>
        </p:txBody>
      </p:sp>
      <p:sp>
        <p:nvSpPr>
          <p:cNvPr id="72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000" u="sng" dirty="0"/>
              <a:t>Notes :</a:t>
            </a:r>
          </a:p>
          <a:p>
            <a:endParaRPr lang="fr-F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Bloc "Management de Projet"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BC94D63-BD04-49E7-B4FB-E94EBAFDFE1C}" type="datetime1">
              <a:rPr lang="fr-FR"/>
              <a:pPr/>
              <a:t>09/02/2015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Chr. VIALLET_Version 1.0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C228DF-7B17-4509-A630-7FECB4074E45}" type="slidenum">
              <a:rPr lang="en-US"/>
              <a:pPr/>
              <a:t>5</a:t>
            </a:fld>
            <a:endParaRPr lang="en-US"/>
          </a:p>
        </p:txBody>
      </p:sp>
      <p:sp>
        <p:nvSpPr>
          <p:cNvPr id="72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000" u="sng" dirty="0"/>
              <a:t>Notes :</a:t>
            </a:r>
          </a:p>
          <a:p>
            <a:endParaRPr lang="fr-F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Bloc "Management de Projet"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BC94D63-BD04-49E7-B4FB-E94EBAFDFE1C}" type="datetime1">
              <a:rPr lang="fr-FR"/>
              <a:pPr/>
              <a:t>09/02/2015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Chr. VIALLET_Version 1.0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C228DF-7B17-4509-A630-7FECB4074E45}" type="slidenum">
              <a:rPr lang="en-US"/>
              <a:pPr/>
              <a:t>6</a:t>
            </a:fld>
            <a:endParaRPr lang="en-US"/>
          </a:p>
        </p:txBody>
      </p:sp>
      <p:sp>
        <p:nvSpPr>
          <p:cNvPr id="72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000" u="sng" dirty="0"/>
              <a:t>Notes :</a:t>
            </a:r>
          </a:p>
          <a:p>
            <a:endParaRPr lang="fr-F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Bloc "Management de Projet"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BC94D63-BD04-49E7-B4FB-E94EBAFDFE1C}" type="datetime1">
              <a:rPr lang="fr-FR"/>
              <a:pPr/>
              <a:t>09/02/2015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Chr. VIALLET_Version 1.0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C228DF-7B17-4509-A630-7FECB4074E45}" type="slidenum">
              <a:rPr lang="en-US"/>
              <a:pPr/>
              <a:t>7</a:t>
            </a:fld>
            <a:endParaRPr lang="en-US"/>
          </a:p>
        </p:txBody>
      </p:sp>
      <p:sp>
        <p:nvSpPr>
          <p:cNvPr id="72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000" u="sng" dirty="0"/>
              <a:t>Notes :</a:t>
            </a:r>
          </a:p>
          <a:p>
            <a:endParaRPr lang="fr-F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Bloc "Management de Projet"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BC94D63-BD04-49E7-B4FB-E94EBAFDFE1C}" type="datetime1">
              <a:rPr lang="fr-FR"/>
              <a:pPr/>
              <a:t>09/02/2015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Chr. VIALLET_Version 1.0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C228DF-7B17-4509-A630-7FECB4074E45}" type="slidenum">
              <a:rPr lang="en-US"/>
              <a:pPr/>
              <a:t>9</a:t>
            </a:fld>
            <a:endParaRPr lang="en-US"/>
          </a:p>
        </p:txBody>
      </p:sp>
      <p:sp>
        <p:nvSpPr>
          <p:cNvPr id="72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000" u="sng" dirty="0"/>
              <a:t>Notes :</a:t>
            </a:r>
          </a:p>
          <a:p>
            <a:endParaRPr lang="fr-F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Bloc "Management de Projet"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BC94D63-BD04-49E7-B4FB-E94EBAFDFE1C}" type="datetime1">
              <a:rPr lang="fr-FR"/>
              <a:pPr/>
              <a:t>09/02/2015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Chr. VIALLET_Version 1.0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C228DF-7B17-4509-A630-7FECB4074E45}" type="slidenum">
              <a:rPr lang="en-US"/>
              <a:pPr/>
              <a:t>10</a:t>
            </a:fld>
            <a:endParaRPr lang="en-US"/>
          </a:p>
        </p:txBody>
      </p:sp>
      <p:sp>
        <p:nvSpPr>
          <p:cNvPr id="72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000" u="sng" dirty="0"/>
              <a:t>Notes :</a:t>
            </a:r>
          </a:p>
          <a:p>
            <a:endParaRPr lang="fr-F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Bloc "Management de Projet"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BC94D63-BD04-49E7-B4FB-E94EBAFDFE1C}" type="datetime1">
              <a:rPr lang="fr-FR"/>
              <a:pPr/>
              <a:t>09/02/2015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Chr. VIALLET_Version 1.0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C228DF-7B17-4509-A630-7FECB4074E45}" type="slidenum">
              <a:rPr lang="en-US"/>
              <a:pPr/>
              <a:t>12</a:t>
            </a:fld>
            <a:endParaRPr lang="en-US"/>
          </a:p>
        </p:txBody>
      </p:sp>
      <p:sp>
        <p:nvSpPr>
          <p:cNvPr id="72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000" u="sng" dirty="0"/>
              <a:t>Notes :</a:t>
            </a:r>
          </a:p>
          <a:p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p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88450" cy="689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A411-20BD-4B5F-8420-E8AE3D6F5B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A411-20BD-4B5F-8420-E8AE3D6F5B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A411-20BD-4B5F-8420-E8AE3D6F5B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A411-20BD-4B5F-8420-E8AE3D6F5B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A411-20BD-4B5F-8420-E8AE3D6F5B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A411-20BD-4B5F-8420-E8AE3D6F5B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83223" y="1773238"/>
            <a:ext cx="7772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A411-20BD-4B5F-8420-E8AE3D6F5B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A411-20BD-4B5F-8420-E8AE3D6F5B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A411-20BD-4B5F-8420-E8AE3D6F5B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A411-20BD-4B5F-8420-E8AE3D6F5B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A411-20BD-4B5F-8420-E8AE3D6F5B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0" descr="diapo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-44450" y="0"/>
            <a:ext cx="9188450" cy="689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ZoneTexte 2"/>
          <p:cNvSpPr txBox="1"/>
          <p:nvPr/>
        </p:nvSpPr>
        <p:spPr>
          <a:xfrm>
            <a:off x="0" y="6500813"/>
            <a:ext cx="714375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E8783B6B-FF1B-48F9-822E-DFC19E0E3679}" type="slidenum">
              <a:rPr lang="fr-FR" sz="2000" smtClean="0">
                <a:solidFill>
                  <a:schemeClr val="bg1"/>
                </a:solidFill>
                <a:latin typeface="Calibri" pitchFamily="34" charset="0"/>
                <a:cs typeface="+mn-cs"/>
              </a:rPr>
              <a:pPr>
                <a:defRPr/>
              </a:pPr>
              <a:t>‹N°›</a:t>
            </a:fld>
            <a:endParaRPr lang="fr-FR" sz="2000" dirty="0">
              <a:solidFill>
                <a:schemeClr val="bg1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4" name="ZoneTexte 3"/>
          <p:cNvSpPr txBox="1"/>
          <p:nvPr/>
        </p:nvSpPr>
        <p:spPr>
          <a:xfrm rot="5400000">
            <a:off x="-2126264" y="3862568"/>
            <a:ext cx="49292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FR" sz="1200" dirty="0" smtClean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TP Spécification Générique</a:t>
            </a:r>
            <a:r>
              <a:rPr lang="fr-FR" sz="1200" baseline="0" dirty="0" smtClean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– ING1 – Promo 2017 – Février 2015 – V1.0</a:t>
            </a:r>
          </a:p>
          <a:p>
            <a:pPr algn="ctr">
              <a:defRPr/>
            </a:pPr>
            <a:r>
              <a:rPr lang="fr-FR" sz="1200" baseline="0" dirty="0" err="1" smtClean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NextSteps</a:t>
            </a:r>
            <a:r>
              <a:rPr lang="fr-FR" sz="1200" baseline="0" dirty="0" smtClean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 – Reproduction interdire sur tout support </a:t>
            </a:r>
            <a:endParaRPr lang="fr-FR" sz="1200" dirty="0">
              <a:solidFill>
                <a:schemeClr val="bg1"/>
              </a:solidFill>
              <a:latin typeface="Calibri" pitchFamily="34" charset="0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8" r:id="rId2"/>
    <p:sldLayoutId id="2147483679" r:id="rId3"/>
    <p:sldLayoutId id="2147483681" r:id="rId4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DA411-20BD-4B5F-8420-E8AE3D6F5B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didier.visade@gmail.com" TargetMode="External"/><Relationship Id="rId2" Type="http://schemas.openxmlformats.org/officeDocument/2006/relationships/hyperlink" Target="mailto:daniel.hervouet@nextsteps.eu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Text Box 28"/>
          <p:cNvSpPr txBox="1">
            <a:spLocks noChangeArrowheads="1"/>
          </p:cNvSpPr>
          <p:nvPr/>
        </p:nvSpPr>
        <p:spPr bwMode="auto">
          <a:xfrm>
            <a:off x="538950" y="1340768"/>
            <a:ext cx="860505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fr-FR" sz="2400" b="1" dirty="0" smtClean="0"/>
              <a:t>Module « Spécification fonctionnelle et </a:t>
            </a:r>
          </a:p>
          <a:p>
            <a:pPr algn="ctr"/>
            <a:r>
              <a:rPr lang="fr-FR" sz="2400" b="1" dirty="0" smtClean="0"/>
              <a:t>d’architecture technique » </a:t>
            </a:r>
          </a:p>
          <a:p>
            <a:pPr algn="ctr"/>
            <a:r>
              <a:rPr lang="fr-FR" sz="2400" b="1" dirty="0" smtClean="0"/>
              <a:t>- Module GPRO-2</a:t>
            </a:r>
            <a:endParaRPr lang="fr-FR" sz="2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  <a:cs typeface="+mn-cs"/>
            </a:endParaRPr>
          </a:p>
        </p:txBody>
      </p:sp>
      <p:sp>
        <p:nvSpPr>
          <p:cNvPr id="5124" name="ZoneTexte 4"/>
          <p:cNvSpPr txBox="1">
            <a:spLocks noChangeArrowheads="1"/>
          </p:cNvSpPr>
          <p:nvPr/>
        </p:nvSpPr>
        <p:spPr bwMode="auto">
          <a:xfrm>
            <a:off x="0" y="5308600"/>
            <a:ext cx="4572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000" dirty="0" smtClean="0">
                <a:solidFill>
                  <a:schemeClr val="bg1"/>
                </a:solidFill>
                <a:latin typeface="Calibri" pitchFamily="34" charset="0"/>
              </a:rPr>
              <a:t> ING1 – promo 2017 – Cursus S2</a:t>
            </a:r>
            <a:endParaRPr lang="fr-FR" sz="20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5126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3706" y="71414"/>
            <a:ext cx="118745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7" name="Rectangle 14"/>
          <p:cNvSpPr>
            <a:spLocks noChangeArrowheads="1"/>
          </p:cNvSpPr>
          <p:nvPr/>
        </p:nvSpPr>
        <p:spPr bwMode="auto">
          <a:xfrm>
            <a:off x="4814888" y="3938588"/>
            <a:ext cx="3651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fr-FR" sz="1000" dirty="0">
                <a:solidFill>
                  <a:srgbClr val="000000"/>
                </a:solidFill>
              </a:rPr>
              <a:t> </a:t>
            </a:r>
            <a:endParaRPr lang="fr-FR" dirty="0"/>
          </a:p>
        </p:txBody>
      </p:sp>
      <p:sp>
        <p:nvSpPr>
          <p:cNvPr id="5128" name="Rectangle 15"/>
          <p:cNvSpPr>
            <a:spLocks noChangeArrowheads="1"/>
          </p:cNvSpPr>
          <p:nvPr/>
        </p:nvSpPr>
        <p:spPr bwMode="auto">
          <a:xfrm>
            <a:off x="4814888" y="4084638"/>
            <a:ext cx="3651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fr-FR" sz="1000" dirty="0">
                <a:solidFill>
                  <a:srgbClr val="000000"/>
                </a:solidFill>
              </a:rPr>
              <a:t> </a:t>
            </a:r>
            <a:endParaRPr lang="fr-FR" dirty="0"/>
          </a:p>
        </p:txBody>
      </p:sp>
      <p:sp>
        <p:nvSpPr>
          <p:cNvPr id="5129" name="Rectangle 16"/>
          <p:cNvSpPr>
            <a:spLocks noChangeArrowheads="1"/>
          </p:cNvSpPr>
          <p:nvPr/>
        </p:nvSpPr>
        <p:spPr bwMode="auto">
          <a:xfrm>
            <a:off x="4814888" y="4230688"/>
            <a:ext cx="3651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fr-FR" sz="1000" dirty="0">
                <a:solidFill>
                  <a:srgbClr val="000000"/>
                </a:solidFill>
              </a:rPr>
              <a:t> </a:t>
            </a:r>
            <a:endParaRPr lang="fr-FR" dirty="0"/>
          </a:p>
        </p:txBody>
      </p:sp>
      <p:sp>
        <p:nvSpPr>
          <p:cNvPr id="5130" name="Rectangle 24"/>
          <p:cNvSpPr>
            <a:spLocks noChangeArrowheads="1"/>
          </p:cNvSpPr>
          <p:nvPr/>
        </p:nvSpPr>
        <p:spPr bwMode="auto">
          <a:xfrm>
            <a:off x="4772025" y="4684713"/>
            <a:ext cx="34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fr-FR" sz="1000" dirty="0">
                <a:solidFill>
                  <a:srgbClr val="000000"/>
                </a:solidFill>
              </a:rPr>
              <a:t> 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4643470" y="3780542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000" b="1" u="sng" dirty="0" smtClean="0"/>
              <a:t>Séance : PESENTATION TP</a:t>
            </a:r>
          </a:p>
          <a:p>
            <a:endParaRPr lang="fr-FR" sz="2000" b="1" u="sng" dirty="0" smtClean="0"/>
          </a:p>
          <a:p>
            <a:r>
              <a:rPr lang="fr-FR" sz="2400" b="1" dirty="0" smtClean="0"/>
              <a:t>SPECIFICATION GENERIQUE</a:t>
            </a:r>
            <a:endParaRPr lang="fr-FR" sz="2400" dirty="0"/>
          </a:p>
        </p:txBody>
      </p:sp>
      <p:sp>
        <p:nvSpPr>
          <p:cNvPr id="13" name="Rectangle 12"/>
          <p:cNvSpPr/>
          <p:nvPr/>
        </p:nvSpPr>
        <p:spPr>
          <a:xfrm>
            <a:off x="4572000" y="6073194"/>
            <a:ext cx="4572000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fr-FR" sz="900" b="1" dirty="0" smtClean="0"/>
              <a:t>Restrictions d’utilisation du présent document</a:t>
            </a:r>
            <a:endParaRPr lang="fr-FR" sz="900" dirty="0" smtClean="0"/>
          </a:p>
          <a:p>
            <a:pPr algn="ctr"/>
            <a:r>
              <a:rPr lang="fr-FR" sz="900" dirty="0" smtClean="0"/>
              <a:t>Ce document est la propriété </a:t>
            </a:r>
            <a:r>
              <a:rPr lang="fr-FR" sz="900" dirty="0" err="1" smtClean="0"/>
              <a:t>NextSteps</a:t>
            </a:r>
            <a:r>
              <a:rPr lang="fr-FR" sz="900" dirty="0" smtClean="0"/>
              <a:t>. Toutes les informations présentées ici sont classées ‘ Personnel ’ et ne peuvent en aucun cas être copiées ou communiquées à aucune tierce partie sans l’accord écrit préalable de  </a:t>
            </a:r>
            <a:r>
              <a:rPr lang="fr-FR" sz="900" dirty="0" err="1" smtClean="0"/>
              <a:t>NextSteps</a:t>
            </a:r>
            <a:endParaRPr lang="fr-FR" sz="900" dirty="0" smtClean="0"/>
          </a:p>
          <a:p>
            <a:pPr algn="ctr"/>
            <a:endParaRPr lang="fr-FR" sz="9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Text Box 2"/>
          <p:cNvSpPr txBox="1">
            <a:spLocks noChangeArrowheads="1"/>
          </p:cNvSpPr>
          <p:nvPr/>
        </p:nvSpPr>
        <p:spPr bwMode="auto">
          <a:xfrm>
            <a:off x="1000100" y="857232"/>
            <a:ext cx="757750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/>
            <a:r>
              <a:rPr lang="fr-FR" sz="2400" b="1" dirty="0" smtClean="0"/>
              <a:t>Réunion de lancement</a:t>
            </a:r>
            <a:endParaRPr lang="fr-FR" sz="2400" b="1" dirty="0">
              <a:solidFill>
                <a:schemeClr val="accent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1700808"/>
            <a:ext cx="8280920" cy="4570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fr-FR" sz="1400" dirty="0" smtClean="0"/>
              <a:t>La recette globale est prononcée suite à une réunion spécifique où votre client vérifie que :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fr-FR" sz="1400" dirty="0" smtClean="0"/>
              <a:t> Aucune fiche de test en défaut majeur 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fr-FR" sz="1400" dirty="0" smtClean="0"/>
              <a:t> Pas plus de 20% des fiches sont en défaut mineur</a:t>
            </a:r>
          </a:p>
          <a:p>
            <a:pPr>
              <a:lnSpc>
                <a:spcPct val="150000"/>
              </a:lnSpc>
            </a:pPr>
            <a:r>
              <a:rPr lang="fr-FR" sz="1400" dirty="0" smtClean="0">
                <a:latin typeface="+mn-lt"/>
              </a:rPr>
              <a:t>Elle est refusée s’</a:t>
            </a:r>
            <a:r>
              <a:rPr lang="fr-FR" sz="1400" dirty="0" smtClean="0"/>
              <a:t>il y a </a:t>
            </a:r>
            <a:r>
              <a:rPr lang="fr-FR" sz="1600" dirty="0" smtClean="0"/>
              <a:t>: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fr-FR" sz="1400" dirty="0" smtClean="0"/>
              <a:t> une fiche  en défaut majeur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fr-FR" sz="1400" dirty="0" smtClean="0"/>
              <a:t> si plus de 35% des fiches sont en défaut mineur</a:t>
            </a:r>
            <a:endParaRPr lang="fr-FR" sz="1400" i="1" dirty="0" smtClean="0"/>
          </a:p>
          <a:p>
            <a:pPr lvl="0">
              <a:lnSpc>
                <a:spcPct val="150000"/>
              </a:lnSpc>
              <a:buNone/>
            </a:pPr>
            <a:endParaRPr lang="fr-FR" sz="1000" dirty="0" smtClean="0"/>
          </a:p>
          <a:p>
            <a:pPr lvl="0">
              <a:lnSpc>
                <a:spcPct val="150000"/>
              </a:lnSpc>
              <a:buNone/>
            </a:pPr>
            <a:r>
              <a:rPr lang="fr-FR" sz="1400" dirty="0" smtClean="0"/>
              <a:t>Ensuite le client fera une analyse de tous les défauts  pour voir s’ils mettent en évidence des risques pour les phases suivantes :  </a:t>
            </a:r>
            <a:r>
              <a:rPr lang="fr-FR" sz="1200" i="1" dirty="0" smtClean="0"/>
              <a:t>le déploiement et l’exploitation</a:t>
            </a:r>
          </a:p>
          <a:p>
            <a:pPr lvl="0">
              <a:lnSpc>
                <a:spcPct val="150000"/>
              </a:lnSpc>
              <a:buNone/>
            </a:pPr>
            <a:endParaRPr lang="fr-FR" sz="1400" dirty="0" smtClean="0">
              <a:sym typeface="Wingdings" pitchFamily="2" charset="2"/>
            </a:endParaRPr>
          </a:p>
          <a:p>
            <a:pPr algn="just">
              <a:lnSpc>
                <a:spcPct val="150000"/>
              </a:lnSpc>
            </a:pPr>
            <a:endParaRPr lang="fr-FR" sz="1400" dirty="0" smtClean="0">
              <a:sym typeface="Wingdings" pitchFamily="2" charset="2"/>
            </a:endParaRPr>
          </a:p>
          <a:p>
            <a:pPr algn="just">
              <a:lnSpc>
                <a:spcPct val="150000"/>
              </a:lnSpc>
            </a:pPr>
            <a:r>
              <a:rPr lang="fr-FR" sz="1400" dirty="0" smtClean="0">
                <a:sym typeface="Wingdings" pitchFamily="2" charset="2"/>
              </a:rPr>
              <a:t>NB: La plate-forme d’intégration est fournie suite à un projet précédent pour ce même client. La base est à l’image de l’architecture actuelle de UPS et est déjà validée par votre client . Vous avez à installer votre application pour commencer l’intégration de l’application.</a:t>
            </a:r>
            <a:endParaRPr lang="fr-FR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755576" y="1772816"/>
            <a:ext cx="8208912" cy="1584176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fr-FR" sz="1600" dirty="0" smtClean="0"/>
              <a:t>Le client synthétise dans le tableau suivant toutes les informations qu’il souhaite suivre dans l’application, entre le moment de la création de la fiche et une fois celle-ci archivée </a:t>
            </a:r>
            <a:r>
              <a:rPr lang="fr-FR" sz="1200" i="1" dirty="0" smtClean="0"/>
              <a:t>(à ce stade le contenu de la fiche est figé). </a:t>
            </a:r>
            <a:r>
              <a:rPr lang="fr-FR" sz="1600" dirty="0" smtClean="0"/>
              <a:t>Il veut pouvoir tracer tous les événements survenus lors d’une mission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3429000"/>
            <a:ext cx="6308033" cy="3613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000100" y="857232"/>
            <a:ext cx="757750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/>
            <a:r>
              <a:rPr lang="fr-FR" sz="2400" b="1" dirty="0" smtClean="0"/>
              <a:t>Réunion de lancement</a:t>
            </a:r>
            <a:endParaRPr lang="fr-FR" sz="24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55576" y="1700808"/>
            <a:ext cx="8208912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600" dirty="0" smtClean="0"/>
              <a:t>Pour le projet ‘Suivi Mission’ , l’objectif de ce TP est de mettre en application les principes de construction d’une spécification fonctionnelle.</a:t>
            </a:r>
            <a:r>
              <a:rPr lang="fr-FR" sz="2000" dirty="0" smtClean="0"/>
              <a:t> </a:t>
            </a:r>
            <a:r>
              <a:rPr lang="fr-FR" sz="1600" dirty="0" smtClean="0"/>
              <a:t>Vous avez aussi à préparer le plan de recette associé. </a:t>
            </a:r>
            <a:r>
              <a:rPr lang="fr-FR" sz="1600" i="1" u="sng" dirty="0" smtClean="0">
                <a:solidFill>
                  <a:srgbClr val="0070C0"/>
                </a:solidFill>
              </a:rPr>
              <a:t>Il vous manque des informations….</a:t>
            </a:r>
          </a:p>
          <a:p>
            <a:pPr algn="ctr">
              <a:lnSpc>
                <a:spcPct val="150000"/>
              </a:lnSpc>
            </a:pPr>
            <a:r>
              <a:rPr lang="fr-FR" sz="1600" b="1" dirty="0" smtClean="0"/>
              <a:t>Vous avez à fournir dans un même power-point :</a:t>
            </a:r>
          </a:p>
          <a:p>
            <a:pPr>
              <a:lnSpc>
                <a:spcPct val="150000"/>
              </a:lnSpc>
            </a:pPr>
            <a:r>
              <a:rPr lang="fr-FR" sz="1600" u="sng" dirty="0" smtClean="0"/>
              <a:t>La partie spécification fonctionnelle à partir du kit 20 </a:t>
            </a:r>
            <a:r>
              <a:rPr lang="fr-FR" sz="1600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fr-FR" sz="1600" dirty="0" smtClean="0"/>
              <a:t>Vous traitez tout ou partie des chapitres du kit 20 :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fr-FR" sz="1600" dirty="0" smtClean="0"/>
              <a:t>  complètement les chapitres  : 1, 2 et 3 </a:t>
            </a:r>
            <a:r>
              <a:rPr lang="fr-FR" sz="1400" i="1" dirty="0" smtClean="0"/>
              <a:t>(sauf 2.2.4 : les risques d’architecture)</a:t>
            </a:r>
            <a:endParaRPr lang="fr-FR" sz="1600" i="1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fr-FR" sz="1600" dirty="0" smtClean="0"/>
              <a:t> pour le chapitre 4 où vous ne décrivez que : 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1400" dirty="0" smtClean="0"/>
              <a:t>Le cycle de vie et le logigramme de l’application. Expliquez ce que vous avez prévu en cas de défaut d’utilisation ou d’une panne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1400" dirty="0" smtClean="0"/>
              <a:t> les liens avec les autres applications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1400" dirty="0" smtClean="0"/>
              <a:t> le tableau des profils utilisateurs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1400" u="sng" dirty="0" smtClean="0"/>
              <a:t>L’organisation et le contenu détaillée </a:t>
            </a:r>
            <a:r>
              <a:rPr lang="fr-FR" sz="1400" dirty="0" smtClean="0"/>
              <a:t>de l’écran de login et de ses champs. Les règles que vous appliquez pour la gestion des champs.</a:t>
            </a:r>
          </a:p>
          <a:p>
            <a:pPr lvl="2">
              <a:lnSpc>
                <a:spcPct val="150000"/>
              </a:lnSpc>
            </a:pPr>
            <a:endParaRPr lang="fr-FR" sz="1400" b="1" dirty="0" smtClean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000100" y="857232"/>
            <a:ext cx="757750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/>
            <a:r>
              <a:rPr lang="fr-FR" sz="2400" b="1" dirty="0" smtClean="0"/>
              <a:t>Livrables du TP  1/2</a:t>
            </a:r>
            <a:endParaRPr lang="fr-FR" sz="24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55576" y="1772230"/>
            <a:ext cx="8208912" cy="4639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1600" b="1" dirty="0" smtClean="0"/>
              <a:t>Vous avez à fournir dans un même power-point  </a:t>
            </a:r>
            <a:r>
              <a:rPr lang="fr-FR" sz="1600" dirty="0" smtClean="0"/>
              <a:t>(suite ) :</a:t>
            </a:r>
          </a:p>
          <a:p>
            <a:pPr marL="457200" indent="-457200">
              <a:lnSpc>
                <a:spcPct val="150000"/>
              </a:lnSpc>
            </a:pPr>
            <a:r>
              <a:rPr lang="fr-FR" sz="1600" u="sng" dirty="0" smtClean="0"/>
              <a:t>La partie plan de recette à partir du Kit 24 </a:t>
            </a:r>
            <a:r>
              <a:rPr lang="fr-FR" sz="1600" dirty="0" smtClean="0"/>
              <a:t>:</a:t>
            </a: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fr-FR" sz="1600" dirty="0" smtClean="0"/>
              <a:t> complètement les chapitres 1, 2 et 3 </a:t>
            </a: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fr-FR" sz="1600" dirty="0" smtClean="0"/>
              <a:t>le chapitre 4 sur la partie logiciel :</a:t>
            </a:r>
          </a:p>
          <a:p>
            <a:pPr marL="1371600" lvl="2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1400" dirty="0" smtClean="0"/>
              <a:t>Principe de l’identification d’une fiche test</a:t>
            </a:r>
          </a:p>
          <a:p>
            <a:pPr marL="1371600" lvl="2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1400" dirty="0" smtClean="0"/>
              <a:t>La fiche d’anomalie  sur un exemple de défaut pour une fiche de test</a:t>
            </a:r>
          </a:p>
          <a:p>
            <a:pPr marL="1371600" lvl="2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1400" dirty="0" smtClean="0"/>
              <a:t>L’organisation des fiches SW</a:t>
            </a:r>
          </a:p>
          <a:p>
            <a:pPr marL="1371600" lvl="2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1400" dirty="0" smtClean="0"/>
              <a:t>Le suivi des fiches pendant la recette en fonction des différents niveaux   ( sur le principe du montage de la plate-forme d’intégration)</a:t>
            </a:r>
          </a:p>
          <a:p>
            <a:pPr marL="1371600" lvl="2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1400" dirty="0" smtClean="0"/>
              <a:t>La description détaillée de 4 fiches de test</a:t>
            </a:r>
          </a:p>
          <a:p>
            <a:pPr marL="1371600" lvl="2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1400" dirty="0" smtClean="0"/>
              <a:t>…</a:t>
            </a:r>
            <a:endParaRPr lang="fr-FR" sz="1200" i="1" dirty="0" smtClean="0"/>
          </a:p>
          <a:p>
            <a:pPr marL="457200" indent="-457200" algn="ctr">
              <a:lnSpc>
                <a:spcPct val="150000"/>
              </a:lnSpc>
            </a:pPr>
            <a:endParaRPr lang="fr-FR" sz="700" b="1" dirty="0" smtClean="0"/>
          </a:p>
          <a:p>
            <a:pPr marL="457200" indent="-457200" algn="ctr">
              <a:lnSpc>
                <a:spcPct val="150000"/>
              </a:lnSpc>
            </a:pPr>
            <a:r>
              <a:rPr lang="fr-FR" sz="1400" b="1" dirty="0" smtClean="0"/>
              <a:t>Nota: </a:t>
            </a:r>
            <a:r>
              <a:rPr lang="fr-FR" sz="1400" i="1" dirty="0" smtClean="0"/>
              <a:t>Le document  ‘doc- fiches’ livré avec les kits vous donne les sources des fiches types du plan de recette,  à vous de les adapter au contexte du TP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000100" y="857232"/>
            <a:ext cx="757750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/>
            <a:r>
              <a:rPr lang="fr-FR" sz="2400" b="1" dirty="0" smtClean="0"/>
              <a:t>Livrables du TP  2/2</a:t>
            </a:r>
            <a:endParaRPr lang="fr-FR" sz="24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Text Box 2"/>
          <p:cNvSpPr txBox="1">
            <a:spLocks noChangeArrowheads="1"/>
          </p:cNvSpPr>
          <p:nvPr/>
        </p:nvSpPr>
        <p:spPr bwMode="auto">
          <a:xfrm>
            <a:off x="1000100" y="857232"/>
            <a:ext cx="757750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/>
            <a:r>
              <a:rPr lang="fr-FR" sz="2400" b="1" dirty="0" smtClean="0"/>
              <a:t>Les outils pour ce TP </a:t>
            </a:r>
            <a:endParaRPr lang="fr-FR" sz="2400" b="1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99592" y="1916832"/>
            <a:ext cx="792088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Ce TP a pour objet le projet </a:t>
            </a:r>
            <a:r>
              <a:rPr lang="fr-FR" i="1" u="sng" dirty="0" smtClean="0">
                <a:solidFill>
                  <a:srgbClr val="0070C0"/>
                </a:solidFill>
              </a:rPr>
              <a:t>Suivi mission </a:t>
            </a:r>
            <a:r>
              <a:rPr lang="fr-FR" dirty="0" smtClean="0"/>
              <a:t>UPS</a:t>
            </a:r>
            <a:r>
              <a:rPr lang="fr-FR" i="1" dirty="0" smtClean="0"/>
              <a:t>.  Vous vous baserez sur la formation </a:t>
            </a:r>
            <a:r>
              <a:rPr lang="fr-FR" dirty="0" smtClean="0"/>
              <a:t>‘</a:t>
            </a:r>
            <a:r>
              <a:rPr lang="fr-FR" b="1" i="1" dirty="0" smtClean="0"/>
              <a:t>Qu'est ce qu'un Système d’information ?</a:t>
            </a:r>
            <a:r>
              <a:rPr lang="fr-FR" dirty="0" smtClean="0"/>
              <a:t> ‘ avec la société UPS comme référence, et qui vous donne donc tout le contexte UPS.</a:t>
            </a:r>
            <a:endParaRPr lang="fr-FR" i="1" dirty="0" smtClean="0"/>
          </a:p>
          <a:p>
            <a:pPr>
              <a:lnSpc>
                <a:spcPct val="150000"/>
              </a:lnSpc>
            </a:pPr>
            <a:endParaRPr lang="fr-FR" i="1" dirty="0" smtClean="0"/>
          </a:p>
          <a:p>
            <a:pPr>
              <a:lnSpc>
                <a:spcPct val="150000"/>
              </a:lnSpc>
            </a:pPr>
            <a:endParaRPr lang="fr-FR" dirty="0" smtClean="0"/>
          </a:p>
          <a:p>
            <a:pPr>
              <a:lnSpc>
                <a:spcPct val="150000"/>
              </a:lnSpc>
            </a:pPr>
            <a:r>
              <a:rPr lang="fr-FR" dirty="0" smtClean="0"/>
              <a:t>Vous allez réaliser ce TP en vous appuyant sur le </a:t>
            </a:r>
            <a:r>
              <a:rPr lang="fr-FR" b="1" u="sng" dirty="0" smtClean="0"/>
              <a:t>kit 20 ‘spécification type’ </a:t>
            </a:r>
            <a:r>
              <a:rPr lang="fr-FR" dirty="0" smtClean="0"/>
              <a:t>et le </a:t>
            </a:r>
            <a:r>
              <a:rPr lang="fr-FR" b="1" u="sng" dirty="0" smtClean="0"/>
              <a:t>kit 24 ‘plan de recette’.</a:t>
            </a: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0128" y="768337"/>
            <a:ext cx="7772400" cy="731837"/>
          </a:xfrm>
          <a:prstGeom prst="rect">
            <a:avLst/>
          </a:prstGeom>
        </p:spPr>
        <p:txBody>
          <a:bodyPr lIns="107287" tIns="53643" rIns="107287" bIns="53643"/>
          <a:lstStyle/>
          <a:p>
            <a:pPr eaLnBrk="1" hangingPunct="1"/>
            <a:r>
              <a:rPr lang="fr-FR" sz="2800" b="1" dirty="0" smtClean="0"/>
              <a:t>Les attendus pour les participants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700808"/>
            <a:ext cx="8102134" cy="4496500"/>
          </a:xfrm>
          <a:prstGeom prst="rect">
            <a:avLst/>
          </a:prstGeom>
        </p:spPr>
        <p:txBody>
          <a:bodyPr lIns="107287" tIns="53643" rIns="107287" bIns="53643"/>
          <a:lstStyle/>
          <a:p>
            <a:pPr marL="438150" indent="-381000" eaLnBrk="1" hangingPunct="1">
              <a:lnSpc>
                <a:spcPct val="150000"/>
              </a:lnSpc>
              <a:buNone/>
            </a:pPr>
            <a:r>
              <a:rPr lang="fr-FR" sz="1800" dirty="0" smtClean="0"/>
              <a:t>Chaque groupe doit </a:t>
            </a:r>
            <a:r>
              <a:rPr lang="fr-FR" sz="1800" b="1" dirty="0" smtClean="0"/>
              <a:t>faire parvenir </a:t>
            </a:r>
            <a:r>
              <a:rPr lang="fr-FR" sz="1800" dirty="0" smtClean="0"/>
              <a:t>sa réponse par messagerie </a:t>
            </a:r>
            <a:r>
              <a:rPr lang="fr-FR" sz="1800" dirty="0" smtClean="0">
                <a:solidFill>
                  <a:srgbClr val="0070C0"/>
                </a:solidFill>
              </a:rPr>
              <a:t>(</a:t>
            </a:r>
            <a:r>
              <a:rPr lang="fr-FR" sz="1800" b="1" dirty="0" smtClean="0">
                <a:solidFill>
                  <a:srgbClr val="0070C0"/>
                </a:solidFill>
                <a:hlinkClick r:id="rId2"/>
              </a:rPr>
              <a:t>daniel.hervouet@nextsteps.eu</a:t>
            </a:r>
            <a:r>
              <a:rPr lang="fr-FR" sz="1800" b="1" dirty="0" smtClean="0">
                <a:solidFill>
                  <a:srgbClr val="0070C0"/>
                </a:solidFill>
              </a:rPr>
              <a:t>  et </a:t>
            </a:r>
            <a:r>
              <a:rPr lang="fr-FR" sz="1800" b="1" u="sng" dirty="0" smtClean="0">
                <a:solidFill>
                  <a:srgbClr val="0070C0"/>
                </a:solidFill>
              </a:rPr>
              <a:t>joseph.nvekounou@T-Service-T.com  </a:t>
            </a:r>
            <a:r>
              <a:rPr lang="fr-FR" sz="1800" b="1" dirty="0" smtClean="0">
                <a:solidFill>
                  <a:srgbClr val="0070C0"/>
                </a:solidFill>
              </a:rPr>
              <a:t>et </a:t>
            </a:r>
            <a:r>
              <a:rPr lang="fr-FR" sz="1800" b="1" dirty="0" smtClean="0">
                <a:solidFill>
                  <a:srgbClr val="0070C0"/>
                </a:solidFill>
                <a:hlinkClick r:id="rId3"/>
              </a:rPr>
              <a:t>didier.visade@gmail.com</a:t>
            </a:r>
            <a:r>
              <a:rPr lang="fr-FR" sz="1800" b="1" dirty="0" smtClean="0">
                <a:solidFill>
                  <a:srgbClr val="0070C0"/>
                </a:solidFill>
              </a:rPr>
              <a:t> et </a:t>
            </a:r>
            <a:r>
              <a:rPr lang="fr-FR" sz="1800" b="1" u="sng" dirty="0" smtClean="0">
                <a:solidFill>
                  <a:srgbClr val="0070C0"/>
                </a:solidFill>
              </a:rPr>
              <a:t> </a:t>
            </a:r>
            <a:r>
              <a:rPr lang="fr-FR" sz="1800" b="1" dirty="0" smtClean="0">
                <a:solidFill>
                  <a:srgbClr val="0070C0"/>
                </a:solidFill>
              </a:rPr>
              <a:t>)                             </a:t>
            </a:r>
          </a:p>
          <a:p>
            <a:pPr marL="438150" indent="-381000" eaLnBrk="1" hangingPunct="1">
              <a:lnSpc>
                <a:spcPct val="150000"/>
              </a:lnSpc>
              <a:buNone/>
            </a:pPr>
            <a:r>
              <a:rPr lang="fr-FR" sz="1800" b="1" dirty="0" smtClean="0"/>
              <a:t> </a:t>
            </a:r>
            <a:r>
              <a:rPr lang="fr-FR" sz="1800" dirty="0" smtClean="0"/>
              <a:t>sous forme d’un support(.</a:t>
            </a:r>
            <a:r>
              <a:rPr lang="fr-FR" sz="1800" dirty="0" err="1" smtClean="0"/>
              <a:t>pptx</a:t>
            </a:r>
            <a:r>
              <a:rPr lang="fr-FR" sz="1800" dirty="0" smtClean="0"/>
              <a:t>)</a:t>
            </a:r>
          </a:p>
          <a:p>
            <a:pPr marL="438150" indent="-381000" algn="ctr" eaLnBrk="1" hangingPunct="1">
              <a:lnSpc>
                <a:spcPct val="150000"/>
              </a:lnSpc>
              <a:buNone/>
            </a:pPr>
            <a:r>
              <a:rPr lang="fr-FR" sz="1800" b="1" i="1" dirty="0" smtClean="0">
                <a:solidFill>
                  <a:srgbClr val="FF0000"/>
                </a:solidFill>
              </a:rPr>
              <a:t>Dernier délais mardi 22h, par mail</a:t>
            </a:r>
            <a:endParaRPr lang="fr-FR" sz="1800" dirty="0" smtClean="0"/>
          </a:p>
          <a:p>
            <a:pPr marL="438150" indent="-381000" eaLnBrk="1" hangingPunct="1">
              <a:lnSpc>
                <a:spcPct val="150000"/>
              </a:lnSpc>
            </a:pPr>
            <a:r>
              <a:rPr lang="fr-FR" sz="1800" dirty="0" smtClean="0"/>
              <a:t>La 1ere page de chaque document doit </a:t>
            </a:r>
            <a:r>
              <a:rPr lang="fr-FR" sz="1800" b="1" dirty="0" smtClean="0"/>
              <a:t>comporter le titre du document et les noms explicites des étudiants qui auront la note .</a:t>
            </a:r>
          </a:p>
          <a:p>
            <a:pPr marL="438150" indent="-381000" eaLnBrk="1" hangingPunct="1">
              <a:lnSpc>
                <a:spcPct val="150000"/>
              </a:lnSpc>
            </a:pPr>
            <a:endParaRPr lang="fr-FR" sz="300" dirty="0" smtClean="0"/>
          </a:p>
          <a:p>
            <a:pPr marL="438150" indent="-381000" eaLnBrk="1" hangingPunct="1">
              <a:lnSpc>
                <a:spcPct val="150000"/>
              </a:lnSpc>
            </a:pPr>
            <a:r>
              <a:rPr lang="fr-FR" sz="1800" dirty="0" smtClean="0"/>
              <a:t>Chaque envoi par messagerie </a:t>
            </a:r>
            <a:r>
              <a:rPr lang="fr-FR" sz="1400" i="1" dirty="0" smtClean="0"/>
              <a:t>(et la pièce jointe) </a:t>
            </a:r>
            <a:r>
              <a:rPr lang="fr-FR" sz="1800" dirty="0" smtClean="0"/>
              <a:t>doit être libellé de la façon suivante :</a:t>
            </a:r>
          </a:p>
          <a:p>
            <a:pPr marL="1238250" lvl="2" indent="-381000" algn="ctr" eaLnBrk="1" hangingPunct="1">
              <a:lnSpc>
                <a:spcPct val="80000"/>
              </a:lnSpc>
              <a:buNone/>
            </a:pPr>
            <a:r>
              <a:rPr lang="fr-FR" sz="2000" b="1" u="sng" dirty="0" smtClean="0"/>
              <a:t>Equipe xx – Thème (*) - Envoi du jj.mm.aa</a:t>
            </a:r>
          </a:p>
          <a:p>
            <a:pPr marL="1238250" lvl="2" indent="-381000" algn="ctr" eaLnBrk="1" hangingPunct="1">
              <a:lnSpc>
                <a:spcPct val="80000"/>
              </a:lnSpc>
              <a:buNone/>
            </a:pPr>
            <a:r>
              <a:rPr lang="fr-FR" sz="1200" dirty="0" smtClean="0"/>
              <a:t>                       (*) UPS ou T&amp;F</a:t>
            </a:r>
            <a:endParaRPr lang="fr-FR" sz="1100" dirty="0" smtClean="0"/>
          </a:p>
          <a:p>
            <a:pPr marL="1238250" lvl="2" indent="-381000" algn="ctr" eaLnBrk="1" hangingPunct="1">
              <a:lnSpc>
                <a:spcPct val="80000"/>
              </a:lnSpc>
              <a:buNone/>
            </a:pPr>
            <a:endParaRPr lang="fr-FR" sz="1100" dirty="0" smtClean="0"/>
          </a:p>
          <a:p>
            <a:pPr marL="1238250" lvl="2" indent="-381000" algn="ctr" eaLnBrk="1" hangingPunct="1">
              <a:lnSpc>
                <a:spcPct val="80000"/>
              </a:lnSpc>
              <a:buNone/>
            </a:pPr>
            <a:r>
              <a:rPr lang="fr-FR" sz="1800" b="1" i="1" dirty="0" smtClean="0">
                <a:solidFill>
                  <a:srgbClr val="FF0000"/>
                </a:solidFill>
              </a:rPr>
              <a:t>Et avec le même principe pour la pièce jointe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9720" y="1766190"/>
            <a:ext cx="7977122" cy="509183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000100" y="857232"/>
            <a:ext cx="757750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/>
            <a:r>
              <a:rPr lang="fr-FR" sz="2400" b="1" dirty="0" smtClean="0">
                <a:solidFill>
                  <a:schemeClr val="accent2"/>
                </a:solidFill>
              </a:rPr>
              <a:t>L’organisation de la semaine </a:t>
            </a:r>
            <a:endParaRPr lang="fr-FR" sz="24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Text Box 2"/>
          <p:cNvSpPr txBox="1">
            <a:spLocks noChangeArrowheads="1"/>
          </p:cNvSpPr>
          <p:nvPr/>
        </p:nvSpPr>
        <p:spPr bwMode="auto">
          <a:xfrm>
            <a:off x="1000100" y="857232"/>
            <a:ext cx="757750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/>
            <a:r>
              <a:rPr lang="fr-FR" sz="2400" b="1" dirty="0" smtClean="0"/>
              <a:t>Le cahier des charges de la direction UPS</a:t>
            </a:r>
            <a:endParaRPr lang="fr-FR" sz="2400" b="1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5576" y="1772816"/>
            <a:ext cx="8136904" cy="4632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 smtClean="0"/>
              <a:t>Pourquoi UPS met en œuvre ce projet ?</a:t>
            </a:r>
          </a:p>
          <a:p>
            <a:pPr>
              <a:lnSpc>
                <a:spcPct val="150000"/>
              </a:lnSpc>
            </a:pPr>
            <a:endParaRPr lang="fr-FR" sz="1100" b="1" dirty="0" smtClean="0"/>
          </a:p>
          <a:p>
            <a:pPr>
              <a:lnSpc>
                <a:spcPct val="150000"/>
              </a:lnSpc>
            </a:pPr>
            <a:r>
              <a:rPr lang="fr-FR" sz="1400" dirty="0" smtClean="0"/>
              <a:t> UPS constate que trop de ses clients sont mécontents en fin de mission.</a:t>
            </a:r>
          </a:p>
          <a:p>
            <a:pPr>
              <a:lnSpc>
                <a:spcPct val="150000"/>
              </a:lnSpc>
            </a:pPr>
            <a:endParaRPr lang="fr-FR" sz="700" b="1" dirty="0" smtClean="0"/>
          </a:p>
          <a:p>
            <a:pPr>
              <a:lnSpc>
                <a:spcPct val="150000"/>
              </a:lnSpc>
            </a:pPr>
            <a:r>
              <a:rPr lang="fr-FR" sz="1400" dirty="0" smtClean="0"/>
              <a:t>C’est pourquoi la direction souhaite pouvoir suivre l’avancement de toute ses missions au niveau mondial. Elle souhaite mettre en place d’ici un an une application  interne ‘</a:t>
            </a:r>
            <a:r>
              <a:rPr lang="fr-FR" sz="1400" i="1" dirty="0" smtClean="0"/>
              <a:t>Suivi Mission</a:t>
            </a:r>
            <a:r>
              <a:rPr lang="fr-FR" sz="1400" dirty="0" smtClean="0"/>
              <a:t>’ . </a:t>
            </a:r>
          </a:p>
          <a:p>
            <a:pPr>
              <a:lnSpc>
                <a:spcPct val="150000"/>
              </a:lnSpc>
            </a:pPr>
            <a:endParaRPr lang="fr-FR" sz="1000" dirty="0" smtClean="0"/>
          </a:p>
          <a:p>
            <a:pPr>
              <a:lnSpc>
                <a:spcPct val="150000"/>
              </a:lnSpc>
            </a:pPr>
            <a:r>
              <a:rPr lang="fr-FR" sz="1400" dirty="0" smtClean="0"/>
              <a:t>Le but est de :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fr-FR" sz="1400" dirty="0" smtClean="0"/>
              <a:t> Assurer une meilleure qualité de service par un suivi en temps réel des missions commandées, en livraison et clôturées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fr-FR" sz="1400" dirty="0" smtClean="0"/>
              <a:t> Réduire de 50% les réclamations des clients mécontents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fr-FR" sz="900" dirty="0" smtClean="0"/>
          </a:p>
          <a:p>
            <a:pPr>
              <a:lnSpc>
                <a:spcPct val="150000"/>
              </a:lnSpc>
            </a:pPr>
            <a:r>
              <a:rPr lang="fr-FR" sz="1400" dirty="0" smtClean="0"/>
              <a:t>Une enquête sera faite  6 mois après le déploiement de ‘</a:t>
            </a:r>
            <a:r>
              <a:rPr lang="fr-FR" sz="1400" i="1" dirty="0" smtClean="0"/>
              <a:t>Suivi Mission</a:t>
            </a:r>
            <a:r>
              <a:rPr lang="fr-FR" sz="1400" dirty="0" smtClean="0"/>
              <a:t>’ pour valider ces objectifs.</a:t>
            </a:r>
          </a:p>
          <a:p>
            <a:pPr>
              <a:lnSpc>
                <a:spcPct val="150000"/>
              </a:lnSpc>
            </a:pPr>
            <a:endParaRPr lang="fr-FR" sz="900" dirty="0" smtClean="0">
              <a:sym typeface="Wingdings" pitchFamily="2" charset="2"/>
            </a:endParaRPr>
          </a:p>
          <a:p>
            <a:pPr algn="ctr">
              <a:lnSpc>
                <a:spcPct val="150000"/>
              </a:lnSpc>
            </a:pPr>
            <a:r>
              <a:rPr lang="fr-FR" sz="1400" u="sng" dirty="0" smtClean="0">
                <a:sym typeface="Wingdings" pitchFamily="2" charset="2"/>
              </a:rPr>
              <a:t>Vous avez gagné l’appel d’offres, le contrat est signé et le projet est démarré.</a:t>
            </a:r>
          </a:p>
          <a:p>
            <a:pPr algn="ctr">
              <a:lnSpc>
                <a:spcPct val="150000"/>
              </a:lnSpc>
            </a:pPr>
            <a:r>
              <a:rPr lang="fr-FR" sz="1400" u="sng" dirty="0" smtClean="0">
                <a:sym typeface="Wingdings" pitchFamily="2" charset="2"/>
              </a:rPr>
              <a:t>Vous avez à réaliser la spécification fonctionnelle et le plan de recette.</a:t>
            </a: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27584" y="1785926"/>
            <a:ext cx="8208912" cy="5101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/>
              <a:t>Votre projet a pour but de développer l’application </a:t>
            </a:r>
            <a:r>
              <a:rPr lang="fr-FR" sz="1600" b="1" dirty="0" smtClean="0">
                <a:solidFill>
                  <a:srgbClr val="0070C0"/>
                </a:solidFill>
              </a:rPr>
              <a:t>‘</a:t>
            </a:r>
            <a:r>
              <a:rPr lang="fr-FR" sz="1600" b="1" i="1" dirty="0" smtClean="0">
                <a:solidFill>
                  <a:srgbClr val="0070C0"/>
                </a:solidFill>
              </a:rPr>
              <a:t>Suivi Mission</a:t>
            </a:r>
            <a:r>
              <a:rPr lang="fr-FR" sz="1600" b="1" dirty="0" smtClean="0">
                <a:solidFill>
                  <a:srgbClr val="0070C0"/>
                </a:solidFill>
              </a:rPr>
              <a:t>’</a:t>
            </a:r>
            <a:r>
              <a:rPr lang="fr-FR" sz="1600" dirty="0" smtClean="0"/>
              <a:t> qui va créer, suivre et gérer toutes les fiches de suivi des missions des clients UPS : sur Unix et en anglais.</a:t>
            </a:r>
          </a:p>
          <a:p>
            <a:endParaRPr lang="fr-FR" sz="400" dirty="0" smtClean="0"/>
          </a:p>
          <a:p>
            <a:pPr>
              <a:lnSpc>
                <a:spcPct val="150000"/>
              </a:lnSpc>
            </a:pPr>
            <a:r>
              <a:rPr lang="fr-FR" sz="1600" dirty="0" smtClean="0"/>
              <a:t>L’application doit créer une fiche par nouvelle mission lorsque celle-ci est  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1400" dirty="0" smtClean="0"/>
              <a:t>Valider suite à la commande : message de l’application commerciale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1400" dirty="0" smtClean="0"/>
              <a:t>Confirmer  par l’équipe planning : message de l’application logistique</a:t>
            </a:r>
          </a:p>
          <a:p>
            <a:pPr>
              <a:lnSpc>
                <a:spcPct val="150000"/>
              </a:lnSpc>
            </a:pPr>
            <a:endParaRPr lang="fr-FR" sz="100" dirty="0" smtClean="0"/>
          </a:p>
          <a:p>
            <a:pPr>
              <a:lnSpc>
                <a:spcPct val="150000"/>
              </a:lnSpc>
            </a:pPr>
            <a:r>
              <a:rPr lang="fr-FR" sz="1600" dirty="0" smtClean="0"/>
              <a:t>L’application doit fournir 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1400" dirty="0" smtClean="0"/>
              <a:t>des alertes sur toute mission active </a:t>
            </a:r>
            <a:r>
              <a:rPr lang="fr-FR" sz="1200" i="1" dirty="0" smtClean="0"/>
              <a:t>( entre commande et paiement)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1400" dirty="0" smtClean="0"/>
              <a:t>Des tableaux de bord pour assurer un suivi pertinent et fiable </a:t>
            </a:r>
            <a:r>
              <a:rPr lang="fr-FR" sz="1200" i="1" dirty="0" smtClean="0"/>
              <a:t>(par jour, semaine et mois). </a:t>
            </a:r>
          </a:p>
          <a:p>
            <a:pPr marL="342900" indent="-342900">
              <a:lnSpc>
                <a:spcPct val="150000"/>
              </a:lnSpc>
            </a:pPr>
            <a:r>
              <a:rPr lang="fr-FR" sz="1600" dirty="0" smtClean="0"/>
              <a:t>Elle permet quatre fonctions  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fr-FR" sz="1600" dirty="0" smtClean="0"/>
              <a:t> </a:t>
            </a:r>
            <a:r>
              <a:rPr lang="fr-FR" sz="1400" dirty="0" smtClean="0"/>
              <a:t>Consulter une </a:t>
            </a:r>
            <a:r>
              <a:rPr lang="fr-FR" sz="1400" b="1" dirty="0" smtClean="0"/>
              <a:t>fiche mission </a:t>
            </a:r>
            <a:r>
              <a:rPr lang="fr-FR" sz="1400" dirty="0" smtClean="0"/>
              <a:t>non clôturée ,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fr-FR" sz="1400" dirty="0" smtClean="0"/>
              <a:t> Consulter les </a:t>
            </a:r>
            <a:r>
              <a:rPr lang="fr-FR" sz="1400" b="1" dirty="0" smtClean="0"/>
              <a:t>tableaux de bord </a:t>
            </a:r>
            <a:r>
              <a:rPr lang="fr-FR" sz="1400" dirty="0" smtClean="0"/>
              <a:t>sur le bilan  des missions </a:t>
            </a:r>
            <a:r>
              <a:rPr lang="fr-FR" sz="1400" i="1" dirty="0" smtClean="0"/>
              <a:t>(par jour, semaine et mois) </a:t>
            </a:r>
            <a:r>
              <a:rPr lang="fr-FR" sz="1400" dirty="0" smtClean="0"/>
              <a:t>par pays et les tendances sur les 12 mois précédents. Les missions terminées sont archivées un an après leur clôture (elles ne sont plus modifiables).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fr-FR" sz="1400" dirty="0" smtClean="0"/>
              <a:t> </a:t>
            </a:r>
            <a:r>
              <a:rPr lang="fr-FR" sz="1400" b="1" dirty="0" smtClean="0"/>
              <a:t>Envoyer des alertes </a:t>
            </a:r>
            <a:r>
              <a:rPr lang="fr-FR" sz="1400" i="1" dirty="0" smtClean="0"/>
              <a:t>(par mail) </a:t>
            </a:r>
            <a:r>
              <a:rPr lang="fr-FR" sz="1400" dirty="0" smtClean="0"/>
              <a:t>lors de problèmes sur une mission</a:t>
            </a:r>
            <a:r>
              <a:rPr lang="fr-FR" sz="1600" dirty="0" smtClean="0"/>
              <a:t>.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fr-FR" sz="1400" dirty="0" smtClean="0">
                <a:sym typeface="Wingdings" pitchFamily="2" charset="2"/>
              </a:rPr>
              <a:t>Consulter </a:t>
            </a:r>
            <a:r>
              <a:rPr lang="fr-FR" sz="1400" b="1" dirty="0" smtClean="0">
                <a:sym typeface="Wingdings" pitchFamily="2" charset="2"/>
              </a:rPr>
              <a:t>l’historique</a:t>
            </a:r>
            <a:r>
              <a:rPr lang="fr-FR" sz="1400" dirty="0" smtClean="0">
                <a:sym typeface="Wingdings" pitchFamily="2" charset="2"/>
              </a:rPr>
              <a:t> des missions sur 10 ans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000100" y="857232"/>
            <a:ext cx="757750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/>
            <a:r>
              <a:rPr lang="fr-FR" sz="2400" b="1" dirty="0" smtClean="0"/>
              <a:t>Le cahier des charges de la direction UPS</a:t>
            </a:r>
            <a:endParaRPr lang="fr-FR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99592" y="1772816"/>
            <a:ext cx="8136904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Les principales actions de l’application  sont :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fr-FR" b="1" dirty="0" smtClean="0"/>
              <a:t> Analyser </a:t>
            </a:r>
            <a:r>
              <a:rPr lang="fr-FR" dirty="0" smtClean="0"/>
              <a:t>les </a:t>
            </a:r>
            <a:r>
              <a:rPr lang="fr-FR" sz="1600" dirty="0" smtClean="0"/>
              <a:t>données transmises par les bases de données des applications externes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fr-FR" sz="1600" b="1" dirty="0" smtClean="0"/>
              <a:t> Fournir</a:t>
            </a:r>
            <a:r>
              <a:rPr lang="fr-FR" sz="1600" dirty="0" smtClean="0"/>
              <a:t> une page d’accueil pour les différentes fonctions de l’application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fr-FR" sz="1600" b="1" dirty="0" smtClean="0"/>
              <a:t> Faire</a:t>
            </a:r>
            <a:r>
              <a:rPr lang="fr-FR" sz="1600" dirty="0" smtClean="0"/>
              <a:t> les mises à jour des fiches actives automatiquement toutes les 5 mn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fr-FR" sz="1600" b="1" dirty="0" smtClean="0"/>
              <a:t> Attribuer</a:t>
            </a:r>
            <a:r>
              <a:rPr lang="fr-FR" sz="1600" dirty="0" smtClean="0"/>
              <a:t> la responsabilité du suivi  fiche au management du continent d’où part la mission </a:t>
            </a:r>
            <a:r>
              <a:rPr lang="fr-FR" sz="1400" i="1" dirty="0" smtClean="0"/>
              <a:t>(qui gère les modification en cas de problème,  déclare la clôture…)</a:t>
            </a:r>
            <a:endParaRPr lang="fr-FR" sz="1600" i="1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fr-FR" sz="1600" b="1" dirty="0" smtClean="0"/>
              <a:t> Consolider</a:t>
            </a:r>
            <a:r>
              <a:rPr lang="fr-FR" sz="1600" dirty="0" smtClean="0"/>
              <a:t> les données missions globales UPS au niveau central, pour générer un </a:t>
            </a:r>
            <a:r>
              <a:rPr lang="fr-FR" sz="1600" dirty="0" err="1" smtClean="0"/>
              <a:t>reporting</a:t>
            </a:r>
            <a:r>
              <a:rPr lang="fr-FR" sz="1600" dirty="0" smtClean="0"/>
              <a:t> unique car il faut prendre en compte qu’une mission peut concerner les trois continents </a:t>
            </a:r>
            <a:r>
              <a:rPr lang="fr-FR" sz="1200" i="1" dirty="0" smtClean="0"/>
              <a:t>( réseau de communication internet non fiable) </a:t>
            </a:r>
            <a:endParaRPr lang="fr-FR" sz="1600" i="1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fr-FR" sz="1600" b="1" dirty="0" smtClean="0"/>
              <a:t> Classer</a:t>
            </a:r>
            <a:r>
              <a:rPr lang="fr-FR" sz="1600" dirty="0" smtClean="0"/>
              <a:t> les fiches des missions terminées. Les fiches et tableaux de bord sont archivés après un an dans une base ‘</a:t>
            </a:r>
            <a:r>
              <a:rPr lang="fr-FR" sz="1600" i="1" dirty="0" smtClean="0"/>
              <a:t>archive de suivi de mission’</a:t>
            </a:r>
            <a:r>
              <a:rPr lang="fr-FR" sz="1600" b="1" dirty="0" smtClean="0"/>
              <a:t> </a:t>
            </a:r>
            <a:endParaRPr lang="fr-FR" sz="2000" dirty="0" smtClean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000100" y="857232"/>
            <a:ext cx="757750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/>
            <a:r>
              <a:rPr lang="fr-FR" sz="2400" b="1" dirty="0" smtClean="0"/>
              <a:t>Le cahier des charges de la direction UPS</a:t>
            </a:r>
            <a:endParaRPr lang="fr-FR" sz="24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Text Box 2"/>
          <p:cNvSpPr txBox="1">
            <a:spLocks noChangeArrowheads="1"/>
          </p:cNvSpPr>
          <p:nvPr/>
        </p:nvSpPr>
        <p:spPr bwMode="auto">
          <a:xfrm>
            <a:off x="1000100" y="857232"/>
            <a:ext cx="757750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/>
            <a:r>
              <a:rPr lang="fr-FR" sz="2400" b="1" dirty="0" smtClean="0"/>
              <a:t>Aspects d’architecture </a:t>
            </a:r>
            <a:endParaRPr lang="fr-FR" sz="2400" b="1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1700808"/>
            <a:ext cx="8208912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1600" dirty="0" smtClean="0"/>
              <a:t>Les données nécessaires sont fournies en temps réel, par les bases de données des applications actuelles </a:t>
            </a:r>
            <a:r>
              <a:rPr lang="fr-FR" sz="1400" i="1" dirty="0" smtClean="0"/>
              <a:t>(Commerciale, Logistique, Finance, Expédition et Maintenance des camions) </a:t>
            </a:r>
            <a:r>
              <a:rPr lang="fr-FR" sz="1600" dirty="0" smtClean="0"/>
              <a:t>qui les déposent dans une base tampon. </a:t>
            </a:r>
          </a:p>
          <a:p>
            <a:pPr algn="just">
              <a:lnSpc>
                <a:spcPct val="150000"/>
              </a:lnSpc>
            </a:pPr>
            <a:r>
              <a:rPr lang="fr-FR" sz="1600" dirty="0" smtClean="0"/>
              <a:t>Les applications commerciales </a:t>
            </a:r>
            <a:r>
              <a:rPr lang="fr-FR" sz="1200" i="1" dirty="0" smtClean="0"/>
              <a:t>(signature client)  </a:t>
            </a:r>
            <a:r>
              <a:rPr lang="fr-FR" sz="1600" dirty="0" smtClean="0"/>
              <a:t>et logistiques </a:t>
            </a:r>
            <a:r>
              <a:rPr lang="fr-FR" sz="1200" i="1" dirty="0" smtClean="0"/>
              <a:t>(ressources disponibles) </a:t>
            </a:r>
            <a:r>
              <a:rPr lang="fr-FR" sz="1600" dirty="0" smtClean="0"/>
              <a:t>envoient un mail quand elles valident une mission.</a:t>
            </a:r>
          </a:p>
          <a:p>
            <a:pPr algn="just">
              <a:lnSpc>
                <a:spcPct val="150000"/>
              </a:lnSpc>
            </a:pPr>
            <a:r>
              <a:rPr lang="fr-FR" sz="1600" dirty="0" smtClean="0"/>
              <a:t>L’application ‘suivi de mission’ crée</a:t>
            </a:r>
          </a:p>
          <a:p>
            <a:pPr algn="just">
              <a:lnSpc>
                <a:spcPct val="150000"/>
              </a:lnSpc>
            </a:pPr>
            <a:r>
              <a:rPr lang="fr-FR" sz="1600" dirty="0" smtClean="0"/>
              <a:t> automatiquement une  fiche à  la</a:t>
            </a:r>
          </a:p>
          <a:p>
            <a:pPr algn="just">
              <a:lnSpc>
                <a:spcPct val="150000"/>
              </a:lnSpc>
            </a:pPr>
            <a:r>
              <a:rPr lang="fr-FR" sz="1600" dirty="0" smtClean="0"/>
              <a:t>réception et validation de ces </a:t>
            </a:r>
          </a:p>
          <a:p>
            <a:pPr algn="just">
              <a:lnSpc>
                <a:spcPct val="150000"/>
              </a:lnSpc>
            </a:pPr>
            <a:r>
              <a:rPr lang="fr-FR" sz="1600" dirty="0" smtClean="0"/>
              <a:t>deux messages.</a:t>
            </a:r>
          </a:p>
          <a:p>
            <a:pPr algn="just">
              <a:lnSpc>
                <a:spcPct val="150000"/>
              </a:lnSpc>
            </a:pPr>
            <a:r>
              <a:rPr lang="fr-FR" sz="1600" dirty="0" smtClean="0">
                <a:sym typeface="Wingdings" pitchFamily="2" charset="2"/>
              </a:rPr>
              <a:t>Une mission est clôturée par trois </a:t>
            </a:r>
          </a:p>
          <a:p>
            <a:pPr algn="just">
              <a:lnSpc>
                <a:spcPct val="150000"/>
              </a:lnSpc>
            </a:pPr>
            <a:r>
              <a:rPr lang="fr-FR" sz="1600" dirty="0" smtClean="0">
                <a:sym typeface="Wingdings" pitchFamily="2" charset="2"/>
              </a:rPr>
              <a:t>acteurs du pays source de la mission :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fr-FR" sz="1600" dirty="0" smtClean="0">
                <a:sym typeface="Wingdings" pitchFamily="2" charset="2"/>
              </a:rPr>
              <a:t> </a:t>
            </a:r>
            <a:r>
              <a:rPr lang="fr-FR" sz="1400" dirty="0" smtClean="0">
                <a:sym typeface="Wingdings" pitchFamily="2" charset="2"/>
              </a:rPr>
              <a:t>Le commercial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fr-FR" sz="1400" dirty="0" smtClean="0">
                <a:sym typeface="Wingdings" pitchFamily="2" charset="2"/>
              </a:rPr>
              <a:t> Le responsable logistique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fr-FR" sz="1400" dirty="0" smtClean="0">
                <a:sym typeface="Wingdings" pitchFamily="2" charset="2"/>
              </a:rPr>
              <a:t> Le responsable facturation  </a:t>
            </a:r>
            <a:endParaRPr lang="fr-FR" dirty="0" smtClean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3284984"/>
            <a:ext cx="4813995" cy="3422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Text Box 2"/>
          <p:cNvSpPr txBox="1">
            <a:spLocks noChangeArrowheads="1"/>
          </p:cNvSpPr>
          <p:nvPr/>
        </p:nvSpPr>
        <p:spPr bwMode="auto">
          <a:xfrm>
            <a:off x="1000100" y="857232"/>
            <a:ext cx="757750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/>
            <a:r>
              <a:rPr lang="fr-FR" sz="2400" b="1" dirty="0" smtClean="0"/>
              <a:t>Contexte du service  </a:t>
            </a:r>
            <a:endParaRPr lang="fr-FR" sz="2400" b="1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14348" y="1714488"/>
            <a:ext cx="8280920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1400" dirty="0" smtClean="0"/>
              <a:t>L’application est :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fr-FR" sz="1400" dirty="0" smtClean="0"/>
              <a:t> déployée sur l’architecture actuelle  </a:t>
            </a:r>
            <a:r>
              <a:rPr lang="fr-FR" sz="1100" i="1" dirty="0" smtClean="0"/>
              <a:t>(adaptée au monde  internet)</a:t>
            </a:r>
            <a:endParaRPr lang="fr-FR" sz="1400" i="1" dirty="0" smtClean="0"/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fr-FR" sz="1400" dirty="0" smtClean="0"/>
              <a:t> exploitée du site central, avec l’aide des exploitants des sites locaux pour les trois continents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fr-FR" sz="1400" dirty="0" smtClean="0"/>
              <a:t> bâtie sur des bases de type Oracle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fr-FR" sz="1400" dirty="0" smtClean="0"/>
              <a:t> accessible par deux navigateurs (</a:t>
            </a:r>
            <a:r>
              <a:rPr lang="fr-FR" sz="1400" dirty="0" err="1" smtClean="0"/>
              <a:t>Mozilla</a:t>
            </a:r>
            <a:r>
              <a:rPr lang="fr-FR" sz="1400" dirty="0" smtClean="0"/>
              <a:t> et Microsoft) , sur des postes de travail de tous les employés UPS, et des téléphones mobiles </a:t>
            </a:r>
            <a:r>
              <a:rPr lang="fr-FR" sz="1100" i="1" dirty="0" smtClean="0"/>
              <a:t>(4G) </a:t>
            </a:r>
            <a:r>
              <a:rPr lang="fr-FR" sz="1400" dirty="0" smtClean="0"/>
              <a:t>pour la direction et les commerciaux</a:t>
            </a:r>
          </a:p>
          <a:p>
            <a:pPr algn="just">
              <a:lnSpc>
                <a:spcPct val="150000"/>
              </a:lnSpc>
            </a:pPr>
            <a:r>
              <a:rPr lang="fr-FR" sz="1400" dirty="0" smtClean="0"/>
              <a:t>Le support local est fait par chaque pays. Il y a un service desk pour l’assistance utilisateur par continent ( en anglais uniquement), ouvert de 7h à 20h, 7/7j.</a:t>
            </a:r>
          </a:p>
          <a:p>
            <a:pPr algn="just">
              <a:lnSpc>
                <a:spcPct val="150000"/>
              </a:lnSpc>
            </a:pPr>
            <a:r>
              <a:rPr lang="fr-FR" sz="1400" dirty="0" smtClean="0"/>
              <a:t>Les données reporting ne doivent pas être vues par un externe : informations très confidentielles.</a:t>
            </a:r>
          </a:p>
          <a:p>
            <a:pPr algn="just">
              <a:lnSpc>
                <a:spcPct val="150000"/>
              </a:lnSpc>
            </a:pPr>
            <a:r>
              <a:rPr lang="fr-FR" sz="1400" dirty="0" smtClean="0"/>
              <a:t>Les accès simultanées représentent  au  maximum de 20% des utilisateurs inscrits dans l’annuaire, avec des pointes à 40% pendant 1h . </a:t>
            </a:r>
          </a:p>
          <a:p>
            <a:pPr algn="just">
              <a:lnSpc>
                <a:spcPct val="150000"/>
              </a:lnSpc>
            </a:pPr>
            <a:r>
              <a:rPr lang="fr-FR" sz="1400" dirty="0" smtClean="0"/>
              <a:t>Le mot de passe d’accès doit être changé toutes les semaines sous contrôle de l’application.</a:t>
            </a:r>
          </a:p>
          <a:p>
            <a:pPr algn="just">
              <a:lnSpc>
                <a:spcPct val="150000"/>
              </a:lnSpc>
            </a:pPr>
            <a:r>
              <a:rPr lang="fr-FR" sz="1400" dirty="0" smtClean="0"/>
              <a:t>L’application doit être disponible 24/24h et 7/7j, elle peut être en panne pendant une ½ journée  :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fr-FR" sz="1400" dirty="0" smtClean="0"/>
              <a:t> Par continent elle peut être  arrêtée de 1h à 2h du matin.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fr-FR" sz="1400" dirty="0" smtClean="0">
                <a:sym typeface="Wingdings" pitchFamily="2" charset="2"/>
              </a:rPr>
              <a:t> En central les </a:t>
            </a:r>
            <a:r>
              <a:rPr lang="fr-FR" sz="1400" dirty="0" err="1" smtClean="0">
                <a:sym typeface="Wingdings" pitchFamily="2" charset="2"/>
              </a:rPr>
              <a:t>reportings</a:t>
            </a:r>
            <a:r>
              <a:rPr lang="fr-FR" sz="1400" dirty="0" smtClean="0">
                <a:sym typeface="Wingdings" pitchFamily="2" charset="2"/>
              </a:rPr>
              <a:t> ne doivent être indisponibles que pendant  4h. </a:t>
            </a:r>
            <a:endParaRPr lang="fr-FR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99592" y="1772816"/>
            <a:ext cx="7772400" cy="720080"/>
          </a:xfrm>
        </p:spPr>
        <p:txBody>
          <a:bodyPr/>
          <a:lstStyle/>
          <a:p>
            <a:pPr>
              <a:buNone/>
            </a:pPr>
            <a:r>
              <a:rPr lang="fr-FR" sz="1600" kern="1200" dirty="0" smtClean="0">
                <a:latin typeface="Arial" charset="0"/>
                <a:cs typeface="Arial" charset="0"/>
              </a:rPr>
              <a:t>Le tableau suivant indique les utilisateurs qui accèdent à l’application, avec leurs droits d’accès aux fonctions de l’application</a:t>
            </a:r>
            <a:r>
              <a:rPr lang="fr-FR" sz="1800" kern="1200" dirty="0" smtClean="0">
                <a:latin typeface="Arial" charset="0"/>
                <a:cs typeface="Arial" charset="0"/>
              </a:rPr>
              <a:t>. 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000100" y="857232"/>
            <a:ext cx="757750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/>
            <a:r>
              <a:rPr lang="fr-FR" sz="2400" b="1" dirty="0" smtClean="0"/>
              <a:t>Les acteurs </a:t>
            </a:r>
            <a:endParaRPr lang="fr-FR" sz="2400" b="1" dirty="0">
              <a:solidFill>
                <a:schemeClr val="accent2"/>
              </a:solidFill>
            </a:endParaRPr>
          </a:p>
        </p:txBody>
      </p:sp>
      <p:sp>
        <p:nvSpPr>
          <p:cNvPr id="5" name="Espace réservé du contenu 1"/>
          <p:cNvSpPr txBox="1">
            <a:spLocks/>
          </p:cNvSpPr>
          <p:nvPr/>
        </p:nvSpPr>
        <p:spPr>
          <a:xfrm>
            <a:off x="899592" y="5517232"/>
            <a:ext cx="7920880" cy="115212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400" noProof="0" dirty="0" smtClean="0"/>
              <a:t>La répartition* des profils utilisateurs UPS de l’application est :</a:t>
            </a:r>
          </a:p>
          <a:p>
            <a:pPr marL="800100" lvl="1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fr-FR" sz="1400" dirty="0" smtClean="0"/>
              <a:t>Direction :         1%	Finance :	  2%	Maintenance : 3%</a:t>
            </a:r>
          </a:p>
          <a:p>
            <a:pPr marL="800100" lvl="1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fr-FR" sz="1400" noProof="0" dirty="0" smtClean="0"/>
              <a:t>Commercial:      5%	logistique :  10%            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fr-FR" sz="1400" noProof="0" dirty="0" smtClean="0"/>
              <a:t> </a:t>
            </a:r>
            <a:r>
              <a:rPr lang="fr-FR" sz="1200" i="1" noProof="0" dirty="0" smtClean="0"/>
              <a:t>(*) par rapport à la population totale UPS</a:t>
            </a:r>
            <a:endParaRPr kumimoji="0" lang="fr-FR" sz="11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971600" y="2564904"/>
          <a:ext cx="7560839" cy="281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208"/>
                <a:gridCol w="1080120"/>
                <a:gridCol w="1224136"/>
                <a:gridCol w="936104"/>
                <a:gridCol w="1152128"/>
                <a:gridCol w="1296143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sz="1400" b="1" dirty="0" smtClean="0"/>
                        <a:t>Fonctions</a:t>
                      </a:r>
                    </a:p>
                    <a:p>
                      <a:r>
                        <a:rPr lang="fr-FR" sz="1400" b="1" dirty="0" smtClean="0"/>
                        <a:t>Etapes  </a:t>
                      </a:r>
                      <a:endParaRPr lang="fr-FR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Direction</a:t>
                      </a:r>
                      <a:endParaRPr lang="fr-F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Commercial</a:t>
                      </a:r>
                      <a:endParaRPr lang="fr-F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Finance</a:t>
                      </a:r>
                      <a:endParaRPr lang="fr-F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Logistique</a:t>
                      </a:r>
                      <a:endParaRPr lang="fr-F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Maintenance</a:t>
                      </a:r>
                      <a:endParaRPr lang="fr-FR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b="1" dirty="0" smtClean="0"/>
                        <a:t>Consultation fiche</a:t>
                      </a:r>
                      <a:endParaRPr lang="fr-F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x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x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x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x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x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b="1" dirty="0" smtClean="0"/>
                        <a:t>Consultation reporting </a:t>
                      </a:r>
                      <a:endParaRPr lang="fr-F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x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x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x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x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x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b="1" dirty="0" smtClean="0"/>
                        <a:t>Clôture mission</a:t>
                      </a:r>
                      <a:endParaRPr lang="fr-F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x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x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x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b="1" dirty="0" smtClean="0"/>
                        <a:t>Consultation historique</a:t>
                      </a:r>
                      <a:endParaRPr lang="fr-F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x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x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x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x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b="1" dirty="0" smtClean="0"/>
                        <a:t>Modification fiche  (</a:t>
                      </a:r>
                      <a:r>
                        <a:rPr lang="fr-FR" sz="12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pendant la mission </a:t>
                      </a:r>
                      <a:r>
                        <a:rPr lang="fr-FR" sz="1200" b="1" i="1" dirty="0" smtClean="0"/>
                        <a:t>)</a:t>
                      </a:r>
                      <a:endParaRPr lang="fr-FR" sz="14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x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x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Text Box 2"/>
          <p:cNvSpPr txBox="1">
            <a:spLocks noChangeArrowheads="1"/>
          </p:cNvSpPr>
          <p:nvPr/>
        </p:nvSpPr>
        <p:spPr bwMode="auto">
          <a:xfrm>
            <a:off x="1000100" y="857232"/>
            <a:ext cx="757750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/>
            <a:r>
              <a:rPr lang="fr-FR" sz="2400" b="1" dirty="0" smtClean="0"/>
              <a:t>Réunion de lancement</a:t>
            </a:r>
            <a:endParaRPr lang="fr-FR" sz="2400" b="1" dirty="0">
              <a:solidFill>
                <a:schemeClr val="accent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1700808"/>
            <a:ext cx="8280920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1400" dirty="0" smtClean="0">
                <a:sym typeface="Wingdings" pitchFamily="2" charset="2"/>
              </a:rPr>
              <a:t>Lors de la réunion de lancement avec votre client, vous avez décidé que:</a:t>
            </a:r>
          </a:p>
          <a:p>
            <a:pPr marL="342900" indent="-342900" algn="just">
              <a:lnSpc>
                <a:spcPct val="150000"/>
              </a:lnSpc>
            </a:pPr>
            <a:r>
              <a:rPr lang="fr-FR" sz="1400" dirty="0" smtClean="0">
                <a:sym typeface="Wingdings" pitchFamily="2" charset="2"/>
              </a:rPr>
              <a:t>A</a:t>
            </a:r>
            <a:r>
              <a:rPr lang="fr-FR" sz="1400" u="sng" dirty="0" smtClean="0">
                <a:sym typeface="Wingdings" pitchFamily="2" charset="2"/>
              </a:rPr>
              <a:t>) Le déploiement </a:t>
            </a:r>
            <a:r>
              <a:rPr lang="fr-FR" sz="1400" dirty="0" smtClean="0">
                <a:sym typeface="Wingdings" pitchFamily="2" charset="2"/>
              </a:rPr>
              <a:t>se fera d’abord par un pilote sur le site central  et 10% des utilisateurs. Extension ensuite pendant deux mois sur les USA et ensuite généralisation à tout UPS.</a:t>
            </a:r>
          </a:p>
          <a:p>
            <a:pPr marL="342900" indent="-342900" algn="just">
              <a:lnSpc>
                <a:spcPct val="150000"/>
              </a:lnSpc>
            </a:pPr>
            <a:r>
              <a:rPr lang="fr-FR" sz="1400" dirty="0" smtClean="0">
                <a:sym typeface="Wingdings" pitchFamily="2" charset="2"/>
              </a:rPr>
              <a:t>B) </a:t>
            </a:r>
            <a:r>
              <a:rPr lang="fr-FR" sz="1400" u="sng" dirty="0" smtClean="0">
                <a:sym typeface="Wingdings" pitchFamily="2" charset="2"/>
              </a:rPr>
              <a:t>La recette se fera </a:t>
            </a:r>
            <a:r>
              <a:rPr lang="fr-FR" sz="1400" dirty="0" smtClean="0">
                <a:sym typeface="Wingdings" pitchFamily="2" charset="2"/>
              </a:rPr>
              <a:t>: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fr-FR" sz="1400" dirty="0" smtClean="0">
                <a:sym typeface="Wingdings" pitchFamily="2" charset="2"/>
              </a:rPr>
              <a:t>Sur un mois maximum, avec 3 cycles  de recette maximum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fr-FR" sz="1400" dirty="0" smtClean="0">
                <a:sym typeface="Wingdings" pitchFamily="2" charset="2"/>
              </a:rPr>
              <a:t>Vous aurez à présenter le bilan de votre recette interne</a:t>
            </a:r>
          </a:p>
          <a:p>
            <a:pPr marL="342900" indent="-342900" algn="just">
              <a:lnSpc>
                <a:spcPct val="150000"/>
              </a:lnSpc>
            </a:pPr>
            <a:r>
              <a:rPr lang="fr-FR" sz="1400" dirty="0" smtClean="0">
                <a:sym typeface="Wingdings" pitchFamily="2" charset="2"/>
              </a:rPr>
              <a:t>Vu les délais, le client impose des conditions de recette  contraignantes :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fr-FR" sz="1400" dirty="0" smtClean="0">
                <a:sym typeface="Wingdings" pitchFamily="2" charset="2"/>
              </a:rPr>
              <a:t>Pour un test</a:t>
            </a:r>
          </a:p>
          <a:p>
            <a:pPr marL="1257300" lvl="2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fr-FR" sz="1200" dirty="0" smtClean="0">
                <a:sym typeface="Wingdings" pitchFamily="2" charset="2"/>
              </a:rPr>
              <a:t>Un test est accepté avec un seul défaut mineur</a:t>
            </a:r>
          </a:p>
          <a:p>
            <a:pPr marL="1257300" lvl="2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fr-FR" sz="1200" dirty="0" smtClean="0">
                <a:sym typeface="Wingdings" pitchFamily="2" charset="2"/>
              </a:rPr>
              <a:t>Un test est  refusé si un défaut majeur. Après 2 défauts majeurs sur le même test  : alerte comité de pilotage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fr-FR" sz="1400" dirty="0" smtClean="0">
                <a:sym typeface="Wingdings" pitchFamily="2" charset="2"/>
              </a:rPr>
              <a:t>Pour un groupe de tests (ou fiches de tests)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fr-FR" sz="1200" dirty="0" smtClean="0"/>
              <a:t> Un test est accepté si aucune fiche en défaut majeur, si moins de 5% des fiches sont en défaut mineur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fr-FR" sz="1200" dirty="0" smtClean="0"/>
              <a:t> si moins de 15% des fiches sont en défaut mineur, mais avec accord du comité de pilotage  sur les corrections </a:t>
            </a:r>
            <a:r>
              <a:rPr lang="fr-FR" sz="1050" dirty="0" smtClean="0"/>
              <a:t>( risque faible pour le déroulé de la recette ).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fr-FR" sz="1050" dirty="0" smtClean="0"/>
              <a:t>  </a:t>
            </a:r>
            <a:r>
              <a:rPr lang="fr-FR" sz="1200" dirty="0" smtClean="0"/>
              <a:t>Un test est refusé si  une fiche est en défaut majeur ou si plus de 30% des fiches sont en défaut mineur.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23869</TotalTime>
  <Words>1742</Words>
  <Application>Microsoft Office PowerPoint</Application>
  <PresentationFormat>Affichage à l'écran (4:3)</PresentationFormat>
  <Paragraphs>233</Paragraphs>
  <Slides>15</Slides>
  <Notes>11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15</vt:i4>
      </vt:variant>
    </vt:vector>
  </HeadingPairs>
  <TitlesOfParts>
    <vt:vector size="17" baseType="lpstr">
      <vt:lpstr>Modèle par défaut</vt:lpstr>
      <vt:lpstr>Office Theme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Les attendus pour les participants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daniel</cp:lastModifiedBy>
  <cp:revision>1082</cp:revision>
  <dcterms:created xsi:type="dcterms:W3CDTF">2014-02-08T21:18:28Z</dcterms:created>
  <dcterms:modified xsi:type="dcterms:W3CDTF">2015-02-09T07:11:09Z</dcterms:modified>
</cp:coreProperties>
</file>