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591900" y="229553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10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 sz="3000">
                <a:latin typeface="Open Sans"/>
                <a:ea typeface="Open Sans"/>
                <a:cs typeface="Open Sans"/>
                <a:sym typeface="Open Sans"/>
              </a:rPr>
              <a:t>3) La finalité de l’entreprise se limite-t-elle à la réalisations d'un profit 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/>
              <a:t> Bien, service  - Finalité lucrative, profit  - Ressources   - Valeur ajoutée et  bénéficiaires  - Parties prenantes  - Pérennité  - Finalité sociale,  responsabilité  sociétale de  l’entreprise  - Types d’entreprises : statut,  taille, secteur, métier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33850" y="229525"/>
            <a:ext cx="83529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➔"/>
            </a:pPr>
            <a:r>
              <a:rPr lang="fr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Biens &amp; Services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➔"/>
            </a:pPr>
            <a:r>
              <a:rPr lang="fr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Ressources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➔"/>
            </a:pPr>
            <a:r>
              <a:rPr lang="fr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Valeur Ajoutée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➔"/>
            </a:pPr>
            <a:r>
              <a:rPr lang="fr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Finalités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Biens &amp; Services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L’entreprise produit des</a:t>
            </a:r>
            <a:r>
              <a:rPr b="1" lang="fr" sz="1800">
                <a:latin typeface="Open Sans"/>
                <a:ea typeface="Open Sans"/>
                <a:cs typeface="Open Sans"/>
                <a:sym typeface="Open Sans"/>
              </a:rPr>
              <a:t> biens</a:t>
            </a: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 et des </a:t>
            </a:r>
            <a:r>
              <a:rPr b="1" lang="fr" sz="1800">
                <a:latin typeface="Open Sans"/>
                <a:ea typeface="Open Sans"/>
                <a:cs typeface="Open Sans"/>
                <a:sym typeface="Open Sans"/>
              </a:rPr>
              <a:t>services </a:t>
            </a: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pour  satisfaire des </a:t>
            </a:r>
            <a:r>
              <a:rPr b="1" lang="fr" sz="1800">
                <a:latin typeface="Open Sans"/>
                <a:ea typeface="Open Sans"/>
                <a:cs typeface="Open Sans"/>
                <a:sym typeface="Open Sans"/>
              </a:rPr>
              <a:t>besoins</a:t>
            </a: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 et créer une </a:t>
            </a:r>
            <a:r>
              <a:rPr b="1" lang="fr" sz="1800">
                <a:latin typeface="Open Sans"/>
                <a:ea typeface="Open Sans"/>
                <a:cs typeface="Open Sans"/>
                <a:sym typeface="Open Sans"/>
              </a:rPr>
              <a:t>richesse</a:t>
            </a: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 supplémentaire.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=&gt; Pérennité et rémunération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400"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fr" sz="2400">
                <a:latin typeface="Open Sans"/>
                <a:ea typeface="Open Sans"/>
                <a:cs typeface="Open Sans"/>
                <a:sym typeface="Open Sans"/>
              </a:rPr>
              <a:t>bien</a:t>
            </a:r>
            <a:r>
              <a:rPr lang="fr" sz="2400"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b="1" lang="fr" sz="2400">
                <a:latin typeface="Open Sans"/>
                <a:ea typeface="Open Sans"/>
                <a:cs typeface="Open Sans"/>
                <a:sym typeface="Open Sans"/>
              </a:rPr>
              <a:t>chose matérielle</a:t>
            </a:r>
          </a:p>
          <a:p>
            <a:pPr lvl="0" algn="ctr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400"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fr" sz="2400">
                <a:latin typeface="Open Sans"/>
                <a:ea typeface="Open Sans"/>
                <a:cs typeface="Open Sans"/>
                <a:sym typeface="Open Sans"/>
              </a:rPr>
              <a:t>service</a:t>
            </a:r>
            <a:r>
              <a:rPr lang="fr" sz="2400">
                <a:latin typeface="Open Sans"/>
                <a:ea typeface="Open Sans"/>
                <a:cs typeface="Open Sans"/>
                <a:sym typeface="Open Sans"/>
              </a:rPr>
              <a:t> : chose </a:t>
            </a:r>
            <a:r>
              <a:rPr b="1" lang="fr" sz="2400">
                <a:latin typeface="Open Sans"/>
                <a:ea typeface="Open Sans"/>
                <a:cs typeface="Open Sans"/>
                <a:sym typeface="Open Sans"/>
              </a:rPr>
              <a:t>immatérielle</a:t>
            </a:r>
            <a:r>
              <a:rPr lang="fr" sz="2400"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Ressources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humaines (les salariés),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financières (capitaux propres, autofinancement, emprunt),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matérielles (terrains, machines, véhicules…),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et immatérielles (brevets, marques, logiciels…).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Valeur Ajoutée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Chiffre d'affaires (</a:t>
            </a:r>
            <a:r>
              <a:rPr i="1" lang="fr">
                <a:latin typeface="Open Sans"/>
                <a:ea typeface="Open Sans"/>
                <a:cs typeface="Open Sans"/>
                <a:sym typeface="Open Sans"/>
              </a:rPr>
              <a:t>total des ventes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) − consommations intermédiaires =</a:t>
            </a:r>
          </a:p>
          <a:p>
            <a:pPr lvl="0" rtl="0" algn="ctr">
              <a:lnSpc>
                <a:spcPct val="138000"/>
              </a:lnSpc>
              <a:spcBef>
                <a:spcPts val="0"/>
              </a:spcBef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Valeur ajoutée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Finalités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-&gt; Profit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-&gt; Responsabilité sociale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-&gt; Pérennité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154425" y="1979500"/>
            <a:ext cx="2771399" cy="12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 sz="4800">
                <a:latin typeface="Syncopate"/>
                <a:ea typeface="Syncopate"/>
                <a:cs typeface="Syncopate"/>
                <a:sym typeface="Syncopate"/>
              </a:rPr>
              <a:t>FIN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