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Triangle rect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r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fr-FR" smtClean="0"/>
              <a:t>Cliquez pour modifier le style du titre</a:t>
            </a:r>
            <a:endParaRPr kumimoji="0" lang="en-US"/>
          </a:p>
        </p:txBody>
      </p:sp>
      <p:sp>
        <p:nvSpPr>
          <p:cNvPr id="17" name="Sous-titr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smtClean="0"/>
              <a:t>Cliquez pour modifier le style des sous-titres du masque</a:t>
            </a:r>
            <a:endParaRPr kumimoji="0" lang="en-US"/>
          </a:p>
        </p:txBody>
      </p:sp>
      <p:grpSp>
        <p:nvGrpSpPr>
          <p:cNvPr id="2" name="Groupe 1"/>
          <p:cNvGrpSpPr/>
          <p:nvPr/>
        </p:nvGrpSpPr>
        <p:grpSpPr>
          <a:xfrm>
            <a:off x="-3765" y="4953000"/>
            <a:ext cx="9147765" cy="1912088"/>
            <a:chOff x="-3765" y="4832896"/>
            <a:chExt cx="9147765" cy="2032192"/>
          </a:xfrm>
        </p:grpSpPr>
        <p:sp>
          <p:nvSpPr>
            <p:cNvPr id="7" name="Forme libre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orme libre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orme libre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Connecteur droit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Espace réservé de la date 29"/>
          <p:cNvSpPr>
            <a:spLocks noGrp="1"/>
          </p:cNvSpPr>
          <p:nvPr>
            <p:ph type="dt" sz="half" idx="10"/>
          </p:nvPr>
        </p:nvSpPr>
        <p:spPr/>
        <p:txBody>
          <a:bodyPr/>
          <a:lstStyle>
            <a:lvl1pPr>
              <a:defRPr>
                <a:solidFill>
                  <a:srgbClr val="FFFFFF"/>
                </a:solidFill>
              </a:defRPr>
            </a:lvl1pPr>
            <a:extLst/>
          </a:lstStyle>
          <a:p>
            <a:fld id="{AE8EE698-4C86-4540-9BEA-B8D9A3F59C8D}" type="datetimeFigureOut">
              <a:rPr lang="fr-FR" smtClean="0"/>
              <a:t>20/05/2015</a:t>
            </a:fld>
            <a:endParaRPr lang="fr-FR"/>
          </a:p>
        </p:txBody>
      </p:sp>
      <p:sp>
        <p:nvSpPr>
          <p:cNvPr id="19" name="Espace réservé du pied de page 18"/>
          <p:cNvSpPr>
            <a:spLocks noGrp="1"/>
          </p:cNvSpPr>
          <p:nvPr>
            <p:ph type="ftr" sz="quarter" idx="11"/>
          </p:nvPr>
        </p:nvSpPr>
        <p:spPr/>
        <p:txBody>
          <a:bodyPr/>
          <a:lstStyle>
            <a:lvl1pPr>
              <a:defRPr>
                <a:solidFill>
                  <a:schemeClr val="accent1">
                    <a:tint val="20000"/>
                  </a:schemeClr>
                </a:solidFill>
              </a:defRPr>
            </a:lvl1pPr>
            <a:extLst/>
          </a:lstStyle>
          <a:p>
            <a:endParaRPr lang="fr-FR"/>
          </a:p>
        </p:txBody>
      </p:sp>
      <p:sp>
        <p:nvSpPr>
          <p:cNvPr id="27" name="Espace réservé du numéro de diapositive 26"/>
          <p:cNvSpPr>
            <a:spLocks noGrp="1"/>
          </p:cNvSpPr>
          <p:nvPr>
            <p:ph type="sldNum" sz="quarter" idx="12"/>
          </p:nvPr>
        </p:nvSpPr>
        <p:spPr/>
        <p:txBody>
          <a:bodyPr/>
          <a:lstStyle>
            <a:lvl1pPr>
              <a:defRPr>
                <a:solidFill>
                  <a:srgbClr val="FFFFFF"/>
                </a:solidFill>
              </a:defRPr>
            </a:lvl1pPr>
            <a:extLst/>
          </a:lstStyle>
          <a:p>
            <a:fld id="{9E3F9A42-623B-409D-96F1-468475E84D4E}" type="slidenum">
              <a:rPr lang="fr-FR" smtClean="0"/>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1481329"/>
            <a:ext cx="8229600" cy="4386071"/>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AE8EE698-4C86-4540-9BEA-B8D9A3F59C8D}" type="datetimeFigureOut">
              <a:rPr lang="fr-FR" smtClean="0"/>
              <a:t>20/05/2015</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9E3F9A42-623B-409D-96F1-468475E84D4E}"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44013" y="274640"/>
            <a:ext cx="1777470" cy="5592761"/>
          </a:xfrm>
        </p:spPr>
        <p:txBody>
          <a:bodyPr vert="eaVert"/>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274641"/>
            <a:ext cx="6324600" cy="5592760"/>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AE8EE698-4C86-4540-9BEA-B8D9A3F59C8D}" type="datetimeFigureOut">
              <a:rPr lang="fr-FR" smtClean="0"/>
              <a:t>20/05/2015</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9E3F9A42-623B-409D-96F1-468475E84D4E}"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AE8EE698-4C86-4540-9BEA-B8D9A3F59C8D}" type="datetimeFigureOut">
              <a:rPr lang="fr-FR" smtClean="0"/>
              <a:t>20/05/2015</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9E3F9A42-623B-409D-96F1-468475E84D4E}" type="slidenum">
              <a:rPr lang="fr-FR" smtClean="0"/>
              <a:t>‹N°›</a:t>
            </a:fld>
            <a:endParaRPr lang="fr-FR"/>
          </a:p>
        </p:txBody>
      </p:sp>
      <p:sp>
        <p:nvSpPr>
          <p:cNvPr id="7" name="Titre 6"/>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extLst/>
          </a:lstStyle>
          <a:p>
            <a:fld id="{AE8EE698-4C86-4540-9BEA-B8D9A3F59C8D}" type="datetimeFigureOut">
              <a:rPr lang="fr-FR" smtClean="0"/>
              <a:t>20/05/2015</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9E3F9A42-623B-409D-96F1-468475E84D4E}" type="slidenum">
              <a:rPr lang="fr-FR" smtClean="0"/>
              <a:t>‹N°›</a:t>
            </a:fld>
            <a:endParaRPr lang="fr-FR"/>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bg>
      <p:bgRef idx="1002">
        <a:schemeClr val="bg1"/>
      </p:bgRef>
    </p:bg>
    <p:spTree>
      <p:nvGrpSpPr>
        <p:cNvPr id="1" name=""/>
        <p:cNvGrpSpPr/>
        <p:nvPr/>
      </p:nvGrpSpPr>
      <p:grpSpPr>
        <a:xfrm>
          <a:off x="0" y="0"/>
          <a:ext cx="0" cy="0"/>
          <a:chOff x="0" y="0"/>
          <a:chExt cx="0" cy="0"/>
        </a:xfrm>
      </p:grpSpPr>
      <p:sp>
        <p:nvSpPr>
          <p:cNvPr id="3" name="Espace réservé du contenu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AE8EE698-4C86-4540-9BEA-B8D9A3F59C8D}" type="datetimeFigureOut">
              <a:rPr lang="fr-FR" smtClean="0"/>
              <a:t>20/05/2015</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9E3F9A42-623B-409D-96F1-468475E84D4E}" type="slidenum">
              <a:rPr lang="fr-FR" smtClean="0"/>
              <a:t>‹N°›</a:t>
            </a:fld>
            <a:endParaRPr lang="fr-FR"/>
          </a:p>
        </p:txBody>
      </p:sp>
      <p:sp>
        <p:nvSpPr>
          <p:cNvPr id="8" name="Titre 7"/>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bg>
      <p:bgRef idx="1003">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8229600" cy="1143000"/>
          </a:xfrm>
        </p:spPr>
        <p:txBody>
          <a:bodyPr anchor="ctr"/>
          <a:lstStyle>
            <a:lvl1pPr>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extLst/>
          </a:lstStyle>
          <a:p>
            <a:fld id="{AE8EE698-4C86-4540-9BEA-B8D9A3F59C8D}" type="datetimeFigureOut">
              <a:rPr lang="fr-FR" smtClean="0"/>
              <a:t>20/05/2015</a:t>
            </a:fld>
            <a:endParaRPr lang="fr-FR"/>
          </a:p>
        </p:txBody>
      </p:sp>
      <p:sp>
        <p:nvSpPr>
          <p:cNvPr id="8" name="Espace réservé du pied de page 7"/>
          <p:cNvSpPr>
            <a:spLocks noGrp="1"/>
          </p:cNvSpPr>
          <p:nvPr>
            <p:ph type="ftr" sz="quarter" idx="11"/>
          </p:nvPr>
        </p:nvSpPr>
        <p:spPr/>
        <p:txBody>
          <a:bodyPr/>
          <a:lstStyle>
            <a:extLst/>
          </a:lstStyle>
          <a:p>
            <a:endParaRPr lang="fr-FR"/>
          </a:p>
        </p:txBody>
      </p:sp>
      <p:sp>
        <p:nvSpPr>
          <p:cNvPr id="9" name="Espace réservé du numéro de diapositive 8"/>
          <p:cNvSpPr>
            <a:spLocks noGrp="1"/>
          </p:cNvSpPr>
          <p:nvPr>
            <p:ph type="sldNum" sz="quarter" idx="12"/>
          </p:nvPr>
        </p:nvSpPr>
        <p:spPr/>
        <p:txBody>
          <a:bodyPr/>
          <a:lstStyle>
            <a:extLst/>
          </a:lstStyle>
          <a:p>
            <a:fld id="{9E3F9A42-623B-409D-96F1-468475E84D4E}" type="slidenum">
              <a:rPr lang="fr-FR" smtClean="0"/>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bg>
      <p:bgRef idx="1002">
        <a:schemeClr val="bg1"/>
      </p:bgRef>
    </p:bg>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extLst/>
          </a:lstStyle>
          <a:p>
            <a:fld id="{AE8EE698-4C86-4540-9BEA-B8D9A3F59C8D}" type="datetimeFigureOut">
              <a:rPr lang="fr-FR" smtClean="0"/>
              <a:t>20/05/2015</a:t>
            </a:fld>
            <a:endParaRPr lang="fr-FR"/>
          </a:p>
        </p:txBody>
      </p:sp>
      <p:sp>
        <p:nvSpPr>
          <p:cNvPr id="4" name="Espace réservé du pied de page 3"/>
          <p:cNvSpPr>
            <a:spLocks noGrp="1"/>
          </p:cNvSpPr>
          <p:nvPr>
            <p:ph type="ftr" sz="quarter" idx="11"/>
          </p:nvPr>
        </p:nvSpPr>
        <p:spPr/>
        <p:txBody>
          <a:bodyPr/>
          <a:lstStyle>
            <a:extLst/>
          </a:lstStyle>
          <a:p>
            <a:endParaRPr lang="fr-FR"/>
          </a:p>
        </p:txBody>
      </p:sp>
      <p:sp>
        <p:nvSpPr>
          <p:cNvPr id="5" name="Espace réservé du numéro de diapositive 4"/>
          <p:cNvSpPr>
            <a:spLocks noGrp="1"/>
          </p:cNvSpPr>
          <p:nvPr>
            <p:ph type="sldNum" sz="quarter" idx="12"/>
          </p:nvPr>
        </p:nvSpPr>
        <p:spPr/>
        <p:txBody>
          <a:bodyPr/>
          <a:lstStyle>
            <a:extLst/>
          </a:lstStyle>
          <a:p>
            <a:fld id="{9E3F9A42-623B-409D-96F1-468475E84D4E}" type="slidenum">
              <a:rPr lang="fr-FR" smtClean="0"/>
              <a:t>‹N°›</a:t>
            </a:fld>
            <a:endParaRPr lang="fr-FR"/>
          </a:p>
        </p:txBody>
      </p:sp>
      <p:sp>
        <p:nvSpPr>
          <p:cNvPr id="6" name="Titre 5"/>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extLst/>
          </a:lstStyle>
          <a:p>
            <a:fld id="{AE8EE698-4C86-4540-9BEA-B8D9A3F59C8D}" type="datetimeFigureOut">
              <a:rPr lang="fr-FR" smtClean="0"/>
              <a:t>20/05/2015</a:t>
            </a:fld>
            <a:endParaRPr lang="fr-FR"/>
          </a:p>
        </p:txBody>
      </p:sp>
      <p:sp>
        <p:nvSpPr>
          <p:cNvPr id="3" name="Espace réservé du pied de page 2"/>
          <p:cNvSpPr>
            <a:spLocks noGrp="1"/>
          </p:cNvSpPr>
          <p:nvPr>
            <p:ph type="ftr" sz="quarter" idx="11"/>
          </p:nvPr>
        </p:nvSpPr>
        <p:spPr/>
        <p:txBody>
          <a:bodyPr/>
          <a:lstStyle>
            <a:extLst/>
          </a:lstStyle>
          <a:p>
            <a:endParaRPr lang="fr-FR"/>
          </a:p>
        </p:txBody>
      </p:sp>
      <p:sp>
        <p:nvSpPr>
          <p:cNvPr id="4" name="Espace réservé du numéro de diapositive 3"/>
          <p:cNvSpPr>
            <a:spLocks noGrp="1"/>
          </p:cNvSpPr>
          <p:nvPr>
            <p:ph type="sldNum" sz="quarter" idx="12"/>
          </p:nvPr>
        </p:nvSpPr>
        <p:spPr/>
        <p:txBody>
          <a:bodyPr/>
          <a:lstStyle>
            <a:extLst/>
          </a:lstStyle>
          <a:p>
            <a:fld id="{9E3F9A42-623B-409D-96F1-468475E84D4E}"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3">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a:xfrm>
            <a:off x="6727032" y="6407944"/>
            <a:ext cx="1920240" cy="365760"/>
          </a:xfrm>
        </p:spPr>
        <p:txBody>
          <a:bodyPr/>
          <a:lstStyle>
            <a:extLst/>
          </a:lstStyle>
          <a:p>
            <a:fld id="{AE8EE698-4C86-4540-9BEA-B8D9A3F59C8D}" type="datetimeFigureOut">
              <a:rPr lang="fr-FR" smtClean="0"/>
              <a:t>20/05/2015</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9E3F9A42-623B-409D-96F1-468475E84D4E}" type="slidenum">
              <a:rPr lang="fr-FR" smtClean="0"/>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2">
        <a:schemeClr val="bg1"/>
      </p:bgRef>
    </p:bg>
    <p:spTree>
      <p:nvGrpSpPr>
        <p:cNvPr id="1" name=""/>
        <p:cNvGrpSpPr/>
        <p:nvPr/>
      </p:nvGrpSpPr>
      <p:grpSpPr>
        <a:xfrm>
          <a:off x="0" y="0"/>
          <a:ext cx="0" cy="0"/>
          <a:chOff x="0" y="0"/>
          <a:chExt cx="0" cy="0"/>
        </a:xfrm>
      </p:grpSpPr>
      <p:sp>
        <p:nvSpPr>
          <p:cNvPr id="4" name="Espace réservé du texte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fr-FR" smtClean="0"/>
              <a:t>Cliquez pour modifier les styles du texte du masque</a:t>
            </a:r>
          </a:p>
        </p:txBody>
      </p:sp>
      <p:sp>
        <p:nvSpPr>
          <p:cNvPr id="3" name="Espace réservé pour une image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fr-FR" smtClean="0"/>
              <a:t>Cliquez sur l'icône pour ajouter une image</a:t>
            </a:r>
            <a:endParaRPr kumimoji="0" lang="en-US" dirty="0"/>
          </a:p>
        </p:txBody>
      </p:sp>
      <p:sp>
        <p:nvSpPr>
          <p:cNvPr id="5" name="Espace réservé de la date 4"/>
          <p:cNvSpPr>
            <a:spLocks noGrp="1"/>
          </p:cNvSpPr>
          <p:nvPr>
            <p:ph type="dt" sz="half" idx="10"/>
          </p:nvPr>
        </p:nvSpPr>
        <p:spPr/>
        <p:txBody>
          <a:bodyPr/>
          <a:lstStyle>
            <a:lvl1pPr>
              <a:defRPr>
                <a:solidFill>
                  <a:schemeClr val="tx1"/>
                </a:solidFill>
              </a:defRPr>
            </a:lvl1pPr>
            <a:extLst/>
          </a:lstStyle>
          <a:p>
            <a:fld id="{AE8EE698-4C86-4540-9BEA-B8D9A3F59C8D}" type="datetimeFigureOut">
              <a:rPr lang="fr-FR" smtClean="0"/>
              <a:t>20/05/2015</a:t>
            </a:fld>
            <a:endParaRPr lang="fr-FR"/>
          </a:p>
        </p:txBody>
      </p:sp>
      <p:sp>
        <p:nvSpPr>
          <p:cNvPr id="6" name="Espace réservé du pied de page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fr-FR"/>
          </a:p>
        </p:txBody>
      </p:sp>
      <p:sp>
        <p:nvSpPr>
          <p:cNvPr id="7" name="Espace réservé du numéro de diapositive 6"/>
          <p:cNvSpPr>
            <a:spLocks noGrp="1"/>
          </p:cNvSpPr>
          <p:nvPr>
            <p:ph type="sldNum" sz="quarter" idx="12"/>
          </p:nvPr>
        </p:nvSpPr>
        <p:spPr/>
        <p:txBody>
          <a:bodyPr/>
          <a:lstStyle>
            <a:lvl1pPr>
              <a:defRPr>
                <a:solidFill>
                  <a:schemeClr val="tx1"/>
                </a:solidFill>
              </a:defRPr>
            </a:lvl1pPr>
            <a:extLst/>
          </a:lstStyle>
          <a:p>
            <a:fld id="{9E3F9A42-623B-409D-96F1-468475E84D4E}" type="slidenum">
              <a:rPr lang="fr-FR" smtClean="0"/>
              <a:t>‹N°›</a:t>
            </a:fld>
            <a:endParaRPr lang="fr-FR"/>
          </a:p>
        </p:txBody>
      </p:sp>
      <p:sp>
        <p:nvSpPr>
          <p:cNvPr id="2" name="Titr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fr-FR" smtClean="0"/>
              <a:t>Cliquez pour modifier le style du titre</a:t>
            </a:r>
            <a:endParaRPr kumimoji="0" lang="en-US"/>
          </a:p>
        </p:txBody>
      </p:sp>
      <p:sp>
        <p:nvSpPr>
          <p:cNvPr id="8" name="Forme libre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orme libre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Triangle rect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Connecteur droit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orme libre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orme libre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Triangle rect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Connecteur droit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Espace réservé du titre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AE8EE698-4C86-4540-9BEA-B8D9A3F59C8D}" type="datetimeFigureOut">
              <a:rPr lang="fr-FR" smtClean="0"/>
              <a:t>20/05/2015</a:t>
            </a:fld>
            <a:endParaRPr lang="fr-FR"/>
          </a:p>
        </p:txBody>
      </p:sp>
      <p:sp>
        <p:nvSpPr>
          <p:cNvPr id="22" name="Espace réservé du pied de page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fr-FR"/>
          </a:p>
        </p:txBody>
      </p:sp>
      <p:sp>
        <p:nvSpPr>
          <p:cNvPr id="18" name="Espace réservé du numéro de diapositive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E3F9A42-623B-409D-96F1-468475E84D4E}"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r>
              <a:rPr lang="fr-FR" dirty="0" smtClean="0">
                <a:latin typeface="Agency FB" pitchFamily="34" charset="0"/>
              </a:rPr>
              <a:t>Sur quoi portent les décisions et comment sont elles prises ?</a:t>
            </a:r>
            <a:endParaRPr lang="fr-FR" dirty="0">
              <a:latin typeface="Agency FB" pitchFamily="34" charset="0"/>
            </a:endParaRPr>
          </a:p>
        </p:txBody>
      </p:sp>
      <p:sp>
        <p:nvSpPr>
          <p:cNvPr id="3" name="Sous-titre 2"/>
          <p:cNvSpPr>
            <a:spLocks noGrp="1"/>
          </p:cNvSpPr>
          <p:nvPr>
            <p:ph type="subTitle" idx="1"/>
          </p:nvPr>
        </p:nvSpPr>
        <p:spPr/>
        <p:txBody>
          <a:bodyPr>
            <a:normAutofit/>
          </a:bodyPr>
          <a:lstStyle/>
          <a:p>
            <a:r>
              <a:rPr lang="fr-FR" sz="2400" dirty="0" smtClean="0">
                <a:latin typeface="Agency FB" pitchFamily="34" charset="0"/>
              </a:rPr>
              <a:t>Management</a:t>
            </a:r>
            <a:endParaRPr lang="fr-FR" sz="2400" dirty="0">
              <a:latin typeface="Agency FB"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sz="2200" dirty="0" smtClean="0">
                <a:latin typeface="Agency FB" pitchFamily="34" charset="0"/>
              </a:rPr>
              <a:t>Une des principales missions du manager consiste à prendre des décisions stratégiques qui vont particulièrement déterminer l’offre de l’organisation et devront lui permettre d’atteindre ses objectifs. </a:t>
            </a:r>
          </a:p>
          <a:p>
            <a:r>
              <a:rPr lang="fr-FR" sz="3000" dirty="0" smtClean="0">
                <a:effectLst>
                  <a:outerShdw blurRad="38100" dist="38100" dir="2700000" algn="tl">
                    <a:srgbClr val="000000">
                      <a:alpha val="43137"/>
                    </a:srgbClr>
                  </a:outerShdw>
                </a:effectLst>
                <a:latin typeface="Agency FB" pitchFamily="34" charset="0"/>
              </a:rPr>
              <a:t>A</a:t>
            </a:r>
            <a:r>
              <a:rPr lang="fr-FR" sz="3000" dirty="0" smtClean="0">
                <a:effectLst>
                  <a:outerShdw blurRad="38100" dist="38100" dir="2700000" algn="tl">
                    <a:srgbClr val="000000">
                      <a:alpha val="43137"/>
                    </a:srgbClr>
                  </a:outerShdw>
                </a:effectLst>
                <a:latin typeface="Agency FB" pitchFamily="34" charset="0"/>
              </a:rPr>
              <a:t>. Les caractéristiques de la décision stratégique</a:t>
            </a:r>
          </a:p>
          <a:p>
            <a:r>
              <a:rPr lang="fr-FR" sz="2200" dirty="0" smtClean="0">
                <a:latin typeface="Agency FB" pitchFamily="34" charset="0"/>
              </a:rPr>
              <a:t>On distinguera les décisions stratégiques des décisions opérationnelles. La décision stratégique est prise au niveau de la direction de l’organisation (Conseil d’administration d’une entreprise ou d’une association, directeur d’une organisation publique, conseil municipal d’une Mairie…). C’est également une décision qui engage l’organisation sur le long terme (ouverture d’un magasin par exemple ou construction d’un lycée…) et implique de mobiliser d’importantes ressources (humaines, financières, matérielles…). Enfin ce sont des décisions uniques ou peu fréquentes et difficilement réversibles. </a:t>
            </a:r>
          </a:p>
          <a:p>
            <a:endParaRPr lang="fr-FR" sz="2200" dirty="0"/>
          </a:p>
        </p:txBody>
      </p:sp>
      <p:sp>
        <p:nvSpPr>
          <p:cNvPr id="3" name="Titre 2"/>
          <p:cNvSpPr>
            <a:spLocks noGrp="1"/>
          </p:cNvSpPr>
          <p:nvPr>
            <p:ph type="title"/>
          </p:nvPr>
        </p:nvSpPr>
        <p:spPr/>
        <p:txBody>
          <a:bodyPr>
            <a:normAutofit fontScale="90000"/>
          </a:bodyPr>
          <a:lstStyle/>
          <a:p>
            <a:r>
              <a:rPr lang="fr-FR" dirty="0" smtClean="0">
                <a:effectLst>
                  <a:outerShdw blurRad="38100" dist="38100" dir="2700000" algn="tl">
                    <a:srgbClr val="000000">
                      <a:alpha val="43137"/>
                    </a:srgbClr>
                  </a:outerShdw>
                </a:effectLst>
              </a:rPr>
              <a:t>1. Sur quoi les décisions stratégiques portent-elles </a:t>
            </a:r>
            <a:r>
              <a:rPr lang="fr-FR" dirty="0" smtClean="0">
                <a:effectLst>
                  <a:outerShdw blurRad="38100" dist="38100" dir="2700000" algn="tl">
                    <a:srgbClr val="000000">
                      <a:alpha val="43137"/>
                    </a:srgbClr>
                  </a:outerShdw>
                </a:effectLst>
              </a:rPr>
              <a:t>?</a:t>
            </a:r>
            <a:endParaRPr lang="fr-FR"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sz="2800" dirty="0" smtClean="0">
                <a:effectLst>
                  <a:outerShdw blurRad="38100" dist="38100" dir="2700000" algn="tl">
                    <a:srgbClr val="000000">
                      <a:alpha val="43137"/>
                    </a:srgbClr>
                  </a:outerShdw>
                </a:effectLst>
                <a:latin typeface="Agency FB" pitchFamily="34" charset="0"/>
              </a:rPr>
              <a:t>B. Ces décisions déterminent particulièrement l’offre de l’organisation</a:t>
            </a:r>
          </a:p>
          <a:p>
            <a:r>
              <a:rPr lang="fr-FR" sz="2400" dirty="0" smtClean="0">
                <a:latin typeface="Agency FB" pitchFamily="34" charset="0"/>
              </a:rPr>
              <a:t>Les décisions stratégiques déterminent particulièrement (mais pas exclusivement) l’offre de l’organisation. Ce peut être le lancement d’un nouveau produit pour une entreprise (réseau social Google+), la construction d’un musée, d’une école ou l’aménagement de nouveaux moyens de transport collectif (tramway…) pour une organisation publique. Pour une association, ce peut être une nouvelle implantation pour élargir son champ d’action géographique ou à l’inverse une fermeture d’antenne.</a:t>
            </a:r>
          </a:p>
          <a:p>
            <a:endParaRPr lang="fr-F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77500" lnSpcReduction="20000"/>
          </a:bodyPr>
          <a:lstStyle/>
          <a:p>
            <a:r>
              <a:rPr lang="fr-FR" sz="3600" dirty="0" smtClean="0">
                <a:effectLst>
                  <a:outerShdw blurRad="38100" dist="38100" dir="2700000" algn="tl">
                    <a:srgbClr val="000000">
                      <a:alpha val="43137"/>
                    </a:srgbClr>
                  </a:outerShdw>
                </a:effectLst>
                <a:latin typeface="Agency FB" pitchFamily="34" charset="0"/>
              </a:rPr>
              <a:t>A. Le processus de décision et ses limites</a:t>
            </a:r>
          </a:p>
          <a:p>
            <a:r>
              <a:rPr lang="fr-FR" dirty="0" smtClean="0">
                <a:latin typeface="Agency FB" pitchFamily="34" charset="0"/>
              </a:rPr>
              <a:t>Très souvent collective, la prise de décision dans les organisations est généralement le fruit d’un processus en trois étapes : une analyse du problème pour mieux en cerner les contours, puis l’inventaire des solutions envisageables à ce problème et enfin le choix de la solution qui parait la mieux adaptée.</a:t>
            </a:r>
          </a:p>
          <a:p>
            <a:endParaRPr lang="fr-FR" dirty="0" smtClean="0">
              <a:latin typeface="Agency FB" pitchFamily="34" charset="0"/>
            </a:endParaRPr>
          </a:p>
          <a:p>
            <a:r>
              <a:rPr lang="fr-FR" sz="3600" dirty="0" smtClean="0">
                <a:effectLst>
                  <a:outerShdw blurRad="38100" dist="38100" dir="2700000" algn="tl">
                    <a:srgbClr val="000000">
                      <a:alpha val="43137"/>
                    </a:srgbClr>
                  </a:outerShdw>
                </a:effectLst>
                <a:latin typeface="Agency FB" pitchFamily="34" charset="0"/>
              </a:rPr>
              <a:t>B. Information et information imparfaite</a:t>
            </a:r>
          </a:p>
          <a:p>
            <a:r>
              <a:rPr lang="fr-FR" dirty="0" smtClean="0">
                <a:latin typeface="Agency FB" pitchFamily="34" charset="0"/>
              </a:rPr>
              <a:t>L’information constitue la « matière première » de la prise de décision. Une information de qualité (pertinente, exhaustive, fiable, actuelle) permettra d’améliorer la qualité des choix stratégiques qui engagent l’organisation. Il est cependant illusoire de considérer que le manager dispose constamment d’informations de qualité et qu’il prend des décisions « parfaites ». En effet, l’information dont il dispose est imparfaite dans le sens où elle est incomplète, imprécise et parfois erronée. De plus les managers n’ont pas toujours la capacité de traiter l’information souvent surabondante dont ils disposent.</a:t>
            </a:r>
          </a:p>
          <a:p>
            <a:endParaRPr lang="fr-FR" dirty="0"/>
          </a:p>
        </p:txBody>
      </p:sp>
      <p:sp>
        <p:nvSpPr>
          <p:cNvPr id="3" name="Titre 2"/>
          <p:cNvSpPr>
            <a:spLocks noGrp="1"/>
          </p:cNvSpPr>
          <p:nvPr>
            <p:ph type="title"/>
          </p:nvPr>
        </p:nvSpPr>
        <p:spPr/>
        <p:txBody>
          <a:bodyPr>
            <a:normAutofit fontScale="90000"/>
          </a:bodyPr>
          <a:lstStyle/>
          <a:p>
            <a:r>
              <a:rPr lang="fr-FR" dirty="0" smtClean="0"/>
              <a:t/>
            </a:r>
            <a:br>
              <a:rPr lang="fr-FR" dirty="0" smtClean="0"/>
            </a:br>
            <a:r>
              <a:rPr lang="fr-FR" dirty="0" smtClean="0"/>
              <a:t>2</a:t>
            </a:r>
            <a:r>
              <a:rPr lang="fr-FR" dirty="0" smtClean="0"/>
              <a:t>. Comment les décisions stratégiques sont-elles prises ?</a:t>
            </a:r>
            <a:br>
              <a:rPr lang="fr-FR" dirty="0" smtClean="0"/>
            </a:br>
            <a:endParaRPr lang="fr-F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404664"/>
            <a:ext cx="8229600" cy="5544616"/>
          </a:xfrm>
        </p:spPr>
        <p:txBody>
          <a:bodyPr>
            <a:noAutofit/>
          </a:bodyPr>
          <a:lstStyle/>
          <a:p>
            <a:r>
              <a:rPr lang="fr-FR" sz="2800" dirty="0" smtClean="0">
                <a:effectLst>
                  <a:outerShdw blurRad="38100" dist="38100" dir="2700000" algn="tl">
                    <a:srgbClr val="000000">
                      <a:alpha val="43137"/>
                    </a:srgbClr>
                  </a:outerShdw>
                </a:effectLst>
                <a:latin typeface="Agency FB" pitchFamily="34" charset="0"/>
              </a:rPr>
              <a:t>C. La décision stratégique : entre planification et nécessaire adaptation à l’évolution de </a:t>
            </a:r>
            <a:r>
              <a:rPr lang="fr-FR" sz="2800" dirty="0" smtClean="0">
                <a:effectLst>
                  <a:outerShdw blurRad="38100" dist="38100" dir="2700000" algn="tl">
                    <a:srgbClr val="000000">
                      <a:alpha val="43137"/>
                    </a:srgbClr>
                  </a:outerShdw>
                </a:effectLst>
                <a:latin typeface="Agency FB" pitchFamily="34" charset="0"/>
              </a:rPr>
              <a:t>l’environnement</a:t>
            </a:r>
          </a:p>
          <a:p>
            <a:endParaRPr lang="fr-FR" sz="1800" dirty="0" smtClean="0">
              <a:effectLst>
                <a:outerShdw blurRad="38100" dist="38100" dir="2700000" algn="tl">
                  <a:srgbClr val="000000">
                    <a:alpha val="43137"/>
                  </a:srgbClr>
                </a:outerShdw>
              </a:effectLst>
              <a:latin typeface="Agency FB" pitchFamily="34" charset="0"/>
            </a:endParaRPr>
          </a:p>
          <a:p>
            <a:r>
              <a:rPr lang="fr-FR" sz="2000" dirty="0" smtClean="0">
                <a:latin typeface="Agency FB" pitchFamily="34" charset="0"/>
              </a:rPr>
              <a:t>La planification stratégique consiste à inscrire les décisions de l’organisation dans une logique de long terme. Ces choix sont déterminés en fonction des objectifs stratégiques de l’organisation. La planification permet de disposer d’une visibilité sur le « devenir » de l’organisation et également sur la mise en œuvre de ces décisions</a:t>
            </a:r>
            <a:r>
              <a:rPr lang="fr-FR" sz="2000" dirty="0" smtClean="0">
                <a:latin typeface="Agency FB" pitchFamily="34" charset="0"/>
              </a:rPr>
              <a:t>.</a:t>
            </a:r>
          </a:p>
          <a:p>
            <a:endParaRPr lang="fr-FR" sz="2000" dirty="0" smtClean="0">
              <a:latin typeface="Agency FB" pitchFamily="34" charset="0"/>
            </a:endParaRPr>
          </a:p>
          <a:p>
            <a:r>
              <a:rPr lang="fr-FR" sz="2000" dirty="0" smtClean="0">
                <a:latin typeface="Agency FB" pitchFamily="34" charset="0"/>
              </a:rPr>
              <a:t>Les décisions stratégiques peuvent également « émerger » en dehors de toute planification. Ce sont alors des circonstances particulières qui déterminent ces choix stratégiques. Il peut s’agir alors d’opportunités (découverte d’un nouveau produit, d’un nouveau procédé de fabrication…) mais aussi d’une évolution défavorable de l’environnement (nouvelle réglementation contraignante, effondrement d’un marché</a:t>
            </a:r>
            <a:r>
              <a:rPr lang="fr-FR" sz="2000" dirty="0" smtClean="0">
                <a:latin typeface="Agency FB" pitchFamily="34" charset="0"/>
              </a:rPr>
              <a:t>…).</a:t>
            </a:r>
          </a:p>
          <a:p>
            <a:endParaRPr lang="fr-FR" sz="2000" dirty="0" smtClean="0">
              <a:latin typeface="Agency FB" pitchFamily="34" charset="0"/>
            </a:endParaRPr>
          </a:p>
          <a:p>
            <a:r>
              <a:rPr lang="fr-FR" sz="2000" dirty="0" smtClean="0">
                <a:latin typeface="Agency FB" pitchFamily="34" charset="0"/>
              </a:rPr>
              <a:t>Les décisions stratégiques sont donc le </a:t>
            </a:r>
            <a:r>
              <a:rPr lang="fr-FR" sz="2000" dirty="0" smtClean="0">
                <a:latin typeface="Agency FB" pitchFamily="34" charset="0"/>
              </a:rPr>
              <a:t>fruit d’une nécessaire planification stratégique et d’une adaptation non moins nécessaire au contexte dans lequel évolue l’organisation. </a:t>
            </a:r>
          </a:p>
          <a:p>
            <a:endParaRPr lang="fr-FR" sz="1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00001.png" descr="MindMap Preview"/>
          <p:cNvPicPr>
            <a:picLocks noChangeAspect="1" noChangeArrowheads="1"/>
          </p:cNvPicPr>
          <p:nvPr/>
        </p:nvPicPr>
        <p:blipFill>
          <a:blip r:embed="rId2" cstate="print"/>
          <a:srcRect/>
          <a:stretch>
            <a:fillRect/>
          </a:stretch>
        </p:blipFill>
        <p:spPr bwMode="auto">
          <a:xfrm>
            <a:off x="667769" y="188640"/>
            <a:ext cx="8476231" cy="580526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otonde">
  <a:themeElements>
    <a:clrScheme name="Capitaux">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otond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Rotond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13</TotalTime>
  <Words>262</Words>
  <Application>Microsoft Office PowerPoint</Application>
  <PresentationFormat>Affichage à l'écran (4:3)</PresentationFormat>
  <Paragraphs>21</Paragraphs>
  <Slides>6</Slides>
  <Notes>0</Notes>
  <HiddenSlides>0</HiddenSlides>
  <MMClips>0</MMClips>
  <ScaleCrop>false</ScaleCrop>
  <HeadingPairs>
    <vt:vector size="4" baseType="variant">
      <vt:variant>
        <vt:lpstr>Thème</vt:lpstr>
      </vt:variant>
      <vt:variant>
        <vt:i4>1</vt:i4>
      </vt:variant>
      <vt:variant>
        <vt:lpstr>Titres des diapositives</vt:lpstr>
      </vt:variant>
      <vt:variant>
        <vt:i4>6</vt:i4>
      </vt:variant>
    </vt:vector>
  </HeadingPairs>
  <TitlesOfParts>
    <vt:vector size="7" baseType="lpstr">
      <vt:lpstr>Rotonde</vt:lpstr>
      <vt:lpstr>Sur quoi portent les décisions et comment sont elles prises ?</vt:lpstr>
      <vt:lpstr>1. Sur quoi les décisions stratégiques portent-elles ?</vt:lpstr>
      <vt:lpstr>Diapositive 3</vt:lpstr>
      <vt:lpstr> 2. Comment les décisions stratégiques sont-elles prises ? </vt:lpstr>
      <vt:lpstr>Diapositive 5</vt:lpstr>
      <vt:lpstr>Diapositive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 quoi portent les décisions et comment sont elles prises ?</dc:title>
  <dc:creator>Administrateur</dc:creator>
  <cp:lastModifiedBy>Administrateur</cp:lastModifiedBy>
  <cp:revision>2</cp:revision>
  <dcterms:created xsi:type="dcterms:W3CDTF">2015-05-20T09:13:23Z</dcterms:created>
  <dcterms:modified xsi:type="dcterms:W3CDTF">2015-05-20T09:26:43Z</dcterms:modified>
</cp:coreProperties>
</file>