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58" r:id="rId7"/>
    <p:sldId id="259" r:id="rId8"/>
    <p:sldId id="263" r:id="rId9"/>
    <p:sldId id="264" r:id="rId10"/>
    <p:sldId id="266" r:id="rId11"/>
    <p:sldId id="267" r:id="rId12"/>
    <p:sldId id="265" r:id="rId13"/>
    <p:sldId id="268" r:id="rId14"/>
    <p:sldId id="269" r:id="rId15"/>
    <p:sldId id="270" r:id="rId1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EA333E1F-0C26-4884-84E9-2EDFBD9590B4}" type="datetimeFigureOut">
              <a:rPr lang="fr-FR" smtClean="0"/>
              <a:pPr/>
              <a:t>13/05/2015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0AC8E5-FCA6-40F0-B0F8-6456175FB86E}" type="slidenum">
              <a:rPr lang="fr-FR" smtClean="0"/>
              <a:pPr/>
              <a:t>‹N°›</a:t>
            </a:fld>
            <a:endParaRPr lang="fr-FR"/>
          </a:p>
        </p:txBody>
      </p:sp>
    </p:spTree>
    <p:extLst>
      <p:ext uri="{BB962C8B-B14F-4D97-AF65-F5344CB8AC3E}">
        <p14:creationId xmlns:p14="http://schemas.microsoft.com/office/powerpoint/2010/main" xmlns="" val="4052551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A333E1F-0C26-4884-84E9-2EDFBD9590B4}" type="datetimeFigureOut">
              <a:rPr lang="fr-FR" smtClean="0"/>
              <a:pPr/>
              <a:t>13/05/2015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0AC8E5-FCA6-40F0-B0F8-6456175FB86E}" type="slidenum">
              <a:rPr lang="fr-FR" smtClean="0"/>
              <a:pPr/>
              <a:t>‹N°›</a:t>
            </a:fld>
            <a:endParaRPr lang="fr-FR"/>
          </a:p>
        </p:txBody>
      </p:sp>
    </p:spTree>
    <p:extLst>
      <p:ext uri="{BB962C8B-B14F-4D97-AF65-F5344CB8AC3E}">
        <p14:creationId xmlns:p14="http://schemas.microsoft.com/office/powerpoint/2010/main" xmlns="" val="3234846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A333E1F-0C26-4884-84E9-2EDFBD9590B4}" type="datetimeFigureOut">
              <a:rPr lang="fr-FR" smtClean="0"/>
              <a:pPr/>
              <a:t>13/05/2015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0AC8E5-FCA6-40F0-B0F8-6456175FB86E}" type="slidenum">
              <a:rPr lang="fr-FR" smtClean="0"/>
              <a:pPr/>
              <a:t>‹N°›</a:t>
            </a:fld>
            <a:endParaRPr lang="fr-FR"/>
          </a:p>
        </p:txBody>
      </p:sp>
    </p:spTree>
    <p:extLst>
      <p:ext uri="{BB962C8B-B14F-4D97-AF65-F5344CB8AC3E}">
        <p14:creationId xmlns:p14="http://schemas.microsoft.com/office/powerpoint/2010/main" xmlns="" val="3629394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A333E1F-0C26-4884-84E9-2EDFBD9590B4}" type="datetimeFigureOut">
              <a:rPr lang="fr-FR" smtClean="0"/>
              <a:pPr/>
              <a:t>13/05/2015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0AC8E5-FCA6-40F0-B0F8-6456175FB86E}" type="slidenum">
              <a:rPr lang="fr-FR" smtClean="0"/>
              <a:pPr/>
              <a:t>‹N°›</a:t>
            </a:fld>
            <a:endParaRPr lang="fr-FR"/>
          </a:p>
        </p:txBody>
      </p:sp>
    </p:spTree>
    <p:extLst>
      <p:ext uri="{BB962C8B-B14F-4D97-AF65-F5344CB8AC3E}">
        <p14:creationId xmlns:p14="http://schemas.microsoft.com/office/powerpoint/2010/main" xmlns="" val="211559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EA333E1F-0C26-4884-84E9-2EDFBD9590B4}" type="datetimeFigureOut">
              <a:rPr lang="fr-FR" smtClean="0"/>
              <a:pPr/>
              <a:t>13/05/2015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0AC8E5-FCA6-40F0-B0F8-6456175FB86E}" type="slidenum">
              <a:rPr lang="fr-FR" smtClean="0"/>
              <a:pPr/>
              <a:t>‹N°›</a:t>
            </a:fld>
            <a:endParaRPr lang="fr-FR"/>
          </a:p>
        </p:txBody>
      </p:sp>
    </p:spTree>
    <p:extLst>
      <p:ext uri="{BB962C8B-B14F-4D97-AF65-F5344CB8AC3E}">
        <p14:creationId xmlns:p14="http://schemas.microsoft.com/office/powerpoint/2010/main" xmlns="" val="3261906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EA333E1F-0C26-4884-84E9-2EDFBD9590B4}" type="datetimeFigureOut">
              <a:rPr lang="fr-FR" smtClean="0"/>
              <a:pPr/>
              <a:t>13/05/2015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0AC8E5-FCA6-40F0-B0F8-6456175FB86E}" type="slidenum">
              <a:rPr lang="fr-FR" smtClean="0"/>
              <a:pPr/>
              <a:t>‹N°›</a:t>
            </a:fld>
            <a:endParaRPr lang="fr-FR"/>
          </a:p>
        </p:txBody>
      </p:sp>
    </p:spTree>
    <p:extLst>
      <p:ext uri="{BB962C8B-B14F-4D97-AF65-F5344CB8AC3E}">
        <p14:creationId xmlns:p14="http://schemas.microsoft.com/office/powerpoint/2010/main" xmlns="" val="2704828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EA333E1F-0C26-4884-84E9-2EDFBD9590B4}" type="datetimeFigureOut">
              <a:rPr lang="fr-FR" smtClean="0"/>
              <a:pPr/>
              <a:t>13/05/2015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40AC8E5-FCA6-40F0-B0F8-6456175FB86E}" type="slidenum">
              <a:rPr lang="fr-FR" smtClean="0"/>
              <a:pPr/>
              <a:t>‹N°›</a:t>
            </a:fld>
            <a:endParaRPr lang="fr-FR"/>
          </a:p>
        </p:txBody>
      </p:sp>
    </p:spTree>
    <p:extLst>
      <p:ext uri="{BB962C8B-B14F-4D97-AF65-F5344CB8AC3E}">
        <p14:creationId xmlns:p14="http://schemas.microsoft.com/office/powerpoint/2010/main" xmlns="" val="3647005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EA333E1F-0C26-4884-84E9-2EDFBD9590B4}" type="datetimeFigureOut">
              <a:rPr lang="fr-FR" smtClean="0"/>
              <a:pPr/>
              <a:t>13/05/2015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40AC8E5-FCA6-40F0-B0F8-6456175FB86E}" type="slidenum">
              <a:rPr lang="fr-FR" smtClean="0"/>
              <a:pPr/>
              <a:t>‹N°›</a:t>
            </a:fld>
            <a:endParaRPr lang="fr-FR"/>
          </a:p>
        </p:txBody>
      </p:sp>
    </p:spTree>
    <p:extLst>
      <p:ext uri="{BB962C8B-B14F-4D97-AF65-F5344CB8AC3E}">
        <p14:creationId xmlns:p14="http://schemas.microsoft.com/office/powerpoint/2010/main" xmlns="" val="446174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A333E1F-0C26-4884-84E9-2EDFBD9590B4}" type="datetimeFigureOut">
              <a:rPr lang="fr-FR" smtClean="0"/>
              <a:pPr/>
              <a:t>13/05/2015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40AC8E5-FCA6-40F0-B0F8-6456175FB86E}" type="slidenum">
              <a:rPr lang="fr-FR" smtClean="0"/>
              <a:pPr/>
              <a:t>‹N°›</a:t>
            </a:fld>
            <a:endParaRPr lang="fr-FR"/>
          </a:p>
        </p:txBody>
      </p:sp>
    </p:spTree>
    <p:extLst>
      <p:ext uri="{BB962C8B-B14F-4D97-AF65-F5344CB8AC3E}">
        <p14:creationId xmlns:p14="http://schemas.microsoft.com/office/powerpoint/2010/main" xmlns="" val="1105983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EA333E1F-0C26-4884-84E9-2EDFBD9590B4}" type="datetimeFigureOut">
              <a:rPr lang="fr-FR" smtClean="0"/>
              <a:pPr/>
              <a:t>13/05/2015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0AC8E5-FCA6-40F0-B0F8-6456175FB86E}" type="slidenum">
              <a:rPr lang="fr-FR" smtClean="0"/>
              <a:pPr/>
              <a:t>‹N°›</a:t>
            </a:fld>
            <a:endParaRPr lang="fr-FR"/>
          </a:p>
        </p:txBody>
      </p:sp>
    </p:spTree>
    <p:extLst>
      <p:ext uri="{BB962C8B-B14F-4D97-AF65-F5344CB8AC3E}">
        <p14:creationId xmlns:p14="http://schemas.microsoft.com/office/powerpoint/2010/main" xmlns="" val="3372320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EA333E1F-0C26-4884-84E9-2EDFBD9590B4}" type="datetimeFigureOut">
              <a:rPr lang="fr-FR" smtClean="0"/>
              <a:pPr/>
              <a:t>13/05/2015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0AC8E5-FCA6-40F0-B0F8-6456175FB86E}" type="slidenum">
              <a:rPr lang="fr-FR" smtClean="0"/>
              <a:pPr/>
              <a:t>‹N°›</a:t>
            </a:fld>
            <a:endParaRPr lang="fr-FR"/>
          </a:p>
        </p:txBody>
      </p:sp>
    </p:spTree>
    <p:extLst>
      <p:ext uri="{BB962C8B-B14F-4D97-AF65-F5344CB8AC3E}">
        <p14:creationId xmlns:p14="http://schemas.microsoft.com/office/powerpoint/2010/main" xmlns="" val="1647332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33E1F-0C26-4884-84E9-2EDFBD9590B4}" type="datetimeFigureOut">
              <a:rPr lang="fr-FR" smtClean="0"/>
              <a:pPr/>
              <a:t>13/05/2015</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AC8E5-FCA6-40F0-B0F8-6456175FB86E}" type="slidenum">
              <a:rPr lang="fr-FR" smtClean="0"/>
              <a:pPr/>
              <a:t>‹N°›</a:t>
            </a:fld>
            <a:endParaRPr lang="fr-FR"/>
          </a:p>
        </p:txBody>
      </p:sp>
    </p:spTree>
    <p:extLst>
      <p:ext uri="{BB962C8B-B14F-4D97-AF65-F5344CB8AC3E}">
        <p14:creationId xmlns:p14="http://schemas.microsoft.com/office/powerpoint/2010/main" xmlns="" val="4098968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55576" y="2492896"/>
            <a:ext cx="7772400" cy="1470025"/>
          </a:xfrm>
        </p:spPr>
        <p:txBody>
          <a:bodyPr>
            <a:noAutofit/>
          </a:bodyPr>
          <a:lstStyle/>
          <a:p>
            <a:r>
              <a:rPr lang="fr-FR" sz="5400" b="1" dirty="0" smtClean="0">
                <a:latin typeface="Rage Italic" panose="03070502040507070304" pitchFamily="66" charset="0"/>
              </a:rPr>
              <a:t>Comment assurer la cohérence de l’ensemble des tâches ? </a:t>
            </a:r>
            <a:endParaRPr lang="fr-FR" sz="5400" b="1" dirty="0">
              <a:latin typeface="Rage Italic" panose="03070502040507070304" pitchFamily="66" charset="0"/>
            </a:endParaRPr>
          </a:p>
        </p:txBody>
      </p:sp>
      <p:sp>
        <p:nvSpPr>
          <p:cNvPr id="5" name="ZoneTexte 4"/>
          <p:cNvSpPr txBox="1"/>
          <p:nvPr/>
        </p:nvSpPr>
        <p:spPr>
          <a:xfrm>
            <a:off x="2627784" y="1340768"/>
            <a:ext cx="3600400" cy="707886"/>
          </a:xfrm>
          <a:prstGeom prst="rect">
            <a:avLst/>
          </a:prstGeom>
          <a:noFill/>
        </p:spPr>
        <p:txBody>
          <a:bodyPr wrap="square" rtlCol="0">
            <a:spAutoFit/>
          </a:bodyPr>
          <a:lstStyle/>
          <a:p>
            <a:pPr algn="ctr"/>
            <a:r>
              <a:rPr lang="fr-FR" sz="4000" dirty="0" smtClean="0"/>
              <a:t>Management</a:t>
            </a:r>
            <a:endParaRPr lang="fr-FR" sz="4000" dirty="0"/>
          </a:p>
        </p:txBody>
      </p:sp>
      <p:sp>
        <p:nvSpPr>
          <p:cNvPr id="6" name="ZoneTexte 5"/>
          <p:cNvSpPr txBox="1"/>
          <p:nvPr/>
        </p:nvSpPr>
        <p:spPr>
          <a:xfrm>
            <a:off x="5004048" y="6165304"/>
            <a:ext cx="3960440" cy="369332"/>
          </a:xfrm>
          <a:prstGeom prst="rect">
            <a:avLst/>
          </a:prstGeom>
          <a:noFill/>
        </p:spPr>
        <p:txBody>
          <a:bodyPr wrap="square" rtlCol="0">
            <a:spAutoFit/>
          </a:bodyPr>
          <a:lstStyle/>
          <a:p>
            <a:r>
              <a:rPr lang="fr-FR" dirty="0" err="1" smtClean="0"/>
              <a:t>Biougne</a:t>
            </a:r>
            <a:r>
              <a:rPr lang="fr-FR" dirty="0" smtClean="0"/>
              <a:t> Maëva &amp; D’Angelo Valentine</a:t>
            </a:r>
            <a:endParaRPr lang="fr-FR" dirty="0"/>
          </a:p>
        </p:txBody>
      </p:sp>
    </p:spTree>
    <p:extLst>
      <p:ext uri="{BB962C8B-B14F-4D97-AF65-F5344CB8AC3E}">
        <p14:creationId xmlns:p14="http://schemas.microsoft.com/office/powerpoint/2010/main" xmlns="" val="433655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260648"/>
            <a:ext cx="8229600" cy="1143000"/>
          </a:xfrm>
        </p:spPr>
        <p:txBody>
          <a:bodyPr>
            <a:noAutofit/>
          </a:bodyPr>
          <a:lstStyle/>
          <a:p>
            <a:r>
              <a:rPr lang="fr-FR" sz="5400" b="1" dirty="0" smtClean="0">
                <a:latin typeface="Rage Italic" panose="03070502040507070304" pitchFamily="66" charset="0"/>
              </a:rPr>
              <a:t>les configurations structurelles :</a:t>
            </a:r>
            <a:r>
              <a:rPr lang="fr-FR" sz="4000" b="1" dirty="0" smtClean="0"/>
              <a:t/>
            </a:r>
            <a:br>
              <a:rPr lang="fr-FR" sz="4000" b="1" dirty="0" smtClean="0"/>
            </a:br>
            <a:endParaRPr lang="fr-FR" sz="4000" b="1" dirty="0"/>
          </a:p>
        </p:txBody>
      </p:sp>
      <p:sp>
        <p:nvSpPr>
          <p:cNvPr id="3" name="Espace réservé du contenu 2"/>
          <p:cNvSpPr>
            <a:spLocks noGrp="1"/>
          </p:cNvSpPr>
          <p:nvPr>
            <p:ph idx="1"/>
          </p:nvPr>
        </p:nvSpPr>
        <p:spPr/>
        <p:txBody>
          <a:bodyPr/>
          <a:lstStyle/>
          <a:p>
            <a:r>
              <a:rPr lang="fr-FR" dirty="0" smtClean="0"/>
              <a:t>Chaque organisation doit choisir une structure: </a:t>
            </a:r>
          </a:p>
          <a:p>
            <a:pPr>
              <a:buNone/>
            </a:pPr>
            <a:r>
              <a:rPr lang="fr-FR" dirty="0" smtClean="0"/>
              <a:t>-Structure souple ou structure rigide </a:t>
            </a:r>
          </a:p>
          <a:p>
            <a:endParaRPr lang="fr-FR" dirty="0" smtClean="0"/>
          </a:p>
          <a:p>
            <a:pPr>
              <a:buNone/>
            </a:pPr>
            <a:r>
              <a:rPr lang="fr-FR" dirty="0" smtClean="0"/>
              <a:t>Les </a:t>
            </a:r>
            <a:r>
              <a:rPr lang="fr-FR" b="1" dirty="0" smtClean="0"/>
              <a:t>facteurs de contingence</a:t>
            </a:r>
            <a:r>
              <a:rPr lang="fr-FR" dirty="0" smtClean="0"/>
              <a:t> de l’organisation vont orienter le choix entre une structure rigide et une structure souple.</a:t>
            </a:r>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u="sng" dirty="0" smtClean="0"/>
              <a:t>Qu’est ce qu’une structure rigide</a:t>
            </a:r>
            <a:r>
              <a:rPr lang="fr-FR" dirty="0" smtClean="0"/>
              <a:t> : </a:t>
            </a:r>
            <a:br>
              <a:rPr lang="fr-FR" dirty="0" smtClean="0"/>
            </a:br>
            <a:endParaRPr lang="fr-FR" dirty="0"/>
          </a:p>
        </p:txBody>
      </p:sp>
      <p:sp>
        <p:nvSpPr>
          <p:cNvPr id="3" name="Espace réservé du contenu 2"/>
          <p:cNvSpPr>
            <a:spLocks noGrp="1"/>
          </p:cNvSpPr>
          <p:nvPr>
            <p:ph idx="1"/>
          </p:nvPr>
        </p:nvSpPr>
        <p:spPr/>
        <p:txBody>
          <a:bodyPr>
            <a:normAutofit fontScale="85000" lnSpcReduction="10000"/>
          </a:bodyPr>
          <a:lstStyle/>
          <a:p>
            <a:r>
              <a:rPr lang="fr-FR" dirty="0" smtClean="0"/>
              <a:t>Toute </a:t>
            </a:r>
            <a:r>
              <a:rPr lang="fr-FR" dirty="0" smtClean="0"/>
              <a:t>organisation </a:t>
            </a:r>
            <a:r>
              <a:rPr lang="fr-FR" dirty="0" smtClean="0"/>
              <a:t>comprend 5 composantes de bases : </a:t>
            </a:r>
          </a:p>
          <a:p>
            <a:r>
              <a:rPr lang="fr-FR" dirty="0" smtClean="0"/>
              <a:t>- Le </a:t>
            </a:r>
            <a:r>
              <a:rPr lang="fr-FR" b="1" dirty="0" smtClean="0"/>
              <a:t>centre opérationnel</a:t>
            </a:r>
            <a:r>
              <a:rPr lang="fr-FR" dirty="0" smtClean="0"/>
              <a:t>. Ce sont les personnes de la production de biens et services ;</a:t>
            </a:r>
            <a:br>
              <a:rPr lang="fr-FR" dirty="0" smtClean="0"/>
            </a:br>
            <a:r>
              <a:rPr lang="fr-FR" dirty="0" smtClean="0"/>
              <a:t>- Le </a:t>
            </a:r>
            <a:r>
              <a:rPr lang="fr-FR" b="1" dirty="0" smtClean="0"/>
              <a:t>sommet hiérarchique</a:t>
            </a:r>
            <a:r>
              <a:rPr lang="fr-FR" dirty="0" smtClean="0"/>
              <a:t>. Ce sont les personnes qui prennent les décisions stratégiques ;</a:t>
            </a:r>
            <a:br>
              <a:rPr lang="fr-FR" dirty="0" smtClean="0"/>
            </a:br>
            <a:r>
              <a:rPr lang="fr-FR" dirty="0" smtClean="0"/>
              <a:t>- La </a:t>
            </a:r>
            <a:r>
              <a:rPr lang="fr-FR" b="1" dirty="0" smtClean="0"/>
              <a:t>ligne hiérarchique</a:t>
            </a:r>
            <a:r>
              <a:rPr lang="fr-FR" dirty="0" smtClean="0"/>
              <a:t>. C’est la hiérarchie entre le sommet hiérarchique et le centre opérationnel ;</a:t>
            </a:r>
            <a:br>
              <a:rPr lang="fr-FR" dirty="0" smtClean="0"/>
            </a:br>
            <a:r>
              <a:rPr lang="fr-FR" dirty="0" smtClean="0"/>
              <a:t>- La fonction </a:t>
            </a:r>
            <a:r>
              <a:rPr lang="fr-FR" b="1" dirty="0" smtClean="0"/>
              <a:t>support logistique</a:t>
            </a:r>
            <a:r>
              <a:rPr lang="fr-FR" dirty="0" smtClean="0"/>
              <a:t> assure la fourniture des différents services ;</a:t>
            </a:r>
            <a:br>
              <a:rPr lang="fr-FR" dirty="0" smtClean="0"/>
            </a:br>
            <a:r>
              <a:rPr lang="fr-FR" dirty="0" smtClean="0"/>
              <a:t>- La </a:t>
            </a:r>
            <a:r>
              <a:rPr lang="fr-FR" b="1" dirty="0" smtClean="0"/>
              <a:t>technostructure</a:t>
            </a:r>
            <a:r>
              <a:rPr lang="fr-FR" dirty="0" smtClean="0"/>
              <a:t>. Ce sont les experts qui planifient et contrôlent le travail des autres.</a:t>
            </a:r>
          </a:p>
          <a:p>
            <a:endParaRPr lang="fr-F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71472" y="285728"/>
            <a:ext cx="8229600" cy="1143000"/>
          </a:xfrm>
        </p:spPr>
        <p:txBody>
          <a:bodyPr/>
          <a:lstStyle/>
          <a:p>
            <a:endParaRPr lang="fr-FR" dirty="0"/>
          </a:p>
        </p:txBody>
      </p:sp>
      <p:sp>
        <p:nvSpPr>
          <p:cNvPr id="3" name="Espace réservé du contenu 2"/>
          <p:cNvSpPr>
            <a:spLocks noGrp="1"/>
          </p:cNvSpPr>
          <p:nvPr>
            <p:ph idx="1"/>
          </p:nvPr>
        </p:nvSpPr>
        <p:spPr>
          <a:xfrm>
            <a:off x="3491880" y="2708920"/>
            <a:ext cx="1954560" cy="1329011"/>
          </a:xfrm>
        </p:spPr>
        <p:txBody>
          <a:bodyPr>
            <a:normAutofit/>
          </a:bodyPr>
          <a:lstStyle/>
          <a:p>
            <a:pPr>
              <a:buNone/>
            </a:pPr>
            <a:r>
              <a:rPr lang="fr-FR" sz="1800" b="1" dirty="0" smtClean="0"/>
              <a:t>Ligne hiérarchique</a:t>
            </a:r>
            <a:endParaRPr lang="fr-FR" sz="1800" b="1" dirty="0"/>
          </a:p>
        </p:txBody>
      </p:sp>
      <p:sp>
        <p:nvSpPr>
          <p:cNvPr id="4" name="Ellipse 3"/>
          <p:cNvSpPr/>
          <p:nvPr/>
        </p:nvSpPr>
        <p:spPr>
          <a:xfrm>
            <a:off x="2987824" y="980728"/>
            <a:ext cx="2808312" cy="144016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dirty="0"/>
          </a:p>
        </p:txBody>
      </p:sp>
      <p:cxnSp>
        <p:nvCxnSpPr>
          <p:cNvPr id="6" name="Connecteur droit avec flèche 5"/>
          <p:cNvCxnSpPr/>
          <p:nvPr/>
        </p:nvCxnSpPr>
        <p:spPr>
          <a:xfrm flipH="1">
            <a:off x="2627784" y="2492896"/>
            <a:ext cx="936104" cy="151216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8" name="Connecteur droit avec flèche 7"/>
          <p:cNvCxnSpPr/>
          <p:nvPr/>
        </p:nvCxnSpPr>
        <p:spPr>
          <a:xfrm>
            <a:off x="5148064" y="2492896"/>
            <a:ext cx="1152128" cy="136815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9" name="Ellipse 8"/>
          <p:cNvSpPr/>
          <p:nvPr/>
        </p:nvSpPr>
        <p:spPr>
          <a:xfrm>
            <a:off x="2051720" y="4221088"/>
            <a:ext cx="4968552"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r>
              <a:rPr lang="fr-FR" sz="2800" dirty="0" smtClean="0"/>
              <a:t>Centre opérationnel</a:t>
            </a:r>
            <a:endParaRPr lang="fr-FR" sz="2800" dirty="0"/>
          </a:p>
        </p:txBody>
      </p:sp>
      <p:sp>
        <p:nvSpPr>
          <p:cNvPr id="12" name="ZoneTexte 11"/>
          <p:cNvSpPr txBox="1"/>
          <p:nvPr/>
        </p:nvSpPr>
        <p:spPr>
          <a:xfrm>
            <a:off x="3563888" y="1196752"/>
            <a:ext cx="1584176" cy="707886"/>
          </a:xfrm>
          <a:prstGeom prst="rect">
            <a:avLst/>
          </a:prstGeom>
          <a:noFill/>
        </p:spPr>
        <p:txBody>
          <a:bodyPr wrap="square" rtlCol="0">
            <a:spAutoFit/>
          </a:bodyPr>
          <a:lstStyle/>
          <a:p>
            <a:pPr algn="ctr"/>
            <a:r>
              <a:rPr lang="fr-FR" sz="2000" b="1" dirty="0" smtClean="0"/>
              <a:t>Sommet hiérarchique </a:t>
            </a:r>
            <a:endParaRPr lang="fr-FR" sz="20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pPr algn="ctr"/>
            <a:endParaRPr lang="fr-FR" dirty="0" smtClean="0"/>
          </a:p>
          <a:p>
            <a:pPr algn="ctr">
              <a:buNone/>
            </a:pPr>
            <a:r>
              <a:rPr lang="fr-FR" dirty="0" smtClean="0"/>
              <a:t>Une </a:t>
            </a:r>
            <a:r>
              <a:rPr lang="fr-FR" b="1" dirty="0" smtClean="0"/>
              <a:t>structure rigide</a:t>
            </a:r>
            <a:r>
              <a:rPr lang="fr-FR" dirty="0" smtClean="0"/>
              <a:t> se caractérise par une centralisation des décisions et un nombre de niveaux hiérarchiques important.</a:t>
            </a:r>
          </a:p>
          <a:p>
            <a:endParaRPr lang="fr-F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u="sng" dirty="0" smtClean="0"/>
              <a:t>Qu’est-ce qu’une structure souple ?  </a:t>
            </a:r>
            <a:r>
              <a:rPr lang="fr-FR" dirty="0" smtClean="0"/>
              <a:t/>
            </a:r>
            <a:br>
              <a:rPr lang="fr-FR" dirty="0" smtClean="0"/>
            </a:br>
            <a:endParaRPr lang="fr-FR" dirty="0"/>
          </a:p>
        </p:txBody>
      </p:sp>
      <p:sp>
        <p:nvSpPr>
          <p:cNvPr id="3" name="Espace réservé du contenu 2"/>
          <p:cNvSpPr>
            <a:spLocks noGrp="1"/>
          </p:cNvSpPr>
          <p:nvPr>
            <p:ph idx="1"/>
          </p:nvPr>
        </p:nvSpPr>
        <p:spPr/>
        <p:txBody>
          <a:bodyPr>
            <a:normAutofit lnSpcReduction="10000"/>
          </a:bodyPr>
          <a:lstStyle/>
          <a:p>
            <a:r>
              <a:rPr lang="fr-FR" sz="2000" dirty="0" smtClean="0"/>
              <a:t>Une </a:t>
            </a:r>
            <a:r>
              <a:rPr lang="fr-FR" sz="2000" b="1" dirty="0" smtClean="0"/>
              <a:t>structure souple</a:t>
            </a:r>
            <a:r>
              <a:rPr lang="fr-FR" sz="2000" dirty="0" smtClean="0"/>
              <a:t> se caractérise par une décentralisation des décisions et moins de niveaux hiérarchiques. De la décentralisation pour que la prise de décision soit réactive. Moins de niveaux hiérarchiques pour augmenter la circulation de l’information.</a:t>
            </a:r>
          </a:p>
          <a:p>
            <a:endParaRPr lang="fr-FR" sz="2000" dirty="0" smtClean="0"/>
          </a:p>
          <a:p>
            <a:r>
              <a:rPr lang="fr-FR" sz="2000" u="sng" dirty="0" smtClean="0"/>
              <a:t>deux types de structures souple : </a:t>
            </a:r>
          </a:p>
          <a:p>
            <a:r>
              <a:rPr lang="fr-FR" sz="2000" dirty="0" smtClean="0"/>
              <a:t>- La </a:t>
            </a:r>
            <a:r>
              <a:rPr lang="fr-FR" sz="2000" b="1" dirty="0" smtClean="0"/>
              <a:t>structure par projet</a:t>
            </a:r>
            <a:r>
              <a:rPr lang="fr-FR" sz="2000" dirty="0" smtClean="0"/>
              <a:t> : consiste à regrouper les personnes et compétences nécessaires le temps de la réalisation du projet.</a:t>
            </a:r>
          </a:p>
          <a:p>
            <a:endParaRPr lang="fr-FR" sz="2000" dirty="0" smtClean="0"/>
          </a:p>
          <a:p>
            <a:r>
              <a:rPr lang="fr-FR" sz="2000" dirty="0" smtClean="0"/>
              <a:t>- La </a:t>
            </a:r>
            <a:r>
              <a:rPr lang="fr-FR" sz="2000" b="1" dirty="0" smtClean="0"/>
              <a:t>structure en réseau</a:t>
            </a:r>
            <a:r>
              <a:rPr lang="fr-FR" sz="2000" dirty="0" smtClean="0"/>
              <a:t> : conséquence des organisations ayant opté pour les stratégies d’</a:t>
            </a:r>
            <a:r>
              <a:rPr lang="fr-FR" sz="2000" b="1" dirty="0" smtClean="0"/>
              <a:t>externalisation</a:t>
            </a:r>
            <a:r>
              <a:rPr lang="fr-FR" sz="2000" dirty="0" smtClean="0"/>
              <a:t>.. L’organisation se trouve ainsi insérée dans un ensemble d’organisations reliées entre elles par de la coopération, partenariat, sous-traitance…</a:t>
            </a:r>
            <a:br>
              <a:rPr lang="fr-FR" sz="2000" dirty="0" smtClean="0"/>
            </a:br>
            <a:endParaRPr lang="fr-FR"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b="1" dirty="0" smtClean="0">
                <a:latin typeface="Rage Italic" panose="03070502040507070304" pitchFamily="66" charset="0"/>
              </a:rPr>
              <a:t>Modes de coordination</a:t>
            </a:r>
            <a:endParaRPr lang="fr-FR" sz="5400" b="1" dirty="0">
              <a:latin typeface="Rage Italic" panose="03070502040507070304" pitchFamily="66" charset="0"/>
            </a:endParaRPr>
          </a:p>
        </p:txBody>
      </p:sp>
      <p:sp>
        <p:nvSpPr>
          <p:cNvPr id="3" name="Espace réservé du contenu 2"/>
          <p:cNvSpPr>
            <a:spLocks noGrp="1"/>
          </p:cNvSpPr>
          <p:nvPr>
            <p:ph idx="1"/>
          </p:nvPr>
        </p:nvSpPr>
        <p:spPr>
          <a:xfrm>
            <a:off x="611560" y="1628800"/>
            <a:ext cx="8229600" cy="4525963"/>
          </a:xfrm>
        </p:spPr>
        <p:txBody>
          <a:bodyPr>
            <a:normAutofit/>
          </a:bodyPr>
          <a:lstStyle/>
          <a:p>
            <a:pPr marL="0" indent="0">
              <a:buNone/>
            </a:pPr>
            <a:r>
              <a:rPr lang="fr-FR" dirty="0" smtClean="0"/>
              <a:t>Quand un groupe souhaite atteindre un objectif commun, la nécessité de répartir et de coordonner les tâches entre ses membres se fait sentir. Pour faciliter le fonctionnement d’une organisation, il faut alors déterminer les tâches à exécuter et les répartir entre les différents membres. Cette répartition des tâches permet au groupe d’être plus performant dans la réalisation de l’objectif.</a:t>
            </a:r>
          </a:p>
          <a:p>
            <a:pPr marL="0" indent="0">
              <a:buNone/>
            </a:pPr>
            <a:endParaRPr lang="fr-FR" sz="1800" dirty="0"/>
          </a:p>
        </p:txBody>
      </p:sp>
    </p:spTree>
    <p:extLst>
      <p:ext uri="{BB962C8B-B14F-4D97-AF65-F5344CB8AC3E}">
        <p14:creationId xmlns:p14="http://schemas.microsoft.com/office/powerpoint/2010/main" xmlns="" val="8984072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395536" y="548680"/>
            <a:ext cx="8280920" cy="5632311"/>
          </a:xfrm>
          <a:prstGeom prst="rect">
            <a:avLst/>
          </a:prstGeom>
          <a:noFill/>
        </p:spPr>
        <p:txBody>
          <a:bodyPr wrap="square" rtlCol="0">
            <a:spAutoFit/>
          </a:bodyPr>
          <a:lstStyle/>
          <a:p>
            <a:r>
              <a:rPr lang="fr-FR" sz="2000" dirty="0"/>
              <a:t>Il existe 6 mécanismes de coordination, c’est-à-dire 6 façons qui permettent aux individus de s’assurer que le travail de l’autre soit fait :</a:t>
            </a:r>
          </a:p>
          <a:p>
            <a:endParaRPr lang="fr-FR" sz="2000" dirty="0"/>
          </a:p>
          <a:p>
            <a:r>
              <a:rPr lang="fr-FR" sz="2000" b="1" dirty="0"/>
              <a:t>1/ L’ajustement mutuel</a:t>
            </a:r>
          </a:p>
          <a:p>
            <a:r>
              <a:rPr lang="fr-FR" sz="2000" dirty="0"/>
              <a:t>– Réaliser le travail par un simple processus de communication informelle</a:t>
            </a:r>
          </a:p>
          <a:p>
            <a:r>
              <a:rPr lang="fr-FR" sz="2000" dirty="0"/>
              <a:t>– Deux personnes discutent et se répartissent le </a:t>
            </a:r>
            <a:r>
              <a:rPr lang="fr-FR" sz="2000" dirty="0" smtClean="0"/>
              <a:t>travail</a:t>
            </a:r>
          </a:p>
          <a:p>
            <a:endParaRPr lang="fr-FR" sz="2000" dirty="0"/>
          </a:p>
          <a:p>
            <a:r>
              <a:rPr lang="fr-FR" sz="2000" b="1" dirty="0"/>
              <a:t>2/ La supervision directe</a:t>
            </a:r>
          </a:p>
          <a:p>
            <a:r>
              <a:rPr lang="fr-FR" sz="2000" dirty="0"/>
              <a:t>– Une seule personne donne des ordres et des instructions à plusieurs autres qui travaillent en </a:t>
            </a:r>
            <a:r>
              <a:rPr lang="fr-FR" sz="2000" dirty="0" smtClean="0"/>
              <a:t>interrelations</a:t>
            </a:r>
          </a:p>
          <a:p>
            <a:endParaRPr lang="fr-FR" sz="2000" dirty="0"/>
          </a:p>
          <a:p>
            <a:r>
              <a:rPr lang="fr-FR" sz="2000" b="1" dirty="0"/>
              <a:t>3/ La standardisation des procédés de travail</a:t>
            </a:r>
          </a:p>
          <a:p>
            <a:r>
              <a:rPr lang="fr-FR" sz="2000" dirty="0"/>
              <a:t>– La technostructure spécifie les procédés de travail pour le centre </a:t>
            </a:r>
            <a:r>
              <a:rPr lang="fr-FR" sz="2000" dirty="0" smtClean="0"/>
              <a:t>opérationnel</a:t>
            </a:r>
          </a:p>
          <a:p>
            <a:endParaRPr lang="fr-FR" sz="2000" dirty="0"/>
          </a:p>
          <a:p>
            <a:r>
              <a:rPr lang="fr-FR" sz="2000" b="1" dirty="0"/>
              <a:t>4/ La standardisation des résultats</a:t>
            </a:r>
          </a:p>
          <a:p>
            <a:r>
              <a:rPr lang="fr-FR" sz="2000" dirty="0"/>
              <a:t>– Les standards sont établis par la </a:t>
            </a:r>
            <a:r>
              <a:rPr lang="fr-FR" sz="2000" dirty="0" smtClean="0"/>
              <a:t>technostructure</a:t>
            </a:r>
          </a:p>
          <a:p>
            <a:endParaRPr lang="fr-FR" sz="2000" dirty="0"/>
          </a:p>
        </p:txBody>
      </p:sp>
    </p:spTree>
    <p:extLst>
      <p:ext uri="{BB962C8B-B14F-4D97-AF65-F5344CB8AC3E}">
        <p14:creationId xmlns:p14="http://schemas.microsoft.com/office/powerpoint/2010/main" xmlns="" val="2093079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59532" y="116632"/>
            <a:ext cx="8280920" cy="7017306"/>
          </a:xfrm>
          <a:prstGeom prst="rect">
            <a:avLst/>
          </a:prstGeom>
          <a:noFill/>
        </p:spPr>
        <p:txBody>
          <a:bodyPr wrap="square" rtlCol="0">
            <a:spAutoFit/>
          </a:bodyPr>
          <a:lstStyle/>
          <a:p>
            <a:r>
              <a:rPr lang="fr-FR" b="1" dirty="0" smtClean="0"/>
              <a:t>5/ La standardisation des qualifications et du savoir</a:t>
            </a:r>
          </a:p>
          <a:p>
            <a:r>
              <a:rPr lang="fr-FR" dirty="0" smtClean="0"/>
              <a:t>– La coordination se fait par une standardisation des savoirs (formation spécifique de celui qui exécute le travail)</a:t>
            </a:r>
          </a:p>
          <a:p>
            <a:endParaRPr lang="fr-FR" dirty="0" smtClean="0"/>
          </a:p>
          <a:p>
            <a:r>
              <a:rPr lang="fr-FR" b="1" dirty="0" smtClean="0"/>
              <a:t>6/ La standardisation des normes</a:t>
            </a:r>
          </a:p>
          <a:p>
            <a:r>
              <a:rPr lang="fr-FR" dirty="0" smtClean="0"/>
              <a:t>– Les normes dictent le travail, elles sont établies et contrôlées par l’ensemble de l’organisation</a:t>
            </a:r>
          </a:p>
          <a:p>
            <a:endParaRPr lang="fr-FR" dirty="0" smtClean="0"/>
          </a:p>
          <a:p>
            <a:r>
              <a:rPr lang="fr-FR" dirty="0"/>
              <a:t>En fonction de l’évolution de l’organisation (travail devenant de plus en plus compliqué) le mode de coordination </a:t>
            </a:r>
            <a:r>
              <a:rPr lang="fr-FR" dirty="0" smtClean="0"/>
              <a:t>change</a:t>
            </a:r>
          </a:p>
          <a:p>
            <a:endParaRPr lang="fr-FR" dirty="0"/>
          </a:p>
          <a:p>
            <a:pPr algn="ctr"/>
            <a:endParaRPr lang="fr-FR" b="1" dirty="0" smtClean="0"/>
          </a:p>
          <a:p>
            <a:pPr algn="ctr"/>
            <a:r>
              <a:rPr lang="fr-FR" b="1" dirty="0" smtClean="0"/>
              <a:t>Évolution </a:t>
            </a:r>
            <a:r>
              <a:rPr lang="fr-FR" b="1" dirty="0"/>
              <a:t>classique</a:t>
            </a:r>
            <a:r>
              <a:rPr lang="fr-FR" dirty="0"/>
              <a:t>: </a:t>
            </a:r>
            <a:endParaRPr lang="fr-FR" dirty="0" smtClean="0"/>
          </a:p>
          <a:p>
            <a:pPr algn="ctr"/>
            <a:endParaRPr lang="fr-FR" dirty="0" smtClean="0"/>
          </a:p>
          <a:p>
            <a:pPr algn="ctr"/>
            <a:endParaRPr lang="fr-FR" dirty="0" smtClean="0"/>
          </a:p>
          <a:p>
            <a:pPr algn="ctr"/>
            <a:r>
              <a:rPr lang="fr-FR" dirty="0" smtClean="0"/>
              <a:t>Ajustement </a:t>
            </a:r>
            <a:r>
              <a:rPr lang="fr-FR" dirty="0"/>
              <a:t>mutuel (le plus simple) </a:t>
            </a:r>
          </a:p>
          <a:p>
            <a:pPr algn="ctr"/>
            <a:endParaRPr lang="fr-FR" dirty="0" smtClean="0"/>
          </a:p>
          <a:p>
            <a:pPr algn="ctr"/>
            <a:endParaRPr lang="fr-FR" dirty="0">
              <a:sym typeface="Wingdings"/>
            </a:endParaRPr>
          </a:p>
          <a:p>
            <a:pPr algn="ctr"/>
            <a:endParaRPr lang="fr-FR" dirty="0" smtClean="0">
              <a:sym typeface="Wingdings"/>
            </a:endParaRPr>
          </a:p>
          <a:p>
            <a:pPr algn="ctr"/>
            <a:r>
              <a:rPr lang="fr-FR" dirty="0" smtClean="0"/>
              <a:t>Supervision directe</a:t>
            </a:r>
          </a:p>
          <a:p>
            <a:pPr algn="ctr"/>
            <a:endParaRPr lang="fr-FR" dirty="0">
              <a:sym typeface="Wingdings"/>
            </a:endParaRPr>
          </a:p>
          <a:p>
            <a:pPr algn="ctr"/>
            <a:endParaRPr lang="fr-FR" dirty="0" smtClean="0">
              <a:sym typeface="Wingdings"/>
            </a:endParaRPr>
          </a:p>
          <a:p>
            <a:pPr algn="ctr"/>
            <a:r>
              <a:rPr lang="fr-FR" dirty="0" smtClean="0"/>
              <a:t> </a:t>
            </a:r>
            <a:r>
              <a:rPr lang="fr-FR" dirty="0"/>
              <a:t>Standardisation des procédés de travail ou des normes, des résultats ou des qualifications</a:t>
            </a:r>
          </a:p>
          <a:p>
            <a:endParaRPr lang="fr-FR" dirty="0"/>
          </a:p>
        </p:txBody>
      </p:sp>
      <p:sp>
        <p:nvSpPr>
          <p:cNvPr id="5" name="Flèche vers le bas 4"/>
          <p:cNvSpPr/>
          <p:nvPr/>
        </p:nvSpPr>
        <p:spPr>
          <a:xfrm>
            <a:off x="4414218" y="3717032"/>
            <a:ext cx="301797"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Flèche vers le bas 5"/>
          <p:cNvSpPr/>
          <p:nvPr/>
        </p:nvSpPr>
        <p:spPr>
          <a:xfrm>
            <a:off x="4355976" y="4725144"/>
            <a:ext cx="360040"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xmlns="" val="30279188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xmlns="" val="2738036087"/>
              </p:ext>
            </p:extLst>
          </p:nvPr>
        </p:nvGraphicFramePr>
        <p:xfrm>
          <a:off x="1080655" y="1094509"/>
          <a:ext cx="6941127" cy="2011680"/>
        </p:xfrm>
        <a:graphic>
          <a:graphicData uri="http://schemas.openxmlformats.org/drawingml/2006/table">
            <a:tbl>
              <a:tblPr/>
              <a:tblGrid>
                <a:gridCol w="6941127"/>
              </a:tblGrid>
              <a:tr h="1731818">
                <a:tc>
                  <a:txBody>
                    <a:bodyPr/>
                    <a:lstStyle/>
                    <a:p>
                      <a:r>
                        <a:rPr lang="fr-FR" b="1" dirty="0" smtClean="0"/>
                        <a:t>Définition: </a:t>
                      </a:r>
                      <a:r>
                        <a:rPr lang="fr-FR" dirty="0" smtClean="0"/>
                        <a:t/>
                      </a:r>
                      <a:br>
                        <a:rPr lang="fr-FR" dirty="0" smtClean="0"/>
                      </a:br>
                      <a:endParaRPr lang="fr-FR" dirty="0" smtClean="0"/>
                    </a:p>
                    <a:p>
                      <a:r>
                        <a:rPr lang="fr-FR" sz="1800" kern="1200" dirty="0" smtClean="0">
                          <a:solidFill>
                            <a:schemeClr val="tx1"/>
                          </a:solidFill>
                          <a:effectLst/>
                          <a:latin typeface="+mn-lt"/>
                          <a:ea typeface="+mn-ea"/>
                          <a:cs typeface="+mn-cs"/>
                        </a:rPr>
                        <a:t>La technostructure est l'ensemble des cadres dirigeants ou subalternes (secondaires) , des techniciens et des spécialistes qui participent à la prise de décision en groupe dans les grandes entreprises.</a:t>
                      </a:r>
                    </a:p>
                    <a:p>
                      <a:r>
                        <a:rPr lang="fr-FR" sz="1800" kern="1200" dirty="0" smtClean="0">
                          <a:solidFill>
                            <a:schemeClr val="tx1"/>
                          </a:solidFill>
                          <a:effectLst/>
                          <a:latin typeface="+mn-lt"/>
                          <a:ea typeface="+mn-ea"/>
                          <a:cs typeface="+mn-cs"/>
                        </a:rPr>
                        <a:t> </a:t>
                      </a:r>
                    </a:p>
                    <a:p>
                      <a:endParaRPr lang="fr-FR"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extLst>
      <p:ext uri="{BB962C8B-B14F-4D97-AF65-F5344CB8AC3E}">
        <p14:creationId xmlns:p14="http://schemas.microsoft.com/office/powerpoint/2010/main" xmlns="" val="589812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latin typeface="Rage Italic" panose="03070502040507070304" pitchFamily="66" charset="0"/>
              </a:rPr>
              <a:t>Centralisation, décentralisation du pouvoir de décision</a:t>
            </a:r>
            <a:endParaRPr lang="fr-FR" b="1" dirty="0">
              <a:latin typeface="Rage Italic" panose="03070502040507070304" pitchFamily="66" charset="0"/>
            </a:endParaRPr>
          </a:p>
        </p:txBody>
      </p:sp>
      <p:sp>
        <p:nvSpPr>
          <p:cNvPr id="3" name="Espace réservé du contenu 2"/>
          <p:cNvSpPr>
            <a:spLocks noGrp="1"/>
          </p:cNvSpPr>
          <p:nvPr>
            <p:ph idx="1"/>
          </p:nvPr>
        </p:nvSpPr>
        <p:spPr>
          <a:xfrm>
            <a:off x="107504" y="1412776"/>
            <a:ext cx="9036496" cy="5328592"/>
          </a:xfrm>
        </p:spPr>
        <p:txBody>
          <a:bodyPr>
            <a:normAutofit fontScale="55000" lnSpcReduction="20000"/>
          </a:bodyPr>
          <a:lstStyle/>
          <a:p>
            <a:pPr marL="0" indent="0">
              <a:buNone/>
            </a:pPr>
            <a:r>
              <a:rPr lang="fr-FR" dirty="0"/>
              <a:t>La coordination peut s'accompagner d'une délégation du pouvoir de décision. Un manager ne peut pas tout faire seul. A un moment de la vie de l'organisation, il se doit de déléguer</a:t>
            </a:r>
            <a:r>
              <a:rPr lang="fr-FR" dirty="0" smtClean="0"/>
              <a:t>.</a:t>
            </a:r>
          </a:p>
          <a:p>
            <a:pPr marL="0" indent="0">
              <a:buNone/>
            </a:pPr>
            <a:endParaRPr lang="fr-FR" dirty="0"/>
          </a:p>
          <a:p>
            <a:pPr marL="0" indent="0">
              <a:buNone/>
            </a:pPr>
            <a:r>
              <a:rPr lang="fr-FR" dirty="0"/>
              <a:t>La centralisation et la décentralisation sont 2 possibilités opposées de transférer le pouvoir de décision. Contrairement à la délégation qui relève d’une relation entre individus, la centralisation/décentralisation relève de la structure de l’organisation</a:t>
            </a:r>
            <a:r>
              <a:rPr lang="fr-FR" dirty="0" smtClean="0"/>
              <a:t>.</a:t>
            </a:r>
          </a:p>
          <a:p>
            <a:pPr marL="0" indent="0">
              <a:buNone/>
            </a:pPr>
            <a:endParaRPr lang="fr-FR" dirty="0"/>
          </a:p>
          <a:p>
            <a:pPr marL="0" indent="0">
              <a:buNone/>
            </a:pPr>
            <a:r>
              <a:rPr lang="fr-FR" b="1" dirty="0"/>
              <a:t>La centralisation </a:t>
            </a:r>
            <a:r>
              <a:rPr lang="fr-FR" dirty="0"/>
              <a:t>consiste à regrouper et/ou transférer le pouvoir de décision à des niveaux hiérarchiques les plus </a:t>
            </a:r>
            <a:r>
              <a:rPr lang="fr-FR" dirty="0" smtClean="0"/>
              <a:t>élevés</a:t>
            </a:r>
            <a:r>
              <a:rPr lang="fr-FR" dirty="0"/>
              <a:t>, c’est-à-dire que le pouvoir est confié seulement à un nombre limité de membres.</a:t>
            </a:r>
          </a:p>
          <a:p>
            <a:pPr marL="0" indent="0">
              <a:buNone/>
            </a:pPr>
            <a:endParaRPr lang="fr-FR" dirty="0" smtClean="0"/>
          </a:p>
          <a:p>
            <a:pPr marL="0" indent="0">
              <a:buNone/>
            </a:pPr>
            <a:endParaRPr lang="fr-FR" dirty="0" smtClean="0"/>
          </a:p>
          <a:p>
            <a:pPr marL="0" indent="0">
              <a:buNone/>
            </a:pPr>
            <a:r>
              <a:rPr lang="fr-FR" dirty="0" smtClean="0"/>
              <a:t>               Par </a:t>
            </a:r>
            <a:r>
              <a:rPr lang="fr-FR" dirty="0"/>
              <a:t>exemple chez </a:t>
            </a:r>
            <a:r>
              <a:rPr lang="fr-FR" u="sng" dirty="0"/>
              <a:t>Facebook</a:t>
            </a:r>
            <a:r>
              <a:rPr lang="fr-FR" dirty="0"/>
              <a:t> le pouvoir est centralisé car les décisions importantes qui relèvent du domaine technique (applications, design…) sont prises par Mark Zuckerberg. Les décisions du domaine tertiaire (gestion, commercial, publicité, recrutement…) sont prises par </a:t>
            </a:r>
            <a:r>
              <a:rPr lang="fr-FR" dirty="0" err="1"/>
              <a:t>Sheryl</a:t>
            </a:r>
            <a:r>
              <a:rPr lang="fr-FR" dirty="0"/>
              <a:t> Sandberg. Le pouvoir est donc partagé entre Mark Zuckerberg, le dirigeant et fondateur de Facebook, et </a:t>
            </a:r>
            <a:r>
              <a:rPr lang="fr-FR" dirty="0" err="1"/>
              <a:t>Sheryl</a:t>
            </a:r>
            <a:r>
              <a:rPr lang="fr-FR" dirty="0"/>
              <a:t> Sandberg, sa directrice adjointe.</a:t>
            </a:r>
            <a:endParaRPr lang="fr-FR" dirty="0" smtClean="0"/>
          </a:p>
          <a:p>
            <a:pPr marL="0" indent="0">
              <a:buNone/>
            </a:pPr>
            <a:endParaRPr lang="fr-FR" dirty="0"/>
          </a:p>
          <a:p>
            <a:pPr marL="0" indent="0">
              <a:buNone/>
            </a:pPr>
            <a:r>
              <a:rPr lang="fr-FR" dirty="0"/>
              <a:t> </a:t>
            </a:r>
          </a:p>
        </p:txBody>
      </p:sp>
      <p:cxnSp>
        <p:nvCxnSpPr>
          <p:cNvPr id="5" name="Connecteur droit avec flèche 4"/>
          <p:cNvCxnSpPr/>
          <p:nvPr/>
        </p:nvCxnSpPr>
        <p:spPr>
          <a:xfrm>
            <a:off x="323581" y="4529367"/>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528068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Résultat de recherche d'images pour &quot;schema centralisation du pouvoir et decentralisation&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AutoShape 4" descr="Résultat de recherche d'images pour &quot;schema centralisation du pouvoir et decentralisation&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 name="AutoShape 6" descr="Résultat de recherche d'images pour &quot;schema centralisation du pouvoir et decentralisation&quo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8" descr="Résultat de recherche d'images pour &quot;schema centralisation du pouvoir et decentralisation&quot;"/>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10" descr="Résultat de recherche d'images pour &quot;schema centralisation du pouvoir et decentralisation&quot;"/>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7" name="ZoneTexte 6"/>
          <p:cNvSpPr txBox="1"/>
          <p:nvPr/>
        </p:nvSpPr>
        <p:spPr>
          <a:xfrm>
            <a:off x="460375" y="465137"/>
            <a:ext cx="7784033" cy="3416320"/>
          </a:xfrm>
          <a:prstGeom prst="rect">
            <a:avLst/>
          </a:prstGeom>
          <a:noFill/>
        </p:spPr>
        <p:txBody>
          <a:bodyPr wrap="square" rtlCol="0">
            <a:spAutoFit/>
          </a:bodyPr>
          <a:lstStyle/>
          <a:p>
            <a:r>
              <a:rPr lang="fr-FR" b="1" dirty="0"/>
              <a:t>La décentralisation </a:t>
            </a:r>
            <a:r>
              <a:rPr lang="fr-FR" dirty="0"/>
              <a:t>consiste à transférer le pouvoir de décision à des niveaux hiérarchiques </a:t>
            </a:r>
            <a:r>
              <a:rPr lang="fr-FR" dirty="0" smtClean="0"/>
              <a:t>inférieurs, </a:t>
            </a:r>
            <a:r>
              <a:rPr lang="fr-FR" dirty="0"/>
              <a:t>c’est-à-dire que le pouvoir est partagé entre l’ensemble des membres</a:t>
            </a:r>
            <a:r>
              <a:rPr lang="fr-FR" dirty="0" smtClean="0"/>
              <a:t>.</a:t>
            </a:r>
          </a:p>
          <a:p>
            <a:endParaRPr lang="fr-FR" dirty="0"/>
          </a:p>
          <a:p>
            <a:r>
              <a:rPr lang="fr-FR" dirty="0" smtClean="0"/>
              <a:t>              Élu </a:t>
            </a:r>
            <a:r>
              <a:rPr lang="fr-FR" dirty="0"/>
              <a:t>par les actionnaires, le Conseil d’Administration de </a:t>
            </a:r>
            <a:r>
              <a:rPr lang="fr-FR" u="sng" dirty="0"/>
              <a:t>Danone</a:t>
            </a:r>
            <a:r>
              <a:rPr lang="fr-FR" dirty="0"/>
              <a:t> est composé de 15 membres chargés de contrôler la gestion de l’entreprise et de contribuer à ses orientations stratégiques. Pour assurer sa mission, le Conseil d’Administration doit être à la fois expert, indépendant et diversifié dans sa composition.</a:t>
            </a:r>
          </a:p>
          <a:p>
            <a:endParaRPr lang="fr-FR" dirty="0"/>
          </a:p>
          <a:p>
            <a:endParaRPr lang="fr-FR" dirty="0" smtClean="0"/>
          </a:p>
          <a:p>
            <a:endParaRPr lang="fr-FR" dirty="0"/>
          </a:p>
        </p:txBody>
      </p:sp>
      <p:cxnSp>
        <p:nvCxnSpPr>
          <p:cNvPr id="9" name="Connecteur droit avec flèche 8"/>
          <p:cNvCxnSpPr/>
          <p:nvPr/>
        </p:nvCxnSpPr>
        <p:spPr>
          <a:xfrm>
            <a:off x="612775" y="1700808"/>
            <a:ext cx="57484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 name="Image 9" descr="http://www.google.fr/url?source=imglanding&amp;ct=img&amp;q=https://www.kbresearch.com/concept-files/centralise-decentralise1.png&amp;sa=X&amp;ei=HclMVa_gFMi57gbD8YKoCg&amp;ved=0CAkQ8wc&amp;usg=AFQjCNE5t5nDIAAbVN-XnFjpcxcyZUnNww"/>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63688" y="2924944"/>
            <a:ext cx="5544615" cy="3933056"/>
          </a:xfrm>
          <a:prstGeom prst="rect">
            <a:avLst/>
          </a:prstGeom>
          <a:noFill/>
          <a:ln>
            <a:noFill/>
          </a:ln>
        </p:spPr>
      </p:pic>
    </p:spTree>
    <p:extLst>
      <p:ext uri="{BB962C8B-B14F-4D97-AF65-F5344CB8AC3E}">
        <p14:creationId xmlns:p14="http://schemas.microsoft.com/office/powerpoint/2010/main" xmlns="" val="2201638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6000" b="1" dirty="0" smtClean="0">
                <a:latin typeface="Rage Italic" panose="03070502040507070304" pitchFamily="66" charset="0"/>
              </a:rPr>
              <a:t>La</a:t>
            </a:r>
            <a:r>
              <a:rPr lang="fr-FR" b="1" dirty="0" smtClean="0"/>
              <a:t> </a:t>
            </a:r>
            <a:r>
              <a:rPr lang="fr-FR" sz="6000" b="1" dirty="0" smtClean="0">
                <a:latin typeface="Rage Italic" panose="03070502040507070304" pitchFamily="66" charset="0"/>
              </a:rPr>
              <a:t>délégation de pouvoir : </a:t>
            </a:r>
            <a:r>
              <a:rPr lang="fr-FR" dirty="0" smtClean="0"/>
              <a:t/>
            </a:r>
            <a:br>
              <a:rPr lang="fr-FR" dirty="0" smtClean="0"/>
            </a:br>
            <a:endParaRPr lang="fr-FR" dirty="0"/>
          </a:p>
        </p:txBody>
      </p:sp>
      <p:sp>
        <p:nvSpPr>
          <p:cNvPr id="3" name="Espace réservé du contenu 2"/>
          <p:cNvSpPr>
            <a:spLocks noGrp="1"/>
          </p:cNvSpPr>
          <p:nvPr>
            <p:ph idx="1"/>
          </p:nvPr>
        </p:nvSpPr>
        <p:spPr/>
        <p:txBody>
          <a:bodyPr/>
          <a:lstStyle/>
          <a:p>
            <a:endParaRPr lang="fr-FR" dirty="0" smtClean="0"/>
          </a:p>
          <a:p>
            <a:r>
              <a:rPr lang="fr-FR" sz="2000" dirty="0" smtClean="0"/>
              <a:t>un acte juridique où le délégant se dessaisit d'une fraction de ses pouvoirs pour les donner à une personne </a:t>
            </a:r>
            <a:r>
              <a:rPr lang="fr-FR" sz="2000" dirty="0" smtClean="0"/>
              <a:t>subordonnée. </a:t>
            </a:r>
            <a:endParaRPr lang="fr-FR" sz="2000" dirty="0" smtClean="0"/>
          </a:p>
          <a:p>
            <a:endParaRPr lang="fr-FR" sz="2000" u="sng" dirty="0" smtClean="0"/>
          </a:p>
          <a:p>
            <a:r>
              <a:rPr lang="fr-FR" sz="2000" u="sng" dirty="0" smtClean="0"/>
              <a:t>les types de délégations </a:t>
            </a:r>
            <a:r>
              <a:rPr lang="fr-FR" sz="2000" dirty="0" smtClean="0"/>
              <a:t>: </a:t>
            </a:r>
          </a:p>
          <a:p>
            <a:endParaRPr lang="fr-FR" sz="2000" dirty="0" smtClean="0"/>
          </a:p>
          <a:p>
            <a:pPr>
              <a:buNone/>
            </a:pPr>
            <a:r>
              <a:rPr lang="fr-FR" sz="2000" dirty="0" smtClean="0"/>
              <a:t>-La délégation de signature</a:t>
            </a:r>
          </a:p>
          <a:p>
            <a:pPr>
              <a:buNone/>
            </a:pPr>
            <a:r>
              <a:rPr lang="fr-FR" sz="2000" dirty="0" smtClean="0"/>
              <a:t>- La </a:t>
            </a:r>
            <a:r>
              <a:rPr lang="fr-FR" sz="2000" dirty="0" err="1" smtClean="0"/>
              <a:t>co</a:t>
            </a:r>
            <a:r>
              <a:rPr lang="fr-FR" sz="2000" dirty="0" smtClean="0"/>
              <a:t>-délégation </a:t>
            </a:r>
          </a:p>
          <a:p>
            <a:pPr>
              <a:buNone/>
            </a:pPr>
            <a:r>
              <a:rPr lang="fr-FR" sz="2000" dirty="0" smtClean="0"/>
              <a:t>-La subdélégation La subdélégation </a:t>
            </a:r>
          </a:p>
          <a:p>
            <a:pPr>
              <a:buFontTx/>
              <a:buChar char="-"/>
            </a:pPr>
            <a:endParaRPr lang="fr-FR" sz="2000" dirty="0" smtClean="0"/>
          </a:p>
          <a:p>
            <a:pPr>
              <a:buFontTx/>
              <a:buChar char="-"/>
            </a:pPr>
            <a:endParaRPr lang="fr-FR" sz="2000" dirty="0" smtClean="0"/>
          </a:p>
          <a:p>
            <a:pPr>
              <a:buFontTx/>
              <a:buChar char="-"/>
            </a:pPr>
            <a:endParaRPr lang="fr-FR" sz="2000" dirty="0" smtClean="0"/>
          </a:p>
          <a:p>
            <a:pPr>
              <a:buFontTx/>
              <a:buChar char="-"/>
            </a:pPr>
            <a:endParaRPr lang="fr-FR" sz="2000" dirty="0" smtClean="0"/>
          </a:p>
          <a:p>
            <a:pPr>
              <a:buFontTx/>
              <a:buChar char="-"/>
            </a:pPr>
            <a:endParaRPr lang="fr-FR" sz="2000" dirty="0" smtClean="0"/>
          </a:p>
          <a:p>
            <a:pPr>
              <a:buFontTx/>
              <a:buChar char="-"/>
            </a:pPr>
            <a:endParaRPr lang="fr-FR" sz="2000" dirty="0" smtClean="0"/>
          </a:p>
          <a:p>
            <a:pPr>
              <a:buFontTx/>
              <a:buChar char="-"/>
            </a:pPr>
            <a:endParaRPr lang="fr-FR" sz="2000" dirty="0" smtClean="0"/>
          </a:p>
          <a:p>
            <a:pPr>
              <a:buFontTx/>
              <a:buChar char="-"/>
            </a:pPr>
            <a:endParaRPr lang="fr-FR" sz="2000" dirty="0" smtClean="0"/>
          </a:p>
          <a:p>
            <a:pPr>
              <a:buFontTx/>
              <a:buChar char="-"/>
            </a:pPr>
            <a:endParaRPr lang="fr-FR" sz="2000" dirty="0" smtClean="0"/>
          </a:p>
          <a:p>
            <a:pPr>
              <a:buFontTx/>
              <a:buChar char="-"/>
            </a:pPr>
            <a:endParaRPr lang="fr-FR" sz="2000" dirty="0" smtClean="0"/>
          </a:p>
          <a:p>
            <a:pPr>
              <a:buFontTx/>
              <a:buChar char="-"/>
            </a:pPr>
            <a:endParaRPr lang="fr-F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La délégation est considérée comme étant un signe extérieur de bonne gestion.  C’est un moyen de faire peser la responsabilité pénale sur les personnes qui, proches du terrain, sont en  mesure de veiller au respect des règles en vigueur.</a:t>
            </a:r>
            <a:endParaRPr lang="fr-FR" dirty="0"/>
          </a:p>
        </p:txBody>
      </p:sp>
      <p:sp>
        <p:nvSpPr>
          <p:cNvPr id="4" name="Rectangle 3"/>
          <p:cNvSpPr/>
          <p:nvPr/>
        </p:nvSpPr>
        <p:spPr>
          <a:xfrm>
            <a:off x="2286000" y="2551837"/>
            <a:ext cx="4572000" cy="1754326"/>
          </a:xfrm>
          <a:prstGeom prst="rect">
            <a:avLst/>
          </a:prstGeom>
        </p:spPr>
        <p:txBody>
          <a:bodyPr>
            <a:spAutoFit/>
          </a:bodyPr>
          <a:lstStyle/>
          <a:p>
            <a:r>
              <a:rPr lang="fr-FR" dirty="0" smtClean="0"/>
              <a:t>La délégation est considérée comme étant un signe extérieur de bonne gestion.  C’est un moyen de faire peser la responsabilité pénale sur les personnes qui, proches du terrain, sont en  mesure de veiller au respect des règles en vigueur.</a:t>
            </a:r>
            <a:endParaRPr lang="fr-FR" dirty="0"/>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TotalTime>
  <Words>713</Words>
  <Application>Microsoft Office PowerPoint</Application>
  <PresentationFormat>Affichage à l'écran (4:3)</PresentationFormat>
  <Paragraphs>97</Paragraphs>
  <Slides>15</Slides>
  <Notes>0</Notes>
  <HiddenSlides>0</HiddenSlides>
  <MMClips>0</MMClips>
  <ScaleCrop>false</ScaleCrop>
  <HeadingPairs>
    <vt:vector size="4" baseType="variant">
      <vt:variant>
        <vt:lpstr>Thème</vt:lpstr>
      </vt:variant>
      <vt:variant>
        <vt:i4>1</vt:i4>
      </vt:variant>
      <vt:variant>
        <vt:lpstr>Titres des diapositives</vt:lpstr>
      </vt:variant>
      <vt:variant>
        <vt:i4>15</vt:i4>
      </vt:variant>
    </vt:vector>
  </HeadingPairs>
  <TitlesOfParts>
    <vt:vector size="16" baseType="lpstr">
      <vt:lpstr>Thème Office</vt:lpstr>
      <vt:lpstr>Comment assurer la cohérence de l’ensemble des tâches ? </vt:lpstr>
      <vt:lpstr>Modes de coordination</vt:lpstr>
      <vt:lpstr>Diapositive 3</vt:lpstr>
      <vt:lpstr>Diapositive 4</vt:lpstr>
      <vt:lpstr>Diapositive 5</vt:lpstr>
      <vt:lpstr>Centralisation, décentralisation du pouvoir de décision</vt:lpstr>
      <vt:lpstr>Diapositive 7</vt:lpstr>
      <vt:lpstr>La délégation de pouvoir :  </vt:lpstr>
      <vt:lpstr>Diapositive 9</vt:lpstr>
      <vt:lpstr>les configurations structurelles : </vt:lpstr>
      <vt:lpstr>Qu’est ce qu’une structure rigide :  </vt:lpstr>
      <vt:lpstr>Diapositive 12</vt:lpstr>
      <vt:lpstr>Diapositive 13</vt:lpstr>
      <vt:lpstr>Qu’est-ce qu’une structure souple ?   </vt:lpstr>
      <vt:lpstr>Diapositive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Comment assurer la cohérence de l’ensemble des tâches ?</dc:title>
  <dc:creator>anaëlle</dc:creator>
  <cp:lastModifiedBy>Administrateur</cp:lastModifiedBy>
  <cp:revision>15</cp:revision>
  <dcterms:created xsi:type="dcterms:W3CDTF">2015-05-07T20:20:27Z</dcterms:created>
  <dcterms:modified xsi:type="dcterms:W3CDTF">2015-05-13T07:23:12Z</dcterms:modified>
</cp:coreProperties>
</file>