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8EE868-141F-49EE-B4FB-714CBE9F51A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567097-8F07-4F7F-B75F-63FFD9CE488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0"/>
            <a:ext cx="4032448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u="sng" dirty="0" smtClean="0"/>
              <a:t>Qu’est ce qu’une organisation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204864"/>
            <a:ext cx="3310136" cy="266429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fr-FR" sz="1800" b="1" u="sng" dirty="0" smtClean="0"/>
              <a:t>Eléments caractéristiques d’une organisation :</a:t>
            </a:r>
          </a:p>
          <a:p>
            <a:pPr algn="l">
              <a:buFont typeface="Arial" pitchFamily="34" charset="0"/>
              <a:buChar char="•"/>
            </a:pPr>
            <a:r>
              <a:rPr lang="fr-FR" sz="1800" dirty="0" smtClean="0"/>
              <a:t>Finalité</a:t>
            </a:r>
          </a:p>
          <a:p>
            <a:pPr algn="l">
              <a:buFont typeface="Arial" pitchFamily="34" charset="0"/>
              <a:buChar char="•"/>
            </a:pPr>
            <a:r>
              <a:rPr lang="fr-FR" sz="1800" dirty="0" smtClean="0"/>
              <a:t>Nature de l’activité</a:t>
            </a:r>
          </a:p>
          <a:p>
            <a:pPr algn="l">
              <a:buFont typeface="Arial" pitchFamily="34" charset="0"/>
              <a:buChar char="•"/>
            </a:pPr>
            <a:r>
              <a:rPr lang="fr-FR" sz="1800" dirty="0" smtClean="0"/>
              <a:t>Statut juridique</a:t>
            </a:r>
          </a:p>
          <a:p>
            <a:pPr algn="l">
              <a:buFont typeface="Arial" pitchFamily="34" charset="0"/>
              <a:buChar char="•"/>
            </a:pPr>
            <a:r>
              <a:rPr lang="fr-FR" sz="1800" dirty="0" smtClean="0"/>
              <a:t>Ressources</a:t>
            </a:r>
          </a:p>
          <a:p>
            <a:pPr algn="l">
              <a:buFont typeface="Arial" pitchFamily="34" charset="0"/>
              <a:buChar char="•"/>
            </a:pPr>
            <a:r>
              <a:rPr lang="fr-FR" sz="1800" dirty="0" smtClean="0"/>
              <a:t>Répartition du pouvoir</a:t>
            </a:r>
          </a:p>
          <a:p>
            <a:pPr algn="l">
              <a:buFont typeface="Arial" pitchFamily="34" charset="0"/>
              <a:buChar char="•"/>
            </a:pPr>
            <a:r>
              <a:rPr lang="fr-FR" sz="1800" dirty="0" smtClean="0"/>
              <a:t>Champ géographique</a:t>
            </a:r>
            <a:endParaRPr lang="fr-FR" sz="1800" dirty="0"/>
          </a:p>
        </p:txBody>
      </p:sp>
      <p:sp>
        <p:nvSpPr>
          <p:cNvPr id="4" name="ZoneTexte 3"/>
          <p:cNvSpPr txBox="1"/>
          <p:nvPr/>
        </p:nvSpPr>
        <p:spPr>
          <a:xfrm>
            <a:off x="4932040" y="1700809"/>
            <a:ext cx="3024336" cy="31393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 smtClean="0"/>
              <a:t>Distinction des moyens à mettre en place et des objectifs :</a:t>
            </a:r>
          </a:p>
          <a:p>
            <a:endParaRPr lang="fr-FR" b="1" u="sng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Action collective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Action individuelle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Organisation 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moyens à mettre en place: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Mobiliser un groupe de personnes ayant un objectif commun.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Les objectifs: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Une plus grande efficacité sur l’objectif commun.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800" dirty="0" smtClean="0"/>
              <a:t>A</a:t>
            </a:r>
            <a:r>
              <a:rPr lang="fr-FR" sz="2800" dirty="0" smtClean="0"/>
              <a:t>ction individuelle </a:t>
            </a:r>
            <a:br>
              <a:rPr lang="fr-FR" sz="2800" dirty="0" smtClean="0"/>
            </a:br>
            <a:r>
              <a:rPr lang="fr-FR" sz="2800" dirty="0" smtClean="0"/>
              <a:t>                                                                      Action collective</a:t>
            </a: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3707904" y="836712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Les moyens à mettre en place:</a:t>
            </a:r>
          </a:p>
          <a:p>
            <a:pPr>
              <a:buNone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Une contrainte matérielle(nécessité de ressources).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Une contrainte temporelle(une durée).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Une contrainte juridique(élaboration des statuts et nécessité de conformité avec les normes).</a:t>
            </a:r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Les objectifs:</a:t>
            </a:r>
          </a:p>
          <a:p>
            <a:pPr>
              <a:buNone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Elaboration d’une structure plus stable grâce au contexte juridique et à la prise de décisions par des postes reconnus de manière formelle. En découle la définitions et la coordination des actions à mettre en place pour atteindre les objectifs propre à l’organisation.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La reconnaissance par les clients ou les usagers grâce à l’identité juridique et visuelle.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800" dirty="0" smtClean="0"/>
              <a:t>Action collective  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 </a:t>
            </a:r>
            <a:r>
              <a:rPr lang="fr-FR" sz="2400" dirty="0" smtClean="0"/>
              <a:t>                                                                                   </a:t>
            </a:r>
            <a:r>
              <a:rPr lang="fr-FR" sz="2800" dirty="0" smtClean="0"/>
              <a:t>Organisation</a:t>
            </a: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3563888" y="692696"/>
            <a:ext cx="15841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fr-FR" b="1" i="1" u="sng" dirty="0" smtClean="0"/>
          </a:p>
          <a:p>
            <a:pPr algn="ctr">
              <a:buNone/>
            </a:pPr>
            <a:r>
              <a:rPr lang="fr-FR" b="1" i="1" u="sng" dirty="0" smtClean="0"/>
              <a:t>Les finalités :</a:t>
            </a:r>
          </a:p>
          <a:p>
            <a:pPr algn="ctr">
              <a:buNone/>
            </a:pPr>
            <a:endParaRPr lang="fr-FR" dirty="0" smtClean="0"/>
          </a:p>
          <a:p>
            <a:pPr>
              <a:buNone/>
            </a:pPr>
            <a:r>
              <a:rPr lang="fr-FR" sz="1900" b="1" u="sng" dirty="0" smtClean="0"/>
              <a:t>Organisation privée à but lucratif:</a:t>
            </a:r>
          </a:p>
          <a:p>
            <a:pPr>
              <a:buFont typeface="Arial" pitchFamily="34" charset="0"/>
              <a:buChar char="•"/>
            </a:pPr>
            <a:r>
              <a:rPr lang="fr-FR" sz="1900" dirty="0" smtClean="0"/>
              <a:t>Lucrative(maximiser ses profits pour assurer sa pérennité) 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sz="1800" b="1" u="sng" dirty="0" smtClean="0"/>
              <a:t>Organisation public:</a:t>
            </a:r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Satisfaire l’intérêt général en assurant un service public ou dans la gestion du domaine public .</a:t>
            </a:r>
          </a:p>
          <a:p>
            <a:pPr>
              <a:buNone/>
            </a:pPr>
            <a:r>
              <a:rPr lang="fr-FR" sz="1800" b="1" u="sng" dirty="0" smtClean="0"/>
              <a:t>Organisation privée à but non lucratif:</a:t>
            </a:r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finalité </a:t>
            </a:r>
            <a:r>
              <a:rPr lang="fr-FR" sz="1800" dirty="0" smtClean="0"/>
              <a:t>de production de biens et de </a:t>
            </a:r>
            <a:r>
              <a:rPr lang="fr-FR" sz="1800" dirty="0" smtClean="0"/>
              <a:t>services</a:t>
            </a:r>
            <a:r>
              <a:rPr lang="fr-FR" sz="1800" dirty="0" smtClean="0"/>
              <a:t>.</a:t>
            </a: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finalité </a:t>
            </a:r>
            <a:r>
              <a:rPr lang="fr-FR" sz="1800" dirty="0" smtClean="0"/>
              <a:t>la défense des intérêts communs et </a:t>
            </a:r>
            <a:r>
              <a:rPr lang="fr-FR" sz="1800" dirty="0" smtClean="0"/>
              <a:t>l’humanitaire.</a:t>
            </a:r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finalité </a:t>
            </a:r>
            <a:r>
              <a:rPr lang="fr-FR" sz="1800" dirty="0" smtClean="0"/>
              <a:t>est la satisfaction de leurs adhérents à travers une activité (club sportif, association de loisir</a:t>
            </a:r>
            <a:r>
              <a:rPr lang="fr-FR" sz="1800" dirty="0" smtClean="0"/>
              <a:t>…).</a:t>
            </a: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2800" dirty="0" smtClean="0"/>
              <a:t>Les éléments caractéristiques d’une organisation</a:t>
            </a:r>
            <a:endParaRPr lang="fr-F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pPr algn="ctr">
              <a:buNone/>
            </a:pPr>
            <a:r>
              <a:rPr lang="fr-FR" b="1" i="1" u="sng" dirty="0" smtClean="0"/>
              <a:t>La nature de l’activité :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S</a:t>
            </a:r>
            <a:r>
              <a:rPr lang="fr-FR" sz="1800" dirty="0" smtClean="0"/>
              <a:t>on </a:t>
            </a:r>
            <a:r>
              <a:rPr lang="fr-FR" sz="1800" u="sng" dirty="0" smtClean="0"/>
              <a:t>métier</a:t>
            </a:r>
            <a:r>
              <a:rPr lang="fr-FR" sz="1800" dirty="0" smtClean="0"/>
              <a:t> ou à sa </a:t>
            </a:r>
            <a:r>
              <a:rPr lang="fr-FR" sz="1800" u="sng" dirty="0" smtClean="0"/>
              <a:t>mission</a:t>
            </a:r>
            <a:r>
              <a:rPr lang="fr-FR" sz="1800" dirty="0" smtClean="0"/>
              <a:t>. </a:t>
            </a:r>
            <a:endParaRPr lang="fr-FR" sz="1800" dirty="0" smtClean="0"/>
          </a:p>
          <a:p>
            <a:pPr>
              <a:buFont typeface="Arial" pitchFamily="34" charset="0"/>
              <a:buChar char="•"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Pour </a:t>
            </a:r>
            <a:r>
              <a:rPr lang="fr-FR" sz="1800" dirty="0" smtClean="0"/>
              <a:t>l'identifier, il faut se concentrer sur sa production principale, de biens ou de services. </a:t>
            </a:r>
            <a:endParaRPr lang="fr-FR" sz="1800" dirty="0" smtClean="0"/>
          </a:p>
          <a:p>
            <a:pPr>
              <a:buFont typeface="Arial" pitchFamily="34" charset="0"/>
              <a:buChar char="•"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«</a:t>
            </a:r>
            <a:r>
              <a:rPr lang="fr-FR" sz="1800" dirty="0" smtClean="0"/>
              <a:t> Intermarché », par exemple, a une activité commerciale de produits alimentaires puisque c'est son activité principale</a:t>
            </a:r>
            <a:r>
              <a:rPr lang="fr-FR" sz="1800" dirty="0" smtClean="0"/>
              <a:t>.</a:t>
            </a:r>
          </a:p>
          <a:p>
            <a:pPr>
              <a:buNone/>
            </a:pP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La nature de l'activité peut être principalement </a:t>
            </a:r>
            <a:r>
              <a:rPr lang="fr-FR" sz="1800" b="1" u="sng" dirty="0" smtClean="0"/>
              <a:t>commerciale, industrielle ou de services.</a:t>
            </a:r>
            <a:endParaRPr lang="fr-FR" sz="1800" b="1" u="sng" dirty="0"/>
          </a:p>
        </p:txBody>
      </p:sp>
      <p:sp>
        <p:nvSpPr>
          <p:cNvPr id="4" name="Titre 2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2800" dirty="0" smtClean="0"/>
              <a:t>Les éléments caractéristiques d’une organisation</a:t>
            </a:r>
            <a:endParaRPr lang="fr-F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5700" b="1" i="1" u="sng" dirty="0" smtClean="0"/>
              <a:t>Statut juridique:</a:t>
            </a:r>
          </a:p>
          <a:p>
            <a:pPr algn="ctr">
              <a:buNone/>
            </a:pPr>
            <a:endParaRPr lang="fr-FR" b="1" i="1" u="sng" dirty="0" smtClean="0"/>
          </a:p>
          <a:p>
            <a:pPr>
              <a:buNone/>
            </a:pPr>
            <a:r>
              <a:rPr lang="fr-FR" dirty="0" smtClean="0"/>
              <a:t>Le statut juridique correspond à son </a:t>
            </a:r>
            <a:r>
              <a:rPr lang="fr-FR" u="sng" dirty="0" smtClean="0"/>
              <a:t>appellation </a:t>
            </a:r>
            <a:r>
              <a:rPr lang="fr-FR" u="sng" dirty="0" smtClean="0"/>
              <a:t>juridique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Il permet la reconnaissance légale de l'organisation en temps que </a:t>
            </a:r>
            <a:r>
              <a:rPr lang="fr-FR" b="1" u="sng" dirty="0" smtClean="0"/>
              <a:t>personne morale et lui confère des droits et des obligations propres. </a:t>
            </a:r>
            <a:endParaRPr lang="fr-FR" b="1" u="sng" dirty="0" smtClean="0"/>
          </a:p>
          <a:p>
            <a:pPr>
              <a:buNone/>
            </a:pPr>
            <a:r>
              <a:rPr lang="fr-FR" dirty="0" smtClean="0"/>
              <a:t>Il </a:t>
            </a:r>
            <a:r>
              <a:rPr lang="fr-FR" dirty="0" smtClean="0"/>
              <a:t>existe de nombreux statuts juridiques selon le type </a:t>
            </a:r>
            <a:r>
              <a:rPr lang="fr-FR" dirty="0" smtClean="0"/>
              <a:t>d'organisation: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entreprises pourront ainsi avoir la forme </a:t>
            </a:r>
            <a:r>
              <a:rPr lang="fr-FR" b="1" u="sng" dirty="0" smtClean="0"/>
              <a:t>d'une société </a:t>
            </a:r>
            <a:r>
              <a:rPr lang="fr-FR" dirty="0" smtClean="0"/>
              <a:t>[ex. :</a:t>
            </a:r>
            <a:r>
              <a:rPr lang="fr-FR" b="1" dirty="0" smtClean="0"/>
              <a:t> </a:t>
            </a:r>
            <a:r>
              <a:rPr lang="fr-FR" b="1" u="sng" dirty="0" smtClean="0"/>
              <a:t>EURL</a:t>
            </a:r>
            <a:r>
              <a:rPr lang="fr-FR" b="1" dirty="0" smtClean="0"/>
              <a:t> </a:t>
            </a:r>
            <a:r>
              <a:rPr lang="fr-FR" dirty="0" smtClean="0"/>
              <a:t>(entreprise unipersonnelle à responsabilité limitée), </a:t>
            </a:r>
            <a:r>
              <a:rPr lang="fr-FR" b="1" u="sng" dirty="0" smtClean="0"/>
              <a:t>SARL</a:t>
            </a:r>
            <a:r>
              <a:rPr lang="fr-FR" dirty="0" smtClean="0"/>
              <a:t> (société à responsabilité limitée), </a:t>
            </a:r>
            <a:r>
              <a:rPr lang="fr-FR" b="1" u="sng" dirty="0" smtClean="0"/>
              <a:t>SA</a:t>
            </a:r>
            <a:r>
              <a:rPr lang="fr-FR" dirty="0" smtClean="0"/>
              <a:t> (société anonyme)…] ; ou la forme d'une </a:t>
            </a:r>
            <a:r>
              <a:rPr lang="fr-FR" b="1" u="sng" dirty="0" smtClean="0"/>
              <a:t>entreprise individuelle</a:t>
            </a:r>
            <a:r>
              <a:rPr lang="fr-FR" dirty="0" smtClean="0"/>
              <a:t>, comme la grande majorité des entreprises françaises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associations doivent créer, sous le régime de la loi du 1</a:t>
            </a:r>
            <a:r>
              <a:rPr lang="fr-FR" baseline="30000" dirty="0" smtClean="0"/>
              <a:t>er</a:t>
            </a:r>
            <a:r>
              <a:rPr lang="fr-FR" dirty="0" smtClean="0"/>
              <a:t> juillet 1901, un contrat </a:t>
            </a:r>
            <a:r>
              <a:rPr lang="fr-FR" dirty="0" smtClean="0"/>
              <a:t>d'association, d’où le statut juridique </a:t>
            </a:r>
            <a:r>
              <a:rPr lang="fr-FR" b="1" u="sng" dirty="0" smtClean="0"/>
              <a:t>association loi 1901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organisations publiques, quant à elles, peuvent exister sous diverses formes juridiques, selon leurs finalités ou leurs </a:t>
            </a:r>
            <a:r>
              <a:rPr lang="fr-FR" dirty="0" smtClean="0"/>
              <a:t>activités</a:t>
            </a:r>
            <a:r>
              <a:rPr lang="fr-FR" dirty="0" smtClean="0"/>
              <a:t>: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Les </a:t>
            </a:r>
            <a:r>
              <a:rPr lang="fr-FR" b="1" u="sng" dirty="0" smtClean="0"/>
              <a:t>administrations centrales </a:t>
            </a:r>
            <a:r>
              <a:rPr lang="fr-FR" b="1" u="sng" dirty="0" smtClean="0"/>
              <a:t>d'État(ministères)</a:t>
            </a:r>
            <a:r>
              <a:rPr lang="fr-FR" dirty="0" smtClean="0"/>
              <a:t>, </a:t>
            </a:r>
            <a:r>
              <a:rPr lang="fr-FR" b="1" u="sng" dirty="0" smtClean="0"/>
              <a:t>l</a:t>
            </a:r>
            <a:r>
              <a:rPr lang="fr-FR" b="1" u="sng" dirty="0" smtClean="0"/>
              <a:t>es </a:t>
            </a:r>
            <a:r>
              <a:rPr lang="fr-FR" b="1" u="sng" dirty="0" smtClean="0"/>
              <a:t>collectivités </a:t>
            </a:r>
            <a:r>
              <a:rPr lang="fr-FR" b="1" u="sng" dirty="0" smtClean="0"/>
              <a:t>locales(communes)</a:t>
            </a:r>
            <a:r>
              <a:rPr lang="fr-FR" dirty="0" smtClean="0"/>
              <a:t>, </a:t>
            </a:r>
            <a:r>
              <a:rPr lang="fr-FR" dirty="0" smtClean="0"/>
              <a:t>la fonction publique hospitalière, les organismes paritaires de protection </a:t>
            </a:r>
            <a:r>
              <a:rPr lang="fr-FR" dirty="0" smtClean="0"/>
              <a:t>sociale(CAF)… </a:t>
            </a:r>
            <a:r>
              <a:rPr lang="fr-FR" dirty="0" smtClean="0"/>
              <a:t>ont tous des statuts assez différents.</a:t>
            </a:r>
          </a:p>
        </p:txBody>
      </p:sp>
      <p:sp>
        <p:nvSpPr>
          <p:cNvPr id="4" name="Titre 2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2800" dirty="0" smtClean="0"/>
              <a:t>Les éléments caractéristiques d’une organisation</a:t>
            </a:r>
            <a:endParaRPr lang="fr-F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fr-FR" dirty="0" smtClean="0"/>
          </a:p>
          <a:p>
            <a:pPr algn="ctr">
              <a:buNone/>
            </a:pPr>
            <a:r>
              <a:rPr lang="fr-FR" sz="4300" b="1" i="1" u="sng" dirty="0" smtClean="0"/>
              <a:t>Les ressources</a:t>
            </a:r>
            <a:endParaRPr lang="fr-FR" sz="4300" b="1" i="1" u="sng" dirty="0" smtClean="0"/>
          </a:p>
          <a:p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ressources sont les moyens dont dispose l'organisation pour </a:t>
            </a:r>
            <a:r>
              <a:rPr lang="fr-FR" u="sng" dirty="0" smtClean="0"/>
              <a:t>réaliser sa finalité</a:t>
            </a:r>
            <a:r>
              <a:rPr lang="fr-FR" dirty="0" smtClean="0"/>
              <a:t>. Elles sont </a:t>
            </a:r>
            <a:r>
              <a:rPr lang="fr-FR" u="sng" dirty="0" smtClean="0"/>
              <a:t>limitées et différentes </a:t>
            </a:r>
            <a:r>
              <a:rPr lang="fr-FR" dirty="0" smtClean="0"/>
              <a:t>selon le type de </a:t>
            </a:r>
            <a:r>
              <a:rPr lang="fr-FR" dirty="0" smtClean="0"/>
              <a:t>l'organisation.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Les </a:t>
            </a:r>
            <a:r>
              <a:rPr lang="fr-FR" b="1" dirty="0" smtClean="0"/>
              <a:t>ressources humaines</a:t>
            </a:r>
            <a:r>
              <a:rPr lang="fr-FR" dirty="0" smtClean="0"/>
              <a:t> sont constituées des individus composant l'organisation ou participant à son activité afin de contribuer à la réalisation de ses objectifs. On trouve des bénévoles, des salariés, des fonctionnaires, des élus… selon l'organisation </a:t>
            </a:r>
            <a:r>
              <a:rPr lang="fr-FR" dirty="0" smtClean="0"/>
              <a:t>concernée.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Les </a:t>
            </a:r>
            <a:r>
              <a:rPr lang="fr-FR" b="1" dirty="0" smtClean="0"/>
              <a:t>ressources financières</a:t>
            </a:r>
            <a:r>
              <a:rPr lang="fr-FR" dirty="0" smtClean="0"/>
              <a:t> correspondent aux moyens mobilisés par l'organisation pour financer son fonctionnement ou ses investissements. Ces ressources peuvent être le fruit de l'impôt pour une collectivité territoriale, de dons pour une </a:t>
            </a:r>
            <a:r>
              <a:rPr lang="fr-FR" dirty="0" smtClean="0"/>
              <a:t>association…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Les </a:t>
            </a:r>
            <a:r>
              <a:rPr lang="fr-FR" b="1" dirty="0" smtClean="0"/>
              <a:t>ressources matérielles et immatérielles</a:t>
            </a:r>
            <a:r>
              <a:rPr lang="fr-FR" dirty="0" smtClean="0"/>
              <a:t> correspondent à l'ensemble des biens matériels (terrains, ordinateurs, véhicules…) et immatériels (recherche et développement, site Web, image de marque, brevet…) que possède l'organisation.</a:t>
            </a:r>
            <a:endParaRPr lang="fr-FR" dirty="0"/>
          </a:p>
        </p:txBody>
      </p:sp>
      <p:sp>
        <p:nvSpPr>
          <p:cNvPr id="4" name="Titre 2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2800" dirty="0" smtClean="0"/>
              <a:t>Les éléments caractéristiques d’une organisation</a:t>
            </a:r>
            <a:endParaRPr lang="fr-F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pPr algn="ctr">
              <a:buNone/>
            </a:pPr>
            <a:r>
              <a:rPr lang="fr-FR" b="1" i="1" u="sng" dirty="0" smtClean="0"/>
              <a:t>Répartition du pouvoir</a:t>
            </a:r>
          </a:p>
          <a:p>
            <a:pPr algn="ctr">
              <a:buNone/>
            </a:pPr>
            <a:endParaRPr lang="fr-FR" sz="1900" dirty="0" smtClean="0"/>
          </a:p>
          <a:p>
            <a:pPr>
              <a:buFont typeface="Arial" pitchFamily="34" charset="0"/>
              <a:buChar char="•"/>
            </a:pPr>
            <a:r>
              <a:rPr lang="fr-FR" sz="1900" dirty="0" smtClean="0"/>
              <a:t>La répartition du pouvoir entre les membres de l'organisation doit permettre une prise de décision efficace et éviter les conflits</a:t>
            </a:r>
            <a:r>
              <a:rPr lang="fr-FR" sz="1900" dirty="0" smtClean="0"/>
              <a:t>.</a:t>
            </a:r>
          </a:p>
          <a:p>
            <a:pPr>
              <a:buNone/>
            </a:pPr>
            <a:endParaRPr lang="fr-FR" sz="1900" dirty="0" smtClean="0"/>
          </a:p>
          <a:p>
            <a:pPr>
              <a:buFont typeface="Arial" pitchFamily="34" charset="0"/>
              <a:buChar char="•"/>
            </a:pPr>
            <a:r>
              <a:rPr lang="fr-FR" sz="1900" dirty="0" smtClean="0"/>
              <a:t> </a:t>
            </a:r>
            <a:r>
              <a:rPr lang="fr-FR" sz="1900" dirty="0" smtClean="0"/>
              <a:t>Chaque organisation répartit son pouvoir à sa manière, il peut </a:t>
            </a:r>
            <a:r>
              <a:rPr lang="fr-FR" sz="1900" b="1" u="sng" dirty="0" smtClean="0"/>
              <a:t>être centralisé ou décentralisé.</a:t>
            </a:r>
            <a:r>
              <a:rPr lang="fr-FR" sz="1900" dirty="0" smtClean="0"/>
              <a:t> Toutefois, nous pouvons constater, le plus souvent, la présence d'une hiérarchie entre les </a:t>
            </a:r>
            <a:r>
              <a:rPr lang="fr-FR" sz="1900" dirty="0" smtClean="0"/>
              <a:t>individus.</a:t>
            </a:r>
          </a:p>
          <a:p>
            <a:pPr>
              <a:buNone/>
            </a:pPr>
            <a:endParaRPr lang="fr-FR" sz="1900" dirty="0" smtClean="0"/>
          </a:p>
          <a:p>
            <a:pPr>
              <a:buFont typeface="Arial" pitchFamily="34" charset="0"/>
              <a:buChar char="•"/>
            </a:pPr>
            <a:r>
              <a:rPr lang="fr-FR" sz="1900" dirty="0" smtClean="0"/>
              <a:t>Par </a:t>
            </a:r>
            <a:r>
              <a:rPr lang="fr-FR" sz="1900" dirty="0" smtClean="0"/>
              <a:t>exemple, une association, conformément à ses statuts, répartit la plupart du temps les pouvoirs entre différentes instances </a:t>
            </a:r>
            <a:r>
              <a:rPr lang="fr-FR" sz="1900" dirty="0" smtClean="0"/>
              <a:t>dirigeantes.</a:t>
            </a:r>
          </a:p>
          <a:p>
            <a:pPr>
              <a:buNone/>
            </a:pPr>
            <a:endParaRPr lang="fr-FR" sz="1900" dirty="0" smtClean="0"/>
          </a:p>
          <a:p>
            <a:pPr>
              <a:buFont typeface="Arial" pitchFamily="34" charset="0"/>
              <a:buChar char="•"/>
            </a:pPr>
            <a:r>
              <a:rPr lang="fr-FR" sz="1900" dirty="0" smtClean="0"/>
              <a:t>Parmi </a:t>
            </a:r>
            <a:r>
              <a:rPr lang="fr-FR" sz="1900" dirty="0" smtClean="0"/>
              <a:t>celles-ci se distinguent </a:t>
            </a:r>
            <a:r>
              <a:rPr lang="fr-FR" sz="1900" b="1" u="sng" dirty="0" smtClean="0"/>
              <a:t>habituellement une assemblée générale, un conseil d'administration, un bureau et un représentant légal</a:t>
            </a:r>
            <a:r>
              <a:rPr lang="fr-FR" sz="1900" dirty="0" smtClean="0"/>
              <a:t>.</a:t>
            </a:r>
          </a:p>
        </p:txBody>
      </p:sp>
      <p:sp>
        <p:nvSpPr>
          <p:cNvPr id="4" name="Titre 2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2800" dirty="0" smtClean="0"/>
              <a:t>Les éléments caractéristiques d’une organisation</a:t>
            </a:r>
            <a:endParaRPr lang="fr-F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pPr algn="ctr">
              <a:buNone/>
            </a:pPr>
            <a:r>
              <a:rPr lang="fr-FR" b="1" i="1" u="sng" dirty="0" smtClean="0"/>
              <a:t>Le champ d’action géographique</a:t>
            </a:r>
            <a:endParaRPr lang="fr-FR" b="1" i="1" u="sng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Le </a:t>
            </a:r>
            <a:r>
              <a:rPr lang="fr-FR" sz="2000" dirty="0" smtClean="0"/>
              <a:t>champ géographique est la zone sur laquelle s'étend l'activité de l'organisation</a:t>
            </a:r>
            <a:r>
              <a:rPr lang="fr-FR" sz="2000" dirty="0" smtClean="0"/>
              <a:t>.</a:t>
            </a:r>
          </a:p>
          <a:p>
            <a:pPr>
              <a:buNone/>
            </a:pP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Elle peut être </a:t>
            </a:r>
            <a:r>
              <a:rPr lang="fr-FR" sz="2000" b="1" u="sng" dirty="0" smtClean="0"/>
              <a:t>locale, régionale, nationale, européenne ou internationale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4" name="Titre 2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2800" dirty="0" smtClean="0"/>
              <a:t>Les éléments caractéristiques d’une organisation</a:t>
            </a:r>
            <a:endParaRPr lang="fr-FR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</TotalTime>
  <Words>613</Words>
  <Application>Microsoft Office PowerPoint</Application>
  <PresentationFormat>Affichage à l'écran (4:3)</PresentationFormat>
  <Paragraphs>97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Qu’est ce qu’une organisation?</vt:lpstr>
      <vt:lpstr>Action individuelle                                                                        Action collective</vt:lpstr>
      <vt:lpstr>Action collective                                                                                        Organisation</vt:lpstr>
      <vt:lpstr>Les éléments caractéristiques d’une organisation</vt:lpstr>
      <vt:lpstr>Les éléments caractéristiques d’une organisation</vt:lpstr>
      <vt:lpstr>Les éléments caractéristiques d’une organisation</vt:lpstr>
      <vt:lpstr>Les éléments caractéristiques d’une organisation</vt:lpstr>
      <vt:lpstr>Les éléments caractéristiques d’une organisation</vt:lpstr>
      <vt:lpstr>Les éléments caractéristiques d’une organisation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Qu’est ce qu’une organisation?</dc:title>
  <dc:creator>Administrateur</dc:creator>
  <cp:lastModifiedBy>Administrateur</cp:lastModifiedBy>
  <cp:revision>6</cp:revision>
  <dcterms:created xsi:type="dcterms:W3CDTF">2015-05-20T09:04:46Z</dcterms:created>
  <dcterms:modified xsi:type="dcterms:W3CDTF">2015-05-20T09:59:00Z</dcterms:modified>
</cp:coreProperties>
</file>