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Josefi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italic.fntdata"/><Relationship Id="rId20" Type="http://schemas.openxmlformats.org/officeDocument/2006/relationships/slide" Target="slides/slide15.xml"/><Relationship Id="rId41" Type="http://schemas.openxmlformats.org/officeDocument/2006/relationships/font" Target="fonts/Josefi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JosefinSans-bold.fntdata"/><Relationship Id="rId16" Type="http://schemas.openxmlformats.org/officeDocument/2006/relationships/slide" Target="slides/slide11.xml"/><Relationship Id="rId38" Type="http://schemas.openxmlformats.org/officeDocument/2006/relationships/font" Target="fonts/Josefi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 1">
  <p:cSld name="AUTOLAYOUT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Shape 276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">
  <p:cSld name="AUTOLAYOUT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 2">
  <p:cSld name="AUTOLAYOUT_3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Shape 289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290" name="Shape 290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https://www.adyen.com/our-solution/report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ontact@epistol.fr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datas : quand ça fait “pshit”</a:t>
            </a:r>
            <a:endParaRPr/>
          </a:p>
        </p:txBody>
      </p:sp>
      <p:sp>
        <p:nvSpPr>
          <p:cNvPr id="422" name="Shape 4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Epistol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PSES - 30/06 - 10h/11h</a:t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747" y="3178225"/>
            <a:ext cx="1221225" cy="12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950" y="0"/>
            <a:ext cx="93059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237350" y="772200"/>
            <a:ext cx="6669300" cy="35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2321225" y="1120350"/>
            <a:ext cx="4307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</a:t>
            </a:r>
            <a:r>
              <a:rPr b="1" lang="fr">
                <a:solidFill>
                  <a:schemeClr val="accent2"/>
                </a:solidFill>
              </a:rPr>
              <a:t>&lt;3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2321225" y="1643650"/>
            <a:ext cx="4307100" cy="20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237350" y="772200"/>
            <a:ext cx="6669300" cy="35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2730450" y="1120350"/>
            <a:ext cx="3575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FAR WEST</a:t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321225" y="1643650"/>
            <a:ext cx="1107000" cy="20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</a:t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944725" y="1663775"/>
            <a:ext cx="2703600" cy="9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RGPD</a:t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4005100" y="2891475"/>
            <a:ext cx="1187400" cy="134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SCAMS</a:t>
            </a:r>
            <a:endParaRPr/>
          </a:p>
        </p:txBody>
      </p:sp>
      <p:cxnSp>
        <p:nvCxnSpPr>
          <p:cNvPr id="505" name="Shape 505"/>
          <p:cNvCxnSpPr>
            <a:stCxn id="503" idx="1"/>
            <a:endCxn id="502" idx="3"/>
          </p:cNvCxnSpPr>
          <p:nvPr/>
        </p:nvCxnSpPr>
        <p:spPr>
          <a:xfrm flipH="1">
            <a:off x="3428125" y="2117825"/>
            <a:ext cx="516600" cy="56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Shape 506"/>
          <p:cNvCxnSpPr>
            <a:stCxn id="502" idx="2"/>
            <a:endCxn id="504" idx="3"/>
          </p:cNvCxnSpPr>
          <p:nvPr/>
        </p:nvCxnSpPr>
        <p:spPr>
          <a:xfrm>
            <a:off x="2874725" y="3730150"/>
            <a:ext cx="1304400" cy="30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Shape 507"/>
          <p:cNvCxnSpPr>
            <a:stCxn id="504" idx="2"/>
            <a:endCxn id="502" idx="3"/>
          </p:cNvCxnSpPr>
          <p:nvPr/>
        </p:nvCxnSpPr>
        <p:spPr>
          <a:xfrm rot="10800000">
            <a:off x="3428200" y="2686875"/>
            <a:ext cx="576900" cy="87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Shape 508"/>
          <p:cNvCxnSpPr>
            <a:stCxn id="504" idx="0"/>
            <a:endCxn id="503" idx="2"/>
          </p:cNvCxnSpPr>
          <p:nvPr/>
        </p:nvCxnSpPr>
        <p:spPr>
          <a:xfrm flipH="1" rot="10800000">
            <a:off x="4598800" y="2571975"/>
            <a:ext cx="69780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237350" y="772200"/>
            <a:ext cx="6669300" cy="35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1237350" y="1120350"/>
            <a:ext cx="6669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FAR WEST</a:t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408450" y="1905275"/>
            <a:ext cx="1107000" cy="12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</a:t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031950" y="1905275"/>
            <a:ext cx="2703600" cy="12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RGPD</a:t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2591225" y="2027775"/>
            <a:ext cx="3978300" cy="344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ADYEN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soucis</a:t>
            </a:r>
            <a:endParaRPr/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775" y="336075"/>
            <a:ext cx="3036450" cy="11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Entreprise néerlandaise de paiement en ligne qui permet aux entreprises de proposer des solutions de paiement en ligne, un peu comme Stripe pour ceux qui connaissent.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Possèdent plus de 5000 clients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Multinationale de 600+ employés, cotée en bourse à 17 milliards de dollars, existe depuis 2006, 15 bureaux dans le monde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Fournit des moyens de paiement à leurs client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Traite des données sensibles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532" name="Shape 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1276"/>
            <a:ext cx="9144000" cy="55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38" name="Shape 5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000" y="0"/>
            <a:ext cx="93679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638" y="152400"/>
            <a:ext cx="6048372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/>
        </p:nvSpPr>
        <p:spPr>
          <a:xfrm>
            <a:off x="64725" y="1223075"/>
            <a:ext cx="21744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Adresse IP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Google Analytics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Navigateur web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Type d’appareil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Lieu de visite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  <a:latin typeface="Maven Pro"/>
                <a:ea typeface="Maven Pro"/>
                <a:cs typeface="Maven Pro"/>
                <a:sym typeface="Maven Pro"/>
              </a:rPr>
              <a:t>“Type d’utilisation”</a:t>
            </a:r>
            <a:endParaRPr>
              <a:solidFill>
                <a:srgbClr val="E066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Pages vues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Origine de la visite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Durée de la visite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/>
                <a:ea typeface="Maven Pro"/>
                <a:cs typeface="Maven Pro"/>
                <a:sym typeface="Maven Pro"/>
              </a:rPr>
              <a:t>Langue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-"/>
            </a:pPr>
            <a:r>
              <a:rPr lang="fr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COOKIES</a:t>
            </a:r>
            <a:r>
              <a:rPr lang="fr">
                <a:latin typeface="Maven Pro"/>
                <a:ea typeface="Maven Pro"/>
                <a:cs typeface="Maven Pro"/>
                <a:sym typeface="Maven Pro"/>
              </a:rPr>
              <a:t> -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3421050" y="1670475"/>
            <a:ext cx="3790500" cy="1476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52" name="Shape 552"/>
          <p:cNvSpPr txBox="1"/>
          <p:nvPr>
            <p:ph type="title"/>
          </p:nvPr>
        </p:nvSpPr>
        <p:spPr>
          <a:xfrm>
            <a:off x="1199100" y="772725"/>
            <a:ext cx="67458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ShopperDNA</a:t>
            </a:r>
            <a:endParaRPr/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https://docs.adyen.com/developers/risk-management/shopperdna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303800" y="377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Epistol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fr" sz="3000">
                <a:latin typeface="Josefin Sans"/>
                <a:ea typeface="Josefin Sans"/>
                <a:cs typeface="Josefin Sans"/>
                <a:sym typeface="Josefin Sans"/>
              </a:rPr>
              <a:t>Explorateur du cyberespace digital (avec des gros doigts)</a:t>
            </a:r>
            <a:endParaRPr sz="3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4903650" y="1990050"/>
            <a:ext cx="3430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Site : Epistol.fr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Mail : </a:t>
            </a:r>
            <a:r>
              <a:rPr lang="fr" u="sng">
                <a:solidFill>
                  <a:schemeClr val="accent5"/>
                </a:solidFill>
                <a:hlinkClick r:id="rId3"/>
              </a:rPr>
              <a:t>contact@epistol.fr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Réseaux : @_Epistol_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Taf : back-end / intégrateur front chez Softia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        créateur de CuisineDeGeek.com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32" name="Shape 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75" y="2865300"/>
            <a:ext cx="1695125" cy="16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137950"/>
            <a:ext cx="8810901" cy="48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RGPD ?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Respecter les droits des consommateurs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 matière de données, la RGPD distingue trois rôles 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La personne concernée : le consommateur (votre client)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responsable du traitement des données : le commerçant (vous)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sous-traitant des données : un tiers auquel le traitement des données a été délégué par le commerçant (dans ce cas, Adyen)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 tant que responsable du traitement, vous êtes en charge de la relation avec la personne concernée. Vous pouvez demander à un tiers (tel qu'Adyen) de traiter les données, cependant vous devrez définir le but (ou les objectifs) et la base légale de ce traitement.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doit faire quoi ? </a:t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3324000" y="1772888"/>
            <a:ext cx="1802700" cy="8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Adyen</a:t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323925" y="496950"/>
            <a:ext cx="1802700" cy="80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 2</a:t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303725" y="3048825"/>
            <a:ext cx="5843100" cy="73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users</a:t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1303725" y="496950"/>
            <a:ext cx="1802700" cy="80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 1</a:t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344125" y="496950"/>
            <a:ext cx="1802700" cy="80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 3</a:t>
            </a:r>
            <a:endParaRPr/>
          </a:p>
        </p:txBody>
      </p:sp>
      <p:cxnSp>
        <p:nvCxnSpPr>
          <p:cNvPr id="578" name="Shape 578"/>
          <p:cNvCxnSpPr>
            <a:stCxn id="576" idx="2"/>
            <a:endCxn id="573" idx="0"/>
          </p:cNvCxnSpPr>
          <p:nvPr/>
        </p:nvCxnSpPr>
        <p:spPr>
          <a:xfrm flipH="1" rot="-5400000">
            <a:off x="2980275" y="527850"/>
            <a:ext cx="469800" cy="2020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Shape 579"/>
          <p:cNvCxnSpPr>
            <a:stCxn id="574" idx="2"/>
            <a:endCxn id="573" idx="0"/>
          </p:cNvCxnSpPr>
          <p:nvPr/>
        </p:nvCxnSpPr>
        <p:spPr>
          <a:xfrm flipH="1" rot="-5400000">
            <a:off x="3990675" y="1537650"/>
            <a:ext cx="469800" cy="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Shape 580"/>
          <p:cNvCxnSpPr>
            <a:stCxn id="577" idx="2"/>
            <a:endCxn id="573" idx="0"/>
          </p:cNvCxnSpPr>
          <p:nvPr/>
        </p:nvCxnSpPr>
        <p:spPr>
          <a:xfrm rot="5400000">
            <a:off x="5000475" y="527850"/>
            <a:ext cx="469800" cy="2020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Shape 581"/>
          <p:cNvCxnSpPr>
            <a:endCxn id="573" idx="2"/>
          </p:cNvCxnSpPr>
          <p:nvPr/>
        </p:nvCxnSpPr>
        <p:spPr>
          <a:xfrm rot="-5400000">
            <a:off x="3990150" y="2813588"/>
            <a:ext cx="469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Shape 582"/>
          <p:cNvCxnSpPr>
            <a:stCxn id="576" idx="1"/>
            <a:endCxn id="575" idx="1"/>
          </p:cNvCxnSpPr>
          <p:nvPr/>
        </p:nvCxnSpPr>
        <p:spPr>
          <a:xfrm>
            <a:off x="1303725" y="900000"/>
            <a:ext cx="600" cy="2515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3" name="Shape 583"/>
          <p:cNvCxnSpPr>
            <a:stCxn id="574" idx="0"/>
            <a:endCxn id="575" idx="2"/>
          </p:cNvCxnSpPr>
          <p:nvPr/>
        </p:nvCxnSpPr>
        <p:spPr>
          <a:xfrm flipH="1" rot="-5400000">
            <a:off x="2582925" y="2139300"/>
            <a:ext cx="3285300" cy="600"/>
          </a:xfrm>
          <a:prstGeom prst="bentConnector5">
            <a:avLst>
              <a:gd fmla="val -7248" name="adj1"/>
              <a:gd fmla="val -579112500" name="adj2"/>
              <a:gd fmla="val 107250" name="adj3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4" name="Shape 584"/>
          <p:cNvCxnSpPr>
            <a:endCxn id="575" idx="3"/>
          </p:cNvCxnSpPr>
          <p:nvPr/>
        </p:nvCxnSpPr>
        <p:spPr>
          <a:xfrm flipH="1" rot="-5400000">
            <a:off x="5888775" y="2157525"/>
            <a:ext cx="2515500" cy="600"/>
          </a:xfrm>
          <a:prstGeom prst="bentConnector4">
            <a:avLst>
              <a:gd fmla="val -562" name="adj1"/>
              <a:gd fmla="val 75354167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824000" y="763600"/>
            <a:ext cx="6624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Qui informe l’utilisateur 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Quelles données sont collectées 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Compte pro / perso </a:t>
            </a:r>
            <a:endParaRPr/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b="0" l="11585" r="11585" t="0"/>
          <a:stretch/>
        </p:blipFill>
        <p:spPr>
          <a:xfrm>
            <a:off x="3278400" y="0"/>
            <a:ext cx="58655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 protéger</a:t>
            </a:r>
            <a:endParaRPr/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/>
              <a:t>Gestion efficace de ses mots de passe, on ne sauvegarde rien en ligne si ce n’est pas sécurisé</a:t>
            </a:r>
            <a:endParaRPr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/>
              <a:t>=&gt; Buttercup</a:t>
            </a:r>
            <a:endParaRPr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/>
              <a:t>Nettoyer ses traces en ligne (cookie, vieux site inutile et pas sécurisé, etc)</a:t>
            </a:r>
            <a:endParaRPr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/>
              <a:t>Sécuriser</a:t>
            </a:r>
            <a:r>
              <a:rPr lang="fr"/>
              <a:t> son matériel (wifi/keyboard inclus)</a:t>
            </a:r>
            <a:endParaRPr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/>
              <a:t>Et son Os ...</a:t>
            </a:r>
            <a:endParaRPr/>
          </a:p>
        </p:txBody>
      </p:sp>
      <p:sp>
        <p:nvSpPr>
          <p:cNvPr id="598" name="Shape 5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99" name="Shape 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7" y="0"/>
            <a:ext cx="28977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conclure</a:t>
            </a:r>
            <a:endParaRPr/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611" name="Shape 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36871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2795625" y="4070475"/>
            <a:ext cx="548700" cy="548700"/>
          </a:xfrm>
          <a:prstGeom prst="ellipse">
            <a:avLst/>
          </a:prstGeom>
          <a:solidFill>
            <a:srgbClr val="507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4083525" y="4070475"/>
            <a:ext cx="548700" cy="548700"/>
          </a:xfrm>
          <a:prstGeom prst="ellipse">
            <a:avLst/>
          </a:prstGeom>
          <a:solidFill>
            <a:srgbClr val="507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371425" y="4070475"/>
            <a:ext cx="548700" cy="548700"/>
          </a:xfrm>
          <a:prstGeom prst="ellipse">
            <a:avLst/>
          </a:prstGeom>
          <a:solidFill>
            <a:srgbClr val="507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659325" y="4070475"/>
            <a:ext cx="548700" cy="548700"/>
          </a:xfrm>
          <a:prstGeom prst="ellipse">
            <a:avLst/>
          </a:prstGeom>
          <a:solidFill>
            <a:srgbClr val="507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30675" y="664475"/>
            <a:ext cx="38577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Merci de votre attention ! </a:t>
            </a:r>
            <a:endParaRPr b="1" sz="3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Des questions ? </a:t>
            </a:r>
            <a:endParaRPr b="1" sz="3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617" name="Shape 617"/>
          <p:cNvGrpSpPr/>
          <p:nvPr/>
        </p:nvGrpSpPr>
        <p:grpSpPr>
          <a:xfrm>
            <a:off x="537100" y="3643350"/>
            <a:ext cx="1519325" cy="1344900"/>
            <a:chOff x="537100" y="3643350"/>
            <a:chExt cx="1519325" cy="1344900"/>
          </a:xfrm>
        </p:grpSpPr>
        <p:sp>
          <p:nvSpPr>
            <p:cNvPr id="618" name="Shape 618"/>
            <p:cNvSpPr/>
            <p:nvPr/>
          </p:nvSpPr>
          <p:spPr>
            <a:xfrm>
              <a:off x="537100" y="3643350"/>
              <a:ext cx="1344900" cy="134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 rot="-5400000">
              <a:off x="1292625" y="3876600"/>
              <a:ext cx="649200" cy="8784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en contexte rapide</a:t>
            </a:r>
            <a:endParaRPr/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RGPD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/>
              <a:t>(ça fait peur hein ? )</a:t>
            </a:r>
            <a:endParaRPr sz="1800"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chemeClr val="dk2"/>
                </a:solidFill>
              </a:rPr>
              <a:t>Protection DATA</a:t>
            </a:r>
            <a:endParaRPr sz="60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chemeClr val="dk2"/>
                </a:solidFill>
              </a:rPr>
              <a:t>+</a:t>
            </a:r>
            <a:endParaRPr sz="60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chemeClr val="dk2"/>
                </a:solidFill>
              </a:rPr>
              <a:t>Acteurs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824000" y="763600"/>
            <a:ext cx="6595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fr" sz="3000">
                <a:solidFill>
                  <a:schemeClr val="dk2"/>
                </a:solidFill>
              </a:rPr>
              <a:t>Créer un registre des données</a:t>
            </a:r>
            <a:endParaRPr sz="30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fr" sz="3000">
                <a:solidFill>
                  <a:schemeClr val="dk2"/>
                </a:solidFill>
              </a:rPr>
              <a:t>Organisez les</a:t>
            </a:r>
            <a:endParaRPr sz="30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fr" sz="3000">
                <a:solidFill>
                  <a:schemeClr val="dk2"/>
                </a:solidFill>
              </a:rPr>
              <a:t>Informer les </a:t>
            </a:r>
            <a:r>
              <a:rPr lang="fr" sz="3000">
                <a:solidFill>
                  <a:schemeClr val="dk2"/>
                </a:solidFill>
              </a:rPr>
              <a:t>utilisateurs et respectez leurs droits</a:t>
            </a:r>
            <a:endParaRPr sz="30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fr" sz="3000">
                <a:solidFill>
                  <a:schemeClr val="dk2"/>
                </a:solidFill>
              </a:rPr>
              <a:t>SECURISEZ</a:t>
            </a:r>
            <a:endParaRPr sz="30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824000" y="763600"/>
            <a:ext cx="66573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fr" sz="3000">
                <a:solidFill>
                  <a:schemeClr val="dk2"/>
                </a:solidFill>
              </a:rPr>
              <a:t>L’objectif poursuivi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fr" sz="3000">
                <a:solidFill>
                  <a:schemeClr val="dk2"/>
                </a:solidFill>
              </a:rPr>
              <a:t>Les catégories de données utilisées</a:t>
            </a:r>
            <a:r>
              <a:rPr b="0" lang="fr" sz="3000">
                <a:solidFill>
                  <a:schemeClr val="dk2"/>
                </a:solidFill>
              </a:rPr>
              <a:t> </a:t>
            </a:r>
            <a:endParaRPr b="0" sz="3000">
              <a:solidFill>
                <a:schemeClr val="dk2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fr" sz="3000">
                <a:solidFill>
                  <a:schemeClr val="dk2"/>
                </a:solidFill>
              </a:rPr>
              <a:t>Qui a accès aux données</a:t>
            </a:r>
            <a:r>
              <a:rPr b="0" lang="fr" sz="3000">
                <a:solidFill>
                  <a:schemeClr val="dk2"/>
                </a:solidFill>
              </a:rPr>
              <a:t> </a:t>
            </a:r>
            <a:endParaRPr b="0" sz="3000">
              <a:solidFill>
                <a:schemeClr val="dk2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fr" sz="3000">
                <a:solidFill>
                  <a:schemeClr val="dk2"/>
                </a:solidFill>
              </a:rPr>
              <a:t>La durée de conservation de ces données</a:t>
            </a:r>
            <a:r>
              <a:rPr b="0" lang="fr" sz="3000">
                <a:solidFill>
                  <a:schemeClr val="dk2"/>
                </a:solidFill>
              </a:rPr>
              <a:t> 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38" y="152400"/>
            <a:ext cx="41843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525" y="0"/>
            <a:ext cx="92290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