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71" r:id="rId13"/>
    <p:sldId id="266" r:id="rId14"/>
    <p:sldId id="272" r:id="rId15"/>
    <p:sldId id="267" r:id="rId16"/>
    <p:sldId id="270" r:id="rId17"/>
    <p:sldId id="268" r:id="rId18"/>
    <p:sldId id="269" r:id="rId19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2244" y="-8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pPr>
              <a:lnSpc>
                <a:spcPct val="100000"/>
              </a:lnSpc>
            </a:pPr>
            <a:r>
              <a:rPr lang="fr-FR" smtClean="0">
                <a:solidFill>
                  <a:srgbClr val="FFFFFF"/>
                </a:solidFill>
                <a:latin typeface="Century Gothic"/>
              </a:rPr>
              <a:t>06/02/2013</a:t>
            </a:r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1099866D-FBFE-4662-B009-52A72152DF69}" type="slidenum">
              <a:rPr lang="fr-FR" smtClean="0">
                <a:solidFill>
                  <a:srgbClr val="FFFFFF"/>
                </a:solidFill>
                <a:latin typeface="Century Gothic"/>
              </a:rPr>
              <a:pPr>
                <a:lnSpc>
                  <a:spcPct val="100000"/>
                </a:lnSpc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mtClean="0">
                <a:solidFill>
                  <a:srgbClr val="FFFFFF"/>
                </a:solidFill>
                <a:latin typeface="Century Gothic"/>
              </a:rPr>
              <a:t>06/02/2013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099866D-FBFE-4662-B009-52A72152DF69}" type="slidenum">
              <a:rPr lang="fr-FR" smtClean="0">
                <a:solidFill>
                  <a:srgbClr val="FFFFFF"/>
                </a:solidFill>
                <a:latin typeface="Century Gothic"/>
              </a:rPr>
              <a:pPr>
                <a:lnSpc>
                  <a:spcPct val="100000"/>
                </a:lnSpc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mtClean="0">
                <a:solidFill>
                  <a:srgbClr val="FFFFFF"/>
                </a:solidFill>
                <a:latin typeface="Century Gothic"/>
              </a:rPr>
              <a:t>06/02/2013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099866D-FBFE-4662-B009-52A72152DF69}" type="slidenum">
              <a:rPr lang="fr-FR" smtClean="0">
                <a:solidFill>
                  <a:srgbClr val="FFFFFF"/>
                </a:solidFill>
                <a:latin typeface="Century Gothic"/>
              </a:rPr>
              <a:pPr>
                <a:lnSpc>
                  <a:spcPct val="100000"/>
                </a:lnSpc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457200" y="1882800"/>
            <a:ext cx="8229240" cy="4572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mtClean="0">
                <a:solidFill>
                  <a:srgbClr val="FFFFFF"/>
                </a:solidFill>
                <a:latin typeface="Century Gothic"/>
              </a:rPr>
              <a:t>06/02/2013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099866D-FBFE-4662-B009-52A72152DF69}" type="slidenum">
              <a:rPr lang="fr-FR" smtClean="0">
                <a:solidFill>
                  <a:srgbClr val="FFFFFF"/>
                </a:solidFill>
                <a:latin typeface="Century Gothic"/>
              </a:rPr>
              <a:pPr>
                <a:lnSpc>
                  <a:spcPct val="100000"/>
                </a:lnSpc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mtClean="0">
                <a:solidFill>
                  <a:srgbClr val="FFFFFF"/>
                </a:solidFill>
                <a:latin typeface="Century Gothic"/>
              </a:rPr>
              <a:t>06/02/2013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pPr>
              <a:lnSpc>
                <a:spcPct val="100000"/>
              </a:lnSpc>
            </a:pPr>
            <a:fld id="{1099866D-FBFE-4662-B009-52A72152DF69}" type="slidenum">
              <a:rPr lang="fr-FR" smtClean="0">
                <a:solidFill>
                  <a:srgbClr val="FFFFFF"/>
                </a:solidFill>
                <a:latin typeface="Century Gothic"/>
              </a:rPr>
              <a:pPr>
                <a:lnSpc>
                  <a:spcPct val="100000"/>
                </a:lnSpc>
              </a:pPr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mtClean="0">
                <a:solidFill>
                  <a:srgbClr val="FFFFFF"/>
                </a:solidFill>
                <a:latin typeface="Century Gothic"/>
              </a:rPr>
              <a:t>06/02/2013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pPr>
              <a:lnSpc>
                <a:spcPct val="100000"/>
              </a:lnSpc>
            </a:pPr>
            <a:fld id="{1099866D-FBFE-4662-B009-52A72152DF69}" type="slidenum">
              <a:rPr lang="fr-FR" smtClean="0">
                <a:solidFill>
                  <a:srgbClr val="FFFFFF"/>
                </a:solidFill>
                <a:latin typeface="Century Gothic"/>
              </a:rPr>
              <a:pPr>
                <a:lnSpc>
                  <a:spcPct val="100000"/>
                </a:lnSpc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mtClean="0">
                <a:solidFill>
                  <a:srgbClr val="FFFFFF"/>
                </a:solidFill>
                <a:latin typeface="Century Gothic"/>
              </a:rPr>
              <a:t>06/02/2013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fld id="{1099866D-FBFE-4662-B009-52A72152DF69}" type="slidenum">
              <a:rPr lang="fr-FR" smtClean="0">
                <a:solidFill>
                  <a:srgbClr val="FFFFFF"/>
                </a:solidFill>
                <a:latin typeface="Century Gothic"/>
              </a:rPr>
              <a:pPr>
                <a:lnSpc>
                  <a:spcPct val="100000"/>
                </a:lnSpc>
              </a:pPr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mtClean="0">
                <a:solidFill>
                  <a:srgbClr val="FFFFFF"/>
                </a:solidFill>
                <a:latin typeface="Century Gothic"/>
              </a:rPr>
              <a:t>06/02/2013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099866D-FBFE-4662-B009-52A72152DF69}" type="slidenum">
              <a:rPr lang="fr-FR" smtClean="0">
                <a:solidFill>
                  <a:srgbClr val="FFFFFF"/>
                </a:solidFill>
                <a:latin typeface="Century Gothic"/>
              </a:rPr>
              <a:pPr>
                <a:lnSpc>
                  <a:spcPct val="100000"/>
                </a:lnSpc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mtClean="0">
                <a:solidFill>
                  <a:srgbClr val="FFFFFF"/>
                </a:solidFill>
                <a:latin typeface="Century Gothic"/>
              </a:rPr>
              <a:t>06/02/2013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pPr>
              <a:lnSpc>
                <a:spcPct val="100000"/>
              </a:lnSpc>
            </a:pPr>
            <a:fld id="{1099866D-FBFE-4662-B009-52A72152DF69}" type="slidenum">
              <a:rPr lang="fr-FR" smtClean="0">
                <a:solidFill>
                  <a:srgbClr val="FFFFFF"/>
                </a:solidFill>
                <a:latin typeface="Century Gothic"/>
              </a:rPr>
              <a:pPr>
                <a:lnSpc>
                  <a:spcPct val="100000"/>
                </a:lnSpc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pPr>
              <a:lnSpc>
                <a:spcPct val="100000"/>
              </a:lnSpc>
            </a:pPr>
            <a:r>
              <a:rPr lang="fr-FR" smtClean="0">
                <a:solidFill>
                  <a:srgbClr val="FFFFFF"/>
                </a:solidFill>
                <a:latin typeface="Century Gothic"/>
              </a:rPr>
              <a:t>06/02/2013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pPr>
              <a:lnSpc>
                <a:spcPct val="100000"/>
              </a:lnSpc>
            </a:pPr>
            <a:fld id="{1099866D-FBFE-4662-B009-52A72152DF69}" type="slidenum">
              <a:rPr lang="fr-FR" smtClean="0">
                <a:solidFill>
                  <a:srgbClr val="FFFFFF"/>
                </a:solidFill>
                <a:latin typeface="Century Gothic"/>
              </a:rPr>
              <a:pPr>
                <a:lnSpc>
                  <a:spcPct val="100000"/>
                </a:lnSpc>
              </a:pPr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pPr>
              <a:lnSpc>
                <a:spcPct val="100000"/>
              </a:lnSpc>
            </a:pPr>
            <a:r>
              <a:rPr lang="fr-FR" smtClean="0">
                <a:solidFill>
                  <a:srgbClr val="FFFFFF"/>
                </a:solidFill>
                <a:latin typeface="Century Gothic"/>
              </a:rPr>
              <a:t>06/02/2013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pPr>
              <a:lnSpc>
                <a:spcPct val="100000"/>
              </a:lnSpc>
            </a:pPr>
            <a:fld id="{1099866D-FBFE-4662-B009-52A72152DF69}" type="slidenum">
              <a:rPr lang="fr-FR" smtClean="0">
                <a:solidFill>
                  <a:srgbClr val="FFFFFF"/>
                </a:solidFill>
                <a:latin typeface="Century Gothic"/>
              </a:rPr>
              <a:pPr>
                <a:lnSpc>
                  <a:spcPct val="100000"/>
                </a:lnSpc>
              </a:pPr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fr-FR" smtClean="0">
                <a:solidFill>
                  <a:srgbClr val="FFFFFF"/>
                </a:solidFill>
                <a:latin typeface="Century Gothic"/>
              </a:rPr>
              <a:t>06/02/2013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1099866D-FBFE-4662-B009-52A72152DF69}" type="slidenum">
              <a:rPr lang="fr-FR" smtClean="0">
                <a:solidFill>
                  <a:srgbClr val="FFFFFF"/>
                </a:solidFill>
                <a:latin typeface="Century Gothic"/>
              </a:rPr>
              <a:pPr>
                <a:lnSpc>
                  <a:spcPct val="100000"/>
                </a:lnSpc>
              </a:pPr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928800" y="2786040"/>
            <a:ext cx="6479640" cy="2300760"/>
          </a:xfrm>
          <a:prstGeom prst="rect">
            <a:avLst/>
          </a:prstGeom>
        </p:spPr>
        <p:txBody>
          <a:bodyPr lIns="45720" tIns="45000" rIns="45720" bIns="45000"/>
          <a:lstStyle/>
          <a:p>
            <a:pPr algn="r">
              <a:lnSpc>
                <a:spcPct val="100000"/>
              </a:lnSpc>
            </a:pPr>
            <a:r>
              <a:rPr lang="fr-FR" sz="4600" b="1">
                <a:solidFill>
                  <a:srgbClr val="5CD3FF"/>
                </a:solidFill>
                <a:latin typeface="Franklin Gothic Book"/>
              </a:rPr>
              <a:t>I Com Arm - Kneecap
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:\manivel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7166"/>
            <a:ext cx="8719246" cy="61809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0" y="142920"/>
            <a:ext cx="4214520" cy="67147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fr-FR" sz="3000" dirty="0">
                <a:solidFill>
                  <a:srgbClr val="FFFFFF"/>
                </a:solidFill>
                <a:latin typeface="Century Gothic"/>
              </a:rPr>
              <a:t>The </a:t>
            </a:r>
            <a:r>
              <a:rPr lang="fr-FR" sz="3000" dirty="0" smtClean="0">
                <a:solidFill>
                  <a:srgbClr val="FFFFFF"/>
                </a:solidFill>
                <a:latin typeface="Century Gothic"/>
              </a:rPr>
              <a:t>Case </a:t>
            </a:r>
            <a:r>
              <a:rPr lang="fr-FR" sz="3000" dirty="0">
                <a:solidFill>
                  <a:srgbClr val="FFFFFF"/>
                </a:solidFill>
                <a:latin typeface="Century Gothic"/>
              </a:rPr>
              <a:t>: </a:t>
            </a:r>
            <a:endParaRPr/>
          </a:p>
        </p:txBody>
      </p:sp>
      <p:pic>
        <p:nvPicPr>
          <p:cNvPr id="23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571840" y="1428840"/>
            <a:ext cx="4785840" cy="4785840"/>
          </a:xfrm>
          <a:prstGeom prst="rect">
            <a:avLst/>
          </a:prstGeom>
          <a:ln w="190440">
            <a:solidFill>
              <a:srgbClr val="C8C6BD"/>
            </a:solidFill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:\boiti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642918"/>
            <a:ext cx="8555038" cy="6078538"/>
          </a:xfrm>
          <a:prstGeom prst="rect">
            <a:avLst/>
          </a:prstGeom>
          <a:noFill/>
        </p:spPr>
      </p:pic>
      <p:sp>
        <p:nvSpPr>
          <p:cNvPr id="4" name="ZoneTexte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 Case </a:t>
            </a:r>
            <a:endParaRPr lang="fr-FR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28760" y="142920"/>
            <a:ext cx="8229240" cy="13986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4200" b="1" dirty="0" err="1">
                <a:solidFill>
                  <a:srgbClr val="FFC000"/>
                </a:solidFill>
                <a:latin typeface="Century Gothic"/>
              </a:rPr>
              <a:t>Balls</a:t>
            </a:r>
            <a:r>
              <a:rPr lang="fr-FR" sz="4200" b="1" dirty="0">
                <a:solidFill>
                  <a:srgbClr val="FFC000"/>
                </a:solidFill>
                <a:latin typeface="Century Gothic"/>
              </a:rPr>
              <a:t> </a:t>
            </a:r>
            <a:r>
              <a:rPr lang="fr-FR" sz="4200" b="1" dirty="0" err="1">
                <a:solidFill>
                  <a:srgbClr val="FFC000"/>
                </a:solidFill>
                <a:latin typeface="Century Gothic"/>
              </a:rPr>
              <a:t>screws</a:t>
            </a:r>
            <a:r>
              <a:rPr lang="fr-FR" sz="4200" b="1" dirty="0">
                <a:solidFill>
                  <a:srgbClr val="FFC000"/>
                </a:solidFill>
                <a:latin typeface="Century Gothic"/>
              </a:rPr>
              <a:t> in the </a:t>
            </a:r>
            <a:r>
              <a:rPr lang="fr-FR" sz="4200" b="1" dirty="0" err="1" smtClean="0">
                <a:solidFill>
                  <a:srgbClr val="FFC000"/>
                </a:solidFill>
                <a:latin typeface="Century Gothic"/>
              </a:rPr>
              <a:t>housing</a:t>
            </a:r>
            <a:r>
              <a:rPr lang="fr-FR" sz="4200" b="1" dirty="0" smtClean="0">
                <a:solidFill>
                  <a:srgbClr val="FFC000"/>
                </a:solidFill>
                <a:latin typeface="Century Gothic"/>
              </a:rPr>
              <a:t> </a:t>
            </a:r>
            <a:r>
              <a:rPr lang="fr-FR" sz="4200" b="1" dirty="0">
                <a:solidFill>
                  <a:srgbClr val="D26785"/>
                </a:solidFill>
                <a:latin typeface="Century Gothic"/>
              </a:rPr>
              <a:t>
</a:t>
            </a:r>
            <a:endParaRPr/>
          </a:p>
        </p:txBody>
      </p:sp>
      <p:pic>
        <p:nvPicPr>
          <p:cNvPr id="23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214280" y="1143000"/>
            <a:ext cx="6500520" cy="5500440"/>
          </a:xfrm>
          <a:prstGeom prst="ellipse">
            <a:avLst/>
          </a:prstGeom>
          <a:ln w="63500" cap="rnd">
            <a:solidFill>
              <a:schemeClr val="bg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:\boulavi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0"/>
            <a:ext cx="4938701" cy="68684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500040" y="285840"/>
            <a:ext cx="822924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000" b="1">
                <a:solidFill>
                  <a:srgbClr val="FFFDFB"/>
                </a:solidFill>
                <a:latin typeface="Century Gothic"/>
              </a:rPr>
              <a:t>Then we made drawing and assembly 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39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71840" y="1643040"/>
            <a:ext cx="4539960" cy="4539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R:\assemblagefinal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85794"/>
            <a:ext cx="8289739" cy="5857892"/>
          </a:xfrm>
          <a:prstGeom prst="rect">
            <a:avLst/>
          </a:prstGeom>
          <a:noFill/>
        </p:spPr>
      </p:pic>
      <p:sp>
        <p:nvSpPr>
          <p:cNvPr id="4" name="ZoneTexte 3"/>
          <p:cNvSpPr txBox="1"/>
          <p:nvPr/>
        </p:nvSpPr>
        <p:spPr>
          <a:xfrm>
            <a:off x="1285852" y="142852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Drawing</a:t>
            </a:r>
            <a:r>
              <a:rPr lang="fr-FR" dirty="0" smtClean="0"/>
              <a:t> setting … (MEP)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0" y="0"/>
            <a:ext cx="9143640" cy="17856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8000">
                <a:solidFill>
                  <a:srgbClr val="FFFF00"/>
                </a:solidFill>
                <a:latin typeface="Century Gothic"/>
              </a:rPr>
              <a:t>Test</a:t>
            </a:r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457200" y="1882800"/>
            <a:ext cx="822924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000" dirty="0" err="1">
                <a:solidFill>
                  <a:srgbClr val="FFFFFF"/>
                </a:solidFill>
                <a:latin typeface="Century Gothic"/>
              </a:rPr>
              <a:t>After</a:t>
            </a:r>
            <a:r>
              <a:rPr lang="fr-FR" sz="3000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fr-FR" sz="3000" dirty="0" err="1">
                <a:solidFill>
                  <a:srgbClr val="00B050"/>
                </a:solidFill>
                <a:latin typeface="Century Gothic"/>
              </a:rPr>
              <a:t>making</a:t>
            </a:r>
            <a:r>
              <a:rPr lang="fr-FR" sz="3000" dirty="0">
                <a:solidFill>
                  <a:srgbClr val="00B050"/>
                </a:solidFill>
                <a:latin typeface="Century Gothic"/>
              </a:rPr>
              <a:t> of the prototype </a:t>
            </a:r>
            <a:r>
              <a:rPr lang="fr-FR" sz="3000" dirty="0">
                <a:solidFill>
                  <a:srgbClr val="FFFFFF"/>
                </a:solidFill>
                <a:latin typeface="Century Gothic"/>
              </a:rPr>
              <a:t>on 3D printer, </a:t>
            </a:r>
            <a:r>
              <a:rPr lang="fr-FR" sz="3000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fr-FR" sz="3000" dirty="0">
                <a:solidFill>
                  <a:srgbClr val="FFFFFF"/>
                </a:solidFill>
                <a:latin typeface="Century Gothic"/>
              </a:rPr>
              <a:t> have </a:t>
            </a:r>
            <a:r>
              <a:rPr lang="fr-FR" sz="3000" dirty="0" err="1">
                <a:solidFill>
                  <a:srgbClr val="FFFFFF"/>
                </a:solidFill>
                <a:latin typeface="Century Gothic"/>
              </a:rPr>
              <a:t>tested</a:t>
            </a:r>
            <a:r>
              <a:rPr lang="fr-FR" sz="3000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fr-FR" sz="3000" dirty="0" err="1">
                <a:solidFill>
                  <a:srgbClr val="FFFFFF"/>
                </a:solidFill>
                <a:latin typeface="Century Gothic"/>
              </a:rPr>
              <a:t>project</a:t>
            </a:r>
            <a:r>
              <a:rPr lang="fr-FR" sz="3000" dirty="0">
                <a:solidFill>
                  <a:srgbClr val="FFFFFF"/>
                </a:solidFill>
                <a:latin typeface="Century Gothic"/>
              </a:rPr>
              <a:t>. </a:t>
            </a:r>
            <a:endParaRPr/>
          </a:p>
          <a:p>
            <a:pPr>
              <a:lnSpc>
                <a:spcPct val="100000"/>
              </a:lnSpc>
            </a:pPr>
            <a:r>
              <a:rPr lang="fr-FR" sz="3000" dirty="0">
                <a:solidFill>
                  <a:srgbClr val="FFFFFF"/>
                </a:solidFill>
                <a:latin typeface="Century Gothic"/>
              </a:rPr>
              <a:t>But </a:t>
            </a:r>
            <a:r>
              <a:rPr lang="fr-FR" sz="3000" dirty="0" err="1">
                <a:solidFill>
                  <a:srgbClr val="FFFFFF"/>
                </a:solidFill>
                <a:latin typeface="Century Gothic"/>
              </a:rPr>
              <a:t>after</a:t>
            </a:r>
            <a:r>
              <a:rPr lang="fr-FR" sz="3000" dirty="0">
                <a:solidFill>
                  <a:srgbClr val="FFFFFF"/>
                </a:solidFill>
                <a:latin typeface="Century Gothic"/>
              </a:rPr>
              <a:t> 5 minutes of usage, the </a:t>
            </a:r>
            <a:r>
              <a:rPr lang="fr-FR" sz="3000" dirty="0" err="1">
                <a:solidFill>
                  <a:srgbClr val="FFFFFF"/>
                </a:solidFill>
                <a:latin typeface="Century Gothic"/>
              </a:rPr>
              <a:t>crank</a:t>
            </a:r>
            <a:r>
              <a:rPr lang="fr-FR" sz="3000" dirty="0">
                <a:solidFill>
                  <a:srgbClr val="FFFFFF"/>
                </a:solidFill>
                <a:latin typeface="Century Gothic"/>
              </a:rPr>
              <a:t> has </a:t>
            </a:r>
            <a:r>
              <a:rPr lang="fr-FR" sz="3000" dirty="0" err="1">
                <a:solidFill>
                  <a:srgbClr val="00B050"/>
                </a:solidFill>
                <a:latin typeface="Century Gothic"/>
              </a:rPr>
              <a:t>broken</a:t>
            </a:r>
            <a:r>
              <a:rPr lang="fr-FR" sz="3000" dirty="0" smtClean="0">
                <a:solidFill>
                  <a:srgbClr val="FFFFFF"/>
                </a:solidFill>
                <a:latin typeface="Century Gothic"/>
              </a:rPr>
              <a:t>.</a:t>
            </a:r>
          </a:p>
          <a:p>
            <a:pPr>
              <a:lnSpc>
                <a:spcPct val="100000"/>
              </a:lnSpc>
            </a:pPr>
            <a:endParaRPr lang="fr-FR" sz="3000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3000" dirty="0">
                <a:solidFill>
                  <a:srgbClr val="FFFFFF"/>
                </a:solidFill>
                <a:latin typeface="Century Gothic"/>
              </a:rPr>
              <a:t> So </a:t>
            </a:r>
            <a:r>
              <a:rPr lang="fr-FR" sz="3000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fr-FR" sz="3000" dirty="0">
                <a:solidFill>
                  <a:srgbClr val="FFFFFF"/>
                </a:solidFill>
                <a:latin typeface="Century Gothic"/>
              </a:rPr>
              <a:t> made a </a:t>
            </a:r>
            <a:r>
              <a:rPr lang="fr-FR" sz="3000" dirty="0" err="1">
                <a:solidFill>
                  <a:srgbClr val="00B050"/>
                </a:solidFill>
                <a:latin typeface="Century Gothic"/>
              </a:rPr>
              <a:t>hole</a:t>
            </a:r>
            <a:r>
              <a:rPr lang="fr-FR" sz="3000" dirty="0">
                <a:solidFill>
                  <a:srgbClr val="FFFFFF"/>
                </a:solidFill>
                <a:latin typeface="Century Gothic"/>
              </a:rPr>
              <a:t> and </a:t>
            </a:r>
            <a:r>
              <a:rPr lang="fr-FR" sz="3000" dirty="0" err="1">
                <a:solidFill>
                  <a:srgbClr val="FFFFFF"/>
                </a:solidFill>
                <a:latin typeface="Century Gothic"/>
              </a:rPr>
              <a:t>repair</a:t>
            </a:r>
            <a:r>
              <a:rPr lang="fr-FR" sz="3000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fr-FR" sz="3000" dirty="0" err="1">
                <a:solidFill>
                  <a:srgbClr val="FFFFFF"/>
                </a:solidFill>
                <a:latin typeface="Century Gothic"/>
              </a:rPr>
              <a:t>handle</a:t>
            </a:r>
            <a:r>
              <a:rPr lang="fr-FR" sz="30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fr-FR" sz="3000" dirty="0" err="1">
                <a:solidFill>
                  <a:srgbClr val="FFFFFF"/>
                </a:solidFill>
                <a:latin typeface="Century Gothic"/>
              </a:rPr>
              <a:t>with</a:t>
            </a:r>
            <a:r>
              <a:rPr lang="fr-FR" sz="3000" dirty="0">
                <a:solidFill>
                  <a:srgbClr val="FFFFFF"/>
                </a:solidFill>
                <a:latin typeface="Century Gothic"/>
              </a:rPr>
              <a:t> a </a:t>
            </a:r>
            <a:r>
              <a:rPr lang="fr-FR" sz="3000" dirty="0" err="1">
                <a:solidFill>
                  <a:srgbClr val="FFFFFF"/>
                </a:solidFill>
                <a:latin typeface="Century Gothic"/>
              </a:rPr>
              <a:t>screw</a:t>
            </a:r>
            <a:r>
              <a:rPr lang="fr-FR" sz="3000" dirty="0" smtClean="0">
                <a:solidFill>
                  <a:srgbClr val="FFFFFF"/>
                </a:solidFill>
                <a:latin typeface="Century Gothic"/>
              </a:rPr>
              <a:t>.</a:t>
            </a:r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/>
            <a:r>
              <a:rPr lang="fr-FR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457200" y="1882800"/>
            <a:ext cx="822924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000" dirty="0">
                <a:solidFill>
                  <a:srgbClr val="FFFFFF"/>
                </a:solidFill>
                <a:latin typeface="Century Gothic"/>
              </a:rPr>
              <a:t>No </a:t>
            </a:r>
            <a:r>
              <a:rPr lang="fr-FR" sz="3000" dirty="0" err="1">
                <a:solidFill>
                  <a:srgbClr val="FFFFFF"/>
                </a:solidFill>
                <a:latin typeface="Century Gothic"/>
              </a:rPr>
              <a:t>tool</a:t>
            </a:r>
            <a:r>
              <a:rPr lang="fr-FR" sz="30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fr-FR" sz="3000" dirty="0" err="1">
                <a:solidFill>
                  <a:srgbClr val="FFFFFF"/>
                </a:solidFill>
                <a:latin typeface="Century Gothic"/>
              </a:rPr>
              <a:t>should</a:t>
            </a:r>
            <a:r>
              <a:rPr lang="fr-FR" sz="30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fr-FR" sz="3000" dirty="0" err="1">
                <a:solidFill>
                  <a:srgbClr val="FFFFFF"/>
                </a:solidFill>
                <a:latin typeface="Century Gothic"/>
              </a:rPr>
              <a:t>be</a:t>
            </a:r>
            <a:r>
              <a:rPr lang="fr-FR" sz="30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fr-FR" sz="3000" dirty="0" err="1">
                <a:solidFill>
                  <a:srgbClr val="FFFFFF"/>
                </a:solidFill>
                <a:latin typeface="Century Gothic"/>
              </a:rPr>
              <a:t>used</a:t>
            </a:r>
            <a:r>
              <a:rPr lang="fr-FR" sz="3000" dirty="0">
                <a:solidFill>
                  <a:srgbClr val="FFFFFF"/>
                </a:solidFill>
                <a:latin typeface="Century Gothic"/>
              </a:rPr>
              <a:t> to block the system: </a:t>
            </a:r>
            <a:r>
              <a:rPr lang="fr-FR" sz="3000" dirty="0" err="1" smtClean="0">
                <a:solidFill>
                  <a:srgbClr val="92D050"/>
                </a:solidFill>
                <a:latin typeface="Century Gothic"/>
              </a:rPr>
              <a:t>aquired</a:t>
            </a:r>
            <a:endParaRPr lang="fr-FR" sz="3000" dirty="0" smtClean="0">
              <a:solidFill>
                <a:srgbClr val="92D050"/>
              </a:solidFill>
              <a:latin typeface="Century Gothic"/>
            </a:endParaRPr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3000" dirty="0" err="1">
                <a:solidFill>
                  <a:srgbClr val="FFFFFF"/>
                </a:solidFill>
                <a:latin typeface="Century Gothic"/>
              </a:rPr>
              <a:t>Tightening</a:t>
            </a:r>
            <a:r>
              <a:rPr lang="fr-FR" sz="30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fr-FR" sz="3000" dirty="0" err="1">
                <a:solidFill>
                  <a:srgbClr val="FFFFFF"/>
                </a:solidFill>
                <a:latin typeface="Century Gothic"/>
              </a:rPr>
              <a:t>should</a:t>
            </a:r>
            <a:r>
              <a:rPr lang="fr-FR" sz="30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fr-FR" sz="3000" dirty="0" err="1">
                <a:solidFill>
                  <a:srgbClr val="FFFFFF"/>
                </a:solidFill>
                <a:latin typeface="Century Gothic"/>
              </a:rPr>
              <a:t>be</a:t>
            </a:r>
            <a:r>
              <a:rPr lang="fr-FR" sz="3000" dirty="0">
                <a:solidFill>
                  <a:srgbClr val="FFFFFF"/>
                </a:solidFill>
                <a:latin typeface="Century Gothic"/>
              </a:rPr>
              <a:t> possible </a:t>
            </a:r>
            <a:r>
              <a:rPr lang="fr-FR" sz="3000" dirty="0" err="1">
                <a:solidFill>
                  <a:srgbClr val="FFFFFF"/>
                </a:solidFill>
                <a:latin typeface="Century Gothic"/>
              </a:rPr>
              <a:t>with</a:t>
            </a:r>
            <a:r>
              <a:rPr lang="fr-FR" sz="30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fr-FR" sz="3000" dirty="0" err="1">
                <a:solidFill>
                  <a:srgbClr val="FFFFFF"/>
                </a:solidFill>
                <a:latin typeface="Century Gothic"/>
              </a:rPr>
              <a:t>only</a:t>
            </a:r>
            <a:r>
              <a:rPr lang="fr-FR" sz="3000" dirty="0">
                <a:solidFill>
                  <a:srgbClr val="FFFFFF"/>
                </a:solidFill>
                <a:latin typeface="Century Gothic"/>
              </a:rPr>
              <a:t> one hand: </a:t>
            </a:r>
            <a:r>
              <a:rPr lang="fr-FR" sz="3000" dirty="0" err="1" smtClean="0">
                <a:solidFill>
                  <a:srgbClr val="92D050"/>
                </a:solidFill>
                <a:latin typeface="Century Gothic"/>
              </a:rPr>
              <a:t>aquired</a:t>
            </a:r>
            <a:endParaRPr lang="fr-FR" sz="3000" dirty="0" smtClean="0">
              <a:solidFill>
                <a:srgbClr val="92D050"/>
              </a:solidFill>
              <a:latin typeface="Century Gothic"/>
            </a:endParaRPr>
          </a:p>
          <a:p>
            <a:pPr>
              <a:lnSpc>
                <a:spcPct val="100000"/>
              </a:lnSpc>
            </a:pPr>
            <a:endParaRPr>
              <a:solidFill>
                <a:srgbClr val="92D050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3000" dirty="0">
                <a:solidFill>
                  <a:srgbClr val="FFFFFF"/>
                </a:solidFill>
                <a:latin typeface="Century Gothic"/>
              </a:rPr>
              <a:t>The </a:t>
            </a:r>
            <a:r>
              <a:rPr lang="fr-FR" sz="3000" dirty="0" err="1">
                <a:solidFill>
                  <a:srgbClr val="FFFFFF"/>
                </a:solidFill>
                <a:latin typeface="Century Gothic"/>
              </a:rPr>
              <a:t>same</a:t>
            </a:r>
            <a:r>
              <a:rPr lang="fr-FR" sz="3000" dirty="0">
                <a:solidFill>
                  <a:srgbClr val="FFFFFF"/>
                </a:solidFill>
                <a:latin typeface="Century Gothic"/>
              </a:rPr>
              <a:t> system must </a:t>
            </a:r>
            <a:r>
              <a:rPr lang="fr-FR" sz="3000" dirty="0" err="1">
                <a:solidFill>
                  <a:srgbClr val="FFFFFF"/>
                </a:solidFill>
                <a:latin typeface="Century Gothic"/>
              </a:rPr>
              <a:t>be</a:t>
            </a:r>
            <a:r>
              <a:rPr lang="fr-FR" sz="30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fr-FR" sz="3000" dirty="0" err="1">
                <a:solidFill>
                  <a:srgbClr val="FFFFFF"/>
                </a:solidFill>
                <a:latin typeface="Century Gothic"/>
              </a:rPr>
              <a:t>used</a:t>
            </a:r>
            <a:r>
              <a:rPr lang="fr-FR" sz="3000" dirty="0">
                <a:solidFill>
                  <a:srgbClr val="FFFFFF"/>
                </a:solidFill>
                <a:latin typeface="Century Gothic"/>
              </a:rPr>
              <a:t> to block the clips on the </a:t>
            </a:r>
            <a:r>
              <a:rPr lang="fr-FR" sz="3000" dirty="0" err="1">
                <a:solidFill>
                  <a:srgbClr val="FFFFFF"/>
                </a:solidFill>
                <a:latin typeface="Century Gothic"/>
              </a:rPr>
              <a:t>armchair</a:t>
            </a:r>
            <a:r>
              <a:rPr lang="fr-FR" sz="3000" dirty="0">
                <a:solidFill>
                  <a:srgbClr val="FFFFFF"/>
                </a:solidFill>
                <a:latin typeface="Century Gothic"/>
              </a:rPr>
              <a:t> : </a:t>
            </a:r>
            <a:r>
              <a:rPr lang="fr-FR" sz="3000" dirty="0" err="1" smtClean="0">
                <a:solidFill>
                  <a:srgbClr val="FFC000"/>
                </a:solidFill>
                <a:latin typeface="Century Gothic"/>
              </a:rPr>
              <a:t>don’t</a:t>
            </a:r>
            <a:r>
              <a:rPr lang="fr-FR" sz="3000" dirty="0" smtClean="0">
                <a:solidFill>
                  <a:srgbClr val="FFC000"/>
                </a:solidFill>
                <a:latin typeface="Century Gothic"/>
              </a:rPr>
              <a:t> know</a:t>
            </a:r>
          </a:p>
          <a:p>
            <a:pPr>
              <a:lnSpc>
                <a:spcPct val="100000"/>
              </a:lnSpc>
            </a:pPr>
            <a:endParaRPr>
              <a:solidFill>
                <a:srgbClr val="FFC000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3000" dirty="0">
                <a:solidFill>
                  <a:srgbClr val="FFFFFF"/>
                </a:solidFill>
                <a:latin typeface="Century Gothic"/>
              </a:rPr>
              <a:t>So </a:t>
            </a:r>
            <a:r>
              <a:rPr lang="fr-FR" sz="3000" dirty="0" err="1">
                <a:solidFill>
                  <a:srgbClr val="FFFFFF"/>
                </a:solidFill>
                <a:latin typeface="Century Gothic"/>
              </a:rPr>
              <a:t>our</a:t>
            </a:r>
            <a:r>
              <a:rPr lang="fr-FR" sz="30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fr-FR" sz="3000" dirty="0" err="1">
                <a:solidFill>
                  <a:srgbClr val="FFFFFF"/>
                </a:solidFill>
                <a:latin typeface="Century Gothic"/>
              </a:rPr>
              <a:t>project</a:t>
            </a:r>
            <a:r>
              <a:rPr lang="fr-FR" sz="3000" dirty="0">
                <a:solidFill>
                  <a:srgbClr val="FFFFFF"/>
                </a:solidFill>
                <a:latin typeface="Century Gothic"/>
              </a:rPr>
              <a:t> no respect </a:t>
            </a:r>
            <a:r>
              <a:rPr lang="fr-FR" sz="3000" dirty="0" smtClean="0">
                <a:solidFill>
                  <a:srgbClr val="FF0000"/>
                </a:solidFill>
                <a:latin typeface="Century Gothic"/>
              </a:rPr>
              <a:t>all</a:t>
            </a:r>
            <a:r>
              <a:rPr lang="fr-FR" sz="3000" dirty="0" smtClean="0">
                <a:solidFill>
                  <a:srgbClr val="FFFFFF"/>
                </a:solidFill>
                <a:latin typeface="Century Gothic"/>
              </a:rPr>
              <a:t> </a:t>
            </a:r>
            <a:r>
              <a:rPr lang="fr-FR" sz="3000" dirty="0" smtClean="0">
                <a:solidFill>
                  <a:srgbClr val="FFFFFF"/>
                </a:solidFill>
                <a:latin typeface="Century Gothic"/>
              </a:rPr>
              <a:t>of </a:t>
            </a:r>
            <a:r>
              <a:rPr lang="fr-FR" sz="3000" dirty="0" smtClean="0">
                <a:solidFill>
                  <a:srgbClr val="FFFFFF"/>
                </a:solidFill>
                <a:latin typeface="Century Gothic"/>
              </a:rPr>
              <a:t>the </a:t>
            </a:r>
            <a:r>
              <a:rPr lang="fr-FR" sz="3000" dirty="0" err="1">
                <a:solidFill>
                  <a:srgbClr val="FFFFFF"/>
                </a:solidFill>
                <a:latin typeface="Century Gothic"/>
              </a:rPr>
              <a:t>specification</a:t>
            </a:r>
            <a:r>
              <a:rPr lang="fr-FR" sz="3000" dirty="0">
                <a:solidFill>
                  <a:srgbClr val="FFFFFF"/>
                </a:solidFill>
                <a:latin typeface="Century Gothic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1214414" y="1071546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entury Schoolbook"/>
              </a:rPr>
              <a:t>This system </a:t>
            </a:r>
            <a:r>
              <a:rPr lang="fr-FR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entury Schoolbook"/>
              </a:rPr>
              <a:t>is</a:t>
            </a:r>
            <a:r>
              <a:rPr lang="fr-F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entury Schoolbook"/>
              </a:rPr>
              <a:t> </a:t>
            </a:r>
            <a:r>
              <a:rPr lang="fr-FR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entury Schoolbook"/>
              </a:rPr>
              <a:t>very</a:t>
            </a:r>
            <a:r>
              <a:rPr lang="fr-F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entury Schoolbook"/>
              </a:rPr>
              <a:t> </a:t>
            </a:r>
            <a:r>
              <a:rPr lang="fr-F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entury Schoolbook"/>
              </a:rPr>
              <a:t>use </a:t>
            </a:r>
            <a:r>
              <a:rPr lang="fr-F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entury Schoolbook"/>
              </a:rPr>
              <a:t>by </a:t>
            </a:r>
            <a:r>
              <a:rPr lang="fr-FR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entury Schoolbook"/>
              </a:rPr>
              <a:t>heavily</a:t>
            </a:r>
            <a:r>
              <a:rPr lang="fr-F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entury Schoolbook"/>
              </a:rPr>
              <a:t> </a:t>
            </a:r>
            <a:r>
              <a:rPr lang="fr-FR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entury Schoolbook"/>
              </a:rPr>
              <a:t>handicapped</a:t>
            </a:r>
            <a:r>
              <a:rPr lang="fr-F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entury Schoolbook"/>
              </a:rPr>
              <a:t> people, </a:t>
            </a:r>
            <a:r>
              <a:rPr lang="fr-FR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entury Schoolbook"/>
              </a:rPr>
              <a:t>who</a:t>
            </a:r>
            <a:r>
              <a:rPr lang="fr-F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entury Schoolbook"/>
              </a:rPr>
              <a:t> </a:t>
            </a:r>
            <a:r>
              <a:rPr lang="fr-FR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entury Schoolbook"/>
              </a:rPr>
              <a:t>need</a:t>
            </a:r>
            <a:r>
              <a:rPr lang="fr-F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entury Schoolbook"/>
              </a:rPr>
              <a:t> a </a:t>
            </a:r>
            <a:r>
              <a:rPr lang="fr-FR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entury Schoolbook"/>
              </a:rPr>
              <a:t>articulate</a:t>
            </a:r>
            <a:r>
              <a:rPr lang="fr-F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entury Schoolbook"/>
              </a:rPr>
              <a:t> arm for </a:t>
            </a:r>
            <a:r>
              <a:rPr lang="fr-FR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entury Schoolbook"/>
              </a:rPr>
              <a:t>their</a:t>
            </a:r>
            <a:r>
              <a:rPr lang="fr-F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entury Schoolbook"/>
              </a:rPr>
              <a:t> chair. </a:t>
            </a:r>
            <a:endParaRPr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  <a:p>
            <a:pPr>
              <a:lnSpc>
                <a:spcPct val="100000"/>
              </a:lnSpc>
            </a:pPr>
            <a:endParaRPr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  <a:p>
            <a:pPr>
              <a:lnSpc>
                <a:spcPct val="100000"/>
              </a:lnSpc>
            </a:pPr>
            <a:r>
              <a:rPr lang="fr-FR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entury Schoolbook"/>
              </a:rPr>
              <a:t>Indeed</a:t>
            </a:r>
            <a:r>
              <a:rPr lang="fr-F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entury Schoolbook"/>
              </a:rPr>
              <a:t>, </a:t>
            </a:r>
            <a:r>
              <a:rPr lang="fr-FR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entury Schoolbook"/>
              </a:rPr>
              <a:t>fixed</a:t>
            </a:r>
            <a:r>
              <a:rPr lang="fr-F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entury Schoolbook"/>
              </a:rPr>
              <a:t> to a </a:t>
            </a:r>
            <a:r>
              <a:rPr lang="fr-FR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entury Schoolbook"/>
              </a:rPr>
              <a:t>handle</a:t>
            </a:r>
            <a:r>
              <a:rPr lang="fr-F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entury Schoolbook"/>
              </a:rPr>
              <a:t>, </a:t>
            </a:r>
            <a:r>
              <a:rPr lang="fr-FR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entury Schoolbook"/>
              </a:rPr>
              <a:t>it</a:t>
            </a:r>
            <a:r>
              <a:rPr lang="fr-F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entury Schoolbook"/>
              </a:rPr>
              <a:t> </a:t>
            </a:r>
            <a:r>
              <a:rPr lang="fr-FR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entury Schoolbook"/>
              </a:rPr>
              <a:t>allow</a:t>
            </a:r>
            <a:r>
              <a:rPr lang="fr-F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entury Schoolbook"/>
              </a:rPr>
              <a:t> to change the position of </a:t>
            </a:r>
            <a:r>
              <a:rPr lang="fr-FR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entury Schoolbook"/>
              </a:rPr>
              <a:t>some</a:t>
            </a:r>
            <a:r>
              <a:rPr lang="fr-F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entury Schoolbook"/>
              </a:rPr>
              <a:t> </a:t>
            </a:r>
            <a:r>
              <a:rPr lang="fr-FR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entury Schoolbook"/>
              </a:rPr>
              <a:t>steering</a:t>
            </a:r>
            <a:r>
              <a:rPr lang="fr-F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entury Schoolbook"/>
              </a:rPr>
              <a:t> </a:t>
            </a:r>
            <a:r>
              <a:rPr lang="fr-FR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entury Schoolbook"/>
              </a:rPr>
              <a:t>device</a:t>
            </a:r>
            <a:r>
              <a:rPr lang="fr-F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entury Schoolbook"/>
              </a:rPr>
              <a:t>.</a:t>
            </a:r>
            <a:endParaRPr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  <a:p>
            <a:pPr>
              <a:lnSpc>
                <a:spcPct val="100000"/>
              </a:lnSpc>
            </a:pPr>
            <a:endParaRPr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  <a:p>
            <a:pPr>
              <a:lnSpc>
                <a:spcPct val="100000"/>
              </a:lnSpc>
            </a:pPr>
            <a:endParaRPr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  <a:p>
            <a:pPr>
              <a:lnSpc>
                <a:spcPct val="100000"/>
              </a:lnSpc>
            </a:pPr>
            <a:endParaRPr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1026" name="Picture 2" descr="DSC0414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4143380"/>
            <a:ext cx="18478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fr-FR" sz="3300">
                <a:solidFill>
                  <a:srgbClr val="7B9899"/>
                </a:solidFill>
                <a:latin typeface="Georgia"/>
              </a:rPr>
              <a:t>Goal  : 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0" y="357166"/>
            <a:ext cx="9143640" cy="2786082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7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Old English Text MT"/>
              </a:rPr>
              <a:t>D</a:t>
            </a:r>
            <a:r>
              <a:rPr lang="fr-FR" sz="27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/>
              </a:rPr>
              <a:t>esign a system for </a:t>
            </a:r>
            <a:r>
              <a:rPr lang="fr-FR" sz="27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/>
              </a:rPr>
              <a:t>manual</a:t>
            </a:r>
            <a:r>
              <a:rPr lang="fr-FR" sz="27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/>
              </a:rPr>
              <a:t> </a:t>
            </a:r>
            <a:r>
              <a:rPr lang="fr-FR" sz="27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/>
              </a:rPr>
              <a:t>locking</a:t>
            </a:r>
            <a:endParaRPr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lnSpc>
                <a:spcPct val="100000"/>
              </a:lnSpc>
            </a:pPr>
            <a:endParaRPr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1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571736" y="2857472"/>
            <a:ext cx="4000528" cy="4000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4200">
                <a:solidFill>
                  <a:srgbClr val="FF0000"/>
                </a:solidFill>
                <a:latin typeface="Century Gothic"/>
              </a:rPr>
              <a:t>Specifications</a:t>
            </a:r>
            <a:endParaRPr/>
          </a:p>
        </p:txBody>
      </p:sp>
      <p:sp>
        <p:nvSpPr>
          <p:cNvPr id="221" name="TextShape 2"/>
          <p:cNvSpPr txBox="1"/>
          <p:nvPr/>
        </p:nvSpPr>
        <p:spPr>
          <a:xfrm>
            <a:off x="457200" y="1882800"/>
            <a:ext cx="822924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fr-FR" sz="3000">
                <a:solidFill>
                  <a:srgbClr val="FFFFFF"/>
                </a:solidFill>
                <a:latin typeface="Century Gothic"/>
              </a:rPr>
              <a:t>No tool should be used to block the system.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fr-FR" sz="3000">
                <a:solidFill>
                  <a:srgbClr val="FFFFFF"/>
                </a:solidFill>
                <a:latin typeface="Century Gothic"/>
              </a:rPr>
              <a:t>Tightening should be possible with only one hand.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fr-FR" sz="3000">
                <a:solidFill>
                  <a:srgbClr val="FFFFFF"/>
                </a:solidFill>
                <a:latin typeface="Century Gothic"/>
              </a:rPr>
              <a:t>The same system must be used to block the clips on the armchair.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fr-FR" sz="3000">
                <a:solidFill>
                  <a:srgbClr val="FFFFFF"/>
                </a:solidFill>
                <a:latin typeface="Century Gothic"/>
              </a:rPr>
              <a:t>Time: 8 hours.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785880" y="2857320"/>
            <a:ext cx="7772040" cy="13618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6600" b="1">
                <a:solidFill>
                  <a:srgbClr val="FFFFFF"/>
                </a:solidFill>
                <a:latin typeface="Century Gothic"/>
              </a:rPr>
              <a:t>Our project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357120" y="0"/>
            <a:ext cx="8229240" cy="13986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4200" b="1">
                <a:solidFill>
                  <a:srgbClr val="EAECF6"/>
                </a:solidFill>
                <a:latin typeface="Century Gothic"/>
              </a:rPr>
              <a:t>Ideas</a:t>
            </a:r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457200" y="1882800"/>
            <a:ext cx="8229240" cy="4974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fr-FR" sz="2800" dirty="0">
                <a:solidFill>
                  <a:srgbClr val="FFFFFF"/>
                </a:solidFill>
                <a:latin typeface="Century Gothic"/>
              </a:rPr>
              <a:t>Wheel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fr-FR" sz="2800" dirty="0">
                <a:solidFill>
                  <a:srgbClr val="FFFFFF"/>
                </a:solidFill>
                <a:latin typeface="Century Gothic"/>
              </a:rPr>
              <a:t>Seat clamps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fr-FR" sz="2800" dirty="0">
                <a:solidFill>
                  <a:srgbClr val="FFFFFF"/>
                </a:solidFill>
                <a:latin typeface="Century Gothic"/>
              </a:rPr>
              <a:t>Large </a:t>
            </a:r>
            <a:r>
              <a:rPr lang="fr-FR" sz="2800" dirty="0" err="1">
                <a:solidFill>
                  <a:srgbClr val="FFFFFF"/>
                </a:solidFill>
                <a:latin typeface="Century Gothic"/>
              </a:rPr>
              <a:t>bolt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fr-FR" sz="2800" dirty="0" err="1">
                <a:solidFill>
                  <a:srgbClr val="FFFFFF"/>
                </a:solidFill>
                <a:latin typeface="Century Gothic"/>
              </a:rPr>
              <a:t>Crank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800" dirty="0">
                <a:solidFill>
                  <a:srgbClr val="FFFFFF"/>
                </a:solidFill>
                <a:latin typeface="Century Gothic"/>
              </a:rPr>
              <a:t>   </a:t>
            </a:r>
            <a:endParaRPr/>
          </a:p>
          <a:p>
            <a:pPr>
              <a:lnSpc>
                <a:spcPct val="100000"/>
              </a:lnSpc>
            </a:pPr>
            <a:r>
              <a:rPr lang="fr-FR" sz="28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fr-FR" sz="2800" dirty="0" err="1">
                <a:solidFill>
                  <a:srgbClr val="FFFFFF"/>
                </a:solidFill>
                <a:latin typeface="Century Gothic"/>
              </a:rPr>
              <a:t>After</a:t>
            </a:r>
            <a:r>
              <a:rPr lang="fr-FR" sz="2800" dirty="0">
                <a:solidFill>
                  <a:srgbClr val="FFFFFF"/>
                </a:solidFill>
                <a:latin typeface="Century Gothic"/>
              </a:rPr>
              <a:t> a brainstorming, </a:t>
            </a:r>
            <a:r>
              <a:rPr lang="fr-FR" sz="2800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fr-FR" sz="2800" dirty="0">
                <a:solidFill>
                  <a:srgbClr val="FFFFFF"/>
                </a:solidFill>
                <a:latin typeface="Century Gothic"/>
              </a:rPr>
              <a:t> have stop </a:t>
            </a:r>
            <a:r>
              <a:rPr lang="fr-FR" sz="2800" dirty="0" err="1">
                <a:solidFill>
                  <a:srgbClr val="FFFFFF"/>
                </a:solidFill>
                <a:latin typeface="Century Gothic"/>
              </a:rPr>
              <a:t>our</a:t>
            </a:r>
            <a:r>
              <a:rPr lang="fr-FR" sz="28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fr-FR" sz="2800" dirty="0" err="1">
                <a:solidFill>
                  <a:srgbClr val="FFFFFF"/>
                </a:solidFill>
                <a:latin typeface="Century Gothic"/>
              </a:rPr>
              <a:t>choice</a:t>
            </a:r>
            <a:r>
              <a:rPr lang="fr-FR" sz="2800" dirty="0">
                <a:solidFill>
                  <a:srgbClr val="FFFFFF"/>
                </a:solidFill>
                <a:latin typeface="Century Gothic"/>
              </a:rPr>
              <a:t> on the </a:t>
            </a:r>
            <a:r>
              <a:rPr lang="fr-FR" sz="2800" dirty="0" err="1">
                <a:solidFill>
                  <a:srgbClr val="FFFFFF"/>
                </a:solidFill>
                <a:latin typeface="Century Gothic"/>
              </a:rPr>
              <a:t>crank</a:t>
            </a:r>
            <a:r>
              <a:rPr lang="fr-FR" sz="28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fr-FR" sz="2800" dirty="0" err="1">
                <a:solidFill>
                  <a:srgbClr val="FFFFFF"/>
                </a:solidFill>
                <a:latin typeface="Century Gothic"/>
              </a:rPr>
              <a:t>because</a:t>
            </a:r>
            <a:r>
              <a:rPr lang="fr-FR" sz="28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fr-FR" sz="2800" dirty="0" err="1">
                <a:solidFill>
                  <a:srgbClr val="FFFFFF"/>
                </a:solidFill>
                <a:latin typeface="Century Gothic"/>
              </a:rPr>
              <a:t>it’s</a:t>
            </a:r>
            <a:r>
              <a:rPr lang="fr-FR" sz="28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fr-FR" sz="2800" dirty="0" err="1">
                <a:solidFill>
                  <a:srgbClr val="FFFFFF"/>
                </a:solidFill>
                <a:latin typeface="Century Gothic"/>
              </a:rPr>
              <a:t>easier</a:t>
            </a:r>
            <a:r>
              <a:rPr lang="fr-FR" sz="2800" dirty="0">
                <a:solidFill>
                  <a:srgbClr val="FFFFFF"/>
                </a:solidFill>
                <a:latin typeface="Century Gothic"/>
              </a:rPr>
              <a:t> to </a:t>
            </a:r>
            <a:r>
              <a:rPr lang="fr-FR" sz="2800" dirty="0" err="1">
                <a:solidFill>
                  <a:srgbClr val="FFFFFF"/>
                </a:solidFill>
                <a:latin typeface="Century Gothic"/>
              </a:rPr>
              <a:t>make</a:t>
            </a:r>
            <a:r>
              <a:rPr lang="fr-FR" sz="2800" dirty="0">
                <a:solidFill>
                  <a:srgbClr val="FFFFFF"/>
                </a:solidFill>
                <a:latin typeface="Century Gothic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2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500430" y="1357200"/>
            <a:ext cx="5643210" cy="2786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4200" b="1">
                <a:solidFill>
                  <a:srgbClr val="EAECF6"/>
                </a:solidFill>
                <a:latin typeface="Century Gothic"/>
              </a:rPr>
              <a:t>Problems</a:t>
            </a:r>
            <a:endParaRPr/>
          </a:p>
        </p:txBody>
      </p:sp>
      <p:sp>
        <p:nvSpPr>
          <p:cNvPr id="227" name="TextShape 2"/>
          <p:cNvSpPr txBox="1"/>
          <p:nvPr/>
        </p:nvSpPr>
        <p:spPr>
          <a:xfrm>
            <a:off x="142844" y="1882800"/>
            <a:ext cx="9001156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fr-FR" sz="4800" dirty="0" err="1">
                <a:solidFill>
                  <a:srgbClr val="000000"/>
                </a:solidFill>
                <a:latin typeface="Century Gothic"/>
              </a:rPr>
              <a:t>Lengthen</a:t>
            </a:r>
            <a:r>
              <a:rPr lang="fr-FR" sz="4800" dirty="0">
                <a:solidFill>
                  <a:srgbClr val="000000"/>
                </a:solidFill>
                <a:latin typeface="Century Gothic"/>
              </a:rPr>
              <a:t> the </a:t>
            </a:r>
            <a:r>
              <a:rPr lang="fr-FR" sz="4800" dirty="0" err="1">
                <a:solidFill>
                  <a:srgbClr val="000000"/>
                </a:solidFill>
                <a:latin typeface="Century Gothic"/>
              </a:rPr>
              <a:t>crank</a:t>
            </a:r>
            <a:endParaRPr sz="4800"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fr-FR" sz="4800" dirty="0" err="1">
                <a:solidFill>
                  <a:srgbClr val="000000"/>
                </a:solidFill>
                <a:latin typeface="Century Gothic"/>
              </a:rPr>
              <a:t>Add</a:t>
            </a:r>
            <a:r>
              <a:rPr lang="fr-FR" sz="4800" dirty="0">
                <a:solidFill>
                  <a:srgbClr val="000000"/>
                </a:solidFill>
                <a:latin typeface="Century Gothic"/>
              </a:rPr>
              <a:t> a </a:t>
            </a:r>
            <a:r>
              <a:rPr lang="fr-FR" sz="4800" dirty="0" err="1">
                <a:solidFill>
                  <a:srgbClr val="000000"/>
                </a:solidFill>
                <a:latin typeface="Century Gothic"/>
              </a:rPr>
              <a:t>hole</a:t>
            </a:r>
            <a:r>
              <a:rPr lang="fr-FR" sz="4800" dirty="0">
                <a:solidFill>
                  <a:srgbClr val="000000"/>
                </a:solidFill>
                <a:latin typeface="Century Gothic"/>
              </a:rPr>
              <a:t> for the </a:t>
            </a:r>
            <a:r>
              <a:rPr lang="fr-FR" sz="4800" dirty="0" err="1">
                <a:solidFill>
                  <a:srgbClr val="000000"/>
                </a:solidFill>
                <a:latin typeface="Century Gothic"/>
              </a:rPr>
              <a:t>bolt</a:t>
            </a:r>
            <a:r>
              <a:rPr lang="fr-FR" sz="4800" dirty="0">
                <a:solidFill>
                  <a:srgbClr val="000000"/>
                </a:solidFill>
                <a:latin typeface="Century Gothic"/>
              </a:rPr>
              <a:t> </a:t>
            </a:r>
            <a:endParaRPr sz="4800"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fr-FR" sz="4800" dirty="0" err="1">
                <a:solidFill>
                  <a:srgbClr val="000000"/>
                </a:solidFill>
                <a:latin typeface="Century Gothic"/>
              </a:rPr>
              <a:t>Sometimes</a:t>
            </a:r>
            <a:r>
              <a:rPr lang="fr-FR" sz="4800" dirty="0">
                <a:solidFill>
                  <a:srgbClr val="000000"/>
                </a:solidFill>
                <a:latin typeface="Century Gothic"/>
              </a:rPr>
              <a:t>, the pc has </a:t>
            </a:r>
            <a:r>
              <a:rPr lang="fr-FR" sz="2800" dirty="0" err="1">
                <a:solidFill>
                  <a:srgbClr val="000000"/>
                </a:solidFill>
                <a:latin typeface="Century Gothic"/>
              </a:rPr>
              <a:t>crashed</a:t>
            </a:r>
            <a:r>
              <a:rPr lang="fr-FR" sz="2800" dirty="0">
                <a:solidFill>
                  <a:srgbClr val="000000"/>
                </a:solidFill>
                <a:latin typeface="Century Gothic"/>
              </a:rPr>
              <a:t>.</a:t>
            </a:r>
            <a:endParaRPr sz="2800"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fr-FR" sz="4800" dirty="0" err="1">
                <a:solidFill>
                  <a:srgbClr val="000000"/>
                </a:solidFill>
                <a:latin typeface="Century Gothic"/>
              </a:rPr>
              <a:t>Lack</a:t>
            </a:r>
            <a:r>
              <a:rPr lang="fr-FR" sz="4800" dirty="0">
                <a:solidFill>
                  <a:srgbClr val="000000"/>
                </a:solidFill>
                <a:latin typeface="Century Gothic"/>
              </a:rPr>
              <a:t> of </a:t>
            </a:r>
            <a:r>
              <a:rPr lang="fr-FR" sz="4800" dirty="0" smtClean="0">
                <a:solidFill>
                  <a:srgbClr val="000000"/>
                </a:solidFill>
                <a:latin typeface="Century Gothic"/>
              </a:rPr>
              <a:t>time</a:t>
            </a:r>
            <a:endParaRPr sz="4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4800" b="1">
                <a:solidFill>
                  <a:srgbClr val="F2F2F2"/>
                </a:solidFill>
                <a:latin typeface="Century Gothic"/>
              </a:rPr>
              <a:t>Log book</a:t>
            </a:r>
            <a:endParaRPr/>
          </a:p>
        </p:txBody>
      </p:sp>
      <p:pic>
        <p:nvPicPr>
          <p:cNvPr id="22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929120" y="3027240"/>
            <a:ext cx="3830400" cy="3830400"/>
          </a:xfrm>
          <a:prstGeom prst="rect">
            <a:avLst/>
          </a:prstGeom>
        </p:spPr>
      </p:pic>
      <p:sp>
        <p:nvSpPr>
          <p:cNvPr id="230" name="TextShape 2"/>
          <p:cNvSpPr txBox="1"/>
          <p:nvPr/>
        </p:nvSpPr>
        <p:spPr>
          <a:xfrm>
            <a:off x="457200" y="1882800"/>
            <a:ext cx="822924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fr-FR" sz="3000">
                <a:solidFill>
                  <a:srgbClr val="FFFFFF"/>
                </a:solidFill>
                <a:latin typeface="Century Gothic"/>
              </a:rPr>
              <a:t>First we have made freehand drawings</a:t>
            </a:r>
            <a:endParaRPr/>
          </a:p>
          <a:p>
            <a:pPr>
              <a:lnSpc>
                <a:spcPct val="100000"/>
              </a:lnSpc>
            </a:pPr>
            <a:r>
              <a:rPr lang="fr-FR" sz="3000">
                <a:solidFill>
                  <a:srgbClr val="FFFFFF"/>
                </a:solidFill>
                <a:latin typeface="Century Gothic"/>
              </a:rPr>
              <a:t>and we have taken measures.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fr-FR" sz="3000">
                <a:solidFill>
                  <a:srgbClr val="FFFFFF"/>
                </a:solidFill>
                <a:latin typeface="Century Gothic"/>
              </a:rPr>
              <a:t>Then we have used </a:t>
            </a:r>
            <a:endParaRPr/>
          </a:p>
          <a:p>
            <a:pPr>
              <a:lnSpc>
                <a:spcPct val="100000"/>
              </a:lnSpc>
            </a:pPr>
            <a:r>
              <a:rPr lang="fr-FR" sz="3000">
                <a:solidFill>
                  <a:srgbClr val="FFFFFF"/>
                </a:solidFill>
                <a:latin typeface="Century Gothic"/>
              </a:rPr>
              <a:t>solidworks for </a:t>
            </a:r>
            <a:endParaRPr/>
          </a:p>
          <a:p>
            <a:pPr>
              <a:lnSpc>
                <a:spcPct val="100000"/>
              </a:lnSpc>
            </a:pPr>
            <a:r>
              <a:rPr lang="fr-FR" sz="3000">
                <a:solidFill>
                  <a:srgbClr val="FFFFFF"/>
                </a:solidFill>
                <a:latin typeface="Century Gothic"/>
              </a:rPr>
              <a:t>realized parts.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fr-FR" sz="3000">
                <a:solidFill>
                  <a:srgbClr val="FFFFFF"/>
                </a:solidFill>
                <a:latin typeface="Century Gothic"/>
              </a:rPr>
              <a:t>We have products</a:t>
            </a:r>
            <a:endParaRPr/>
          </a:p>
          <a:p>
            <a:pPr>
              <a:lnSpc>
                <a:spcPct val="100000"/>
              </a:lnSpc>
            </a:pPr>
            <a:r>
              <a:rPr lang="fr-FR" sz="3000">
                <a:solidFill>
                  <a:srgbClr val="FFFFFF"/>
                </a:solidFill>
                <a:latin typeface="Century Gothic"/>
              </a:rPr>
              <a:t>the nippers with </a:t>
            </a:r>
            <a:endParaRPr/>
          </a:p>
          <a:p>
            <a:pPr>
              <a:lnSpc>
                <a:spcPct val="100000"/>
              </a:lnSpc>
            </a:pPr>
            <a:r>
              <a:rPr lang="fr-FR" sz="3000">
                <a:solidFill>
                  <a:srgbClr val="FFFFFF"/>
                </a:solidFill>
                <a:latin typeface="Century Gothic"/>
              </a:rPr>
              <a:t>threaded holes.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/>
          </a:p>
        </p:txBody>
      </p:sp>
      <p:sp>
        <p:nvSpPr>
          <p:cNvPr id="232" name="TextShape 2"/>
          <p:cNvSpPr txBox="1"/>
          <p:nvPr/>
        </p:nvSpPr>
        <p:spPr>
          <a:xfrm>
            <a:off x="0" y="0"/>
            <a:ext cx="228564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fr-FR" sz="3000" dirty="0">
                <a:solidFill>
                  <a:srgbClr val="FFFFFF"/>
                </a:solidFill>
                <a:latin typeface="Century Gothic"/>
              </a:rPr>
              <a:t>The </a:t>
            </a:r>
            <a:r>
              <a:rPr lang="fr-FR" sz="3000" dirty="0" err="1">
                <a:solidFill>
                  <a:srgbClr val="FFFFFF"/>
                </a:solidFill>
                <a:latin typeface="Century Gothic"/>
              </a:rPr>
              <a:t>crank</a:t>
            </a:r>
            <a:r>
              <a:rPr lang="fr-FR" sz="3000" dirty="0">
                <a:solidFill>
                  <a:srgbClr val="FFFFFF"/>
                </a:solidFill>
                <a:latin typeface="Century Gothic"/>
              </a:rPr>
              <a:t> </a:t>
            </a:r>
            <a:r>
              <a:rPr lang="fr-FR" sz="3000" dirty="0" smtClean="0">
                <a:solidFill>
                  <a:srgbClr val="FFFFFF"/>
                </a:solidFill>
                <a:latin typeface="Century Gothic"/>
              </a:rPr>
              <a:t>:</a:t>
            </a:r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fr-FR" sz="3000" dirty="0">
                <a:solidFill>
                  <a:srgbClr val="FFFFFF"/>
                </a:solidFill>
                <a:latin typeface="Century Gothic"/>
              </a:rPr>
              <a:t>30mm </a:t>
            </a:r>
            <a:r>
              <a:rPr lang="fr-FR" sz="3000" dirty="0" err="1">
                <a:solidFill>
                  <a:srgbClr val="FFFFFF"/>
                </a:solidFill>
                <a:latin typeface="Century Gothic"/>
              </a:rPr>
              <a:t>diameter</a:t>
            </a:r>
            <a:endParaRPr/>
          </a:p>
        </p:txBody>
      </p:sp>
      <p:pic>
        <p:nvPicPr>
          <p:cNvPr id="233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0" y="0"/>
            <a:ext cx="6857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31</TotalTime>
  <Words>273</Words>
  <PresentationFormat>Affichage à l'écran (4:3)</PresentationFormat>
  <Paragraphs>68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Verve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TEBBANI Alexandre</dc:creator>
  <cp:lastModifiedBy>Lafayette</cp:lastModifiedBy>
  <cp:revision>4</cp:revision>
  <dcterms:modified xsi:type="dcterms:W3CDTF">2013-02-07T12:59:53Z</dcterms:modified>
</cp:coreProperties>
</file>