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20" r:id="rId3"/>
  </p:sldMasterIdLst>
  <p:notesMasterIdLst>
    <p:notesMasterId r:id="rId26"/>
  </p:notesMasterIdLst>
  <p:sldIdLst>
    <p:sldId id="256" r:id="rId4"/>
    <p:sldId id="257" r:id="rId5"/>
    <p:sldId id="258" r:id="rId6"/>
    <p:sldId id="27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5" r:id="rId16"/>
    <p:sldId id="275" r:id="rId17"/>
    <p:sldId id="276" r:id="rId18"/>
    <p:sldId id="259" r:id="rId19"/>
    <p:sldId id="260" r:id="rId20"/>
    <p:sldId id="261" r:id="rId21"/>
    <p:sldId id="262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2244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466D-EB92-4867-A347-7B38A7843D1E}" type="datetimeFigureOut">
              <a:rPr lang="fr-FR" smtClean="0"/>
              <a:pPr/>
              <a:t>16/01/2013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AB7E0-A3CF-4823-9B7A-49F19543DF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B7E0-A3CF-4823-9B7A-49F19543DFA0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Titr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2" name="Espace réservé du conten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34" name="Espace réservé du conten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conten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1" name="Titr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2B18509-ABC4-4EC5-87CA-4C2E30C0A142}" type="datetimeFigureOut">
              <a:rPr lang="fr-FR" smtClean="0"/>
              <a:pPr/>
              <a:t>16/01/2013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A40011D-1C9B-4D39-98C7-DB4630EB08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14346" y="-214338"/>
            <a:ext cx="9572692" cy="2214578"/>
          </a:xfrm>
          <a:scene3d>
            <a:camera prst="perspectiveRelaxedModerately"/>
            <a:lightRig rig="threePt" dir="t"/>
          </a:scene3d>
        </p:spPr>
        <p:txBody>
          <a:bodyPr>
            <a:normAutofit/>
          </a:bodyPr>
          <a:lstStyle/>
          <a:p>
            <a:r>
              <a:rPr lang="fr-FR" sz="5400" dirty="0" smtClean="0">
                <a:solidFill>
                  <a:srgbClr val="C00000"/>
                </a:solidFill>
              </a:rPr>
              <a:t>L’</a:t>
            </a:r>
            <a:r>
              <a:rPr lang="fr-FR" sz="5400" dirty="0">
                <a:solidFill>
                  <a:srgbClr val="C00000"/>
                </a:solidFill>
              </a:rPr>
              <a:t>é</a:t>
            </a:r>
            <a:r>
              <a:rPr lang="fr-FR" sz="5400" dirty="0" smtClean="0">
                <a:solidFill>
                  <a:srgbClr val="C00000"/>
                </a:solidFill>
              </a:rPr>
              <a:t>nergie électrique</a:t>
            </a:r>
            <a:endParaRPr lang="fr-FR" sz="5400" dirty="0">
              <a:solidFill>
                <a:srgbClr val="C0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28596" y="4429132"/>
            <a:ext cx="8229600" cy="182880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all" spc="0" normalizeH="0" baseline="0" noProof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Lebeau</a:t>
            </a:r>
            <a:r>
              <a:rPr kumimoji="0" lang="fr-FR" sz="3600" b="1" i="0" u="none" strike="noStrike" kern="1200" cap="all" spc="0" normalizeH="0" noProof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fr-FR" sz="3600" b="1" i="0" u="none" strike="noStrike" kern="1200" cap="all" spc="0" normalizeH="0" noProof="0" dirty="0" err="1" smtClean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Tebbani</a:t>
            </a:r>
            <a:r>
              <a:rPr kumimoji="0" lang="fr-FR" sz="3600" b="1" i="0" u="none" strike="noStrike" kern="1200" cap="all" spc="0" normalizeH="0" noProof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fr-FR" sz="3600" b="1" i="0" u="none" strike="noStrike" kern="1200" cap="all" spc="0" normalizeH="0" noProof="0" dirty="0" err="1" smtClean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wyczisk</a:t>
            </a:r>
            <a:r>
              <a:rPr kumimoji="0" lang="fr-FR" sz="3600" b="1" i="0" u="none" strike="noStrike" kern="1200" cap="all" spc="0" normalizeH="0" noProof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fr-FR" sz="3600" b="1" i="0" u="none" strike="noStrike" kern="1200" cap="all" spc="0" normalizeH="0" baseline="0" noProof="0" dirty="0">
              <a:ln w="6350">
                <a:noFill/>
              </a:ln>
              <a:solidFill>
                <a:srgbClr val="C00000"/>
              </a:soli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71472" y="2143116"/>
            <a:ext cx="8229600" cy="182880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txBody>
          <a:bodyPr vert="horz" lIns="45720" tIns="0" rIns="4572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normalizeH="0" baseline="0" noProof="0" dirty="0" smtClean="0">
                <a:ln w="31550" cmpd="sng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101600">
                    <a:schemeClr val="tx1">
                      <a:lumMod val="65000"/>
                      <a:alpha val="6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Utilisation et Stockage</a:t>
            </a:r>
            <a:endParaRPr kumimoji="0" lang="fr-FR" sz="5400" b="1" i="0" u="none" strike="noStrike" kern="1200" normalizeH="0" baseline="0" noProof="0" dirty="0">
              <a:ln w="31550" cmpd="sng">
                <a:solidFill>
                  <a:schemeClr val="bg1"/>
                </a:soli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glow rad="101600">
                  <a:schemeClr val="tx1">
                    <a:lumMod val="65000"/>
                    <a:alpha val="60000"/>
                  </a:scheme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80718 L 0.00382 0.061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80718 L 0.00382 0.061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32986 L 5E-6 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65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 flipH="1">
            <a:off x="571472" y="571480"/>
            <a:ext cx="81769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haroni" pitchFamily="2" charset="-79"/>
              </a:rPr>
              <a:t>Les deux plaques baignent dans une solution électrolytique (ou électrolyte) sous forme liquide ou gel. C'est la réaction entre la solution et les électrodes qui est à l'origine du déplacement des électrons et des ions dans la solution. 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haroni" pitchFamily="2" charset="-79"/>
            </a:endParaRPr>
          </a:p>
        </p:txBody>
      </p:sp>
      <p:pic>
        <p:nvPicPr>
          <p:cNvPr id="3" name="Image 2" descr="http://www.si.ens-cachan.fr/ressource/r8/images/im12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643182"/>
            <a:ext cx="3857620" cy="349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http://www.ni-cd.net/accusphp/images/effetmemoir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3071810"/>
            <a:ext cx="3929058" cy="261937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 flipH="1">
            <a:off x="2123728" y="116632"/>
            <a:ext cx="57150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haroni" pitchFamily="2" charset="-79"/>
              </a:rPr>
              <a:t>Qu’est</a:t>
            </a:r>
            <a:r>
              <a:rPr kumimoji="0" lang="fr-FR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haroni" pitchFamily="2" charset="-79"/>
              </a:rPr>
              <a:t> ce que l’effet mémoire?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haroni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10" y="1357298"/>
            <a:ext cx="8032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Le principe  est que lorsque l'on recharge une batterie sans jamais la laisser se décharger  totalement, on  fini par  perdre la capacité non utilisée.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214290"/>
            <a:ext cx="78488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Exemple et cas d’utilisations</a:t>
            </a:r>
            <a:endParaRPr lang="fr-FR" sz="4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428596" y="2357430"/>
            <a:ext cx="528634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-Batteries lithium ion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-Batteries plomb pour voitures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-Les piles non rechargeables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-Les piles rechargeable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-Batteries gel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-Batteries marine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-Batteries saphir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-Batteries fulmen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-Batteries acide/batteries acide tractions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-Batteries monobloc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6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batterie-pourcentage-vignette-head_00900052000042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9552" y="1124744"/>
            <a:ext cx="80958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r-FR" sz="4000" b="1" cap="all" spc="0" dirty="0" smtClean="0">
                <a:ln/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Conclusion et perspectives d’avenir</a:t>
            </a:r>
            <a:endParaRPr lang="fr-FR" sz="4000" b="1" cap="all" spc="0" dirty="0">
              <a:ln/>
              <a:solidFill>
                <a:srgbClr val="C0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571744"/>
            <a:ext cx="8715436" cy="2643206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95536" y="2852936"/>
            <a:ext cx="835821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600" b="1" i="0" u="none" strike="noStrike" normalizeH="0" baseline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Les batteries se décharge automatiquement même sans être utilisé et si on ne les décharges pas au maximum elles perdent de leurs capacités, le rendement de 100% est donc impossible</a:t>
            </a:r>
            <a:r>
              <a:rPr lang="fr-FR" sz="26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 actuellement.</a:t>
            </a:r>
            <a:endParaRPr kumimoji="0" lang="fr-FR" sz="2600" b="1" i="0" u="none" strike="noStrike" normalizeH="0" baseline="0" dirty="0" smtClean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86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910" y="1857364"/>
            <a:ext cx="8305800" cy="2864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Mais à quoi </a:t>
            </a:r>
            <a:br>
              <a:rPr lang="fr-F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fr-F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cela va-t-il servir?</a:t>
            </a:r>
            <a:endParaRPr lang="fr-F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64904"/>
            <a:ext cx="8305800" cy="1143000"/>
          </a:xfrm>
        </p:spPr>
        <p:txBody>
          <a:bodyPr/>
          <a:lstStyle/>
          <a:p>
            <a:r>
              <a:rPr lang="fr-FR" dirty="0" smtClean="0"/>
              <a:t>   L’utilisation de l’électricité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:\Ancien_moteur_à_courant_alternatif_bobiné_en_anneau_au_sta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57214"/>
            <a:ext cx="9961216" cy="9019147"/>
          </a:xfrm>
          <a:prstGeom prst="rect">
            <a:avLst/>
          </a:prstGeom>
          <a:noFill/>
        </p:spPr>
      </p:pic>
      <p:pic>
        <p:nvPicPr>
          <p:cNvPr id="3073" name="Picture 1" descr="R:\Hans_Christian_orsted_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786050" cy="20649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  <a:softEdge rad="12700"/>
          </a:effec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2786058"/>
            <a:ext cx="8186766" cy="4000528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Principe: transformer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une énergie électrique en mécanique.</a:t>
            </a:r>
          </a:p>
          <a:p>
            <a:r>
              <a:rPr lang="fr-FR" i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-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exemples : </a:t>
            </a: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Voiture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 ; vélo  (vae) ; train ;  bateau,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etc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 ...</a:t>
            </a: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Type de moteur : universel, synchrone, asynchrone, </a:t>
            </a:r>
            <a:r>
              <a:rPr lang="fr-FR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autosynchrone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64" y="0"/>
            <a:ext cx="6429420" cy="714380"/>
          </a:xfrm>
        </p:spPr>
        <p:txBody>
          <a:bodyPr>
            <a:normAutofit fontScale="90000"/>
            <a:scene3d>
              <a:camera prst="perspectiveLeft"/>
              <a:lightRig rig="threePt" dir="t"/>
            </a:scene3d>
          </a:bodyPr>
          <a:lstStyle/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La motorisation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R:\ampoule_classiq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3764060" cy="2643206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3357562"/>
            <a:ext cx="9001156" cy="3143272"/>
          </a:xfrm>
        </p:spPr>
        <p:txBody>
          <a:bodyPr>
            <a:normAutofit/>
          </a:bodyPr>
          <a:lstStyle/>
          <a:p>
            <a:r>
              <a:rPr lang="fr-FR" sz="2200" dirty="0" smtClean="0"/>
              <a:t>Principe: On </a:t>
            </a:r>
            <a:r>
              <a:rPr lang="fr-FR" sz="2200" dirty="0"/>
              <a:t>converti  de l'énergie électrique en énergie électromagnétique.</a:t>
            </a:r>
          </a:p>
          <a:p>
            <a:r>
              <a:rPr lang="fr-FR" sz="2200" dirty="0"/>
              <a:t>Utilisation </a:t>
            </a:r>
            <a:r>
              <a:rPr lang="fr-FR" sz="2200" dirty="0" smtClean="0"/>
              <a:t>:une fois branché, </a:t>
            </a:r>
            <a:r>
              <a:rPr lang="fr-FR" sz="2200" dirty="0"/>
              <a:t>elles </a:t>
            </a:r>
            <a:r>
              <a:rPr lang="fr-FR" sz="2200" dirty="0" smtClean="0"/>
              <a:t> absorbent l’électricité </a:t>
            </a:r>
            <a:r>
              <a:rPr lang="fr-FR" sz="2200" dirty="0"/>
              <a:t>afin de faire chauffer les filaments ou le gaz du tube </a:t>
            </a:r>
            <a:r>
              <a:rPr lang="fr-FR" sz="2200" dirty="0" smtClean="0"/>
              <a:t>.</a:t>
            </a:r>
            <a:r>
              <a:rPr lang="fr-FR" sz="2200" dirty="0"/>
              <a:t> </a:t>
            </a:r>
          </a:p>
          <a:p>
            <a:r>
              <a:rPr lang="fr-FR" sz="2200" dirty="0"/>
              <a:t>Exemples : ampoules, </a:t>
            </a:r>
            <a:r>
              <a:rPr lang="fr-FR" sz="2200" dirty="0" err="1"/>
              <a:t>Led</a:t>
            </a:r>
            <a:r>
              <a:rPr lang="fr-FR" sz="2200" dirty="0"/>
              <a:t>,  lampe halogène (5 à 20 €)</a:t>
            </a:r>
          </a:p>
          <a:p>
            <a:r>
              <a:rPr lang="fr-FR" sz="2200" dirty="0"/>
              <a:t>Cas d’utilisation : en ville pour les éclairages publics</a:t>
            </a:r>
            <a:r>
              <a:rPr lang="fr-FR" sz="2200" dirty="0" smtClean="0"/>
              <a:t>, </a:t>
            </a:r>
            <a:r>
              <a:rPr lang="fr-FR" sz="2200" dirty="0"/>
              <a:t>pour les éclairages de pièces ou le rétro-éclairage de composants électroniques</a:t>
            </a:r>
            <a:r>
              <a:rPr lang="fr-FR" sz="2200" dirty="0" smtClean="0"/>
              <a:t>.</a:t>
            </a:r>
          </a:p>
          <a:p>
            <a:endParaRPr lang="fr-FR" sz="2200" dirty="0" smtClean="0"/>
          </a:p>
          <a:p>
            <a:pPr>
              <a:buNone/>
            </a:pPr>
            <a:endParaRPr lang="fr-FR" sz="2200" dirty="0" smtClean="0"/>
          </a:p>
          <a:p>
            <a:endParaRPr lang="fr-FR" sz="2200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7686" y="285728"/>
            <a:ext cx="4329114" cy="2786082"/>
          </a:xfrm>
        </p:spPr>
        <p:txBody>
          <a:bodyPr>
            <a:scene3d>
              <a:camera prst="perspectiveBelow"/>
              <a:lightRig rig="threePt" dir="t"/>
            </a:scene3d>
          </a:bodyPr>
          <a:lstStyle/>
          <a:p>
            <a:r>
              <a:rPr lang="fr-FR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60007" dir="5400000" sy="-100000" algn="bl" rotWithShape="0"/>
                </a:effectLst>
              </a:rPr>
              <a:t>Eclairage</a:t>
            </a:r>
            <a:endParaRPr lang="fr-FR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2214554"/>
            <a:ext cx="8229600" cy="3954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dirty="0" smtClean="0"/>
              <a:t>      </a:t>
            </a:r>
            <a:r>
              <a:rPr lang="fr-FR" sz="2400" dirty="0" smtClean="0"/>
              <a:t>Principe</a:t>
            </a:r>
            <a:r>
              <a:rPr lang="fr-FR" sz="2400" dirty="0"/>
              <a:t> : l’électricité est acheminé vers le chauffage qui chauffe le </a:t>
            </a:r>
            <a:r>
              <a:rPr lang="fr-FR" sz="2400" dirty="0" smtClean="0"/>
              <a:t>composant principale</a:t>
            </a:r>
            <a:r>
              <a:rPr lang="fr-FR" sz="2400" dirty="0"/>
              <a:t>, eau ou gaz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 Utilisation : Le chauffage électrique équipe l'habitat, les mobil-homes, les caravanes, les camping-car.</a:t>
            </a:r>
          </a:p>
          <a:p>
            <a:r>
              <a:rPr lang="fr-FR" sz="2400" dirty="0" smtClean="0"/>
              <a:t>Exemples : radiateurs radiants, pompe à chaleur, chauffage de chaussées (pour éviter le verglas sur les ponts ou le gel sur les terrains de foot), radiateur à fluide caloporteur (même principe que l’électrique mais ayant une chaleur constante, ce qui améliore le confort).</a:t>
            </a:r>
          </a:p>
          <a:p>
            <a:pPr>
              <a:buNone/>
            </a:pPr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14678" y="357166"/>
            <a:ext cx="5472122" cy="1060472"/>
          </a:xfrm>
        </p:spPr>
        <p:txBody>
          <a:bodyPr>
            <a:normAutofit/>
          </a:bodyPr>
          <a:lstStyle/>
          <a:p>
            <a:r>
              <a:rPr lang="fr-FR" dirty="0" smtClean="0"/>
              <a:t>Chauffage électrique</a:t>
            </a:r>
            <a:endParaRPr lang="fr-FR" dirty="0"/>
          </a:p>
        </p:txBody>
      </p:sp>
      <p:sp>
        <p:nvSpPr>
          <p:cNvPr id="1026" name="AutoShape 2" descr="data:image/jpeg;base64,/9j/4AAQSkZJRgABAQAAAQABAAD/2wCEAAkGBhAQEBAUEBAQFRQPFBEPFRcQEBQUEBAWFhQVFhQQFRUXHCYeGBwjGRQSHzAgJCgpLS4tFR4xNTAqNyYrLCkBCQoKDgwOGg8PGiwiHR8sLywwNiosKSwsLCw1Kyo1KiovLyw1KS4tLTAsLDQpLSwvNSw1LCwvMDUsLSksLCw1LP/AABEIALwBDAMBIgACEQEDEQH/xAAcAAEAAgMBAQEAAAAAAAAAAAAABAUCAwYBBwj/xABKEAACAgECAgYECQcKBQUAAAABAgADEQQSITEFBhMiQVEyYXGRFBUjUlOBk6HSBzNCY5Kx0RZDVGJylKKjstMkNIKz8ERzwcLh/8QAGgEBAAMBAQEAAAAAAAAAAAAAAAIDBQQBBv/EAC4RAQACAgADBQYHAQAAAAAAAAABAgMRBCExEkFRcbEFE2Gh0fAiIzIzgZHBcv/aAAwDAQACEQMRAD8A+4xEQEREBERAREQEREBNdl4Xn7vGab9V4L7/ACkYLM7Nxmp7GLnPj3JxXxbn1bHkMfeZqLseZPvmQWe7Zx2plyc72mUuUNWIBI5E++bNs82ymeH1zh7t6uqYev2yTVq1PPgfXy98iFZiRJU4jNhnruPi81ErSJUPuJHytqAcO5s9/eUzevR7nlqtR/lf7c2OH4mmeOXXwVzGlhEgfFr/ANK1H+V/tx8Wv/StR/lf7c6XifEgjo58j/ibzjz7LB9X5uVHWGrpBrh8FyqCqwbg6YLtVftyrHgRZ8HIODnJyQAQQ6WJxWv03SNO4i3UOjWrWAHqazszqdKF293gSjasFjyGMkYBHp0XS2MB3DFLAhayooimu4IloAy1wc0d8ZXunjzDB2eYJnF6jQdJPa9wVlzlAN9RtWovUTWu1wu7uufS8+OcST0x0Zrrfg67mdVXSMxBrrU216it7XuXJyCi8AhOCG8wYHWROX0en6SXS2F3LahWrsVG7NUsKbTbWHDN3LMMASFK55DlNA6N6U3lW1FhXNC7lFQD176O1YEtlX2jUcNn6fPguA6+Jymi0XSQupNlr7Nzu2OzYD5W35Nu8uFNXYAEBiCGJ48T1cBERAREQEREBERAREQEjaq/HAcz9032PgE+UruZyfGZ/G5prEY69Z9E6x3vVWbAJ4omcr4fBEQTJiMT3ETu93CO2OJ5iZTyVWxw9eFD5H3TEofI+6R7OiaGJLU1Ek5JNakk+ZOJrPQum+gp+zX+E48mOEolJKHyPum3TWlTgg4Pq5euV56G0/0FP2a/wmJ6G0/0FP2a/wAJwc8V4vWecJdXQRKrSdE6Yjjp6cj9Wv1eE3/Eem/o9P2a/wAJ9FiyRkpF471UxpOlXrusNVNorYWEk0hmVQUr7Z2SreSeGSrcs4xxxkZ3joXTAgiinI4/m14fdIvSnVmnU3VW2ceyx3dqYs2klQ5IyQCx4ZxxPmc2PGnR9bqbWqCJcTbY9PAIQjIoZixDnu7Sp3Lkd4ccnE1r10oBIcOApcM4UmtMPqEXJODk/BrOQPh5jMzT9WNLWyOlQVq87SGfPHbnPe73oJzz6I8pt+IdNx+Qr4nccrnJ3WNk+fettP8A1mBU29fKAjMlV9hRDYVVUyAHRfSLbTkuuME+PkcWfRvWCnUWW117t1OQcgbTtdq2wQTyZGGDjzGQczIdXtNsKGoFWQ0ncWY7Cc7MsSQM8fVjhJGl6OrqLmtdvaHc3eYgnJJbaTgEkkkjmTkwJMREBERAREQEREBERAREQERECLrX4AefH3TQomerPe9gmKzDvPb4i0+HJbHRmJkJiJkDNTF0VyRGZiXHmPPmOXLPvl8vHsTzcPMeI93MSE/TFOSFY2MMZFINhGeQJHdX/qIlVnqYZ5IRvvbkldQ48bW7R+HPuIQv+OD0aG/O2W2Z8C2yv9ivGR/a3TlyJQy1HSVSHazru+auXs/YQFvumo9LVfrf7vf+CSqaFrGEVVHkihR7hMjM7LpKEXTdM1K387x4f8vf+CTfjyn9d/dr/wAE1q2CPaJaTs9m33W1fCfVG6AvTdRIHyvHh/y9w/8ApKfp7rTbp9Q1Yr7i0izcQDuscajs1PfBVR8HOSFbOfDnOnka/o6mwkvVWxIAJZASQu7aOPl2ln7Z85qoKNeu9eQnZWtYRXgV7CrllsLbWLgDaanBBORw+r2jrzS+wCrUbnIIXYGYIVpYW4Vjw26io4HHnw4S2q6D0ysWWikMTnIrXOeIznH9Zv2j5me/Eun7vyFQ2FWXCAFSqqqkY8lRB7FHlAqdL1yW2yhE093y7Jgsaxtreu51uwGOR/w9gxz4ZxyzjquuSpcF7J+zPb1hsLm22vUU0bEG7gN9jglgPRyOHO5HQ+nGzFNY7PZtwgBTZu2Y8sb3x/bPnMLOgdKzWMdPSWt4OTWu5uKnifaiH2qD4QK/U9bUrNJNN2y6ltRkhVevFlNYratiDnNw93jPLeulCswKXba2KO+E2Ie2voGRu3HL6ezkDwIJ9Vrf0TQ4UPVWwRWrUMoOEYBWQZ8CAMj1CY19DadRhaagBtPBF4FXZ1PLmHd29rE+MCoHXWvj8herAkYfsguexS5F3hyuWV1AHPIbymqnryp4tRdgpQcKoYpbaKm7Jn3bfRvpweA9Lx4Sx6M6qaWgcK1Y7+1BdUyG2KgIVFVRhUUcB4eck1dAaVcbaKhhUQYQY2oQUGPUVXHltHlAhaDrbVdata13biSj9wFanBtGxypI50v3hkcV48ZeSJX0VQrh1qQON2GVQG7zMzcR5szn2sfMyXAREQEREBERAREQIGq9M/VMVmzWjvD1ialmBP4c94+K3ubBPWzg45+Ht8J4JkJqY5Ql880dqmv0XD9mCS4ObLjYN9gYHyPPyInzvpbouhNQzNSDXbqNZd3adQ6pp3rxRW+0cANRuG353HkRPutGir3X1MuVwhUZOVRx6CnmAHrYgeEz6GOFdSTvSxkc57zkY2uT4krt90tx/hpET3Ofh6zXHFZ7uX9PzmdDX2ZHwe3tOx0y8dNqd3brbnWZ4el2XpHxE3/F9LWYSh8Nb0mF+Q1KoEsrA6M4kcF7TO3PLiTP0ruPmffNOptARy/FQrFgTwIwcj3RN1+nwrpro+pNJolsrV7K30yA112tuprB+GDPjus3E59Ldw8Z9e6qPnTcAwXtLhWG9JEDnYh8sCYW1dno7LCCbWQWDmxV/wCYVR4bSy4El6a9KkCLVqcDPE02FmJJLOzHiSSSST5yniOzNIt37mPRDsbyRbwifnr6JxmJkY9Ij6LUfYNMT0iPotR9g0yMu3RCTLac+vSAyPktRzH8w0sfjYfQ6j7Fp1+zKzHbny/1G6fEgp0qCQOyv4kDjSwA9ZMoesXWS+jUsihezSlWzldxstXU7CwI9EHT+BHpTYVusicr0p1tersFVVyRorLWJA7t9hUrWnNzhLOXLK8+ON9HW7fp1t7BlNltdNYd9qObFDK5sI4Lg4Jx6QwN2RkOjicxZ11w+wUZZrDSmLl4st6ad9/DKDe4IPHcoJwDwkQ/lCArtsalQiCl1HbfKuGoN1vdCkZUK3jg45iB2UTna+tLvZQEpTs79RbptzXYsXskuLOUC8DupOFJzg+B4TTquuYpYB0Db7bkCoSHRUd6qyQRg7nqbjkc+AOIHUROfHW5GqZ0TOLNPQoNihS91dVi7n4hQO2AJ48uAOQJF13XPBVFUB+2Fbd4PhV1OlqswBgncup7p9XrEDqonH/y4ezYKqUU2Kz7nuDKinTtfUcKOLd0hkyMcwTkGdVpL+0rR8Y3qr48twBx98DdERAREQEREBERAj6xMjPlIimWRGZXWJtOJjcdj7GSMkdJ5T5rKzy0yBmYmsGZAyzDkJhGfu6hD9JW6fWjKy/czzWe5qfVqE/x1/xU/dNnSHA0t8y1AfY4NZ+9x7po6WuGUAPfrdbAfAY5g+0GdE5a0iZtPJVSJm0xH39yspX9Ld7s6vpnAb+wvef9wH1yG3SFh/S9wGJgrdpaGsssXC9mprIXGTkk8Dz4e6cleNx2t4L5xTCd0rx7BPpL68+yvNx/7Y98mmU93R+7VVjttR8lVZYflBwLsqL+j5LbJh6PP0+o+1H4ZZntqtY+G/n9NIQlTEyKdB+v1P2o/DPPgB+m1P2o/DMrJaFkLHRJls+X75PlbV0OQPz+o+0H4Zn8VH+kaj7Qfhm9weH3OKInrPOVVp3KfNb6dG9JVPIcVB5Zx/qb3mRB0Ufp9R9oPwyt6c6uWX3GxLET5IV8VLFmWwWIP6i5HHackHBzgY60V2+krJViiFk4KSgJTl6Jxw5Dl5CYDo6nYyCqvY5JZezXYxPMlcYM5Bup2pNtrFqzwFiuu4Wbzdq7Wpqy3cUi6tCTzXP1NN1Fu7JA1lSsVClAjlKWNVSfCa+9+fBrJ3cu99ZDr10tKscJWGbaxwqhm2YCsfE7cgA+HCajp9M7shrqZ61rZga1JVSX7M8RyyLMfXKro3qmKb67s1llXWKzbPlD29wtVlbzAG3j4cscpV19Q7lVtl1IcqtZIrcB8U6ilrrO9k2Htw59a8+OQHR6q/SVWMHWsPt+EseyyQEBxc7Be7gKwBJ8CBJVegpJDitCSTYG2gnLBcsCeWdq8vKUHS3UoXvvDor9jVRuNeW7leqRuOc4PwheH9T3R/5DWNa7W3VsjsrFBUQrhV1CqWAOCQLkGeOeyyTxGA6lej6QhQVVhG5oK12N7VxgzH4HQrA9nUGbaoOxQzbQCoHDJwEB9W31TmKeoroavlgVrZHKjcneFemVrlbiQ5eh2z49q3HnnZoeo/ZWaV91TfB2ocg1nvOtV9dlwOTh2FtZz+qAPhgOifoqhkKGmvaxZiNigEsCGbgOZBIJ9ZkoCexAg0dN0OQFfO6xqFOxgrugdmVWIw2BXZxHDKkTf8Or7Q17hvVRYR5KSVBzy5gznui+pC6e6uxHUBHNhVagu851vPB8tWoz+q9fCHZ+T9iXPbId2M/JEG4B7mzewbLt8vzHigPqAdmWHv8Avnm8cOI48vXOe6R6pm08LFAOnXS5sRrLKtu/v1sWz3t+HB4sFHGR6Oo4DBmevIatwEpwlW3Um566gSdqspKH2seRxA6eq9WAKsrBgGBUggg8mBHMeuYPrqwHJsTFQ3P3h3BjdlvLhxnI1/k/sC1L8IrC00DTKE0+0MoUAq4DDcrFQzA89zAEc5YjqqQus29grauqpMV1bFRq0KhcjOU4Lw8OMDolsBHA/wDnPj5QXA5n/wA5zlG6m3G2234Qgex+0A7E7B3dUh3BWG4hNVjPDPZAnOeHmp6oWPdp+8myjT6antCmbd1Nu8mvvdwkKATx4N6uIdNV0jU1a2ixezdFsDE7VKsAVbjjAORzmJZLVJQg7WZc+TKSrKfrBE5R/wAneUKG2th2S1gtRlmK0V1BH73GoGoOE8yOPDJ6PQdGsiWgttNtr2fJY7gOAoXcMeiozw5kyF6VyVmtukvYnTzlwMzUzVqOiGIz8I1GR66uP+XIq6Jv6RqPfV/tzDtSeHv2Jnl3LN7hv6TQtTbjmFLD+0veX71E0dI0h1Fi+IB9qniD982DQN/SNR76v9uatHkaUKTxrV6j5/Jkpn/DL8mr0mJ8FdZ7OTzj79VdJXR+n3Nk8l4+0+AkXEs+iV7re0fumRi1N427bzqGOkO6/Ut801UD/oTefvuPuk0mQehuNW/H557bvqexiv8Ag2SYRO7i76yTHhy/qNf45qxyMyVpdP4n6v4zXpaMnJHAfeZPl3A8L2p97f8Aj6vLW7iIibasiJrfUICFLKCRkAsASMgZx5ZIH1wNkTUdVXkDemTnA3DJxnOB6sH3Twa2vAPaJgt2YO8YLfMHHn6oG6JHHSFRsFYtrLkMwQON5C43HbnPDI988TpKkru7RANqudx2lVb0SwbBXPrxAkxIlPSlTs6hxuRzUQeBLKiuQufSwrqcjzmQ6Sp3Iva17rCwUb1y5TBcKM8SMjPlmBJiaW1lYzmxBtO05cDDfNPHgeI4TM2qObDw5kePKBnE0fDqsA9pXgjcDvXBHzgc8vXNldytnaynadpwQcEcwfI8RAziIgIiICIiAiIgIiICV+pq2t6j/wCYlhNWoq3KR9YnJxeD3uPl1jnCVZ1KEDIKnHwpfJu0HssQH/UHkxZC1XCx/wBZQ3vrb+Fv3TGpk3SXt41as/H7+aquqDjDDI58yPvBEyGjqTT6h9pyisw+Us5hTtHpeeJlM341qn0t9KfUG7Rv8NbTm4OfzqxPTfPy7/k6cv6ZStN0FTWiJtPcVU/OWfojHzvVNidDVEgBDx/WW/ikwmStDXzP1CXY4txGaKzPXnKmeUNK9A0Aei32tn4pl8R0fNb7Wz8UnxPpojUahSgfEVHzD9o/4o+IqPmH7R/xSfE9EFOhaAQQhyCCO+/h9cgdNdWPhFpsFuzNS18K9xYpYLKy+WwVVhnAAPE97BxL2IHFnqNZ2lpNlZDBbAeyAsawXaq4qGyezTdqFB9LIyOGTnLT9QPklD2oGasUuEoXswpqqrY1rnu2Dshiz18sYA7KIFH0b1WSi2uxWGUGqDZrGX7e4XZ3A5BBGM8cg+Er6OovZhQl6/JijAegNW7VVGrtLUL94lTgY242qeJGZ1kQORXqBt7JV1L7KnrswyZJKLQoOQw4kU4OQRhuAGMyX0Z1NTT2Uujr8jtGOyUAgaeukkYPdJ7JGz7R5EdHEDk0/J/X3t1m7JtILIWYh670Abc5BI+EOcgL98l9J9Tkv27rXGKDp2wBlyEZKrifAoLb8efaeoToYgcvV1GrHFmUknTscVkgmrVPqTje7EBiwBGcd3M0J+TijHyhFhGQGbtg+3OQG23AE8TxAGfKdfEBERAREQEREBERAREQERECstGGb2mV/SxwK28mKH2WIy/6tksL/Sb2yPralet1YZBB/wDw+o58Z8nNtWtHxlbas2jUfBT5mekO6+pfmC24+3atS/8Acs90i6Nya0JOSVGT5+uTOraArc54s9tiknntR3VEHkABy8yTzMq4eezNrz3bj+ZiY9NrrW7VYmO/muJZUDCr7BK0yzp9FfYP3TT9l/uWn4Kb9GcRE3lRERAREQEREBERAREQEREBERAREQEREBERAREQEREBERArL/Sb2zTqPQb2Gc7qNfrWv1S/CK07K5kC/BQ3cKpZWdxcZ7rj6wZ4b9Z+lqqyPEfBFGR5Z7ThPncvAZt2ty1znqvraNw96P8AzVf9kSd1a/NP/wC7d/3XlHo3t7NMWDl9GP4z3ovV6hUOy1QDZdnNIbj2r/1pxUxW93b/AKj0slTnSvl9HYy0p9FfYP3ThLOldUoJN6YUFj/w68gMn9Kdp0WbOwp7XHaFEL4GBuKjIA8OM0/ZdJi1pQyRpKiIm4pIiICIiAiIgIiICIiAiIgIiICIiAiIgIiICIka/pOmtwj21qxG8KzgNtzjdg+GeGYEmJW2dYtMr2K9qKKghZndRXl3tTYGJ9INTYCPDHtxI0XSdNxsFVisaXNT7T6DgAlT7xAlREQPnvSursbXatqKRYuKKSxuWte0qD9ovoktgWICQOakeE1CzVnnXplHj8vY7D2AVKPvmnp2xqdbqq9O9gTNdxFWjbUbLbQzWruBCpnCPtPjaT4yPXZqGIydeRkc6NHUn1572PZxkMn6J8ntesJGjWzs07yDh8xif9QmuhHWxkNmN5NiYRRu3cXUZzxDZOPJgfOY6Wtyi8LOXjeFHuUTOzQ7hhkQjge/bY/EcjxHOfN0tEbi3Sfvf33eDoxx+XXXhHo2arT9x99zqArEk7dq4GdxG3iBzx4z6D0TqXsope1NjuiOy/MYgEifMbeguB2lQeYGbCpIOQCWY4GQJ9P6L1630VWqCBci2AMOIDDOD75q8BFY7XZnf8a+qGXfLaVERNJSREQEREBERAREQEREBERAREQEREBERAREQEpukOra3Pc3a2KNQiI4UIQWrJNdgLAkEE8uRwOHPNzEDmv5EV5LC+4WEsxfFZPfbUtZ3Sm3j8KtHLhhfI5sujugkoSxFazZYVYDcQa8IiYV1w36APPPEyziBC+KK/nX/wB5v/HPPiiv51/95v8AxydED5V00q6TV6mrfVhiuqDajpG2lvlt2UwMl8NW3e8io8MzGrp5mKgXaIg4GKvhN7ftBQPrMsNZc1Gr1avTdbY1gv31Irbq7BilSWYBdoRk25/Q3fpGe/GVzcPgt4Hm9tCgDzwLGP3SGT9E+T2vWELS3PsXDNy/R07H7ycTblz9P+zSv757o3s7NMIvLxsP7gs3fK/qh+0f4T5d1Yf26+UeiHq6LGrcbbGyDwNw7w8V2rwORkY9c+maDU121VvUQUdVZCOA2kcOHhw8J841otFb/KAcMd1MEZIBIJY4PHnPpOl0yVIiVqFWsBFA5AAYA901/Z29WV5u5tiImooIiICIiAiIgIiICIiAiIgIiICIiAiIgIiICIiAiIgIiIFN011Zr1DdorNVeF2i2vGSBkhLEPdsXJPA8Rk4Kk5ny3rv0t050ZudtJpbdOP56pbSqjzsXfmv6+HHGTPtc1anTJYjJYoZXBVlYZDA8CCJ5MbjQ/L9X5YtYoAFGm4cOVn45adCflG6U1lmyjS6Unhlm3rWg83dnwP/AJ8Mz7U35Neiz/6VfqLY/fLfofoLT6RSmnqWsMdx282OMZJ5mckcNTfOkf3KFMmXpMREfCd/5DmOh+j6MI2t1OndwFJrqYjTKwwc97vWcRkbuHqzxnUfH2m+nq/bEnxOmmOtI1WNLJmZ6oHx9pvp6v2hHx9pvp6v2hJ8SbxA+PtN9PV+0I+PtN9PV+0JPiBBXpvTEgC6skkAAMMknkJo6R6xVUWdmwfcFrYkITWnau9dW9+Q3OhX3Z4S1lRqOg6bdU1tilmFdCgFiKxssuZWKjgxBcnjnBAIweMCAOvVIpV2ruJKVttrTILt2W+pGOAxXtVzy5HHIgdKDKn+S2jww7EYZBXgO+AMIMqN3dbFdfeGD3Bx4S2AgexEQEREBERAREQP/9k="/>
          <p:cNvSpPr>
            <a:spLocks noChangeAspect="1" noChangeArrowheads="1"/>
          </p:cNvSpPr>
          <p:nvPr/>
        </p:nvSpPr>
        <p:spPr bwMode="auto">
          <a:xfrm>
            <a:off x="155575" y="-852488"/>
            <a:ext cx="2552700" cy="1790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R:\chauffage-electrique-radiateur-accumul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85728"/>
            <a:ext cx="1828800" cy="18288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:\sti2d\electricite\xperia_s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74"/>
            <a:ext cx="8801161" cy="550072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757222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Autres exemples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286116" y="1714488"/>
            <a:ext cx="2857520" cy="2286016"/>
          </a:xfrm>
          <a:prstGeom prst="rect">
            <a:avLst/>
          </a:prstGeom>
          <a:blipFill dpi="0" rotWithShape="1">
            <a:blip r:embed="rId3">
              <a:alphaModFix amt="73000"/>
              <a:duotone>
                <a:schemeClr val="lt1">
                  <a:shade val="90000"/>
                  <a:satMod val="150000"/>
                </a:schemeClr>
                <a:schemeClr val="lt1">
                  <a:tint val="88000"/>
                  <a:satMod val="150000"/>
                </a:schemeClr>
              </a:duotone>
            </a:blip>
            <a:srcRect/>
            <a:tile tx="0" ty="0" sx="65000" sy="6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1538" y="1783560"/>
            <a:ext cx="7615262" cy="3217076"/>
          </a:xfrm>
        </p:spPr>
        <p:txBody>
          <a:bodyPr/>
          <a:lstStyle/>
          <a:p>
            <a:r>
              <a:rPr lang="fr-FR" dirty="0" smtClean="0"/>
              <a:t>Télécomm</a:t>
            </a:r>
            <a:r>
              <a:rPr lang="fr-FR" dirty="0" smtClean="0">
                <a:solidFill>
                  <a:schemeClr val="bg1"/>
                </a:solidFill>
              </a:rPr>
              <a:t>ande : converti l’éle</a:t>
            </a:r>
            <a:r>
              <a:rPr lang="fr-FR" dirty="0" smtClean="0"/>
              <a:t>ctricité en infrarouge</a:t>
            </a:r>
          </a:p>
          <a:p>
            <a:pPr>
              <a:buNone/>
            </a:pPr>
            <a:r>
              <a:rPr lang="fr-FR" dirty="0" smtClean="0"/>
              <a:t>Téléphone, ra</a:t>
            </a:r>
            <a:r>
              <a:rPr lang="fr-FR" dirty="0" smtClean="0">
                <a:solidFill>
                  <a:schemeClr val="bg1"/>
                </a:solidFill>
              </a:rPr>
              <a:t>dio, </a:t>
            </a:r>
            <a:r>
              <a:rPr lang="fr-FR" dirty="0" err="1" smtClean="0">
                <a:solidFill>
                  <a:schemeClr val="bg1"/>
                </a:solidFill>
              </a:rPr>
              <a:t>etc</a:t>
            </a:r>
            <a:r>
              <a:rPr lang="fr-FR" dirty="0" smtClean="0">
                <a:solidFill>
                  <a:schemeClr val="bg1"/>
                </a:solidFill>
              </a:rPr>
              <a:t> … : Conve</a:t>
            </a:r>
            <a:r>
              <a:rPr lang="fr-FR" dirty="0" smtClean="0"/>
              <a:t>rti l’électricité en ondes radio.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026" name="Picture 2" descr="R:\sti2d\electricite\RAX-TVR0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0"/>
            <a:ext cx="2438400" cy="1228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latin typeface="Berlin Sans FB Demi" pitchFamily="34" charset="0"/>
              </a:rPr>
              <a:t>Problématiques</a:t>
            </a:r>
          </a:p>
          <a:p>
            <a:r>
              <a:rPr lang="fr-FR" sz="2400" dirty="0" smtClean="0">
                <a:latin typeface="Berlin Sans FB Demi" pitchFamily="34" charset="0"/>
              </a:rPr>
              <a:t>Stockage (principes et exemples)</a:t>
            </a:r>
          </a:p>
          <a:p>
            <a:r>
              <a:rPr lang="fr-FR" sz="2400" dirty="0" smtClean="0">
                <a:latin typeface="Berlin Sans FB Demi" pitchFamily="34" charset="0"/>
              </a:rPr>
              <a:t>Conclusion + perspectives d’avenir</a:t>
            </a:r>
          </a:p>
          <a:p>
            <a:r>
              <a:rPr lang="fr-FR" sz="2400" dirty="0" smtClean="0">
                <a:latin typeface="Berlin Sans FB Demi" pitchFamily="34" charset="0"/>
              </a:rPr>
              <a:t>L’utilisation de l’électricité (principes et exemples)</a:t>
            </a:r>
          </a:p>
          <a:p>
            <a:r>
              <a:rPr lang="fr-FR" sz="2400" dirty="0" smtClean="0">
                <a:latin typeface="Berlin Sans FB Demi" pitchFamily="34" charset="0"/>
              </a:rPr>
              <a:t>Conclusion + perspectives d’avenir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704088"/>
            <a:ext cx="8640960" cy="70868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stockage dans les appareils électriques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Ils utilisent le plus souvent une prise de courant alternatif car leur alimentation nécessite une grande puissance qui n’est pas forcément rendu par les piles ou autres batteries actuelles.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Perspectives d’avenir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Construction d’appareils électriques moins énergivores et utilisant les énergies renouvelables.</a:t>
            </a:r>
          </a:p>
          <a:p>
            <a:pPr lvl="1"/>
            <a:r>
              <a:rPr lang="fr-FR" dirty="0" smtClean="0"/>
              <a:t>Ex : téléphone solaire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Batteries à plus grande capacité de stockage </a:t>
            </a:r>
            <a:r>
              <a:rPr lang="fr-FR" dirty="0" smtClean="0"/>
              <a:t>électrique et recyclables à plus </a:t>
            </a:r>
            <a:r>
              <a:rPr lang="fr-FR" smtClean="0"/>
              <a:t>grande </a:t>
            </a:r>
            <a:r>
              <a:rPr lang="fr-FR" dirty="0" err="1" smtClean="0"/>
              <a:t>é</a:t>
            </a:r>
            <a:r>
              <a:rPr lang="fr-FR" smtClean="0"/>
              <a:t>chelle</a:t>
            </a:r>
            <a:r>
              <a:rPr lang="fr-FR" dirty="0" smtClean="0"/>
              <a:t>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8800" dirty="0" smtClean="0"/>
              <a:t>FIN</a:t>
            </a:r>
            <a:endParaRPr lang="fr-FR" sz="8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Merci de votre attention.</a:t>
            </a:r>
            <a:endParaRPr lang="fr-FR" dirty="0"/>
          </a:p>
        </p:txBody>
      </p:sp>
      <p:pic>
        <p:nvPicPr>
          <p:cNvPr id="3074" name="Picture 2" descr="R:\sti2d\electricite\Personnages-celebres-Troll-face-Troll-face-me-gusta-284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1354" y="928670"/>
            <a:ext cx="6232018" cy="50720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3976 -0.01551 L 1.14548 -0.01528 " pathEditMode="relative" rAng="0" ptsTypes="AA">
                                      <p:cBhvr>
                                        <p:cTn id="31" dur="3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472518" cy="1571636"/>
          </a:xfrm>
        </p:spPr>
        <p:txBody>
          <a:bodyPr>
            <a:normAutofit/>
          </a:bodyPr>
          <a:lstStyle/>
          <a:p>
            <a:r>
              <a:rPr lang="fr-FR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Problématiques</a:t>
            </a:r>
            <a:endParaRPr lang="fr-FR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197229"/>
          </a:xfrm>
        </p:spPr>
        <p:txBody>
          <a:bodyPr>
            <a:normAutofit fontScale="92500"/>
          </a:bodyPr>
          <a:lstStyle/>
          <a:p>
            <a:pPr lvl="0"/>
            <a:r>
              <a:rPr lang="fr-F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Times New Roman" pitchFamily="18" charset="0"/>
                <a:cs typeface="Aharoni" pitchFamily="2" charset="-79"/>
              </a:rPr>
              <a:t>Les batteries ne restituent pas 100% de l’énergie qu’elles consomment. Pourquoi? Pourrait ont vraiment avoir un rendement de 100% ?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haroni" pitchFamily="2" charset="-79"/>
            </a:endParaRPr>
          </a:p>
          <a:p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Comment le stockage est-il réutilisé dans les appareils électriques?</a:t>
            </a:r>
          </a:p>
          <a:p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endParaRPr lang="fr-FR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buNone/>
            </a:pPr>
            <a:endParaRPr lang="fr-FR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buNone/>
            </a:pPr>
            <a:r>
              <a:rPr lang="fr-FR" sz="8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Le stockage</a:t>
            </a:r>
            <a:endParaRPr lang="fr-FR" sz="8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9632" y="404664"/>
            <a:ext cx="6556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Histoire de la batterie</a:t>
            </a:r>
            <a:endParaRPr lang="fr-F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556792"/>
            <a:ext cx="429182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4810" y="302359"/>
            <a:ext cx="4641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04664"/>
            <a:ext cx="3888432" cy="551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76672"/>
            <a:ext cx="436692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:\sti2d\electricite\warning___low_battery_wallpaper_by_jelinjer-d534mn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71668" y="0"/>
            <a:ext cx="13215998" cy="7356906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611560" y="260648"/>
            <a:ext cx="7856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Qu’est ce qu’une batterie</a:t>
            </a:r>
            <a:endParaRPr lang="fr-F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857224" y="1785926"/>
            <a:ext cx="61926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haroni" pitchFamily="2" charset="-79"/>
              </a:rPr>
              <a:t>Batterie=</a:t>
            </a:r>
            <a:r>
              <a:rPr kumimoji="0" lang="fr-FR" sz="2800" b="1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cs typeface="Aharoni" pitchFamily="2" charset="-79"/>
              </a:rPr>
              <a:t> ensemble d’accumulateurs électriques reliés entre eux.</a:t>
            </a:r>
            <a:endParaRPr kumimoji="0" lang="fr-FR" sz="2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haroni" pitchFamily="2" charset="-79"/>
            </a:endParaRPr>
          </a:p>
        </p:txBody>
      </p:sp>
      <p:pic>
        <p:nvPicPr>
          <p:cNvPr id="2051" name="Picture 3" descr="R:\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357562"/>
            <a:ext cx="2786062" cy="2786062"/>
          </a:xfrm>
          <a:prstGeom prst="rect">
            <a:avLst/>
          </a:prstGeom>
          <a:noFill/>
        </p:spPr>
      </p:pic>
      <p:pic>
        <p:nvPicPr>
          <p:cNvPr id="2052" name="Picture 4" descr="R:\Image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571876"/>
            <a:ext cx="4143404" cy="4143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5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39552" y="864294"/>
            <a:ext cx="468052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haroni" pitchFamily="2" charset="-79"/>
              </a:rPr>
              <a:t>Le courant est produit par la circulation d'électrons entre 2 plaques ou électrodes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" name="Image 3" descr="http://www.si.ens-cachan.fr/ressource/r8/images/im12.gif"/>
          <p:cNvPicPr/>
          <p:nvPr/>
        </p:nvPicPr>
        <p:blipFill>
          <a:blip r:embed="rId2" cstate="print"/>
          <a:srcRect l="8907" t="29917" r="4264" b="12872"/>
          <a:stretch>
            <a:fillRect/>
          </a:stretch>
        </p:blipFill>
        <p:spPr bwMode="auto">
          <a:xfrm>
            <a:off x="2214546" y="2357430"/>
            <a:ext cx="554461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pier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391</Words>
  <Application>Microsoft Office PowerPoint</Application>
  <PresentationFormat>Affichage à l'écran (4:3)</PresentationFormat>
  <Paragraphs>79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Thème Office</vt:lpstr>
      <vt:lpstr>Métro</vt:lpstr>
      <vt:lpstr>Papier</vt:lpstr>
      <vt:lpstr>L’énergie électrique</vt:lpstr>
      <vt:lpstr>Sommaire</vt:lpstr>
      <vt:lpstr>Problématiques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Mais à quoi  cela va-t-il servir?</vt:lpstr>
      <vt:lpstr>   L’utilisation de l’électricité</vt:lpstr>
      <vt:lpstr>La motorisation</vt:lpstr>
      <vt:lpstr>Eclairage</vt:lpstr>
      <vt:lpstr>Chauffage électrique</vt:lpstr>
      <vt:lpstr>Autres exemples</vt:lpstr>
      <vt:lpstr> Conclusion</vt:lpstr>
      <vt:lpstr>Perspectives d’avenir</vt:lpstr>
      <vt:lpstr>FIN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L’énergie électrique</dc:title>
  <dc:creator>Lafayette</dc:creator>
  <cp:lastModifiedBy>Lafayette</cp:lastModifiedBy>
  <cp:revision>60</cp:revision>
  <dcterms:created xsi:type="dcterms:W3CDTF">2013-01-14T08:35:51Z</dcterms:created>
  <dcterms:modified xsi:type="dcterms:W3CDTF">2013-01-16T09:41:20Z</dcterms:modified>
</cp:coreProperties>
</file>